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60" r:id="rId1"/>
    <p:sldMasterId id="2147484248" r:id="rId2"/>
  </p:sldMasterIdLst>
  <p:notesMasterIdLst>
    <p:notesMasterId r:id="rId84"/>
  </p:notesMasterIdLst>
  <p:sldIdLst>
    <p:sldId id="256" r:id="rId3"/>
    <p:sldId id="257" r:id="rId4"/>
    <p:sldId id="346" r:id="rId5"/>
    <p:sldId id="260" r:id="rId6"/>
    <p:sldId id="324" r:id="rId7"/>
    <p:sldId id="261" r:id="rId8"/>
    <p:sldId id="325" r:id="rId9"/>
    <p:sldId id="348" r:id="rId10"/>
    <p:sldId id="258" r:id="rId11"/>
    <p:sldId id="262" r:id="rId12"/>
    <p:sldId id="264" r:id="rId13"/>
    <p:sldId id="326" r:id="rId14"/>
    <p:sldId id="265" r:id="rId15"/>
    <p:sldId id="263" r:id="rId16"/>
    <p:sldId id="273" r:id="rId17"/>
    <p:sldId id="276" r:id="rId18"/>
    <p:sldId id="275" r:id="rId19"/>
    <p:sldId id="274" r:id="rId20"/>
    <p:sldId id="349" r:id="rId21"/>
    <p:sldId id="350" r:id="rId22"/>
    <p:sldId id="351" r:id="rId23"/>
    <p:sldId id="352" r:id="rId24"/>
    <p:sldId id="353" r:id="rId25"/>
    <p:sldId id="355" r:id="rId26"/>
    <p:sldId id="356" r:id="rId27"/>
    <p:sldId id="357" r:id="rId28"/>
    <p:sldId id="358" r:id="rId29"/>
    <p:sldId id="359" r:id="rId30"/>
    <p:sldId id="347" r:id="rId31"/>
    <p:sldId id="267" r:id="rId32"/>
    <p:sldId id="259" r:id="rId33"/>
    <p:sldId id="327" r:id="rId34"/>
    <p:sldId id="268" r:id="rId35"/>
    <p:sldId id="269" r:id="rId36"/>
    <p:sldId id="272" r:id="rId37"/>
    <p:sldId id="271" r:id="rId38"/>
    <p:sldId id="270" r:id="rId39"/>
    <p:sldId id="363" r:id="rId40"/>
    <p:sldId id="284" r:id="rId41"/>
    <p:sldId id="318" r:id="rId42"/>
    <p:sldId id="288" r:id="rId43"/>
    <p:sldId id="289" r:id="rId44"/>
    <p:sldId id="290" r:id="rId45"/>
    <p:sldId id="291" r:id="rId46"/>
    <p:sldId id="292" r:id="rId47"/>
    <p:sldId id="293" r:id="rId48"/>
    <p:sldId id="294" r:id="rId49"/>
    <p:sldId id="285" r:id="rId50"/>
    <p:sldId id="286" r:id="rId51"/>
    <p:sldId id="361" r:id="rId52"/>
    <p:sldId id="362" r:id="rId53"/>
    <p:sldId id="300" r:id="rId54"/>
    <p:sldId id="287" r:id="rId55"/>
    <p:sldId id="295" r:id="rId56"/>
    <p:sldId id="296" r:id="rId57"/>
    <p:sldId id="319" r:id="rId58"/>
    <p:sldId id="298" r:id="rId59"/>
    <p:sldId id="320" r:id="rId60"/>
    <p:sldId id="332" r:id="rId61"/>
    <p:sldId id="299" r:id="rId62"/>
    <p:sldId id="297" r:id="rId63"/>
    <p:sldId id="314" r:id="rId64"/>
    <p:sldId id="329" r:id="rId65"/>
    <p:sldId id="313" r:id="rId66"/>
    <p:sldId id="321" r:id="rId67"/>
    <p:sldId id="333" r:id="rId68"/>
    <p:sldId id="334" r:id="rId69"/>
    <p:sldId id="335" r:id="rId70"/>
    <p:sldId id="354" r:id="rId71"/>
    <p:sldId id="336" r:id="rId72"/>
    <p:sldId id="337" r:id="rId73"/>
    <p:sldId id="338" r:id="rId74"/>
    <p:sldId id="364" r:id="rId75"/>
    <p:sldId id="339" r:id="rId76"/>
    <p:sldId id="340" r:id="rId77"/>
    <p:sldId id="341" r:id="rId78"/>
    <p:sldId id="342" r:id="rId79"/>
    <p:sldId id="343" r:id="rId80"/>
    <p:sldId id="344" r:id="rId81"/>
    <p:sldId id="345" r:id="rId82"/>
    <p:sldId id="360" r:id="rId8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B9E8FF"/>
    <a:srgbClr val="66CCFF"/>
    <a:srgbClr val="834A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60"/>
  </p:normalViewPr>
  <p:slideViewPr>
    <p:cSldViewPr>
      <p:cViewPr varScale="1">
        <p:scale>
          <a:sx n="76" d="100"/>
          <a:sy n="76" d="100"/>
        </p:scale>
        <p:origin x="108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6822AC-5ADB-49BD-BFE8-8D909426CBA9}" type="datetimeFigureOut">
              <a:rPr lang="zh-CN" altLang="en-US"/>
              <a:pPr>
                <a:defRPr/>
              </a:pPr>
              <a:t>2019/10/8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30C17488-7606-49CE-AE5B-8D1B5DECB289}" type="slidenum">
              <a:rPr lang="zh-CN" altLang="en-US"/>
              <a:pPr>
                <a:defRPr/>
              </a:pPr>
              <a:t>‹#›</a:t>
            </a:fld>
            <a:endParaRPr lang="zh-CN" altLang="en-US"/>
          </a:p>
        </p:txBody>
      </p:sp>
    </p:spTree>
    <p:extLst>
      <p:ext uri="{BB962C8B-B14F-4D97-AF65-F5344CB8AC3E}">
        <p14:creationId xmlns:p14="http://schemas.microsoft.com/office/powerpoint/2010/main" val="364105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0C17488-7606-49CE-AE5B-8D1B5DECB289}" type="slidenum">
              <a:rPr lang="zh-CN" altLang="en-US" smtClean="0"/>
              <a:pPr>
                <a:defRPr/>
              </a:pPr>
              <a:t>33</a:t>
            </a:fld>
            <a:endParaRPr lang="zh-CN" altLang="en-US"/>
          </a:p>
        </p:txBody>
      </p:sp>
    </p:spTree>
    <p:extLst>
      <p:ext uri="{BB962C8B-B14F-4D97-AF65-F5344CB8AC3E}">
        <p14:creationId xmlns:p14="http://schemas.microsoft.com/office/powerpoint/2010/main" val="975321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圆角矩形 5"/>
          <p:cNvSpPr/>
          <p:nvPr/>
        </p:nvSpPr>
        <p:spPr>
          <a:xfrm>
            <a:off x="419100" y="433388"/>
            <a:ext cx="8305800" cy="3109912"/>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标题 4"/>
          <p:cNvSpPr>
            <a:spLocks noGrp="1"/>
          </p:cNvSpPr>
          <p:nvPr>
            <p:ph type="ctrTitle"/>
          </p:nvPr>
        </p:nvSpPr>
        <p:spPr>
          <a:xfrm>
            <a:off x="722376" y="1280168"/>
            <a:ext cx="7772400" cy="1220138"/>
          </a:xfrm>
        </p:spPr>
        <p:txBody>
          <a:bodyPr lIns="45720" rIns="45720" bIns="45720"/>
          <a:lstStyle>
            <a:lvl1pPr algn="ct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zh-CN" altLang="en-US" dirty="0" smtClean="0"/>
              <a:t>单击此处编辑母版标题样式</a:t>
            </a:r>
            <a:endParaRPr lang="en-US" dirty="0"/>
          </a:p>
        </p:txBody>
      </p:sp>
      <p:sp>
        <p:nvSpPr>
          <p:cNvPr id="20" name="副标题 19"/>
          <p:cNvSpPr>
            <a:spLocks noGrp="1"/>
          </p:cNvSpPr>
          <p:nvPr>
            <p:ph type="subTitle" idx="1"/>
          </p:nvPr>
        </p:nvSpPr>
        <p:spPr>
          <a:xfrm>
            <a:off x="722376" y="3685032"/>
            <a:ext cx="7772400" cy="914400"/>
          </a:xfrm>
        </p:spPr>
        <p:txBody>
          <a:bodyPr tIns="0">
            <a:normAutofit/>
          </a:bodyPr>
          <a:lstStyle>
            <a:lvl1pPr marL="36576" indent="0" algn="l">
              <a:spcBef>
                <a:spcPts val="0"/>
              </a:spcBef>
              <a:buNone/>
              <a:defRPr sz="28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dirty="0" smtClean="0"/>
              <a:t>单击此处编辑母版副标题样式</a:t>
            </a:r>
            <a:endParaRPr lang="en-US" dirty="0"/>
          </a:p>
        </p:txBody>
      </p:sp>
      <p:sp>
        <p:nvSpPr>
          <p:cNvPr id="7" name="日期占位符 18"/>
          <p:cNvSpPr>
            <a:spLocks noGrp="1"/>
          </p:cNvSpPr>
          <p:nvPr>
            <p:ph type="dt" sz="half" idx="10"/>
          </p:nvPr>
        </p:nvSpPr>
        <p:spPr/>
        <p:txBody>
          <a:bodyPr/>
          <a:lstStyle>
            <a:lvl1pPr>
              <a:defRPr/>
            </a:lvl1pPr>
            <a:extLst/>
          </a:lstStyle>
          <a:p>
            <a:pPr>
              <a:defRPr/>
            </a:pPr>
            <a:fld id="{6DFFD7EC-F3A4-4C7F-A999-58E5B4C12963}" type="datetime1">
              <a:rPr lang="zh-CN" altLang="en-US"/>
              <a:pPr>
                <a:defRPr/>
              </a:pPr>
              <a:t>2019/10/8</a:t>
            </a:fld>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10"/>
          <p:cNvSpPr>
            <a:spLocks noGrp="1"/>
          </p:cNvSpPr>
          <p:nvPr>
            <p:ph type="sldNum" sz="quarter" idx="12"/>
          </p:nvPr>
        </p:nvSpPr>
        <p:spPr/>
        <p:txBody>
          <a:bodyPr/>
          <a:lstStyle>
            <a:lvl1pPr>
              <a:defRPr/>
            </a:lvl1pPr>
            <a:extLst/>
          </a:lstStyle>
          <a:p>
            <a:pPr>
              <a:defRPr/>
            </a:pPr>
            <a:fld id="{E067DE33-79B5-4786-9B4C-33A782AE74E7}"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02920" y="530352"/>
            <a:ext cx="8183880" cy="41879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FC54C44C-13C6-44FA-9F3F-76C2134664F0}" type="datetime1">
              <a:rPr lang="zh-CN" altLang="en-US"/>
              <a:pPr>
                <a:defRPr/>
              </a:pPr>
              <a:t>2019/10/8</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33FAA243-5D9E-4FB0-9849-06B51A48999A}"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33404"/>
            <a:ext cx="1981200" cy="5257799"/>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533400" y="533402"/>
            <a:ext cx="5943600" cy="525780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90E2185F-BFEF-4B99-B42D-0ED3D943DCCF}" type="datetime1">
              <a:rPr lang="zh-CN" altLang="en-US"/>
              <a:pPr>
                <a:defRPr/>
              </a:pPr>
              <a:t>2019/10/8</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927597DA-0F8C-421A-8745-058163C6ACEB}"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p:cNvSpPr>
          <p:nvPr>
            <p:ph type="dt" sz="half" idx="10"/>
          </p:nvPr>
        </p:nvSpPr>
        <p:spPr/>
        <p:txBody>
          <a:bodyPr/>
          <a:lstStyle>
            <a:lvl1pPr>
              <a:defRPr/>
            </a:lvl1pPr>
          </a:lstStyle>
          <a:p>
            <a:pPr>
              <a:defRPr/>
            </a:pPr>
            <a:fld id="{36E4A460-8DDA-47E9-BDD4-C1E8969BA0D5}" type="datetime1">
              <a:rPr lang="zh-CN" altLang="en-US"/>
              <a:pPr>
                <a:defRPr/>
              </a:pPr>
              <a:t>2019/10/8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p:txBody>
          <a:bodyPr/>
          <a:lstStyle>
            <a:lvl1pPr>
              <a:defRPr/>
            </a:lvl1pPr>
          </a:lstStyle>
          <a:p>
            <a:pPr>
              <a:defRPr/>
            </a:pPr>
            <a:fld id="{4B0875CA-66BC-421E-8002-243A9F8731B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p:cNvSpPr>
          <p:nvPr>
            <p:ph type="dt" sz="half" idx="10"/>
          </p:nvPr>
        </p:nvSpPr>
        <p:spPr/>
        <p:txBody>
          <a:bodyPr/>
          <a:lstStyle>
            <a:lvl1pPr>
              <a:defRPr/>
            </a:lvl1pPr>
          </a:lstStyle>
          <a:p>
            <a:pPr>
              <a:defRPr/>
            </a:pPr>
            <a:fld id="{EA5A70F0-A995-4EBE-9CBB-A808B66185D6}" type="datetime1">
              <a:rPr lang="zh-CN" altLang="en-US"/>
              <a:pPr>
                <a:defRPr/>
              </a:pPr>
              <a:t>2019/10/8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p:txBody>
          <a:bodyPr/>
          <a:lstStyle>
            <a:lvl1pPr>
              <a:defRPr/>
            </a:lvl1pPr>
          </a:lstStyle>
          <a:p>
            <a:pPr>
              <a:defRPr/>
            </a:pPr>
            <a:fld id="{E45A1168-582C-4C59-B322-0F92F27BE46A}" type="slidenum">
              <a:rPr lang="zh-CN" altLang="en-US"/>
              <a:pPr>
                <a:defRPr/>
              </a:pPr>
              <a:t>‹#›</a:t>
            </a:fld>
            <a:endParaRPr lang="zh-CN" altLang="en-US"/>
          </a:p>
        </p:txBody>
      </p:sp>
      <p:sp>
        <p:nvSpPr>
          <p:cNvPr id="7" name="文本框 6"/>
          <p:cNvSpPr txBox="1"/>
          <p:nvPr userDrawn="1"/>
        </p:nvSpPr>
        <p:spPr>
          <a:xfrm>
            <a:off x="7236296" y="589152"/>
            <a:ext cx="1340967" cy="523220"/>
          </a:xfrm>
          <a:prstGeom prst="rect">
            <a:avLst/>
          </a:prstGeom>
          <a:noFill/>
        </p:spPr>
        <p:txBody>
          <a:bodyPr wrap="square" rtlCol="0">
            <a:spAutoFit/>
          </a:bodyPr>
          <a:lstStyle/>
          <a:p>
            <a:pPr algn="r"/>
            <a:r>
              <a:rPr lang="zh-CN" altLang="en-US" sz="1400" b="1" i="1" dirty="0" smtClean="0">
                <a:solidFill>
                  <a:schemeClr val="bg1"/>
                </a:solidFill>
                <a:latin typeface="+mn-ea"/>
                <a:ea typeface="+mn-ea"/>
              </a:rPr>
              <a:t>华中科技大学             潘鹏</a:t>
            </a:r>
            <a:endParaRPr lang="zh-CN" altLang="en-US" sz="1400" b="1" i="1" dirty="0">
              <a:solidFill>
                <a:schemeClr val="bg1"/>
              </a:solidFill>
              <a:latin typeface="+mn-ea"/>
              <a:ea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p:cNvSpPr>
          <p:nvPr>
            <p:ph type="dt" sz="half" idx="10"/>
          </p:nvPr>
        </p:nvSpPr>
        <p:spPr/>
        <p:txBody>
          <a:bodyPr/>
          <a:lstStyle>
            <a:lvl1pPr>
              <a:defRPr/>
            </a:lvl1pPr>
          </a:lstStyle>
          <a:p>
            <a:pPr>
              <a:defRPr/>
            </a:pPr>
            <a:fld id="{B955C53B-019E-4176-9D26-6B16943F36D1}" type="datetime1">
              <a:rPr lang="zh-CN" altLang="en-US"/>
              <a:pPr>
                <a:defRPr/>
              </a:pPr>
              <a:t>2019/10/8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p:txBody>
          <a:bodyPr/>
          <a:lstStyle>
            <a:lvl1pPr>
              <a:defRPr/>
            </a:lvl1pPr>
          </a:lstStyle>
          <a:p>
            <a:pPr>
              <a:defRPr/>
            </a:pPr>
            <a:fld id="{1302A2BD-6410-4AC4-AD57-80121A54EAF5}"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03238" y="1700213"/>
            <a:ext cx="4014787"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0425" y="1700213"/>
            <a:ext cx="4016375" cy="4187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p:cNvSpPr>
          <p:nvPr>
            <p:ph type="dt" sz="half" idx="10"/>
          </p:nvPr>
        </p:nvSpPr>
        <p:spPr/>
        <p:txBody>
          <a:bodyPr/>
          <a:lstStyle>
            <a:lvl1pPr>
              <a:defRPr/>
            </a:lvl1pPr>
          </a:lstStyle>
          <a:p>
            <a:pPr>
              <a:defRPr/>
            </a:pPr>
            <a:fld id="{8937C451-EC7E-46BF-BFFE-040C35B43A10}" type="datetime1">
              <a:rPr lang="zh-CN" altLang="en-US"/>
              <a:pPr>
                <a:defRPr/>
              </a:pPr>
              <a:t>2019/10/8</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3"/>
          <p:cNvSpPr>
            <a:spLocks noGrp="1"/>
          </p:cNvSpPr>
          <p:nvPr>
            <p:ph type="sldNum" sz="quarter" idx="12"/>
          </p:nvPr>
        </p:nvSpPr>
        <p:spPr/>
        <p:txBody>
          <a:bodyPr/>
          <a:lstStyle>
            <a:lvl1pPr>
              <a:defRPr/>
            </a:lvl1pPr>
          </a:lstStyle>
          <a:p>
            <a:pPr>
              <a:defRPr/>
            </a:pPr>
            <a:fld id="{A0C9216E-87DA-4AF1-A5DF-45397D3A754C}"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p:cNvSpPr>
          <p:nvPr>
            <p:ph type="dt" sz="half" idx="10"/>
          </p:nvPr>
        </p:nvSpPr>
        <p:spPr/>
        <p:txBody>
          <a:bodyPr/>
          <a:lstStyle>
            <a:lvl1pPr>
              <a:defRPr/>
            </a:lvl1pPr>
          </a:lstStyle>
          <a:p>
            <a:pPr>
              <a:defRPr/>
            </a:pPr>
            <a:fld id="{318E50CD-EA35-49EA-9DD6-9B283E200033}" type="datetime1">
              <a:rPr lang="zh-CN" altLang="en-US"/>
              <a:pPr>
                <a:defRPr/>
              </a:pPr>
              <a:t>2019/10/8</a:t>
            </a:fld>
            <a:endParaRPr lang="zh-CN" altLang="en-US"/>
          </a:p>
        </p:txBody>
      </p:sp>
      <p:sp>
        <p:nvSpPr>
          <p:cNvPr id="8" name="页脚占位符 2"/>
          <p:cNvSpPr>
            <a:spLocks noGrp="1"/>
          </p:cNvSpPr>
          <p:nvPr>
            <p:ph type="ftr" sz="quarter" idx="11"/>
          </p:nvPr>
        </p:nvSpPr>
        <p:spPr/>
        <p:txBody>
          <a:bodyPr/>
          <a:lstStyle>
            <a:lvl1pPr>
              <a:defRPr/>
            </a:lvl1pPr>
          </a:lstStyle>
          <a:p>
            <a:pPr>
              <a:defRPr/>
            </a:pPr>
            <a:endParaRPr lang="en-US" altLang="zh-CN"/>
          </a:p>
        </p:txBody>
      </p:sp>
      <p:sp>
        <p:nvSpPr>
          <p:cNvPr id="9" name="灯片编号占位符 3"/>
          <p:cNvSpPr>
            <a:spLocks noGrp="1"/>
          </p:cNvSpPr>
          <p:nvPr>
            <p:ph type="sldNum" sz="quarter" idx="12"/>
          </p:nvPr>
        </p:nvSpPr>
        <p:spPr/>
        <p:txBody>
          <a:bodyPr/>
          <a:lstStyle>
            <a:lvl1pPr>
              <a:defRPr/>
            </a:lvl1pPr>
          </a:lstStyle>
          <a:p>
            <a:pPr>
              <a:defRPr/>
            </a:pPr>
            <a:fld id="{6573BF57-2AC2-4FCE-835E-A93185644741}"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p:cNvSpPr>
          <p:nvPr>
            <p:ph type="dt" sz="half" idx="10"/>
          </p:nvPr>
        </p:nvSpPr>
        <p:spPr/>
        <p:txBody>
          <a:bodyPr/>
          <a:lstStyle>
            <a:lvl1pPr>
              <a:defRPr/>
            </a:lvl1pPr>
          </a:lstStyle>
          <a:p>
            <a:pPr>
              <a:defRPr/>
            </a:pPr>
            <a:fld id="{74F0CCC3-1255-4F30-9CD0-930960679B01}" type="datetime1">
              <a:rPr lang="zh-CN" altLang="en-US"/>
              <a:pPr>
                <a:defRPr/>
              </a:pPr>
              <a:t>2019/10/8</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3"/>
          <p:cNvSpPr>
            <a:spLocks noGrp="1"/>
          </p:cNvSpPr>
          <p:nvPr>
            <p:ph type="sldNum" sz="quarter" idx="12"/>
          </p:nvPr>
        </p:nvSpPr>
        <p:spPr/>
        <p:txBody>
          <a:bodyPr/>
          <a:lstStyle>
            <a:lvl1pPr>
              <a:defRPr/>
            </a:lvl1pPr>
          </a:lstStyle>
          <a:p>
            <a:pPr>
              <a:defRPr/>
            </a:pPr>
            <a:fld id="{7598D16A-6CE0-487A-9A46-DEB25A011315}"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469C3C78-1BA3-4BD0-A320-DE98F44343CC}" type="datetime1">
              <a:rPr lang="zh-CN" altLang="en-US"/>
              <a:pPr>
                <a:defRPr/>
              </a:pPr>
              <a:t>2019/10/8</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FE017992-A809-427F-9FC2-0EBCCBCC2782}"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p:cNvSpPr>
          <p:nvPr>
            <p:ph type="dt" sz="half" idx="10"/>
          </p:nvPr>
        </p:nvSpPr>
        <p:spPr/>
        <p:txBody>
          <a:bodyPr/>
          <a:lstStyle>
            <a:lvl1pPr>
              <a:defRPr/>
            </a:lvl1pPr>
          </a:lstStyle>
          <a:p>
            <a:pPr>
              <a:defRPr/>
            </a:pPr>
            <a:fld id="{128359C0-A6EF-482F-9022-0AB64E0EAA24}" type="datetime1">
              <a:rPr lang="zh-CN" altLang="en-US"/>
              <a:pPr>
                <a:defRPr/>
              </a:pPr>
              <a:t>2019/10/8</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3"/>
          <p:cNvSpPr>
            <a:spLocks noGrp="1"/>
          </p:cNvSpPr>
          <p:nvPr>
            <p:ph type="sldNum" sz="quarter" idx="12"/>
          </p:nvPr>
        </p:nvSpPr>
        <p:spPr/>
        <p:txBody>
          <a:bodyPr/>
          <a:lstStyle>
            <a:lvl1pPr>
              <a:defRPr/>
            </a:lvl1pPr>
          </a:lstStyle>
          <a:p>
            <a:pPr>
              <a:defRPr/>
            </a:pPr>
            <a:fld id="{970F79C5-FEE2-4611-A243-25A30CD8E7D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p>
            <a:r>
              <a:rPr lang="zh-CN" altLang="en-US" smtClean="0"/>
              <a:t>单击此处编辑母版标题样式</a:t>
            </a:r>
            <a:endParaRPr lang="en-US"/>
          </a:p>
        </p:txBody>
      </p:sp>
      <p:sp>
        <p:nvSpPr>
          <p:cNvPr id="3" name="内容占位符 2"/>
          <p:cNvSpPr>
            <a:spLocks noGrp="1"/>
          </p:cNvSpPr>
          <p:nvPr>
            <p:ph idx="1"/>
          </p:nvPr>
        </p:nvSpPr>
        <p:spPr>
          <a:xfrm>
            <a:off x="502920" y="530352"/>
            <a:ext cx="8183880" cy="41879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4"/>
          <p:cNvSpPr>
            <a:spLocks noGrp="1"/>
          </p:cNvSpPr>
          <p:nvPr>
            <p:ph type="dt" sz="half" idx="10"/>
          </p:nvPr>
        </p:nvSpPr>
        <p:spPr/>
        <p:txBody>
          <a:bodyPr/>
          <a:lstStyle>
            <a:lvl1pPr>
              <a:defRPr/>
            </a:lvl1pPr>
          </a:lstStyle>
          <a:p>
            <a:pPr>
              <a:defRPr/>
            </a:pPr>
            <a:fld id="{62EFC2B1-CACA-42D8-9B42-542CBC14F1AF}" type="datetime1">
              <a:rPr lang="zh-CN" altLang="en-US"/>
              <a:pPr>
                <a:defRPr/>
              </a:pPr>
              <a:t>2019/10/8</a:t>
            </a:fld>
            <a:endParaRPr lang="zh-CN" altLang="en-US"/>
          </a:p>
        </p:txBody>
      </p:sp>
      <p:sp>
        <p:nvSpPr>
          <p:cNvPr id="5" name="页脚占位符 17"/>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97F077A6-C641-486E-BA48-829C03BC93CE}"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p:cNvSpPr>
          <p:nvPr>
            <p:ph type="dt" sz="half" idx="10"/>
          </p:nvPr>
        </p:nvSpPr>
        <p:spPr/>
        <p:txBody>
          <a:bodyPr/>
          <a:lstStyle>
            <a:lvl1pPr>
              <a:defRPr/>
            </a:lvl1pPr>
          </a:lstStyle>
          <a:p>
            <a:pPr>
              <a:defRPr/>
            </a:pPr>
            <a:fld id="{8B960F4F-F111-42C8-B732-330CD897CFA4}" type="datetime1">
              <a:rPr lang="zh-CN" altLang="en-US"/>
              <a:pPr>
                <a:defRPr/>
              </a:pPr>
              <a:t>2019/10/8</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3"/>
          <p:cNvSpPr>
            <a:spLocks noGrp="1"/>
          </p:cNvSpPr>
          <p:nvPr>
            <p:ph type="sldNum" sz="quarter" idx="12"/>
          </p:nvPr>
        </p:nvSpPr>
        <p:spPr/>
        <p:txBody>
          <a:bodyPr/>
          <a:lstStyle>
            <a:lvl1pPr>
              <a:defRPr/>
            </a:lvl1pPr>
          </a:lstStyle>
          <a:p>
            <a:pPr>
              <a:defRPr/>
            </a:pPr>
            <a:fld id="{F6B853E0-7513-4490-B48E-23DAAE7D96D3}"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p:cNvSpPr>
          <p:nvPr>
            <p:ph type="dt" sz="half" idx="10"/>
          </p:nvPr>
        </p:nvSpPr>
        <p:spPr/>
        <p:txBody>
          <a:bodyPr/>
          <a:lstStyle>
            <a:lvl1pPr>
              <a:defRPr/>
            </a:lvl1pPr>
          </a:lstStyle>
          <a:p>
            <a:pPr>
              <a:defRPr/>
            </a:pPr>
            <a:fld id="{20F30CF2-4C0B-41D9-BFC1-9108B36A3B0D}" type="datetime1">
              <a:rPr lang="zh-CN" altLang="en-US"/>
              <a:pPr>
                <a:defRPr/>
              </a:pPr>
              <a:t>2019/10/8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p:txBody>
          <a:bodyPr/>
          <a:lstStyle>
            <a:lvl1pPr>
              <a:defRPr/>
            </a:lvl1pPr>
          </a:lstStyle>
          <a:p>
            <a:pPr>
              <a:defRPr/>
            </a:pPr>
            <a:fld id="{98E0B226-66D6-4A07-AA08-3EA9F42620E2}"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9088" y="476250"/>
            <a:ext cx="2054225" cy="5411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3238" y="476250"/>
            <a:ext cx="6013450" cy="54117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p:cNvSpPr>
          <p:nvPr>
            <p:ph type="dt" sz="half" idx="10"/>
          </p:nvPr>
        </p:nvSpPr>
        <p:spPr/>
        <p:txBody>
          <a:bodyPr/>
          <a:lstStyle>
            <a:lvl1pPr>
              <a:defRPr/>
            </a:lvl1pPr>
          </a:lstStyle>
          <a:p>
            <a:pPr>
              <a:defRPr/>
            </a:pPr>
            <a:fld id="{8425DB9E-1C93-4CC6-962A-03A863B36F29}" type="datetime1">
              <a:rPr lang="zh-CN" altLang="en-US"/>
              <a:pPr>
                <a:defRPr/>
              </a:pPr>
              <a:t>2019/10/8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p:txBody>
          <a:bodyPr/>
          <a:lstStyle>
            <a:lvl1pPr>
              <a:defRPr/>
            </a:lvl1pPr>
          </a:lstStyle>
          <a:p>
            <a:pPr>
              <a:defRPr/>
            </a:pPr>
            <a:fld id="{AE6A0542-83E0-4672-BC78-6045C8A8580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圆角矩形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圆角矩形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6" name="日期占位符 3"/>
          <p:cNvSpPr>
            <a:spLocks noGrp="1"/>
          </p:cNvSpPr>
          <p:nvPr>
            <p:ph type="dt" sz="half" idx="10"/>
          </p:nvPr>
        </p:nvSpPr>
        <p:spPr/>
        <p:txBody>
          <a:bodyPr/>
          <a:lstStyle>
            <a:lvl1pPr>
              <a:defRPr/>
            </a:lvl1pPr>
            <a:extLst/>
          </a:lstStyle>
          <a:p>
            <a:pPr>
              <a:defRPr/>
            </a:pPr>
            <a:fld id="{8A506212-C5C2-412F-B9AE-57E41F7ECCAB}" type="datetime1">
              <a:rPr lang="zh-CN" altLang="en-US"/>
              <a:pPr>
                <a:defRPr/>
              </a:pPr>
              <a:t>2019/10/8</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extLst/>
          </a:lstStyle>
          <a:p>
            <a:pPr>
              <a:defRPr/>
            </a:pPr>
            <a:fld id="{203F219D-1D70-4A86-93D2-ECD8AA81FA43}"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en-US" dirty="0"/>
          </a:p>
        </p:txBody>
      </p:sp>
      <p:sp>
        <p:nvSpPr>
          <p:cNvPr id="3" name="内容占位符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4"/>
          <p:cNvSpPr>
            <a:spLocks noGrp="1"/>
          </p:cNvSpPr>
          <p:nvPr>
            <p:ph type="dt" sz="half" idx="10"/>
          </p:nvPr>
        </p:nvSpPr>
        <p:spPr/>
        <p:txBody>
          <a:bodyPr/>
          <a:lstStyle>
            <a:lvl1pPr>
              <a:defRPr/>
            </a:lvl1pPr>
          </a:lstStyle>
          <a:p>
            <a:pPr>
              <a:defRPr/>
            </a:pPr>
            <a:fld id="{815ED2BD-AB6F-4312-9BAF-6A395D24EEBF}" type="datetime1">
              <a:rPr lang="zh-CN" altLang="en-US"/>
              <a:pPr>
                <a:defRPr/>
              </a:pPr>
              <a:t>2019/10/8</a:t>
            </a:fld>
            <a:endParaRPr lang="zh-CN" altLang="en-US"/>
          </a:p>
        </p:txBody>
      </p:sp>
      <p:sp>
        <p:nvSpPr>
          <p:cNvPr id="6" name="页脚占位符 1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299DB3C0-831E-4885-9E68-F1C84B53C4B9}"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2920" y="4983480"/>
            <a:ext cx="8183880" cy="1051560"/>
          </a:xfrm>
        </p:spPr>
        <p:txBody>
          <a:bodyPr/>
          <a:lstStyle>
            <a:lvl1pPr>
              <a:defRPr b="1"/>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24"/>
          <p:cNvSpPr>
            <a:spLocks noGrp="1"/>
          </p:cNvSpPr>
          <p:nvPr>
            <p:ph type="dt" sz="half" idx="10"/>
          </p:nvPr>
        </p:nvSpPr>
        <p:spPr/>
        <p:txBody>
          <a:bodyPr/>
          <a:lstStyle>
            <a:lvl1pPr>
              <a:defRPr/>
            </a:lvl1pPr>
          </a:lstStyle>
          <a:p>
            <a:pPr>
              <a:defRPr/>
            </a:pPr>
            <a:fld id="{A0057875-5A0D-4ADA-BA86-5E1DF1C114D0}" type="datetime1">
              <a:rPr lang="zh-CN" altLang="en-US"/>
              <a:pPr>
                <a:defRPr/>
              </a:pPr>
              <a:t>2019/10/8</a:t>
            </a:fld>
            <a:endParaRPr lang="zh-CN" altLang="en-US"/>
          </a:p>
        </p:txBody>
      </p:sp>
      <p:sp>
        <p:nvSpPr>
          <p:cNvPr id="8" name="页脚占位符 17"/>
          <p:cNvSpPr>
            <a:spLocks noGrp="1"/>
          </p:cNvSpPr>
          <p:nvPr>
            <p:ph type="ftr" sz="quarter" idx="11"/>
          </p:nvPr>
        </p:nvSpPr>
        <p:spPr/>
        <p:txBody>
          <a:bodyPr/>
          <a:lstStyle>
            <a:lvl1pPr>
              <a:defRPr/>
            </a:lvl1pPr>
          </a:lstStyle>
          <a:p>
            <a:pPr>
              <a:defRPr/>
            </a:pPr>
            <a:endParaRPr lang="en-US" altLang="zh-CN"/>
          </a:p>
        </p:txBody>
      </p:sp>
      <p:sp>
        <p:nvSpPr>
          <p:cNvPr id="9" name="灯片编号占位符 4"/>
          <p:cNvSpPr>
            <a:spLocks noGrp="1"/>
          </p:cNvSpPr>
          <p:nvPr>
            <p:ph type="sldNum" sz="quarter" idx="12"/>
          </p:nvPr>
        </p:nvSpPr>
        <p:spPr/>
        <p:txBody>
          <a:bodyPr/>
          <a:lstStyle>
            <a:lvl1pPr>
              <a:defRPr/>
            </a:lvl1pPr>
          </a:lstStyle>
          <a:p>
            <a:pPr>
              <a:defRPr/>
            </a:pPr>
            <a:fld id="{25D6F35C-8524-4987-A100-B84A6F7C5E1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4"/>
          <p:cNvSpPr>
            <a:spLocks noGrp="1"/>
          </p:cNvSpPr>
          <p:nvPr>
            <p:ph type="dt" sz="half" idx="10"/>
          </p:nvPr>
        </p:nvSpPr>
        <p:spPr/>
        <p:txBody>
          <a:bodyPr/>
          <a:lstStyle>
            <a:lvl1pPr>
              <a:defRPr/>
            </a:lvl1pPr>
          </a:lstStyle>
          <a:p>
            <a:pPr>
              <a:defRPr/>
            </a:pPr>
            <a:fld id="{CEC64C56-A452-4A79-9D52-F91B8AC8BFDC}" type="datetime1">
              <a:rPr lang="zh-CN" altLang="en-US"/>
              <a:pPr>
                <a:defRPr/>
              </a:pPr>
              <a:t>2019/10/8</a:t>
            </a:fld>
            <a:endParaRPr lang="zh-CN" altLang="en-US"/>
          </a:p>
        </p:txBody>
      </p:sp>
      <p:sp>
        <p:nvSpPr>
          <p:cNvPr id="4" name="页脚占位符 17"/>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885AA0CF-9B91-480D-8B45-1867BF6CBFAC}"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圆角矩形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日期占位符 1"/>
          <p:cNvSpPr>
            <a:spLocks noGrp="1"/>
          </p:cNvSpPr>
          <p:nvPr>
            <p:ph type="dt" sz="half" idx="10"/>
          </p:nvPr>
        </p:nvSpPr>
        <p:spPr/>
        <p:txBody>
          <a:bodyPr/>
          <a:lstStyle>
            <a:lvl1pPr>
              <a:defRPr/>
            </a:lvl1pPr>
            <a:extLst/>
          </a:lstStyle>
          <a:p>
            <a:pPr>
              <a:defRPr/>
            </a:pPr>
            <a:fld id="{282EEC8B-4C5F-497D-A408-07C58C7EC06F}" type="datetime1">
              <a:rPr lang="zh-CN" altLang="en-US"/>
              <a:pPr>
                <a:defRPr/>
              </a:pPr>
              <a:t>2019/10/8</a:t>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5" name="灯片编号占位符 3"/>
          <p:cNvSpPr>
            <a:spLocks noGrp="1"/>
          </p:cNvSpPr>
          <p:nvPr>
            <p:ph type="sldNum" sz="quarter" idx="12"/>
          </p:nvPr>
        </p:nvSpPr>
        <p:spPr/>
        <p:txBody>
          <a:bodyPr/>
          <a:lstStyle>
            <a:lvl1pPr>
              <a:defRPr/>
            </a:lvl1pPr>
            <a:extLst/>
          </a:lstStyle>
          <a:p>
            <a:pPr>
              <a:defRPr/>
            </a:pPr>
            <a:fld id="{550E3D6F-B842-4B70-96FA-3371495BA600}"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4"/>
          <p:cNvSpPr>
            <a:spLocks noGrp="1"/>
          </p:cNvSpPr>
          <p:nvPr>
            <p:ph type="dt" sz="half" idx="10"/>
          </p:nvPr>
        </p:nvSpPr>
        <p:spPr/>
        <p:txBody>
          <a:bodyPr/>
          <a:lstStyle>
            <a:lvl1pPr>
              <a:defRPr/>
            </a:lvl1pPr>
          </a:lstStyle>
          <a:p>
            <a:pPr>
              <a:defRPr/>
            </a:pPr>
            <a:fld id="{D9004F3B-EC8B-4F02-B884-199EF09B4AC2}" type="datetime1">
              <a:rPr lang="zh-CN" altLang="en-US"/>
              <a:pPr>
                <a:defRPr/>
              </a:pPr>
              <a:t>2019/10/8</a:t>
            </a:fld>
            <a:endParaRPr lang="zh-CN" altLang="en-US"/>
          </a:p>
        </p:txBody>
      </p:sp>
      <p:sp>
        <p:nvSpPr>
          <p:cNvPr id="6" name="页脚占位符 17"/>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p:txBody>
          <a:bodyPr/>
          <a:lstStyle>
            <a:lvl1pPr>
              <a:defRPr/>
            </a:lvl1pPr>
          </a:lstStyle>
          <a:p>
            <a:pPr>
              <a:defRPr/>
            </a:pPr>
            <a:fld id="{14759E8E-E191-4560-94B9-8D470E93ED13}"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圆角矩形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单圆角矩形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zh-CN" altLang="en-US" smtClean="0"/>
              <a:t>单击此处编辑母版标题样式</a:t>
            </a:r>
            <a:endParaRPr lang="en-US"/>
          </a:p>
        </p:txBody>
      </p:sp>
      <p:sp>
        <p:nvSpPr>
          <p:cNvPr id="4" name="文本占位符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3" name="图片占位符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zh-CN" altLang="en-US" noProof="0" smtClean="0"/>
              <a:t>单击图标添加图片</a:t>
            </a:r>
            <a:endParaRPr lang="en-US" noProof="0"/>
          </a:p>
        </p:txBody>
      </p:sp>
      <p:sp>
        <p:nvSpPr>
          <p:cNvPr id="7" name="日期占位符 4"/>
          <p:cNvSpPr>
            <a:spLocks noGrp="1"/>
          </p:cNvSpPr>
          <p:nvPr>
            <p:ph type="dt" sz="half" idx="10"/>
          </p:nvPr>
        </p:nvSpPr>
        <p:spPr/>
        <p:txBody>
          <a:bodyPr/>
          <a:lstStyle>
            <a:lvl1pPr>
              <a:defRPr/>
            </a:lvl1pPr>
            <a:extLst/>
          </a:lstStyle>
          <a:p>
            <a:pPr>
              <a:defRPr/>
            </a:pPr>
            <a:fld id="{F33A7093-2664-48BC-B780-EBD3F0E1BE00}" type="datetime1">
              <a:rPr lang="zh-CN" altLang="en-US"/>
              <a:pPr>
                <a:defRPr/>
              </a:pPr>
              <a:t>2019/10/8</a:t>
            </a:fld>
            <a:endParaRPr lang="zh-CN" altLang="en-US"/>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p:txBody>
          <a:bodyPr/>
          <a:lstStyle>
            <a:lvl1pPr>
              <a:defRPr/>
            </a:lvl1pPr>
            <a:extLst/>
          </a:lstStyle>
          <a:p>
            <a:pPr>
              <a:defRPr/>
            </a:pPr>
            <a:fld id="{3369EC29-4D6A-4C7F-81AE-49A79AA5875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圆角矩形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圆角矩形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标题占位符 12"/>
          <p:cNvSpPr>
            <a:spLocks noGrp="1"/>
          </p:cNvSpPr>
          <p:nvPr>
            <p:ph type="title"/>
          </p:nvPr>
        </p:nvSpPr>
        <p:spPr>
          <a:xfrm>
            <a:off x="503238" y="4986338"/>
            <a:ext cx="8183562" cy="1050925"/>
          </a:xfrm>
          <a:prstGeom prst="rect">
            <a:avLst/>
          </a:prstGeom>
        </p:spPr>
        <p:txBody>
          <a:bodyPr vert="horz" anchor="b">
            <a:normAutofit/>
          </a:bodyPr>
          <a:lstStyle/>
          <a:p>
            <a:r>
              <a:rPr lang="zh-CN" altLang="en-US" smtClean="0"/>
              <a:t>单击此处编辑母版标题样式</a:t>
            </a:r>
            <a:endParaRPr lang="en-US"/>
          </a:p>
        </p:txBody>
      </p:sp>
      <p:sp>
        <p:nvSpPr>
          <p:cNvPr id="1031" name="文本占位符 3"/>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5" name="日期占位符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fld id="{9DE7CD48-AEDE-49DC-B052-13E21295301E}" type="datetime1">
              <a:rPr lang="zh-CN" altLang="en-US"/>
              <a:pPr>
                <a:defRPr/>
              </a:pPr>
              <a:t>2019/10/8</a:t>
            </a:fld>
            <a:endParaRPr lang="zh-CN" altLang="en-US"/>
          </a:p>
        </p:txBody>
      </p:sp>
      <p:sp>
        <p:nvSpPr>
          <p:cNvPr id="18" name="页脚占位符 17"/>
          <p:cNvSpPr>
            <a:spLocks noGrp="1"/>
          </p:cNvSpPr>
          <p:nvPr>
            <p:ph type="ftr" sz="quarter" idx="3"/>
          </p:nvPr>
        </p:nvSpPr>
        <p:spPr>
          <a:xfrm>
            <a:off x="6062663" y="6111875"/>
            <a:ext cx="2286000" cy="365125"/>
          </a:xfrm>
          <a:prstGeom prst="rect">
            <a:avLst/>
          </a:prstGeom>
        </p:spPr>
        <p:txBody>
          <a:bodyPr vert="horz" wrap="square" lIns="91440" tIns="45720" rIns="91440" bIns="45720" numCol="1" anchor="b" anchorCtr="0" compatLnSpc="1">
            <a:prstTxWarp prst="textNoShape">
              <a:avLst/>
            </a:prstTxWarp>
          </a:bodyPr>
          <a:lstStyle>
            <a:lvl1pPr>
              <a:defRPr sz="1000">
                <a:solidFill>
                  <a:srgbClr val="A7A399"/>
                </a:solidFill>
                <a:latin typeface="Verdana" pitchFamily="34" charset="0"/>
                <a:ea typeface="微软雅黑" pitchFamily="34" charset="-122"/>
              </a:defRPr>
            </a:lvl1pPr>
          </a:lstStyle>
          <a:p>
            <a:pPr>
              <a:defRPr/>
            </a:pPr>
            <a:endParaRPr lang="en-US" altLang="zh-CN"/>
          </a:p>
        </p:txBody>
      </p:sp>
      <p:sp>
        <p:nvSpPr>
          <p:cNvPr id="5" name="灯片编号占位符 4"/>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ea typeface="+mn-ea"/>
              </a:defRPr>
            </a:lvl1pPr>
            <a:extLst/>
          </a:lstStyle>
          <a:p>
            <a:pPr>
              <a:defRPr/>
            </a:pPr>
            <a:fld id="{93C9FF78-0461-453D-948A-307753F252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71" r:id="rId1"/>
    <p:sldLayoutId id="2147484353" r:id="rId2"/>
    <p:sldLayoutId id="2147484372" r:id="rId3"/>
    <p:sldLayoutId id="2147484354" r:id="rId4"/>
    <p:sldLayoutId id="2147484355" r:id="rId5"/>
    <p:sldLayoutId id="2147484356" r:id="rId6"/>
    <p:sldLayoutId id="2147484373" r:id="rId7"/>
    <p:sldLayoutId id="2147484357" r:id="rId8"/>
    <p:sldLayoutId id="2147484374" r:id="rId9"/>
    <p:sldLayoutId id="2147484358" r:id="rId10"/>
    <p:sldLayoutId id="2147484359" r:id="rId11"/>
  </p:sldLayoutIdLst>
  <p:hf hdr="0" ftr="0" dt="0"/>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ea typeface="微软雅黑" pitchFamily="34" charset="-122"/>
        </a:defRPr>
      </a:lvl2pPr>
      <a:lvl3pPr algn="l" rtl="0" eaLnBrk="0" fontAlgn="base" hangingPunct="0">
        <a:spcBef>
          <a:spcPct val="0"/>
        </a:spcBef>
        <a:spcAft>
          <a:spcPct val="0"/>
        </a:spcAft>
        <a:defRPr sz="3600" b="1">
          <a:solidFill>
            <a:srgbClr val="FF8D3E"/>
          </a:solidFill>
          <a:latin typeface="Verdana" pitchFamily="34" charset="0"/>
          <a:ea typeface="微软雅黑" pitchFamily="34" charset="-122"/>
        </a:defRPr>
      </a:lvl3pPr>
      <a:lvl4pPr algn="l" rtl="0" eaLnBrk="0" fontAlgn="base" hangingPunct="0">
        <a:spcBef>
          <a:spcPct val="0"/>
        </a:spcBef>
        <a:spcAft>
          <a:spcPct val="0"/>
        </a:spcAft>
        <a:defRPr sz="3600" b="1">
          <a:solidFill>
            <a:srgbClr val="FF8D3E"/>
          </a:solidFill>
          <a:latin typeface="Verdana" pitchFamily="34" charset="0"/>
          <a:ea typeface="微软雅黑" pitchFamily="34" charset="-122"/>
        </a:defRPr>
      </a:lvl4pPr>
      <a:lvl5pPr algn="l" rtl="0" eaLnBrk="0" fontAlgn="base" hangingPunct="0">
        <a:spcBef>
          <a:spcPct val="0"/>
        </a:spcBef>
        <a:spcAft>
          <a:spcPct val="0"/>
        </a:spcAft>
        <a:defRPr sz="3600" b="1">
          <a:solidFill>
            <a:srgbClr val="FF8D3E"/>
          </a:solidFill>
          <a:latin typeface="Verdana" pitchFamily="34" charset="0"/>
          <a:ea typeface="微软雅黑" pitchFamily="34" charset="-122"/>
        </a:defRPr>
      </a:lvl5pPr>
      <a:lvl6pPr marL="457200" algn="l" rtl="0" fontAlgn="base">
        <a:spcBef>
          <a:spcPct val="0"/>
        </a:spcBef>
        <a:spcAft>
          <a:spcPct val="0"/>
        </a:spcAft>
        <a:defRPr sz="3600" b="1">
          <a:solidFill>
            <a:srgbClr val="FF8D3E"/>
          </a:solidFill>
          <a:latin typeface="Verdana" pitchFamily="34" charset="0"/>
          <a:ea typeface="微软雅黑" pitchFamily="34" charset="-122"/>
        </a:defRPr>
      </a:lvl6pPr>
      <a:lvl7pPr marL="914400" algn="l" rtl="0" fontAlgn="base">
        <a:spcBef>
          <a:spcPct val="0"/>
        </a:spcBef>
        <a:spcAft>
          <a:spcPct val="0"/>
        </a:spcAft>
        <a:defRPr sz="3600" b="1">
          <a:solidFill>
            <a:srgbClr val="FF8D3E"/>
          </a:solidFill>
          <a:latin typeface="Verdana" pitchFamily="34" charset="0"/>
          <a:ea typeface="微软雅黑" pitchFamily="34" charset="-122"/>
        </a:defRPr>
      </a:lvl7pPr>
      <a:lvl8pPr marL="1371600" algn="l" rtl="0" fontAlgn="base">
        <a:spcBef>
          <a:spcPct val="0"/>
        </a:spcBef>
        <a:spcAft>
          <a:spcPct val="0"/>
        </a:spcAft>
        <a:defRPr sz="3600" b="1">
          <a:solidFill>
            <a:srgbClr val="FF8D3E"/>
          </a:solidFill>
          <a:latin typeface="Verdana" pitchFamily="34" charset="0"/>
          <a:ea typeface="微软雅黑" pitchFamily="34" charset="-122"/>
        </a:defRPr>
      </a:lvl8pPr>
      <a:lvl9pPr marL="1828800" algn="l" rtl="0" fontAlgn="base">
        <a:spcBef>
          <a:spcPct val="0"/>
        </a:spcBef>
        <a:spcAft>
          <a:spcPct val="0"/>
        </a:spcAft>
        <a:defRPr sz="3600" b="1">
          <a:solidFill>
            <a:srgbClr val="FF8D3E"/>
          </a:solidFill>
          <a:latin typeface="Verdana" pitchFamily="34" charset="0"/>
          <a:ea typeface="微软雅黑" pitchFamily="34" charset="-122"/>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 name="圆角矩形 9"/>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圆角矩形 10"/>
          <p:cNvSpPr/>
          <p:nvPr userDrawn="1"/>
        </p:nvSpPr>
        <p:spPr>
          <a:xfrm>
            <a:off x="419100" y="433388"/>
            <a:ext cx="8305800" cy="923925"/>
          </a:xfrm>
          <a:prstGeom prst="roundRect">
            <a:avLst>
              <a:gd name="adj" fmla="val 4578"/>
            </a:avLst>
          </a:prstGeom>
          <a:gradFill rotWithShape="1">
            <a:gsLst>
              <a:gs pos="0">
                <a:schemeClr val="accent3">
                  <a:lumMod val="20000"/>
                  <a:lumOff val="80000"/>
                </a:schemeClr>
              </a:gs>
              <a:gs pos="39999">
                <a:srgbClr val="85C2FF"/>
              </a:gs>
              <a:gs pos="70000">
                <a:srgbClr val="C4D6EB"/>
              </a:gs>
              <a:gs pos="100000">
                <a:srgbClr val="FFEBFA"/>
              </a:gs>
            </a:gsLst>
            <a:lin ang="5400000" scaled="0"/>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标题占位符 12"/>
          <p:cNvSpPr>
            <a:spLocks noGrp="1"/>
          </p:cNvSpPr>
          <p:nvPr>
            <p:ph type="title"/>
          </p:nvPr>
        </p:nvSpPr>
        <p:spPr>
          <a:xfrm>
            <a:off x="539750" y="476250"/>
            <a:ext cx="8183563" cy="690563"/>
          </a:xfrm>
          <a:prstGeom prst="rect">
            <a:avLst/>
          </a:prstGeom>
        </p:spPr>
        <p:txBody>
          <a:bodyPr vert="horz" wrap="square" lIns="91440" tIns="45720" rIns="91440" bIns="45720" numCol="1" anchor="b" anchorCtr="0" compatLnSpc="1">
            <a:prstTxWarp prst="textNoShape">
              <a:avLst/>
            </a:prstTxWarp>
            <a:normAutofit/>
          </a:bodyPr>
          <a:lstStyle/>
          <a:p>
            <a:pPr lvl="0"/>
            <a:r>
              <a:rPr lang="zh-CN" altLang="en-US" smtClean="0"/>
              <a:t>单击此处编辑母版标题样式</a:t>
            </a:r>
            <a:endParaRPr lang="en-US" smtClean="0"/>
          </a:p>
        </p:txBody>
      </p:sp>
      <p:sp>
        <p:nvSpPr>
          <p:cNvPr id="2053" name="文本占位符 3"/>
          <p:cNvSpPr>
            <a:spLocks noGrp="1"/>
          </p:cNvSpPr>
          <p:nvPr>
            <p:ph type="body" idx="1"/>
          </p:nvPr>
        </p:nvSpPr>
        <p:spPr bwMode="auto">
          <a:xfrm>
            <a:off x="503238" y="1700213"/>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12" name="日期占位符 1"/>
          <p:cNvSpPr>
            <a:spLocks noGrp="1"/>
          </p:cNvSpPr>
          <p:nvPr>
            <p:ph type="dt" sz="half" idx="2"/>
          </p:nvPr>
        </p:nvSpPr>
        <p:spPr>
          <a:xfrm>
            <a:off x="3776663" y="6111875"/>
            <a:ext cx="2286000" cy="365125"/>
          </a:xfrm>
          <a:prstGeom prst="rect">
            <a:avLst/>
          </a:prstGeom>
        </p:spPr>
        <p:txBody>
          <a:bodyPr vert="horz" anchor="b"/>
          <a:lstStyle>
            <a:lvl1pPr algn="r" fontAlgn="auto">
              <a:spcBef>
                <a:spcPts val="0"/>
              </a:spcBef>
              <a:spcAft>
                <a:spcPts val="0"/>
              </a:spcAft>
              <a:defRPr sz="1000">
                <a:solidFill>
                  <a:schemeClr val="bg2">
                    <a:shade val="50000"/>
                  </a:schemeClr>
                </a:solidFill>
                <a:latin typeface="+mn-lt"/>
                <a:ea typeface="+mn-ea"/>
              </a:defRPr>
            </a:lvl1pPr>
            <a:extLst/>
          </a:lstStyle>
          <a:p>
            <a:pPr>
              <a:defRPr/>
            </a:pPr>
            <a:fld id="{886D4588-F3CD-40E9-9FB2-0831080D15F8}" type="datetime1">
              <a:rPr lang="zh-CN" altLang="en-US"/>
              <a:pPr>
                <a:defRPr/>
              </a:pPr>
              <a:t>2019/10/8</a:t>
            </a:fld>
            <a:endParaRPr lang="zh-CN" altLang="en-US"/>
          </a:p>
        </p:txBody>
      </p:sp>
      <p:sp>
        <p:nvSpPr>
          <p:cNvPr id="14" name="页脚占位符 2"/>
          <p:cNvSpPr>
            <a:spLocks noGrp="1"/>
          </p:cNvSpPr>
          <p:nvPr>
            <p:ph type="ftr" sz="quarter" idx="3"/>
          </p:nvPr>
        </p:nvSpPr>
        <p:spPr>
          <a:xfrm>
            <a:off x="6062663" y="6111875"/>
            <a:ext cx="2286000" cy="365125"/>
          </a:xfrm>
          <a:prstGeom prst="rect">
            <a:avLst/>
          </a:prstGeom>
        </p:spPr>
        <p:txBody>
          <a:bodyPr vert="horz" wrap="square" lIns="91440" tIns="45720" rIns="91440" bIns="45720" numCol="1" anchor="b" anchorCtr="0" compatLnSpc="1">
            <a:prstTxWarp prst="textNoShape">
              <a:avLst/>
            </a:prstTxWarp>
          </a:bodyPr>
          <a:lstStyle>
            <a:lvl1pPr>
              <a:defRPr sz="1000">
                <a:solidFill>
                  <a:srgbClr val="A7A399"/>
                </a:solidFill>
                <a:latin typeface="+mn-lt"/>
                <a:ea typeface="微软雅黑" pitchFamily="34" charset="-122"/>
              </a:defRPr>
            </a:lvl1pPr>
          </a:lstStyle>
          <a:p>
            <a:pPr>
              <a:defRPr/>
            </a:pPr>
            <a:endParaRPr lang="en-US" altLang="zh-CN"/>
          </a:p>
        </p:txBody>
      </p:sp>
      <p:sp>
        <p:nvSpPr>
          <p:cNvPr id="15" name="灯片编号占位符 3"/>
          <p:cNvSpPr>
            <a:spLocks noGrp="1"/>
          </p:cNvSpPr>
          <p:nvPr>
            <p:ph type="sldNum" sz="quarter" idx="4"/>
          </p:nvPr>
        </p:nvSpPr>
        <p:spPr>
          <a:xfrm>
            <a:off x="8348663" y="6111875"/>
            <a:ext cx="457200" cy="365125"/>
          </a:xfrm>
          <a:prstGeom prst="rect">
            <a:avLst/>
          </a:prstGeom>
        </p:spPr>
        <p:txBody>
          <a:bodyPr vert="horz" anchor="b"/>
          <a:lstStyle>
            <a:lvl1pPr algn="r" fontAlgn="auto">
              <a:spcBef>
                <a:spcPts val="0"/>
              </a:spcBef>
              <a:spcAft>
                <a:spcPts val="0"/>
              </a:spcAft>
              <a:defRPr sz="1000">
                <a:solidFill>
                  <a:schemeClr val="bg2">
                    <a:shade val="50000"/>
                  </a:schemeClr>
                </a:solidFill>
                <a:latin typeface="+mn-lt"/>
                <a:ea typeface="+mn-ea"/>
              </a:defRPr>
            </a:lvl1pPr>
            <a:extLst/>
          </a:lstStyle>
          <a:p>
            <a:pPr>
              <a:defRPr/>
            </a:pPr>
            <a:fld id="{B5BB649E-9D7A-487E-8335-D5989FAB88F8}" type="slidenum">
              <a:rPr lang="zh-CN" altLang="en-US"/>
              <a:pPr>
                <a:defRPr/>
              </a:pPr>
              <a:t>‹#›</a:t>
            </a:fld>
            <a:endParaRPr lang="zh-CN" altLang="en-US"/>
          </a:p>
        </p:txBody>
      </p:sp>
      <p:sp>
        <p:nvSpPr>
          <p:cNvPr id="9" name="文本框 8"/>
          <p:cNvSpPr txBox="1"/>
          <p:nvPr userDrawn="1"/>
        </p:nvSpPr>
        <p:spPr>
          <a:xfrm>
            <a:off x="7236296" y="589152"/>
            <a:ext cx="1340967" cy="523220"/>
          </a:xfrm>
          <a:prstGeom prst="rect">
            <a:avLst/>
          </a:prstGeom>
          <a:noFill/>
        </p:spPr>
        <p:txBody>
          <a:bodyPr wrap="square" rtlCol="0">
            <a:spAutoFit/>
          </a:bodyPr>
          <a:lstStyle/>
          <a:p>
            <a:pPr algn="r"/>
            <a:r>
              <a:rPr lang="zh-CN" altLang="en-US" sz="1400" b="1" i="1" dirty="0" smtClean="0">
                <a:solidFill>
                  <a:schemeClr val="bg1"/>
                </a:solidFill>
                <a:latin typeface="+mn-ea"/>
                <a:ea typeface="+mn-ea"/>
              </a:rPr>
              <a:t>华中科技大学             潘鹏</a:t>
            </a:r>
            <a:endParaRPr lang="zh-CN" altLang="en-US" sz="1400" b="1" i="1" dirty="0">
              <a:solidFill>
                <a:schemeClr val="bg1"/>
              </a:solidFill>
              <a:latin typeface="+mn-ea"/>
              <a:ea typeface="+mn-ea"/>
            </a:endParaRPr>
          </a:p>
        </p:txBody>
      </p:sp>
    </p:spTree>
  </p:cSld>
  <p:clrMap bg1="lt1" tx1="dk1" bg2="lt2" tx2="dk2" accent1="accent1" accent2="accent2" accent3="accent3" accent4="accent4" accent5="accent5" accent6="accent6" hlink="hlink" folHlink="folHlink"/>
  <p:sldLayoutIdLst>
    <p:sldLayoutId id="2147484360" r:id="rId1"/>
    <p:sldLayoutId id="2147484361" r:id="rId2"/>
    <p:sldLayoutId id="2147484362" r:id="rId3"/>
    <p:sldLayoutId id="2147484363" r:id="rId4"/>
    <p:sldLayoutId id="2147484364" r:id="rId5"/>
    <p:sldLayoutId id="2147484365" r:id="rId6"/>
    <p:sldLayoutId id="2147484366" r:id="rId7"/>
    <p:sldLayoutId id="2147484367" r:id="rId8"/>
    <p:sldLayoutId id="2147484368" r:id="rId9"/>
    <p:sldLayoutId id="2147484369" r:id="rId10"/>
    <p:sldLayoutId id="2147484370" r:id="rId11"/>
  </p:sldLayoutIdLst>
  <p:hf hdr="0" ftr="0" dt="0"/>
  <p:txStyles>
    <p:titleStyle>
      <a:lvl1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宋体" pitchFamily="2" charset="-122"/>
        </a:defRPr>
      </a:lvl2pPr>
      <a:lvl3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宋体" pitchFamily="2" charset="-122"/>
        </a:defRPr>
      </a:lvl3pPr>
      <a:lvl4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宋体" pitchFamily="2" charset="-122"/>
        </a:defRPr>
      </a:lvl4pPr>
      <a:lvl5pPr algn="l" rtl="0" eaLnBrk="0" fontAlgn="base" hangingPunct="0">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宋体" pitchFamily="2" charset="-122"/>
        </a:defRPr>
      </a:lvl5pPr>
      <a:lvl6pPr marL="4572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宋体" pitchFamily="2" charset="-122"/>
        </a:defRPr>
      </a:lvl6pPr>
      <a:lvl7pPr marL="9144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宋体" pitchFamily="2" charset="-122"/>
        </a:defRPr>
      </a:lvl7pPr>
      <a:lvl8pPr marL="13716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宋体" pitchFamily="2" charset="-122"/>
        </a:defRPr>
      </a:lvl8pPr>
      <a:lvl9pPr marL="1828800" algn="l" rtl="0" fontAlgn="base">
        <a:spcBef>
          <a:spcPct val="0"/>
        </a:spcBef>
        <a:spcAft>
          <a:spcPct val="0"/>
        </a:spcAft>
        <a:defRPr sz="3600" b="1">
          <a:solidFill>
            <a:srgbClr val="FF8D3E"/>
          </a:solidFill>
          <a:effectLst>
            <a:outerShdw blurRad="38100" dist="38100" dir="2700000" algn="tl">
              <a:srgbClr val="000000"/>
            </a:outerShdw>
          </a:effectLst>
          <a:latin typeface="Verdana" pitchFamily="34" charset="0"/>
          <a:ea typeface="宋体" pitchFamily="2" charset="-122"/>
        </a:defRPr>
      </a:lvl9pPr>
    </p:titleStyle>
    <p:bodyStyle>
      <a:lvl1pPr marL="342900" indent="-342900" algn="l" rtl="0" eaLnBrk="0" fontAlgn="base" hangingPunct="0">
        <a:spcBef>
          <a:spcPts val="250"/>
        </a:spcBef>
        <a:spcAft>
          <a:spcPct val="0"/>
        </a:spcAft>
        <a:buClr>
          <a:schemeClr val="accent1"/>
        </a:buClr>
        <a:buSzPct val="80000"/>
        <a:buFont typeface="Wingdings 2" pitchFamily="18" charset="2"/>
        <a:buChar char="•"/>
        <a:defRPr sz="2800">
          <a:solidFill>
            <a:schemeClr val="tx1"/>
          </a:solidFill>
          <a:latin typeface="+mn-lt"/>
          <a:ea typeface="+mn-ea"/>
          <a:cs typeface="+mn-cs"/>
        </a:defRPr>
      </a:lvl1pPr>
      <a:lvl2pPr marL="650875" indent="-200025" algn="l" rtl="0" eaLnBrk="0" fontAlgn="base" hangingPunct="0">
        <a:spcBef>
          <a:spcPts val="250"/>
        </a:spcBef>
        <a:spcAft>
          <a:spcPct val="0"/>
        </a:spcAft>
        <a:buClr>
          <a:schemeClr val="accent1"/>
        </a:buClr>
        <a:buSzPct val="100000"/>
        <a:buFont typeface="Verdana" pitchFamily="34" charset="0"/>
        <a:buChar char="–"/>
        <a:defRPr sz="2400">
          <a:solidFill>
            <a:schemeClr val="tx1"/>
          </a:solidFill>
          <a:latin typeface="+mn-lt"/>
          <a:ea typeface="+mn-ea"/>
        </a:defRPr>
      </a:lvl2pPr>
      <a:lvl3pPr marL="1012825" indent="-182563" algn="l" rtl="0" eaLnBrk="0" fontAlgn="base" hangingPunct="0">
        <a:spcBef>
          <a:spcPts val="250"/>
        </a:spcBef>
        <a:spcAft>
          <a:spcPct val="0"/>
        </a:spcAft>
        <a:buClr>
          <a:srgbClr val="ED3742"/>
        </a:buClr>
        <a:buSzPct val="100000"/>
        <a:buFont typeface="Wingdings 2" pitchFamily="18" charset="2"/>
        <a:buChar char="•"/>
        <a:defRPr sz="2200">
          <a:solidFill>
            <a:schemeClr val="tx1"/>
          </a:solidFill>
          <a:latin typeface="+mn-lt"/>
          <a:ea typeface="+mn-ea"/>
        </a:defRPr>
      </a:lvl3pPr>
      <a:lvl4pPr marL="1374775" indent="-182563" algn="l" rtl="0" eaLnBrk="0" fontAlgn="base" hangingPunct="0">
        <a:spcBef>
          <a:spcPts val="225"/>
        </a:spcBef>
        <a:spcAft>
          <a:spcPct val="0"/>
        </a:spcAft>
        <a:buClr>
          <a:srgbClr val="ED3742"/>
        </a:buClr>
        <a:buSzPct val="112000"/>
        <a:buFont typeface="Verdana" pitchFamily="34" charset="0"/>
        <a:buChar char="–"/>
        <a:defRPr sz="1900">
          <a:solidFill>
            <a:schemeClr val="tx1"/>
          </a:solidFill>
          <a:latin typeface="+mn-lt"/>
          <a:ea typeface="+mn-ea"/>
        </a:defRPr>
      </a:lvl4pPr>
      <a:lvl5pPr marL="1736725" indent="-182563" algn="l" rtl="0" eaLnBrk="0" fontAlgn="base" hangingPunct="0">
        <a:spcBef>
          <a:spcPts val="250"/>
        </a:spcBef>
        <a:spcAft>
          <a:spcPct val="0"/>
        </a:spcAft>
        <a:buClr>
          <a:srgbClr val="4A85BF"/>
        </a:buClr>
        <a:buSzPct val="100000"/>
        <a:buFont typeface="Wingdings 2" pitchFamily="18" charset="2"/>
        <a:buChar char="»"/>
        <a:defRPr sz="2000">
          <a:solidFill>
            <a:schemeClr val="tx1"/>
          </a:solidFill>
          <a:latin typeface="+mn-lt"/>
          <a:ea typeface="+mn-ea"/>
        </a:defRPr>
      </a:lvl5pPr>
      <a:lvl6pPr marL="2193925" indent="-182563" algn="l" rtl="0" fontAlgn="base">
        <a:spcBef>
          <a:spcPts val="250"/>
        </a:spcBef>
        <a:spcAft>
          <a:spcPct val="0"/>
        </a:spcAft>
        <a:buClr>
          <a:srgbClr val="4A85BF"/>
        </a:buClr>
        <a:buSzPct val="100000"/>
        <a:buFont typeface="Wingdings 2" pitchFamily="18" charset="2"/>
        <a:defRPr sz="2000">
          <a:solidFill>
            <a:schemeClr val="tx1"/>
          </a:solidFill>
          <a:latin typeface="+mn-lt"/>
          <a:ea typeface="+mn-ea"/>
        </a:defRPr>
      </a:lvl6pPr>
      <a:lvl7pPr marL="2651125" indent="-182563" algn="l" rtl="0" fontAlgn="base">
        <a:spcBef>
          <a:spcPts val="250"/>
        </a:spcBef>
        <a:spcAft>
          <a:spcPct val="0"/>
        </a:spcAft>
        <a:buClr>
          <a:srgbClr val="4A85BF"/>
        </a:buClr>
        <a:buSzPct val="100000"/>
        <a:buFont typeface="Wingdings 2" pitchFamily="18" charset="2"/>
        <a:defRPr sz="2000">
          <a:solidFill>
            <a:schemeClr val="tx1"/>
          </a:solidFill>
          <a:latin typeface="+mn-lt"/>
          <a:ea typeface="+mn-ea"/>
        </a:defRPr>
      </a:lvl7pPr>
      <a:lvl8pPr marL="3108325" indent="-182563" algn="l" rtl="0" fontAlgn="base">
        <a:spcBef>
          <a:spcPts val="250"/>
        </a:spcBef>
        <a:spcAft>
          <a:spcPct val="0"/>
        </a:spcAft>
        <a:buClr>
          <a:srgbClr val="4A85BF"/>
        </a:buClr>
        <a:buSzPct val="100000"/>
        <a:buFont typeface="Wingdings 2" pitchFamily="18" charset="2"/>
        <a:defRPr sz="2000">
          <a:solidFill>
            <a:schemeClr val="tx1"/>
          </a:solidFill>
          <a:latin typeface="+mn-lt"/>
          <a:ea typeface="+mn-ea"/>
        </a:defRPr>
      </a:lvl8pPr>
      <a:lvl9pPr marL="3565525" indent="-182563" algn="l" rtl="0" fontAlgn="base">
        <a:spcBef>
          <a:spcPts val="250"/>
        </a:spcBef>
        <a:spcAft>
          <a:spcPct val="0"/>
        </a:spcAft>
        <a:buClr>
          <a:srgbClr val="4A85BF"/>
        </a:buClr>
        <a:buSzPct val="100000"/>
        <a:buFont typeface="Wingdings 2" pitchFamily="18" charset="2"/>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8.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22313" y="1279525"/>
            <a:ext cx="7772400" cy="2006600"/>
          </a:xfrm>
        </p:spPr>
        <p:txBody>
          <a:bodyPr/>
          <a:lstStyle/>
          <a:p>
            <a:pPr eaLnBrk="1" fontAlgn="auto" hangingPunct="1">
              <a:spcAft>
                <a:spcPts val="0"/>
              </a:spcAft>
              <a:defRPr/>
            </a:pPr>
            <a:r>
              <a:rPr lang="zh-CN" altLang="en-US" dirty="0" smtClean="0"/>
              <a:t>现代数据管理理论与技术</a:t>
            </a:r>
            <a:r>
              <a:rPr lang="en-US" altLang="zh-CN" dirty="0" smtClean="0"/>
              <a:t/>
            </a:r>
            <a:br>
              <a:rPr lang="en-US" altLang="zh-CN" dirty="0" smtClean="0"/>
            </a:br>
            <a:r>
              <a:rPr lang="en-US" altLang="zh-CN" dirty="0" smtClean="0"/>
              <a:t/>
            </a:r>
            <a:br>
              <a:rPr lang="en-US" altLang="zh-CN" dirty="0" smtClean="0"/>
            </a:br>
            <a:r>
              <a:rPr lang="zh-CN" altLang="en-US" sz="3100" dirty="0" smtClean="0"/>
              <a:t>潘鹏</a:t>
            </a:r>
            <a:endParaRPr lang="zh-CN" altLang="en-US" sz="3100" dirty="0"/>
          </a:p>
        </p:txBody>
      </p:sp>
      <p:sp>
        <p:nvSpPr>
          <p:cNvPr id="3" name="副标题 2"/>
          <p:cNvSpPr>
            <a:spLocks noGrp="1"/>
          </p:cNvSpPr>
          <p:nvPr>
            <p:ph type="subTitle" idx="1"/>
          </p:nvPr>
        </p:nvSpPr>
        <p:spPr>
          <a:xfrm>
            <a:off x="722313" y="3684588"/>
            <a:ext cx="7772400" cy="2459037"/>
          </a:xfrm>
        </p:spPr>
        <p:txBody>
          <a:bodyPr/>
          <a:lstStyle/>
          <a:p>
            <a:pPr eaLnBrk="1" fontAlgn="auto" hangingPunct="1">
              <a:spcAft>
                <a:spcPts val="0"/>
              </a:spcAft>
              <a:defRPr/>
            </a:pPr>
            <a:r>
              <a:rPr lang="zh-CN" altLang="en-US" dirty="0" smtClean="0"/>
              <a:t>数据存储与组织方法</a:t>
            </a:r>
            <a:endParaRPr lang="en-US" altLang="zh-CN" dirty="0" smtClean="0"/>
          </a:p>
          <a:p>
            <a:pPr eaLnBrk="1" fontAlgn="auto" hangingPunct="1">
              <a:spcAft>
                <a:spcPts val="0"/>
              </a:spcAft>
              <a:defRPr/>
            </a:pPr>
            <a:r>
              <a:rPr lang="en-US" altLang="zh-CN" dirty="0" smtClean="0"/>
              <a:t>    </a:t>
            </a:r>
            <a:r>
              <a:rPr lang="zh-CN" altLang="en-US" dirty="0" smtClean="0"/>
              <a:t>现有技术（</a:t>
            </a:r>
            <a:r>
              <a:rPr lang="en-US" altLang="zh-CN" smtClean="0"/>
              <a:t>Google GFS</a:t>
            </a:r>
            <a:r>
              <a:rPr lang="zh-CN" altLang="en-US" smtClean="0"/>
              <a:t>）</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7473CA8B-0E90-417C-96DA-79A68AB143EA}" type="slidenum">
              <a:rPr lang="zh-CN" altLang="en-US">
                <a:latin typeface="微软雅黑" pitchFamily="34" charset="-122"/>
                <a:ea typeface="微软雅黑" pitchFamily="34" charset="-122"/>
              </a:rPr>
              <a:pPr>
                <a:defRPr/>
              </a:pPr>
              <a:t>10</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latin typeface="微软雅黑" pitchFamily="34" charset="-122"/>
                <a:ea typeface="微软雅黑" pitchFamily="34" charset="-122"/>
              </a:rPr>
              <a:t>GFS</a:t>
            </a:r>
            <a:r>
              <a:rPr lang="zh-CN" altLang="en-US" dirty="0" smtClean="0">
                <a:latin typeface="微软雅黑" pitchFamily="34" charset="-122"/>
                <a:ea typeface="微软雅黑" pitchFamily="34" charset="-122"/>
              </a:rPr>
              <a:t>体系架构</a:t>
            </a:r>
          </a:p>
        </p:txBody>
      </p:sp>
      <p:sp>
        <p:nvSpPr>
          <p:cNvPr id="11268" name="文本占位符 2"/>
          <p:cNvSpPr>
            <a:spLocks noGrp="1"/>
          </p:cNvSpPr>
          <p:nvPr>
            <p:ph type="body" sz="quarter" idx="4294967295"/>
          </p:nvPr>
        </p:nvSpPr>
        <p:spPr>
          <a:xfrm>
            <a:off x="500063" y="1714500"/>
            <a:ext cx="8143875" cy="3730724"/>
          </a:xfrm>
        </p:spPr>
        <p:txBody>
          <a:bodyPr/>
          <a:lstStyle/>
          <a:p>
            <a:pPr marL="0" indent="0" eaLnBrk="1" hangingPunct="1">
              <a:lnSpc>
                <a:spcPct val="110000"/>
              </a:lnSpc>
              <a:buFont typeface="Wingdings 2" pitchFamily="18" charset="2"/>
              <a:buNone/>
            </a:pPr>
            <a:r>
              <a:rPr lang="en-US" altLang="zh-CN" sz="2400" dirty="0" err="1" smtClean="0">
                <a:solidFill>
                  <a:schemeClr val="accent1"/>
                </a:solidFill>
                <a:latin typeface="微软雅黑" pitchFamily="34" charset="-122"/>
                <a:ea typeface="微软雅黑" pitchFamily="34" charset="-122"/>
              </a:rPr>
              <a:t>Chunkserver</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服务器把</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以</a:t>
            </a:r>
            <a:r>
              <a:rPr lang="en-US" altLang="zh-CN" sz="2400" dirty="0" err="1" smtClean="0">
                <a:solidFill>
                  <a:schemeClr val="accent1"/>
                </a:solidFill>
                <a:latin typeface="微软雅黑" pitchFamily="34" charset="-122"/>
                <a:ea typeface="微软雅黑" pitchFamily="34" charset="-122"/>
              </a:rPr>
              <a:t>linux</a:t>
            </a:r>
            <a:r>
              <a:rPr lang="zh-CN" altLang="en-US" sz="2400" dirty="0" smtClean="0">
                <a:solidFill>
                  <a:schemeClr val="accent1"/>
                </a:solidFill>
                <a:latin typeface="微软雅黑" pitchFamily="34" charset="-122"/>
                <a:ea typeface="微软雅黑" pitchFamily="34" charset="-122"/>
              </a:rPr>
              <a:t>文件</a:t>
            </a:r>
            <a:r>
              <a:rPr lang="zh-CN" altLang="en-US" sz="2400" dirty="0" smtClean="0">
                <a:latin typeface="微软雅黑" pitchFamily="34" charset="-122"/>
                <a:ea typeface="微软雅黑" pitchFamily="34" charset="-122"/>
              </a:rPr>
              <a:t>的形式保存在本地硬盘上，根据指定的</a:t>
            </a:r>
            <a:r>
              <a:rPr lang="en-US" altLang="zh-CN" sz="2400" dirty="0" smtClean="0">
                <a:solidFill>
                  <a:schemeClr val="accent1"/>
                </a:solidFill>
                <a:latin typeface="微软雅黑" pitchFamily="34" charset="-122"/>
                <a:ea typeface="微软雅黑" pitchFamily="34" charset="-122"/>
              </a:rPr>
              <a:t>Chunk</a:t>
            </a:r>
            <a:r>
              <a:rPr lang="zh-CN" altLang="en-US" sz="2400" dirty="0" smtClean="0">
                <a:solidFill>
                  <a:schemeClr val="accent1"/>
                </a:solidFill>
                <a:latin typeface="微软雅黑" pitchFamily="34" charset="-122"/>
                <a:ea typeface="微软雅黑" pitchFamily="34" charset="-122"/>
              </a:rPr>
              <a:t>标识和字节范围</a:t>
            </a:r>
            <a:r>
              <a:rPr lang="zh-CN" altLang="en-US" sz="2400" dirty="0" smtClean="0">
                <a:latin typeface="微软雅黑" pitchFamily="34" charset="-122"/>
                <a:ea typeface="微软雅黑" pitchFamily="34" charset="-122"/>
              </a:rPr>
              <a:t>来读写块数据。</a:t>
            </a:r>
            <a:endParaRPr lang="en-US" altLang="zh-CN" sz="2400" dirty="0" smtClean="0">
              <a:latin typeface="微软雅黑" pitchFamily="34" charset="-122"/>
              <a:ea typeface="微软雅黑" pitchFamily="34" charset="-122"/>
            </a:endParaRPr>
          </a:p>
          <a:p>
            <a:pPr marL="0" indent="0" eaLnBrk="1" hangingPunct="1">
              <a:lnSpc>
                <a:spcPct val="110000"/>
              </a:lnSpc>
              <a:buNone/>
            </a:pPr>
            <a:endParaRPr lang="en-US" altLang="zh-CN" sz="2400" dirty="0">
              <a:latin typeface="微软雅黑" pitchFamily="34" charset="-122"/>
              <a:ea typeface="微软雅黑" pitchFamily="34" charset="-122"/>
            </a:endParaRPr>
          </a:p>
          <a:p>
            <a:pPr marL="0" indent="0" eaLnBrk="1" hangingPunct="1">
              <a:lnSpc>
                <a:spcPct val="110000"/>
              </a:lnSpc>
              <a:buNone/>
            </a:pPr>
            <a:r>
              <a:rPr lang="zh-CN" altLang="en-US" sz="2400" dirty="0" smtClean="0">
                <a:solidFill>
                  <a:schemeClr val="accent1"/>
                </a:solidFill>
                <a:latin typeface="微软雅黑" pitchFamily="34" charset="-122"/>
                <a:ea typeface="微软雅黑" pitchFamily="34" charset="-122"/>
              </a:rPr>
              <a:t>可靠性</a:t>
            </a:r>
            <a:r>
              <a:rPr lang="zh-CN" altLang="en-US" sz="2400" dirty="0" smtClean="0">
                <a:latin typeface="微软雅黑" pitchFamily="34" charset="-122"/>
                <a:ea typeface="微软雅黑" pitchFamily="34" charset="-122"/>
              </a:rPr>
              <a:t>→ 每个块会复制到多个</a:t>
            </a:r>
            <a:r>
              <a:rPr lang="en-US" altLang="zh-CN" sz="2400" dirty="0" err="1" smtClean="0">
                <a:latin typeface="微软雅黑" pitchFamily="34" charset="-122"/>
                <a:ea typeface="微软雅黑" pitchFamily="34" charset="-122"/>
              </a:rPr>
              <a:t>chunkserver</a:t>
            </a:r>
            <a:r>
              <a:rPr lang="zh-CN" altLang="en-US" sz="2400" dirty="0" smtClean="0">
                <a:latin typeface="微软雅黑" pitchFamily="34" charset="-122"/>
                <a:ea typeface="微软雅黑" pitchFamily="34" charset="-122"/>
              </a:rPr>
              <a:t>上（缺省</a:t>
            </a: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个存储复制节点）。</a:t>
            </a:r>
            <a:endParaRPr lang="en-US" altLang="zh-CN" sz="2400" dirty="0" smtClean="0">
              <a:latin typeface="微软雅黑" pitchFamily="34" charset="-122"/>
              <a:ea typeface="微软雅黑" pitchFamily="34" charset="-122"/>
            </a:endParaRPr>
          </a:p>
          <a:p>
            <a:pPr marL="0" indent="0" eaLnBrk="1" hangingPunct="1">
              <a:lnSpc>
                <a:spcPct val="110000"/>
              </a:lnSpc>
              <a:buNone/>
            </a:pPr>
            <a:r>
              <a:rPr lang="zh-CN" altLang="en-US" sz="2400" dirty="0" smtClean="0">
                <a:solidFill>
                  <a:schemeClr val="accent1"/>
                </a:solidFill>
                <a:latin typeface="微软雅黑" pitchFamily="34" charset="-122"/>
                <a:ea typeface="微软雅黑" pitchFamily="34" charset="-122"/>
              </a:rPr>
              <a:t>复制级别</a:t>
            </a:r>
            <a:r>
              <a:rPr lang="zh-CN" altLang="en-US" sz="2400" dirty="0" smtClean="0">
                <a:latin typeface="微软雅黑" pitchFamily="34" charset="-122"/>
                <a:ea typeface="微软雅黑" pitchFamily="34" charset="-122"/>
              </a:rPr>
              <a:t>：用户可以为不同</a:t>
            </a:r>
            <a:r>
              <a:rPr lang="zh-CN" altLang="en-US" sz="2400" dirty="0">
                <a:latin typeface="微软雅黑" pitchFamily="34" charset="-122"/>
                <a:ea typeface="微软雅黑" pitchFamily="34" charset="-122"/>
              </a:rPr>
              <a:t>的文件命名空间区域设定</a:t>
            </a:r>
            <a:r>
              <a:rPr lang="zh-CN" altLang="en-US" sz="2400" dirty="0" smtClean="0">
                <a:latin typeface="微软雅黑" pitchFamily="34" charset="-122"/>
                <a:ea typeface="微软雅黑" pitchFamily="34" charset="-122"/>
              </a:rPr>
              <a:t>不同的复制级别。</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9997977D-5C59-477C-8962-A9BEE76049B4}"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10</a:t>
            </a:fld>
            <a:endParaRPr lang="zh-CN" altLang="en-US" sz="1000">
              <a:solidFill>
                <a:schemeClr val="bg2">
                  <a:shade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76592523-619B-4517-9571-06849948DC44}" type="slidenum">
              <a:rPr lang="zh-CN" altLang="en-US">
                <a:latin typeface="微软雅黑" pitchFamily="34" charset="-122"/>
                <a:ea typeface="微软雅黑" pitchFamily="34" charset="-122"/>
              </a:rPr>
              <a:pPr>
                <a:defRPr/>
              </a:pPr>
              <a:t>11</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a:latin typeface="微软雅黑" pitchFamily="34" charset="-122"/>
                <a:ea typeface="微软雅黑" pitchFamily="34" charset="-122"/>
              </a:rPr>
              <a:t>GFS</a:t>
            </a:r>
            <a:r>
              <a:rPr lang="zh-CN" altLang="en-US" dirty="0">
                <a:latin typeface="微软雅黑" pitchFamily="34" charset="-122"/>
                <a:ea typeface="微软雅黑" pitchFamily="34" charset="-122"/>
              </a:rPr>
              <a:t>体系架构</a:t>
            </a:r>
            <a:endParaRPr lang="zh-CN" altLang="en-US" dirty="0" smtClean="0">
              <a:latin typeface="微软雅黑" pitchFamily="34" charset="-122"/>
              <a:ea typeface="微软雅黑" pitchFamily="34" charset="-122"/>
            </a:endParaRPr>
          </a:p>
        </p:txBody>
      </p:sp>
      <p:sp>
        <p:nvSpPr>
          <p:cNvPr id="12292" name="文本占位符 2"/>
          <p:cNvSpPr>
            <a:spLocks noGrp="1"/>
          </p:cNvSpPr>
          <p:nvPr>
            <p:ph type="body" sz="quarter" idx="4294967295"/>
          </p:nvPr>
        </p:nvSpPr>
        <p:spPr>
          <a:xfrm>
            <a:off x="500063" y="1340768"/>
            <a:ext cx="7960369" cy="4232498"/>
          </a:xfrm>
        </p:spPr>
        <p:txBody>
          <a:bodyPr/>
          <a:lstStyle/>
          <a:p>
            <a:pPr marL="0" indent="0" eaLnBrk="1" hangingPunct="1">
              <a:lnSpc>
                <a:spcPct val="120000"/>
              </a:lnSpc>
              <a:buFont typeface="Wingdings 2" pitchFamily="18" charset="2"/>
              <a:buNone/>
            </a:pPr>
            <a:r>
              <a:rPr lang="en-US" altLang="zh-CN" sz="2400" dirty="0" smtClean="0">
                <a:solidFill>
                  <a:schemeClr val="accent1"/>
                </a:solidFill>
                <a:latin typeface="微软雅黑" pitchFamily="34" charset="-122"/>
                <a:ea typeface="微软雅黑" pitchFamily="34" charset="-122"/>
              </a:rPr>
              <a:t>Master</a:t>
            </a:r>
            <a:r>
              <a:rPr lang="zh-CN" altLang="en-US" sz="2400" dirty="0" smtClean="0">
                <a:solidFill>
                  <a:schemeClr val="accent1"/>
                </a:solidFill>
                <a:latin typeface="微软雅黑" pitchFamily="34" charset="-122"/>
                <a:ea typeface="微软雅黑" pitchFamily="34" charset="-122"/>
              </a:rPr>
              <a:t>节点</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分布式文件系统中的</a:t>
            </a:r>
            <a:r>
              <a:rPr lang="zh-CN" altLang="en-US" sz="2400" dirty="0" smtClean="0">
                <a:solidFill>
                  <a:schemeClr val="accent1"/>
                </a:solidFill>
                <a:latin typeface="微软雅黑" pitchFamily="34" charset="-122"/>
                <a:ea typeface="微软雅黑" pitchFamily="34" charset="-122"/>
              </a:rPr>
              <a:t>总控节点。</a:t>
            </a:r>
            <a:endParaRPr lang="en-US" altLang="zh-CN" sz="2400" dirty="0" smtClean="0">
              <a:solidFill>
                <a:schemeClr val="accent1"/>
              </a:solidFill>
              <a:latin typeface="微软雅黑" pitchFamily="34" charset="-122"/>
              <a:ea typeface="微软雅黑" pitchFamily="34" charset="-122"/>
            </a:endParaRPr>
          </a:p>
          <a:p>
            <a:pPr marL="0" indent="0" eaLnBrk="1" hangingPunct="1">
              <a:lnSpc>
                <a:spcPct val="120000"/>
              </a:lnSpc>
              <a:buFont typeface="Wingdings" pitchFamily="2" charset="2"/>
              <a:buChar char="u"/>
            </a:pPr>
            <a:r>
              <a:rPr lang="zh-CN" altLang="en-US" sz="2400" dirty="0" smtClean="0">
                <a:latin typeface="微软雅黑" pitchFamily="34" charset="-122"/>
                <a:ea typeface="微软雅黑" pitchFamily="34" charset="-122"/>
              </a:rPr>
              <a:t>执行所有的</a:t>
            </a:r>
            <a:r>
              <a:rPr lang="en-US" altLang="zh-CN" sz="2400" dirty="0" smtClean="0">
                <a:solidFill>
                  <a:schemeClr val="accent1"/>
                </a:solidFill>
                <a:latin typeface="微软雅黑" pitchFamily="34" charset="-122"/>
                <a:ea typeface="微软雅黑" pitchFamily="34" charset="-122"/>
              </a:rPr>
              <a:t>namespace</a:t>
            </a:r>
            <a:r>
              <a:rPr lang="zh-CN" altLang="en-US" sz="2400" dirty="0" smtClean="0">
                <a:solidFill>
                  <a:schemeClr val="accent1"/>
                </a:solidFill>
                <a:latin typeface="微软雅黑" pitchFamily="34" charset="-122"/>
                <a:ea typeface="微软雅黑" pitchFamily="34" charset="-122"/>
              </a:rPr>
              <a:t>操作</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pitchFamily="2" charset="2"/>
              <a:buChar char="u"/>
            </a:pPr>
            <a:r>
              <a:rPr lang="zh-CN" altLang="en-US" sz="2400" dirty="0" smtClean="0">
                <a:latin typeface="微软雅黑" pitchFamily="34" charset="-122"/>
                <a:ea typeface="微软雅黑" pitchFamily="34" charset="-122"/>
              </a:rPr>
              <a:t>管理整个系统里</a:t>
            </a:r>
            <a:r>
              <a:rPr lang="zh-CN" altLang="en-US" sz="2400" dirty="0" smtClean="0">
                <a:solidFill>
                  <a:schemeClr val="accent1"/>
                </a:solidFill>
                <a:latin typeface="微软雅黑" pitchFamily="34" charset="-122"/>
                <a:ea typeface="微软雅黑" pitchFamily="34" charset="-122"/>
              </a:rPr>
              <a:t>所有</a:t>
            </a:r>
            <a:r>
              <a:rPr lang="en-US" altLang="zh-CN" sz="2400" dirty="0" smtClean="0">
                <a:solidFill>
                  <a:schemeClr val="accent1"/>
                </a:solidFill>
                <a:latin typeface="微软雅黑" pitchFamily="34" charset="-122"/>
                <a:ea typeface="微软雅黑" pitchFamily="34" charset="-122"/>
              </a:rPr>
              <a:t>Chunk</a:t>
            </a:r>
            <a:r>
              <a:rPr lang="zh-CN" altLang="en-US" sz="2400" dirty="0" smtClean="0">
                <a:solidFill>
                  <a:schemeClr val="accent1"/>
                </a:solidFill>
                <a:latin typeface="微软雅黑" pitchFamily="34" charset="-122"/>
                <a:ea typeface="微软雅黑" pitchFamily="34" charset="-122"/>
              </a:rPr>
              <a:t>的副本</a:t>
            </a:r>
            <a:endParaRPr lang="en-US" altLang="zh-CN" sz="2400" dirty="0" smtClean="0">
              <a:solidFill>
                <a:schemeClr val="accent1"/>
              </a:solidFill>
              <a:latin typeface="微软雅黑" pitchFamily="34" charset="-122"/>
              <a:ea typeface="微软雅黑" pitchFamily="34" charset="-122"/>
            </a:endParaRPr>
          </a:p>
          <a:p>
            <a:pPr marL="447675" indent="0" eaLnBrk="1" hangingPunct="1">
              <a:lnSpc>
                <a:spcPct val="120000"/>
              </a:lnSpc>
              <a:buFont typeface="Wingdings" pitchFamily="2" charset="2"/>
              <a:buChar char="ü"/>
            </a:pPr>
            <a:r>
              <a:rPr lang="zh-CN" altLang="en-US" sz="2400" dirty="0" smtClean="0">
                <a:solidFill>
                  <a:schemeClr val="accent1"/>
                </a:solidFill>
                <a:latin typeface="微软雅黑" pitchFamily="34" charset="-122"/>
                <a:ea typeface="微软雅黑" pitchFamily="34" charset="-122"/>
              </a:rPr>
              <a:t>创建</a:t>
            </a:r>
            <a:r>
              <a:rPr lang="zh-CN" altLang="en-US" sz="2400" dirty="0" smtClean="0">
                <a:latin typeface="微软雅黑" pitchFamily="34" charset="-122"/>
                <a:ea typeface="微软雅黑" pitchFamily="34" charset="-122"/>
              </a:rPr>
              <a:t>新</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和它的副本</a:t>
            </a:r>
            <a:endParaRPr lang="en-US" altLang="zh-CN" sz="2400" dirty="0" smtClean="0">
              <a:latin typeface="微软雅黑" pitchFamily="34" charset="-122"/>
              <a:ea typeface="微软雅黑" pitchFamily="34" charset="-122"/>
            </a:endParaRPr>
          </a:p>
          <a:p>
            <a:pPr marL="447675" indent="0" eaLnBrk="1" hangingPunct="1">
              <a:lnSpc>
                <a:spcPct val="120000"/>
              </a:lnSpc>
              <a:buFont typeface="Wingdings" pitchFamily="2" charset="2"/>
              <a:buChar char="ü"/>
            </a:pPr>
            <a:r>
              <a:rPr lang="zh-CN" altLang="en-US" sz="2400" dirty="0" smtClean="0">
                <a:solidFill>
                  <a:schemeClr val="accent1"/>
                </a:solidFill>
                <a:latin typeface="微软雅黑" pitchFamily="34" charset="-122"/>
                <a:ea typeface="微软雅黑" pitchFamily="34" charset="-122"/>
              </a:rPr>
              <a:t>决定</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的存储位置</a:t>
            </a:r>
            <a:endParaRPr lang="en-US" altLang="zh-CN" sz="2400" dirty="0" smtClean="0">
              <a:latin typeface="微软雅黑" pitchFamily="34" charset="-122"/>
              <a:ea typeface="微软雅黑" pitchFamily="34" charset="-122"/>
            </a:endParaRPr>
          </a:p>
          <a:p>
            <a:pPr marL="447675" indent="0" eaLnBrk="1" hangingPunct="1">
              <a:lnSpc>
                <a:spcPct val="120000"/>
              </a:lnSpc>
              <a:buFont typeface="Wingdings" pitchFamily="2" charset="2"/>
              <a:buChar char="ü"/>
            </a:pPr>
            <a:r>
              <a:rPr lang="zh-CN" altLang="en-US" sz="2400" dirty="0" smtClean="0">
                <a:latin typeface="微软雅黑" pitchFamily="34" charset="-122"/>
                <a:ea typeface="微软雅黑" pitchFamily="34" charset="-122"/>
              </a:rPr>
              <a:t>在所有的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服务器之间进行</a:t>
            </a:r>
            <a:r>
              <a:rPr lang="zh-CN" altLang="en-US" sz="2400" dirty="0" smtClean="0">
                <a:solidFill>
                  <a:schemeClr val="accent1"/>
                </a:solidFill>
                <a:latin typeface="微软雅黑" pitchFamily="34" charset="-122"/>
                <a:ea typeface="微软雅黑" pitchFamily="34" charset="-122"/>
              </a:rPr>
              <a:t>负载均衡</a:t>
            </a:r>
            <a:endParaRPr lang="en-US" altLang="zh-CN" sz="2400" dirty="0" smtClean="0">
              <a:solidFill>
                <a:schemeClr val="accent1"/>
              </a:solidFill>
              <a:latin typeface="微软雅黑" pitchFamily="34" charset="-122"/>
              <a:ea typeface="微软雅黑" pitchFamily="34" charset="-122"/>
            </a:endParaRPr>
          </a:p>
          <a:p>
            <a:pPr marL="447675" indent="0" eaLnBrk="1" hangingPunct="1">
              <a:lnSpc>
                <a:spcPct val="120000"/>
              </a:lnSpc>
              <a:buFont typeface="Wingdings" pitchFamily="2" charset="2"/>
              <a:buChar char="ü"/>
            </a:pPr>
            <a:r>
              <a:rPr lang="zh-CN" altLang="en-US" sz="2400" dirty="0" smtClean="0">
                <a:solidFill>
                  <a:schemeClr val="accent1"/>
                </a:solidFill>
                <a:latin typeface="微软雅黑" pitchFamily="34" charset="-122"/>
                <a:ea typeface="微软雅黑" pitchFamily="34" charset="-122"/>
              </a:rPr>
              <a:t>协调</a:t>
            </a:r>
            <a:r>
              <a:rPr lang="zh-CN" altLang="en-US" sz="2400" dirty="0" smtClean="0">
                <a:latin typeface="微软雅黑" pitchFamily="34" charset="-122"/>
                <a:ea typeface="微软雅黑" pitchFamily="34" charset="-122"/>
              </a:rPr>
              <a:t>各种系统活动以保证</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被完全复制</a:t>
            </a:r>
            <a:endParaRPr lang="en-US" altLang="zh-CN" sz="2400" dirty="0" smtClean="0">
              <a:latin typeface="微软雅黑" pitchFamily="34" charset="-122"/>
              <a:ea typeface="微软雅黑" pitchFamily="34" charset="-122"/>
            </a:endParaRPr>
          </a:p>
          <a:p>
            <a:pPr marL="447675" indent="0" eaLnBrk="1" hangingPunct="1">
              <a:lnSpc>
                <a:spcPct val="120000"/>
              </a:lnSpc>
              <a:buFont typeface="Wingdings" pitchFamily="2" charset="2"/>
              <a:buChar char="ü"/>
            </a:pPr>
            <a:r>
              <a:rPr lang="zh-CN" altLang="en-US" sz="2400" dirty="0" smtClean="0">
                <a:solidFill>
                  <a:schemeClr val="accent1"/>
                </a:solidFill>
                <a:latin typeface="微软雅黑" pitchFamily="34" charset="-122"/>
                <a:ea typeface="微软雅黑" pitchFamily="34" charset="-122"/>
              </a:rPr>
              <a:t>回收</a:t>
            </a:r>
            <a:r>
              <a:rPr lang="zh-CN" altLang="en-US" sz="2400" dirty="0" smtClean="0">
                <a:latin typeface="微软雅黑" pitchFamily="34" charset="-122"/>
                <a:ea typeface="微软雅黑" pitchFamily="34" charset="-122"/>
              </a:rPr>
              <a:t>不再使用的存储空间</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68CA204C-57C8-4067-9220-99D70EEA9253}"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11</a:t>
            </a:fld>
            <a:endParaRPr lang="zh-CN" altLang="en-US" sz="1000">
              <a:solidFill>
                <a:schemeClr val="bg2">
                  <a:shade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微软雅黑" pitchFamily="34" charset="-122"/>
                <a:ea typeface="微软雅黑" pitchFamily="34" charset="-122"/>
              </a:rPr>
              <a:t>GFS</a:t>
            </a:r>
            <a:r>
              <a:rPr lang="zh-CN" altLang="en-US" dirty="0">
                <a:latin typeface="微软雅黑" pitchFamily="34" charset="-122"/>
                <a:ea typeface="微软雅黑" pitchFamily="34" charset="-122"/>
              </a:rPr>
              <a:t>体系架构</a:t>
            </a:r>
            <a:endParaRPr lang="zh-CN" altLang="en-US" dirty="0"/>
          </a:p>
        </p:txBody>
      </p:sp>
      <p:sp>
        <p:nvSpPr>
          <p:cNvPr id="4" name="内容占位符 3"/>
          <p:cNvSpPr>
            <a:spLocks noGrp="1"/>
          </p:cNvSpPr>
          <p:nvPr>
            <p:ph idx="1"/>
          </p:nvPr>
        </p:nvSpPr>
        <p:spPr>
          <a:xfrm>
            <a:off x="503238" y="1700213"/>
            <a:ext cx="8183562" cy="4609107"/>
          </a:xfrm>
        </p:spPr>
        <p:txBody>
          <a:bodyPr/>
          <a:lstStyle/>
          <a:p>
            <a:pPr marL="0" indent="0">
              <a:buNone/>
            </a:pPr>
            <a:r>
              <a:rPr lang="en-US" altLang="zh-CN" b="1" dirty="0" smtClean="0">
                <a:latin typeface="微软雅黑" pitchFamily="34" charset="-122"/>
                <a:ea typeface="微软雅黑" pitchFamily="34" charset="-122"/>
              </a:rPr>
              <a:t>Master</a:t>
            </a:r>
            <a:r>
              <a:rPr lang="zh-CN" altLang="en-US" b="1" dirty="0" smtClean="0">
                <a:latin typeface="微软雅黑" pitchFamily="34" charset="-122"/>
                <a:ea typeface="微软雅黑" pitchFamily="34" charset="-122"/>
              </a:rPr>
              <a:t>管理的内容</a:t>
            </a:r>
            <a:endParaRPr lang="en-US" altLang="zh-CN" b="1" dirty="0" smtClean="0">
              <a:latin typeface="微软雅黑" pitchFamily="34" charset="-122"/>
              <a:ea typeface="微软雅黑" pitchFamily="34" charset="-122"/>
            </a:endParaRPr>
          </a:p>
          <a:p>
            <a:pPr marL="0" indent="0">
              <a:buNone/>
            </a:pPr>
            <a:r>
              <a:rPr lang="zh-CN" altLang="en-US" sz="2400" dirty="0" smtClean="0">
                <a:solidFill>
                  <a:schemeClr val="accent1"/>
                </a:solidFill>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所有</a:t>
            </a:r>
            <a:r>
              <a:rPr lang="zh-CN" altLang="en-US" sz="2400" dirty="0">
                <a:latin typeface="微软雅黑" pitchFamily="34" charset="-122"/>
                <a:ea typeface="微软雅黑" pitchFamily="34" charset="-122"/>
              </a:rPr>
              <a:t>的</a:t>
            </a:r>
            <a:r>
              <a:rPr lang="zh-CN" altLang="en-US" sz="2400" dirty="0">
                <a:solidFill>
                  <a:schemeClr val="accent1"/>
                </a:solidFill>
                <a:latin typeface="微软雅黑" pitchFamily="34" charset="-122"/>
                <a:ea typeface="微软雅黑" pitchFamily="34" charset="-122"/>
              </a:rPr>
              <a:t>文</a:t>
            </a:r>
            <a:r>
              <a:rPr lang="zh-CN" altLang="en-US" sz="2400" dirty="0" smtClean="0">
                <a:solidFill>
                  <a:schemeClr val="accent1"/>
                </a:solidFill>
                <a:latin typeface="微软雅黑" pitchFamily="34" charset="-122"/>
                <a:ea typeface="微软雅黑" pitchFamily="34" charset="-122"/>
              </a:rPr>
              <a:t>件系统元数据：</a:t>
            </a:r>
            <a:endParaRPr lang="en-US" altLang="zh-CN" sz="2400" dirty="0" smtClean="0">
              <a:solidFill>
                <a:schemeClr val="accent1"/>
              </a:solidFill>
              <a:latin typeface="微软雅黑" pitchFamily="34" charset="-122"/>
              <a:ea typeface="微软雅黑" pitchFamily="34" charset="-122"/>
            </a:endParaRPr>
          </a:p>
          <a:p>
            <a:pPr marL="628650" indent="0">
              <a:buFont typeface="Wingdings" pitchFamily="2" charset="2"/>
              <a:buChar char="ü"/>
            </a:pPr>
            <a:r>
              <a:rPr lang="en-US" altLang="zh-CN" sz="2400" dirty="0" smtClean="0">
                <a:latin typeface="微软雅黑" pitchFamily="34" charset="-122"/>
                <a:ea typeface="微软雅黑" pitchFamily="34" charset="-122"/>
              </a:rPr>
              <a:t>Namespace</a:t>
            </a:r>
          </a:p>
          <a:p>
            <a:pPr marL="628650" indent="0">
              <a:buFont typeface="Wingdings" pitchFamily="2" charset="2"/>
              <a:buChar char="ü"/>
            </a:pPr>
            <a:r>
              <a:rPr lang="zh-CN" altLang="en-US" sz="2400" dirty="0" smtClean="0">
                <a:latin typeface="微软雅黑" pitchFamily="34" charset="-122"/>
                <a:ea typeface="微软雅黑" pitchFamily="34" charset="-122"/>
              </a:rPr>
              <a:t>文件和</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的映射信息</a:t>
            </a:r>
            <a:endParaRPr lang="en-US" altLang="zh-CN" sz="2400" dirty="0" smtClean="0">
              <a:latin typeface="微软雅黑" pitchFamily="34" charset="-122"/>
              <a:ea typeface="微软雅黑" pitchFamily="34" charset="-122"/>
            </a:endParaRPr>
          </a:p>
          <a:p>
            <a:pPr marL="628650" indent="0">
              <a:buFont typeface="Wingdings" pitchFamily="2" charset="2"/>
              <a:buChar char="ü"/>
            </a:pP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当前的位置信息</a:t>
            </a:r>
            <a:endParaRPr lang="en-US" altLang="zh-CN" sz="2400" dirty="0" smtClean="0">
              <a:latin typeface="微软雅黑" pitchFamily="34" charset="-122"/>
              <a:ea typeface="微软雅黑" pitchFamily="34" charset="-122"/>
            </a:endParaRPr>
          </a:p>
          <a:p>
            <a:pPr marL="628650" indent="0">
              <a:buFont typeface="Wingdings" pitchFamily="2" charset="2"/>
              <a:buChar char="ü"/>
            </a:pPr>
            <a:r>
              <a:rPr lang="zh-CN" altLang="en-US" sz="2400" dirty="0">
                <a:latin typeface="微软雅黑" pitchFamily="34" charset="-122"/>
                <a:ea typeface="微软雅黑" pitchFamily="34" charset="-122"/>
              </a:rPr>
              <a:t>访问控制</a:t>
            </a:r>
            <a:r>
              <a:rPr lang="zh-CN" altLang="en-US" sz="2400" dirty="0" smtClean="0">
                <a:latin typeface="微软雅黑" pitchFamily="34" charset="-122"/>
                <a:ea typeface="微软雅黑" pitchFamily="34" charset="-122"/>
              </a:rPr>
              <a:t>信息</a:t>
            </a:r>
            <a:endParaRPr lang="en-US" altLang="zh-CN" sz="2400" dirty="0" smtClean="0">
              <a:latin typeface="微软雅黑" pitchFamily="34" charset="-122"/>
              <a:ea typeface="微软雅黑" pitchFamily="34" charset="-122"/>
            </a:endParaRPr>
          </a:p>
          <a:p>
            <a:pPr marL="0" indent="0">
              <a:buNone/>
            </a:pPr>
            <a:r>
              <a:rPr lang="zh-CN" altLang="en-US" sz="2400" dirty="0" smtClean="0">
                <a:solidFill>
                  <a:schemeClr val="accent1"/>
                </a:solidFill>
                <a:latin typeface="微软雅黑" pitchFamily="34" charset="-122"/>
                <a:ea typeface="微软雅黑" pitchFamily="34" charset="-122"/>
              </a:rPr>
              <a:t>    系统范围内的活动：</a:t>
            </a:r>
            <a:endParaRPr lang="en-US" altLang="zh-CN" sz="2400" dirty="0" smtClean="0">
              <a:solidFill>
                <a:schemeClr val="accent1"/>
              </a:solidFill>
              <a:latin typeface="微软雅黑" pitchFamily="34" charset="-122"/>
              <a:ea typeface="微软雅黑" pitchFamily="34" charset="-122"/>
            </a:endParaRPr>
          </a:p>
          <a:p>
            <a:pPr marL="628650" indent="0">
              <a:buFont typeface="Wingdings" pitchFamily="2" charset="2"/>
              <a:buChar char="ü"/>
            </a:pP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租约管理</a:t>
            </a:r>
            <a:endParaRPr lang="en-US" altLang="zh-CN" sz="2400" dirty="0" smtClean="0">
              <a:latin typeface="微软雅黑" pitchFamily="34" charset="-122"/>
              <a:ea typeface="微软雅黑" pitchFamily="34" charset="-122"/>
            </a:endParaRPr>
          </a:p>
          <a:p>
            <a:pPr marL="628650" indent="0">
              <a:buFont typeface="Wingdings" pitchFamily="2" charset="2"/>
              <a:buChar char="ü"/>
            </a:pPr>
            <a:r>
              <a:rPr lang="zh-CN" altLang="en-US" sz="2400" dirty="0" smtClean="0">
                <a:latin typeface="微软雅黑" pitchFamily="34" charset="-122"/>
                <a:ea typeface="微软雅黑" pitchFamily="34" charset="-122"/>
              </a:rPr>
              <a:t>孤儿</a:t>
            </a:r>
            <a:r>
              <a:rPr lang="en-US" altLang="zh-CN" sz="2400" dirty="0" smtClean="0">
                <a:latin typeface="微软雅黑" pitchFamily="34" charset="-122"/>
                <a:ea typeface="微软雅黑" pitchFamily="34" charset="-122"/>
              </a:rPr>
              <a:t>Chunk(orphaned chunks)</a:t>
            </a:r>
            <a:r>
              <a:rPr lang="zh-CN" altLang="en-US" sz="2400" dirty="0" smtClean="0">
                <a:latin typeface="微软雅黑" pitchFamily="34" charset="-122"/>
                <a:ea typeface="微软雅黑" pitchFamily="34" charset="-122"/>
              </a:rPr>
              <a:t>的回收</a:t>
            </a:r>
            <a:endParaRPr lang="en-US" altLang="zh-CN" sz="2400" dirty="0" smtClean="0">
              <a:latin typeface="微软雅黑" pitchFamily="34" charset="-122"/>
              <a:ea typeface="微软雅黑" pitchFamily="34" charset="-122"/>
            </a:endParaRPr>
          </a:p>
          <a:p>
            <a:pPr marL="628650" indent="0">
              <a:buFont typeface="Wingdings" pitchFamily="2" charset="2"/>
              <a:buChar char="ü"/>
            </a:pP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在</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服务器之间的迁移。</a:t>
            </a:r>
            <a:endParaRPr lang="zh-CN" altLang="en-US" sz="2400" dirty="0"/>
          </a:p>
        </p:txBody>
      </p:sp>
      <p:sp>
        <p:nvSpPr>
          <p:cNvPr id="2" name="灯片编号占位符 1"/>
          <p:cNvSpPr>
            <a:spLocks noGrp="1"/>
          </p:cNvSpPr>
          <p:nvPr>
            <p:ph type="sldNum" sz="quarter" idx="12"/>
          </p:nvPr>
        </p:nvSpPr>
        <p:spPr/>
        <p:txBody>
          <a:bodyPr/>
          <a:lstStyle/>
          <a:p>
            <a:pPr>
              <a:defRPr/>
            </a:pPr>
            <a:fld id="{FE017992-A809-427F-9FC2-0EBCCBCC2782}" type="slidenum">
              <a:rPr lang="zh-CN" altLang="en-US" smtClean="0"/>
              <a:pPr>
                <a:defRPr/>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41A8DFDA-87AF-4480-A91A-67AB2C6619ED}" type="slidenum">
              <a:rPr lang="zh-CN" altLang="en-US">
                <a:latin typeface="微软雅黑" pitchFamily="34" charset="-122"/>
                <a:ea typeface="微软雅黑" pitchFamily="34" charset="-122"/>
              </a:rPr>
              <a:pPr>
                <a:defRPr/>
              </a:pPr>
              <a:t>13</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a:latin typeface="微软雅黑" pitchFamily="34" charset="-122"/>
                <a:ea typeface="微软雅黑" pitchFamily="34" charset="-122"/>
              </a:rPr>
              <a:t>GFS</a:t>
            </a:r>
            <a:r>
              <a:rPr lang="zh-CN" altLang="en-US" dirty="0">
                <a:latin typeface="微软雅黑" pitchFamily="34" charset="-122"/>
                <a:ea typeface="微软雅黑" pitchFamily="34" charset="-122"/>
              </a:rPr>
              <a:t>体系架构</a:t>
            </a:r>
            <a:endParaRPr lang="zh-CN" altLang="en-US" dirty="0" smtClean="0">
              <a:latin typeface="微软雅黑" pitchFamily="34" charset="-122"/>
              <a:ea typeface="微软雅黑" pitchFamily="34" charset="-122"/>
            </a:endParaRPr>
          </a:p>
        </p:txBody>
      </p:sp>
      <p:sp>
        <p:nvSpPr>
          <p:cNvPr id="13316" name="文本占位符 2"/>
          <p:cNvSpPr>
            <a:spLocks noGrp="1"/>
          </p:cNvSpPr>
          <p:nvPr>
            <p:ph type="body" sz="quarter" idx="4294967295"/>
          </p:nvPr>
        </p:nvSpPr>
        <p:spPr>
          <a:xfrm>
            <a:off x="500063" y="1714500"/>
            <a:ext cx="8143875" cy="4397375"/>
          </a:xfrm>
        </p:spPr>
        <p:txBody>
          <a:bodyPr/>
          <a:lstStyle/>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一个</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集群包含一个逻辑上</a:t>
            </a:r>
            <a:r>
              <a:rPr lang="zh-CN" altLang="en-US" sz="2400" dirty="0" smtClean="0">
                <a:solidFill>
                  <a:schemeClr val="accent1"/>
                </a:solidFill>
                <a:latin typeface="微软雅黑" pitchFamily="34" charset="-122"/>
                <a:ea typeface="微软雅黑" pitchFamily="34" charset="-122"/>
              </a:rPr>
              <a:t>唯一的</a:t>
            </a:r>
            <a:r>
              <a:rPr lang="en-US" altLang="zh-CN" sz="2400" dirty="0" smtClean="0">
                <a:solidFill>
                  <a:schemeClr val="accent1"/>
                </a:solidFill>
                <a:latin typeface="微软雅黑" pitchFamily="34" charset="-122"/>
                <a:ea typeface="微软雅黑" pitchFamily="34" charset="-122"/>
              </a:rPr>
              <a:t>Master</a:t>
            </a:r>
            <a:r>
              <a:rPr lang="zh-CN" altLang="en-US" sz="2400" dirty="0" smtClean="0">
                <a:solidFill>
                  <a:schemeClr val="accent1"/>
                </a:solidFill>
                <a:latin typeface="微软雅黑" pitchFamily="34" charset="-122"/>
                <a:ea typeface="微软雅黑" pitchFamily="34" charset="-122"/>
              </a:rPr>
              <a:t>节点（</a:t>
            </a:r>
            <a:r>
              <a:rPr lang="en-US" altLang="zh-CN" sz="2400" dirty="0" smtClean="0">
                <a:solidFill>
                  <a:schemeClr val="accent1"/>
                </a:solidFill>
                <a:latin typeface="微软雅黑" pitchFamily="34" charset="-122"/>
                <a:ea typeface="微软雅黑" pitchFamily="34" charset="-122"/>
              </a:rPr>
              <a:t>Master</a:t>
            </a:r>
            <a:r>
              <a:rPr lang="zh-CN" altLang="en-US" sz="2400" dirty="0" smtClean="0">
                <a:solidFill>
                  <a:schemeClr val="accent1"/>
                </a:solidFill>
                <a:latin typeface="微软雅黑" pitchFamily="34" charset="-122"/>
                <a:ea typeface="微软雅黑" pitchFamily="34" charset="-122"/>
              </a:rPr>
              <a:t>组件）。</a:t>
            </a:r>
            <a:endParaRPr lang="en-US" altLang="zh-CN" sz="2400" dirty="0" smtClean="0">
              <a:solidFill>
                <a:schemeClr val="accent1"/>
              </a:solidFill>
              <a:latin typeface="微软雅黑" pitchFamily="34" charset="-122"/>
              <a:ea typeface="微软雅黑" pitchFamily="34" charset="-122"/>
            </a:endParaRPr>
          </a:p>
          <a:p>
            <a:pPr marL="0" indent="0" eaLnBrk="1" hangingPunct="1">
              <a:lnSpc>
                <a:spcPct val="120000"/>
              </a:lnSpc>
              <a:buFont typeface="Wingdings 2" pitchFamily="18" charset="2"/>
              <a:buNone/>
            </a:pPr>
            <a:r>
              <a:rPr lang="zh-CN" altLang="en-US" sz="2400" dirty="0" smtClean="0">
                <a:solidFill>
                  <a:srgbClr val="0066FF"/>
                </a:solidFill>
                <a:latin typeface="微软雅黑" pitchFamily="34" charset="-122"/>
                <a:ea typeface="微软雅黑" pitchFamily="34" charset="-122"/>
              </a:rPr>
              <a:t>      物理上有</a:t>
            </a:r>
            <a:r>
              <a:rPr lang="en-US" altLang="zh-CN" sz="2400" dirty="0" smtClean="0">
                <a:solidFill>
                  <a:srgbClr val="0066FF"/>
                </a:solidFill>
                <a:latin typeface="微软雅黑" pitchFamily="34" charset="-122"/>
                <a:ea typeface="微软雅黑" pitchFamily="34" charset="-122"/>
              </a:rPr>
              <a:t>Master</a:t>
            </a:r>
            <a:r>
              <a:rPr lang="zh-CN" altLang="en-US" sz="2400" dirty="0" smtClean="0">
                <a:solidFill>
                  <a:srgbClr val="0066FF"/>
                </a:solidFill>
                <a:latin typeface="微软雅黑" pitchFamily="34" charset="-122"/>
                <a:ea typeface="微软雅黑" pitchFamily="34" charset="-122"/>
              </a:rPr>
              <a:t>节点复制机制，为便于理解，可认为一个逻辑的</a:t>
            </a:r>
            <a:r>
              <a:rPr lang="en-US" altLang="zh-CN" sz="2400" dirty="0" smtClean="0">
                <a:solidFill>
                  <a:srgbClr val="0066FF"/>
                </a:solidFill>
                <a:latin typeface="微软雅黑" pitchFamily="34" charset="-122"/>
                <a:ea typeface="微软雅黑" pitchFamily="34" charset="-122"/>
              </a:rPr>
              <a:t>Master</a:t>
            </a:r>
            <a:r>
              <a:rPr lang="zh-CN" altLang="en-US" sz="2400" dirty="0" smtClean="0">
                <a:solidFill>
                  <a:srgbClr val="0066FF"/>
                </a:solidFill>
                <a:latin typeface="微软雅黑" pitchFamily="34" charset="-122"/>
                <a:ea typeface="微软雅黑" pitchFamily="34" charset="-122"/>
              </a:rPr>
              <a:t>节点包括两台物理主机，即两台</a:t>
            </a:r>
            <a:r>
              <a:rPr lang="en-US" altLang="zh-CN" sz="2400" dirty="0" smtClean="0">
                <a:solidFill>
                  <a:srgbClr val="0066FF"/>
                </a:solidFill>
                <a:latin typeface="微软雅黑" pitchFamily="34" charset="-122"/>
                <a:ea typeface="微软雅黑" pitchFamily="34" charset="-122"/>
              </a:rPr>
              <a:t>Master</a:t>
            </a:r>
            <a:r>
              <a:rPr lang="zh-CN" altLang="en-US" sz="2400" dirty="0" smtClean="0">
                <a:solidFill>
                  <a:srgbClr val="0066FF"/>
                </a:solidFill>
                <a:latin typeface="微软雅黑" pitchFamily="34" charset="-122"/>
                <a:ea typeface="微软雅黑" pitchFamily="34" charset="-122"/>
              </a:rPr>
              <a:t>服务器。</a:t>
            </a:r>
            <a:endParaRPr lang="en-US" altLang="zh-CN" sz="2400" dirty="0" smtClean="0">
              <a:solidFill>
                <a:srgbClr val="0066FF"/>
              </a:solidFill>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solidFill>
                  <a:schemeClr val="accent1"/>
                </a:solidFill>
                <a:latin typeface="微软雅黑" pitchFamily="34" charset="-122"/>
                <a:ea typeface="微软雅黑" pitchFamily="34" charset="-122"/>
              </a:rPr>
              <a:t>与</a:t>
            </a:r>
            <a:r>
              <a:rPr lang="en-US" altLang="zh-CN" sz="2400" dirty="0" smtClean="0">
                <a:solidFill>
                  <a:schemeClr val="accent1"/>
                </a:solidFill>
                <a:latin typeface="微软雅黑" pitchFamily="34" charset="-122"/>
                <a:ea typeface="微软雅黑" pitchFamily="34" charset="-122"/>
              </a:rPr>
              <a:t>Chunk</a:t>
            </a:r>
            <a:r>
              <a:rPr lang="zh-CN" altLang="en-US" sz="2400" dirty="0" smtClean="0">
                <a:solidFill>
                  <a:schemeClr val="accent1"/>
                </a:solidFill>
                <a:latin typeface="微软雅黑" pitchFamily="34" charset="-122"/>
                <a:ea typeface="微软雅黑" pitchFamily="34" charset="-122"/>
              </a:rPr>
              <a:t>服务器通讯？</a:t>
            </a:r>
            <a:endParaRPr lang="en-US" altLang="zh-CN" sz="2400" dirty="0" smtClean="0">
              <a:solidFill>
                <a:schemeClr val="accent1"/>
              </a:solidFill>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Master</a:t>
            </a:r>
            <a:r>
              <a:rPr lang="zh-CN" altLang="en-US" sz="2400" dirty="0" smtClean="0">
                <a:latin typeface="微软雅黑" pitchFamily="34" charset="-122"/>
                <a:ea typeface="微软雅黑" pitchFamily="34" charset="-122"/>
              </a:rPr>
              <a:t>节点使用心跳信息</a:t>
            </a:r>
            <a:r>
              <a:rPr lang="zh-CN" altLang="en-US" sz="2400" dirty="0" smtClean="0">
                <a:solidFill>
                  <a:schemeClr val="accent1"/>
                </a:solidFill>
                <a:latin typeface="微软雅黑" pitchFamily="34" charset="-122"/>
                <a:ea typeface="微软雅黑" pitchFamily="34" charset="-122"/>
              </a:rPr>
              <a:t>周期地</a:t>
            </a:r>
            <a:r>
              <a:rPr lang="zh-CN" altLang="en-US" sz="2400" dirty="0" smtClean="0">
                <a:latin typeface="微软雅黑" pitchFamily="34" charset="-122"/>
                <a:ea typeface="微软雅黑" pitchFamily="34" charset="-122"/>
              </a:rPr>
              <a:t>和每个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服务器通讯：（</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r>
              <a:rPr lang="zh-CN" altLang="en-US" sz="2400" dirty="0" smtClean="0">
                <a:solidFill>
                  <a:schemeClr val="accent1"/>
                </a:solidFill>
                <a:latin typeface="微软雅黑" pitchFamily="34" charset="-122"/>
                <a:ea typeface="微软雅黑" pitchFamily="34" charset="-122"/>
              </a:rPr>
              <a:t>发送指令</a:t>
            </a:r>
            <a:r>
              <a:rPr lang="zh-CN" altLang="en-US" sz="2400" dirty="0" smtClean="0">
                <a:latin typeface="微软雅黑" pitchFamily="34" charset="-122"/>
                <a:ea typeface="微软雅黑" pitchFamily="34" charset="-122"/>
              </a:rPr>
              <a:t>到各个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）接收</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服务器的</a:t>
            </a:r>
            <a:r>
              <a:rPr lang="zh-CN" altLang="en-US" sz="2400" dirty="0" smtClean="0">
                <a:solidFill>
                  <a:schemeClr val="accent1"/>
                </a:solidFill>
                <a:latin typeface="微软雅黑" pitchFamily="34" charset="-122"/>
                <a:ea typeface="微软雅黑" pitchFamily="34" charset="-122"/>
              </a:rPr>
              <a:t>状态信息</a:t>
            </a:r>
            <a:r>
              <a:rPr lang="zh-CN" altLang="en-US" sz="2400" dirty="0" smtClean="0">
                <a:latin typeface="微软雅黑" pitchFamily="34" charset="-122"/>
                <a:ea typeface="微软雅黑" pitchFamily="34" charset="-122"/>
              </a:rPr>
              <a:t>。</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495EE35-2A23-4A34-916B-52FB29FB4E8E}"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13</a:t>
            </a:fld>
            <a:endParaRPr lang="zh-CN" altLang="en-US" sz="1000">
              <a:solidFill>
                <a:schemeClr val="bg2">
                  <a:shade val="50000"/>
                </a:schemeClr>
              </a:solidFill>
              <a:latin typeface="微软雅黑" pitchFamily="34" charset="-122"/>
              <a:ea typeface="微软雅黑" pitchFamily="34" charset="-122"/>
            </a:endParaRPr>
          </a:p>
        </p:txBody>
      </p:sp>
      <p:sp>
        <p:nvSpPr>
          <p:cNvPr id="6" name="圆角矩形标注 5"/>
          <p:cNvSpPr/>
          <p:nvPr/>
        </p:nvSpPr>
        <p:spPr>
          <a:xfrm>
            <a:off x="6516216" y="3645024"/>
            <a:ext cx="1224136" cy="576064"/>
          </a:xfrm>
          <a:prstGeom prst="wedgeRoundRectCallout">
            <a:avLst>
              <a:gd name="adj1" fmla="val -60234"/>
              <a:gd name="adj2" fmla="val 869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轮询</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DA14FA5E-9AAD-4AB8-B3BD-DBFADBC808F0}" type="slidenum">
              <a:rPr lang="zh-CN" altLang="en-US">
                <a:latin typeface="微软雅黑" pitchFamily="34" charset="-122"/>
                <a:ea typeface="微软雅黑" pitchFamily="34" charset="-122"/>
              </a:rPr>
              <a:pPr>
                <a:defRPr/>
              </a:pPr>
              <a:t>14</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a:latin typeface="微软雅黑" pitchFamily="34" charset="-122"/>
                <a:ea typeface="微软雅黑" pitchFamily="34" charset="-122"/>
              </a:rPr>
              <a:t>GFS</a:t>
            </a:r>
            <a:r>
              <a:rPr lang="zh-CN" altLang="en-US" dirty="0">
                <a:latin typeface="微软雅黑" pitchFamily="34" charset="-122"/>
                <a:ea typeface="微软雅黑" pitchFamily="34" charset="-122"/>
              </a:rPr>
              <a:t>体系架构</a:t>
            </a:r>
            <a:endParaRPr lang="zh-CN" altLang="en-US" dirty="0" smtClean="0">
              <a:latin typeface="微软雅黑" pitchFamily="34" charset="-122"/>
              <a:ea typeface="微软雅黑" pitchFamily="34" charset="-122"/>
            </a:endParaRPr>
          </a:p>
        </p:txBody>
      </p:sp>
      <p:sp>
        <p:nvSpPr>
          <p:cNvPr id="14340" name="文本占位符 2"/>
          <p:cNvSpPr>
            <a:spLocks noGrp="1"/>
          </p:cNvSpPr>
          <p:nvPr>
            <p:ph type="body" sz="quarter" idx="4294967295"/>
          </p:nvPr>
        </p:nvSpPr>
        <p:spPr>
          <a:xfrm>
            <a:off x="500063" y="1428750"/>
            <a:ext cx="8143875" cy="4376514"/>
          </a:xfrm>
        </p:spPr>
        <p:txBody>
          <a:bodyPr/>
          <a:lstStyle/>
          <a:p>
            <a:pPr marL="0" indent="0" eaLnBrk="1" hangingPunct="1">
              <a:lnSpc>
                <a:spcPct val="120000"/>
              </a:lnSpc>
              <a:buNone/>
            </a:pPr>
            <a:r>
              <a:rPr lang="en-US" altLang="zh-CN" sz="2400" dirty="0" smtClean="0">
                <a:solidFill>
                  <a:srgbClr val="FF0000"/>
                </a:solidFill>
                <a:latin typeface="微软雅黑" pitchFamily="34" charset="-122"/>
                <a:ea typeface="微软雅黑" pitchFamily="34" charset="-122"/>
              </a:rPr>
              <a:t>Client</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客户端实现了</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文件系统的</a:t>
            </a:r>
            <a:r>
              <a:rPr lang="en-US" altLang="zh-CN" sz="2400" dirty="0" smtClean="0">
                <a:latin typeface="微软雅黑" pitchFamily="34" charset="-122"/>
                <a:ea typeface="微软雅黑" pitchFamily="34" charset="-122"/>
              </a:rPr>
              <a:t>API</a:t>
            </a:r>
            <a:r>
              <a:rPr lang="zh-CN" altLang="en-US" sz="2400" dirty="0" smtClean="0">
                <a:latin typeface="微软雅黑" pitchFamily="34" charset="-122"/>
                <a:ea typeface="微软雅黑" pitchFamily="34" charset="-122"/>
              </a:rPr>
              <a:t>接口函数，代码以</a:t>
            </a:r>
            <a:r>
              <a:rPr lang="zh-CN" altLang="en-US" sz="2400" dirty="0" smtClean="0">
                <a:solidFill>
                  <a:srgbClr val="FF0000"/>
                </a:solidFill>
                <a:latin typeface="微软雅黑" pitchFamily="34" charset="-122"/>
                <a:ea typeface="微软雅黑" pitchFamily="34" charset="-122"/>
              </a:rPr>
              <a:t>库</a:t>
            </a:r>
            <a:r>
              <a:rPr lang="zh-CN" altLang="en-US" sz="2400" dirty="0" smtClean="0">
                <a:latin typeface="微软雅黑" pitchFamily="34" charset="-122"/>
                <a:ea typeface="微软雅黑" pitchFamily="34" charset="-122"/>
              </a:rPr>
              <a:t>的形式被链接到</a:t>
            </a:r>
            <a:r>
              <a:rPr lang="zh-CN" altLang="en-US" sz="2400" dirty="0" smtClean="0">
                <a:solidFill>
                  <a:srgbClr val="FF0000"/>
                </a:solidFill>
                <a:latin typeface="微软雅黑" pitchFamily="34" charset="-122"/>
                <a:ea typeface="微软雅黑" pitchFamily="34" charset="-122"/>
              </a:rPr>
              <a:t>客户程序</a:t>
            </a:r>
            <a:r>
              <a:rPr lang="zh-CN" altLang="en-US" sz="2400" dirty="0" smtClean="0">
                <a:latin typeface="微软雅黑" pitchFamily="34" charset="-122"/>
                <a:ea typeface="微软雅黑" pitchFamily="34" charset="-122"/>
              </a:rPr>
              <a:t>里。</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应用程序同时与</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节点和</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服务器通讯，对数据进行读写操作。</a:t>
            </a:r>
            <a:endParaRPr lang="en-US" altLang="zh-CN" sz="2400" dirty="0" smtClean="0">
              <a:latin typeface="微软雅黑" pitchFamily="34" charset="-122"/>
              <a:ea typeface="微软雅黑" pitchFamily="34" charset="-122"/>
            </a:endParaRPr>
          </a:p>
          <a:p>
            <a:pPr marL="0" indent="0" eaLnBrk="1" hangingPunct="1">
              <a:lnSpc>
                <a:spcPct val="120000"/>
              </a:lnSpc>
              <a:buNone/>
            </a:pPr>
            <a:r>
              <a:rPr lang="en-US" altLang="zh-CN" sz="2400" dirty="0" smtClean="0">
                <a:latin typeface="微软雅黑" pitchFamily="34" charset="-122"/>
                <a:ea typeface="微软雅黑" pitchFamily="34" charset="-122"/>
              </a:rPr>
              <a:t>         ↓</a:t>
            </a: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客户端</a:t>
            </a:r>
            <a:r>
              <a:rPr lang="zh-CN" altLang="en-US" sz="2400" dirty="0" smtClean="0">
                <a:solidFill>
                  <a:srgbClr val="FF0000"/>
                </a:solidFill>
                <a:latin typeface="微软雅黑" pitchFamily="34" charset="-122"/>
                <a:ea typeface="微软雅黑" pitchFamily="34" charset="-122"/>
              </a:rPr>
              <a:t>和</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节点的通信</a:t>
            </a:r>
            <a:r>
              <a:rPr lang="zh-CN" altLang="en-US" sz="2400" dirty="0" smtClean="0">
                <a:latin typeface="微软雅黑" pitchFamily="34" charset="-122"/>
                <a:ea typeface="微软雅黑" pitchFamily="34" charset="-122"/>
              </a:rPr>
              <a:t>只获取</a:t>
            </a:r>
            <a:r>
              <a:rPr lang="zh-CN" altLang="en-US" sz="2400" dirty="0" smtClean="0">
                <a:solidFill>
                  <a:srgbClr val="FF0000"/>
                </a:solidFill>
                <a:latin typeface="微软雅黑" pitchFamily="34" charset="-122"/>
                <a:ea typeface="微软雅黑" pitchFamily="34" charset="-122"/>
              </a:rPr>
              <a:t>元数据；</a:t>
            </a:r>
            <a:endParaRPr lang="en-US" altLang="zh-CN" sz="2400" dirty="0" smtClean="0">
              <a:solidFill>
                <a:srgbClr val="FF0000"/>
              </a:solidFill>
              <a:latin typeface="微软雅黑" pitchFamily="34" charset="-122"/>
              <a:ea typeface="微软雅黑" pitchFamily="34" charset="-122"/>
            </a:endParaRP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所有的</a:t>
            </a:r>
            <a:r>
              <a:rPr lang="zh-CN" altLang="en-US" sz="2400" dirty="0" smtClean="0">
                <a:solidFill>
                  <a:srgbClr val="FF0000"/>
                </a:solidFill>
                <a:latin typeface="微软雅黑" pitchFamily="34" charset="-122"/>
                <a:ea typeface="微软雅黑" pitchFamily="34" charset="-122"/>
              </a:rPr>
              <a:t>数据操作</a:t>
            </a:r>
            <a:r>
              <a:rPr lang="zh-CN" altLang="en-US" sz="2400" dirty="0" smtClean="0">
                <a:latin typeface="微软雅黑" pitchFamily="34" charset="-122"/>
                <a:ea typeface="微软雅黑" pitchFamily="34" charset="-122"/>
              </a:rPr>
              <a:t>都是由客户端直接</a:t>
            </a:r>
            <a:r>
              <a:rPr lang="zh-CN" altLang="en-US" sz="2400" dirty="0" smtClean="0">
                <a:solidFill>
                  <a:srgbClr val="FF0000"/>
                </a:solidFill>
                <a:latin typeface="微软雅黑" pitchFamily="34" charset="-122"/>
                <a:ea typeface="微软雅黑" pitchFamily="34" charset="-122"/>
              </a:rPr>
              <a:t>和</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服务器</a:t>
            </a:r>
            <a:r>
              <a:rPr lang="zh-CN" altLang="en-US" sz="2400" dirty="0" smtClean="0">
                <a:latin typeface="微软雅黑" pitchFamily="34" charset="-122"/>
                <a:ea typeface="微软雅黑" pitchFamily="34" charset="-122"/>
              </a:rPr>
              <a:t>进行交互的。</a:t>
            </a:r>
            <a:endParaRPr lang="en-US" altLang="zh-CN" sz="2400" dirty="0" smtClean="0">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B0174C33-1395-48C8-AAF9-3F120CF53D4E}"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14</a:t>
            </a:fld>
            <a:endParaRPr lang="zh-CN" altLang="en-US" sz="1000">
              <a:solidFill>
                <a:schemeClr val="bg2">
                  <a:shade val="50000"/>
                </a:schemeClr>
              </a:solidFill>
              <a:latin typeface="微软雅黑" pitchFamily="34" charset="-122"/>
              <a:ea typeface="微软雅黑" pitchFamily="34" charset="-122"/>
            </a:endParaRPr>
          </a:p>
        </p:txBody>
      </p:sp>
      <p:sp>
        <p:nvSpPr>
          <p:cNvPr id="6" name="圆角矩形标注 5"/>
          <p:cNvSpPr/>
          <p:nvPr/>
        </p:nvSpPr>
        <p:spPr>
          <a:xfrm>
            <a:off x="5724128" y="5301208"/>
            <a:ext cx="3024336" cy="756664"/>
          </a:xfrm>
          <a:prstGeom prst="wedgeRoundRectCallout">
            <a:avLst>
              <a:gd name="adj1" fmla="val -69948"/>
              <a:gd name="adj2" fmla="val -657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solidFill>
                  <a:schemeClr val="accent1"/>
                </a:solidFill>
                <a:latin typeface="微软雅黑" pitchFamily="34" charset="-122"/>
                <a:ea typeface="微软雅黑" pitchFamily="34" charset="-122"/>
              </a:rPr>
              <a:t>Data message</a:t>
            </a:r>
            <a:endParaRPr lang="zh-CN" altLang="en-US" sz="2400" dirty="0"/>
          </a:p>
        </p:txBody>
      </p:sp>
      <p:sp>
        <p:nvSpPr>
          <p:cNvPr id="7" name="圆角矩形标注 6"/>
          <p:cNvSpPr/>
          <p:nvPr/>
        </p:nvSpPr>
        <p:spPr>
          <a:xfrm>
            <a:off x="3347864" y="3429000"/>
            <a:ext cx="3024336" cy="756664"/>
          </a:xfrm>
          <a:prstGeom prst="wedgeRoundRectCallout">
            <a:avLst>
              <a:gd name="adj1" fmla="val 43901"/>
              <a:gd name="adj2" fmla="val 6309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solidFill>
                  <a:schemeClr val="accent1"/>
                </a:solidFill>
                <a:latin typeface="微软雅黑" pitchFamily="34" charset="-122"/>
                <a:ea typeface="微软雅黑" pitchFamily="34" charset="-122"/>
              </a:rPr>
              <a:t> Control message</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1D5FA70D-6762-4A72-8AEC-A3A09131FEA7}" type="slidenum">
              <a:rPr lang="zh-CN" altLang="en-US">
                <a:latin typeface="微软雅黑" pitchFamily="34" charset="-122"/>
                <a:ea typeface="微软雅黑" pitchFamily="34" charset="-122"/>
              </a:rPr>
              <a:pPr>
                <a:defRPr/>
              </a:pPr>
              <a:t>15</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latin typeface="微软雅黑" pitchFamily="34" charset="-122"/>
                <a:ea typeface="微软雅黑" pitchFamily="34" charset="-122"/>
              </a:rPr>
              <a:t>Master</a:t>
            </a:r>
            <a:r>
              <a:rPr lang="zh-CN" altLang="en-US" dirty="0" smtClean="0">
                <a:latin typeface="微软雅黑" pitchFamily="34" charset="-122"/>
                <a:ea typeface="微软雅黑" pitchFamily="34" charset="-122"/>
              </a:rPr>
              <a:t>保存的内容</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元数据</a:t>
            </a:r>
          </a:p>
        </p:txBody>
      </p:sp>
      <p:sp>
        <p:nvSpPr>
          <p:cNvPr id="16388" name="文本占位符 2"/>
          <p:cNvSpPr>
            <a:spLocks noGrp="1"/>
          </p:cNvSpPr>
          <p:nvPr>
            <p:ph type="body" sz="quarter" idx="4294967295"/>
          </p:nvPr>
        </p:nvSpPr>
        <p:spPr>
          <a:xfrm>
            <a:off x="500063" y="1643063"/>
            <a:ext cx="8143875" cy="4786312"/>
          </a:xfrm>
        </p:spPr>
        <p:txBody>
          <a:bodyPr/>
          <a:lstStyle/>
          <a:p>
            <a:pPr marL="0" indent="0" eaLnBrk="1" hangingPunct="1">
              <a:lnSpc>
                <a:spcPct val="110000"/>
              </a:lnSpc>
              <a:buFont typeface="Wingdings 2" pitchFamily="18" charset="2"/>
              <a:buNone/>
            </a:pPr>
            <a:r>
              <a:rPr lang="en-US" altLang="zh-CN" sz="2600" dirty="0" smtClean="0">
                <a:latin typeface="微软雅黑" pitchFamily="34" charset="-122"/>
                <a:ea typeface="微软雅黑" pitchFamily="34" charset="-122"/>
              </a:rPr>
              <a:t>Master</a:t>
            </a:r>
            <a:r>
              <a:rPr lang="zh-CN" altLang="en-US" sz="2600" dirty="0" smtClean="0">
                <a:latin typeface="微软雅黑" pitchFamily="34" charset="-122"/>
                <a:ea typeface="微软雅黑" pitchFamily="34" charset="-122"/>
              </a:rPr>
              <a:t>主要存储</a:t>
            </a:r>
            <a:r>
              <a:rPr lang="en-US" altLang="zh-CN" sz="2600" dirty="0" smtClean="0">
                <a:solidFill>
                  <a:schemeClr val="accent1"/>
                </a:solidFill>
                <a:latin typeface="微软雅黑" pitchFamily="34" charset="-122"/>
                <a:ea typeface="微软雅黑" pitchFamily="34" charset="-122"/>
              </a:rPr>
              <a:t>3</a:t>
            </a:r>
            <a:r>
              <a:rPr lang="zh-CN" altLang="en-US" sz="2600" dirty="0" smtClean="0">
                <a:solidFill>
                  <a:schemeClr val="accent1"/>
                </a:solidFill>
                <a:latin typeface="微软雅黑" pitchFamily="34" charset="-122"/>
                <a:ea typeface="微软雅黑" pitchFamily="34" charset="-122"/>
              </a:rPr>
              <a:t>种</a:t>
            </a:r>
            <a:r>
              <a:rPr lang="zh-CN" altLang="en-US" sz="2600" dirty="0" smtClean="0">
                <a:latin typeface="微软雅黑" pitchFamily="34" charset="-122"/>
                <a:ea typeface="微软雅黑" pitchFamily="34" charset="-122"/>
              </a:rPr>
              <a:t>类型的</a:t>
            </a:r>
            <a:r>
              <a:rPr lang="zh-CN" altLang="en-US" sz="2600" dirty="0" smtClean="0">
                <a:solidFill>
                  <a:schemeClr val="accent1"/>
                </a:solidFill>
                <a:latin typeface="微软雅黑" pitchFamily="34" charset="-122"/>
                <a:ea typeface="微软雅黑" pitchFamily="34" charset="-122"/>
              </a:rPr>
              <a:t>元数据</a:t>
            </a:r>
            <a:r>
              <a:rPr lang="zh-CN" altLang="en-US" sz="2600" dirty="0" smtClean="0">
                <a:latin typeface="微软雅黑" pitchFamily="34" charset="-122"/>
                <a:ea typeface="微软雅黑" pitchFamily="34" charset="-122"/>
              </a:rPr>
              <a:t>：</a:t>
            </a:r>
            <a:endParaRPr lang="en-US" altLang="zh-CN" sz="2600" dirty="0" smtClean="0">
              <a:latin typeface="微软雅黑" pitchFamily="34" charset="-122"/>
              <a:ea typeface="微软雅黑" pitchFamily="34" charset="-122"/>
            </a:endParaRPr>
          </a:p>
          <a:p>
            <a:pPr marL="0" indent="0" eaLnBrk="1" hangingPunct="1">
              <a:lnSpc>
                <a:spcPct val="110000"/>
              </a:lnSpc>
              <a:buFont typeface="Wingdings 2" pitchFamily="18" charset="2"/>
              <a:buNone/>
            </a:pPr>
            <a:r>
              <a:rPr lang="zh-CN" altLang="en-US" sz="2600" dirty="0" smtClean="0">
                <a:latin typeface="微软雅黑" pitchFamily="34" charset="-122"/>
                <a:ea typeface="微软雅黑" pitchFamily="34" charset="-122"/>
              </a:rPr>
              <a:t>    文件和</a:t>
            </a:r>
            <a:r>
              <a:rPr lang="en-US" altLang="zh-CN" sz="2600" dirty="0" smtClean="0">
                <a:latin typeface="微软雅黑" pitchFamily="34" charset="-122"/>
                <a:ea typeface="微软雅黑" pitchFamily="34" charset="-122"/>
              </a:rPr>
              <a:t>Chunk</a:t>
            </a:r>
            <a:r>
              <a:rPr lang="zh-CN" altLang="en-US" sz="2600" dirty="0" smtClean="0">
                <a:latin typeface="微软雅黑" pitchFamily="34" charset="-122"/>
                <a:ea typeface="微软雅黑" pitchFamily="34" charset="-122"/>
              </a:rPr>
              <a:t>的</a:t>
            </a:r>
            <a:r>
              <a:rPr lang="zh-CN" altLang="en-US" sz="2600" dirty="0" smtClean="0">
                <a:solidFill>
                  <a:srgbClr val="FF0000"/>
                </a:solidFill>
                <a:latin typeface="微软雅黑" pitchFamily="34" charset="-122"/>
                <a:ea typeface="微软雅黑" pitchFamily="34" charset="-122"/>
              </a:rPr>
              <a:t>命名空间</a:t>
            </a:r>
            <a:endParaRPr lang="en-US" altLang="zh-CN" sz="2600" dirty="0" smtClean="0">
              <a:solidFill>
                <a:srgbClr val="FF0000"/>
              </a:solidFill>
              <a:latin typeface="微软雅黑" pitchFamily="34" charset="-122"/>
              <a:ea typeface="微软雅黑" pitchFamily="34" charset="-122"/>
            </a:endParaRPr>
          </a:p>
          <a:p>
            <a:pPr marL="0" indent="0" eaLnBrk="1" hangingPunct="1">
              <a:lnSpc>
                <a:spcPct val="110000"/>
              </a:lnSpc>
              <a:buFont typeface="Wingdings 2" pitchFamily="18" charset="2"/>
              <a:buNone/>
            </a:pP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文件和</a:t>
            </a:r>
            <a:r>
              <a:rPr lang="en-US" altLang="zh-CN" sz="2600" dirty="0" smtClean="0">
                <a:latin typeface="微软雅黑" pitchFamily="34" charset="-122"/>
                <a:ea typeface="微软雅黑" pitchFamily="34" charset="-122"/>
              </a:rPr>
              <a:t>Chunk</a:t>
            </a:r>
            <a:r>
              <a:rPr lang="zh-CN" altLang="en-US" sz="2600" dirty="0" smtClean="0">
                <a:latin typeface="微软雅黑" pitchFamily="34" charset="-122"/>
                <a:ea typeface="微软雅黑" pitchFamily="34" charset="-122"/>
              </a:rPr>
              <a:t>的</a:t>
            </a:r>
            <a:r>
              <a:rPr lang="zh-CN" altLang="en-US" sz="2600" dirty="0" smtClean="0">
                <a:solidFill>
                  <a:srgbClr val="FF0000"/>
                </a:solidFill>
                <a:latin typeface="微软雅黑" pitchFamily="34" charset="-122"/>
                <a:ea typeface="微软雅黑" pitchFamily="34" charset="-122"/>
              </a:rPr>
              <a:t>对应关系</a:t>
            </a:r>
            <a:endParaRPr lang="en-US" altLang="zh-CN" sz="2600" dirty="0" smtClean="0">
              <a:solidFill>
                <a:srgbClr val="FF0000"/>
              </a:solidFill>
              <a:latin typeface="微软雅黑" pitchFamily="34" charset="-122"/>
              <a:ea typeface="微软雅黑" pitchFamily="34" charset="-122"/>
            </a:endParaRPr>
          </a:p>
          <a:p>
            <a:pPr marL="0" indent="0" eaLnBrk="1" hangingPunct="1">
              <a:lnSpc>
                <a:spcPct val="110000"/>
              </a:lnSpc>
              <a:buFont typeface="Wingdings 2" pitchFamily="18" charset="2"/>
              <a:buNone/>
            </a:pP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每个</a:t>
            </a:r>
            <a:r>
              <a:rPr lang="en-US" altLang="zh-CN" sz="2600" dirty="0" smtClean="0">
                <a:latin typeface="微软雅黑" pitchFamily="34" charset="-122"/>
                <a:ea typeface="微软雅黑" pitchFamily="34" charset="-122"/>
              </a:rPr>
              <a:t>Chunk</a:t>
            </a:r>
            <a:r>
              <a:rPr lang="zh-CN" altLang="en-US" sz="2600" dirty="0" smtClean="0">
                <a:latin typeface="微软雅黑" pitchFamily="34" charset="-122"/>
                <a:ea typeface="微软雅黑" pitchFamily="34" charset="-122"/>
              </a:rPr>
              <a:t>副本的</a:t>
            </a:r>
            <a:r>
              <a:rPr lang="zh-CN" altLang="en-US" sz="2600" dirty="0" smtClean="0">
                <a:solidFill>
                  <a:srgbClr val="0066FF"/>
                </a:solidFill>
                <a:latin typeface="微软雅黑" pitchFamily="34" charset="-122"/>
                <a:ea typeface="微软雅黑" pitchFamily="34" charset="-122"/>
              </a:rPr>
              <a:t>存放地点</a:t>
            </a:r>
            <a:endParaRPr lang="en-US" altLang="zh-CN" sz="2600" dirty="0" smtClean="0">
              <a:solidFill>
                <a:srgbClr val="0066FF"/>
              </a:solidFill>
              <a:latin typeface="微软雅黑" pitchFamily="34" charset="-122"/>
              <a:ea typeface="微软雅黑" pitchFamily="34" charset="-122"/>
            </a:endParaRPr>
          </a:p>
          <a:p>
            <a:pPr marL="0" indent="0" eaLnBrk="1" hangingPunct="1">
              <a:lnSpc>
                <a:spcPct val="110000"/>
              </a:lnSpc>
              <a:buFont typeface="Wingdings 2" pitchFamily="18" charset="2"/>
              <a:buNone/>
            </a:pPr>
            <a:endParaRPr lang="en-US" altLang="zh-CN" sz="2600" dirty="0" smtClean="0">
              <a:latin typeface="微软雅黑" pitchFamily="34" charset="-122"/>
              <a:ea typeface="微软雅黑" pitchFamily="34" charset="-122"/>
            </a:endParaRPr>
          </a:p>
          <a:p>
            <a:pPr marL="0" indent="0" eaLnBrk="1" hangingPunct="1">
              <a:lnSpc>
                <a:spcPct val="110000"/>
              </a:lnSpc>
              <a:buFont typeface="Wingdings 2" pitchFamily="18" charset="2"/>
              <a:buNone/>
            </a:pPr>
            <a:r>
              <a:rPr lang="en-US" altLang="zh-CN" sz="2600" dirty="0" smtClean="0">
                <a:latin typeface="微软雅黑" pitchFamily="34" charset="-122"/>
                <a:ea typeface="微软雅黑" pitchFamily="34" charset="-122"/>
              </a:rPr>
              <a:t>Master</a:t>
            </a:r>
            <a:r>
              <a:rPr lang="zh-CN" altLang="en-US" sz="2600" dirty="0" smtClean="0">
                <a:solidFill>
                  <a:srgbClr val="0066FF"/>
                </a:solidFill>
                <a:latin typeface="微软雅黑" pitchFamily="34" charset="-122"/>
                <a:ea typeface="微软雅黑" pitchFamily="34" charset="-122"/>
              </a:rPr>
              <a:t>不持久保存</a:t>
            </a:r>
            <a:r>
              <a:rPr lang="en-US" altLang="zh-CN" sz="2600" dirty="0" smtClean="0">
                <a:latin typeface="微软雅黑" pitchFamily="34" charset="-122"/>
                <a:ea typeface="微软雅黑" pitchFamily="34" charset="-122"/>
              </a:rPr>
              <a:t>Chunk</a:t>
            </a:r>
            <a:r>
              <a:rPr lang="zh-CN" altLang="en-US" sz="2600" dirty="0" smtClean="0">
                <a:solidFill>
                  <a:srgbClr val="0066FF"/>
                </a:solidFill>
                <a:latin typeface="微软雅黑" pitchFamily="34" charset="-122"/>
                <a:ea typeface="微软雅黑" pitchFamily="34" charset="-122"/>
              </a:rPr>
              <a:t>位置信息</a:t>
            </a:r>
            <a:endParaRPr lang="en-US" altLang="zh-CN" sz="2600" dirty="0" smtClean="0">
              <a:solidFill>
                <a:srgbClr val="0066FF"/>
              </a:solidFill>
              <a:latin typeface="微软雅黑" pitchFamily="34" charset="-122"/>
              <a:ea typeface="微软雅黑" pitchFamily="34" charset="-122"/>
            </a:endParaRPr>
          </a:p>
          <a:p>
            <a:pPr marL="0" indent="0" eaLnBrk="1" hangingPunct="1">
              <a:lnSpc>
                <a:spcPct val="110000"/>
              </a:lnSpc>
              <a:buNone/>
            </a:pPr>
            <a:r>
              <a:rPr lang="zh-CN" altLang="en-US" sz="2600" dirty="0" smtClean="0">
                <a:latin typeface="微软雅黑" pitchFamily="34" charset="-122"/>
                <a:ea typeface="微软雅黑" pitchFamily="34" charset="-122"/>
              </a:rPr>
              <a:t>     ↓</a:t>
            </a:r>
            <a:endParaRPr lang="en-US" altLang="zh-CN" sz="2600" dirty="0" smtClean="0">
              <a:latin typeface="微软雅黑" pitchFamily="34" charset="-122"/>
              <a:ea typeface="微软雅黑" pitchFamily="34" charset="-122"/>
            </a:endParaRPr>
          </a:p>
          <a:p>
            <a:pPr marL="0" indent="0" eaLnBrk="1" hangingPunct="1">
              <a:lnSpc>
                <a:spcPct val="110000"/>
              </a:lnSpc>
              <a:buNone/>
            </a:pPr>
            <a:r>
              <a:rPr lang="zh-CN" altLang="en-US" sz="2600" dirty="0" smtClean="0">
                <a:latin typeface="微软雅黑" pitchFamily="34" charset="-122"/>
                <a:ea typeface="微软雅黑" pitchFamily="34" charset="-122"/>
              </a:rPr>
              <a:t>在启动或者有新的</a:t>
            </a:r>
            <a:r>
              <a:rPr lang="en-US" altLang="zh-CN" sz="2600" dirty="0" smtClean="0">
                <a:latin typeface="微软雅黑" pitchFamily="34" charset="-122"/>
                <a:ea typeface="微软雅黑" pitchFamily="34" charset="-122"/>
              </a:rPr>
              <a:t>Chunk</a:t>
            </a:r>
            <a:r>
              <a:rPr lang="zh-CN" altLang="en-US" sz="2600" dirty="0" smtClean="0">
                <a:latin typeface="微软雅黑" pitchFamily="34" charset="-122"/>
                <a:ea typeface="微软雅黑" pitchFamily="34" charset="-122"/>
              </a:rPr>
              <a:t>服务器加入时，向各个</a:t>
            </a:r>
            <a:r>
              <a:rPr lang="en-US" altLang="zh-CN" sz="2600" dirty="0" smtClean="0">
                <a:latin typeface="微软雅黑" pitchFamily="34" charset="-122"/>
                <a:ea typeface="微软雅黑" pitchFamily="34" charset="-122"/>
              </a:rPr>
              <a:t>Chunk</a:t>
            </a:r>
            <a:r>
              <a:rPr lang="zh-CN" altLang="en-US" sz="2600" dirty="0" smtClean="0">
                <a:latin typeface="微软雅黑" pitchFamily="34" charset="-122"/>
                <a:ea typeface="微软雅黑" pitchFamily="34" charset="-122"/>
              </a:rPr>
              <a:t>服务器</a:t>
            </a:r>
            <a:r>
              <a:rPr lang="zh-CN" altLang="en-US" sz="2600" dirty="0" smtClean="0">
                <a:solidFill>
                  <a:srgbClr val="0066FF"/>
                </a:solidFill>
                <a:latin typeface="微软雅黑" pitchFamily="34" charset="-122"/>
                <a:ea typeface="微软雅黑" pitchFamily="34" charset="-122"/>
              </a:rPr>
              <a:t>轮询</a:t>
            </a:r>
            <a:r>
              <a:rPr lang="zh-CN" altLang="en-US" sz="2600" dirty="0" smtClean="0">
                <a:latin typeface="微软雅黑" pitchFamily="34" charset="-122"/>
                <a:ea typeface="微软雅黑" pitchFamily="34" charset="-122"/>
              </a:rPr>
              <a:t>它们所存储的</a:t>
            </a:r>
            <a:r>
              <a:rPr lang="en-US" altLang="zh-CN" sz="2600" dirty="0" smtClean="0">
                <a:latin typeface="微软雅黑" pitchFamily="34" charset="-122"/>
                <a:ea typeface="微软雅黑" pitchFamily="34" charset="-122"/>
              </a:rPr>
              <a:t>Chunk</a:t>
            </a:r>
            <a:r>
              <a:rPr lang="zh-CN" altLang="en-US" sz="2600" dirty="0" smtClean="0">
                <a:latin typeface="微软雅黑" pitchFamily="34" charset="-122"/>
                <a:ea typeface="微软雅黑" pitchFamily="34" charset="-122"/>
              </a:rPr>
              <a:t>信息，并通过周期性的心跳信息</a:t>
            </a:r>
            <a:r>
              <a:rPr lang="zh-CN" altLang="en-US" sz="2600" dirty="0" smtClean="0">
                <a:solidFill>
                  <a:srgbClr val="0066FF"/>
                </a:solidFill>
                <a:latin typeface="微软雅黑" pitchFamily="34" charset="-122"/>
                <a:ea typeface="微软雅黑" pitchFamily="34" charset="-122"/>
              </a:rPr>
              <a:t>监控</a:t>
            </a:r>
            <a:r>
              <a:rPr lang="en-US" altLang="zh-CN" sz="2600" dirty="0" smtClean="0">
                <a:latin typeface="微软雅黑" pitchFamily="34" charset="-122"/>
                <a:ea typeface="微软雅黑" pitchFamily="34" charset="-122"/>
              </a:rPr>
              <a:t>Chunk</a:t>
            </a:r>
            <a:r>
              <a:rPr lang="zh-CN" altLang="en-US" sz="2600" dirty="0" smtClean="0">
                <a:latin typeface="微软雅黑" pitchFamily="34" charset="-122"/>
                <a:ea typeface="微软雅黑" pitchFamily="34" charset="-122"/>
              </a:rPr>
              <a:t>服务器的状态。</a:t>
            </a:r>
            <a:endParaRPr lang="en-US" altLang="zh-CN" sz="2600" dirty="0" smtClean="0">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DD5E6DDC-42C1-4102-9725-8D6890B2EB24}"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15</a:t>
            </a:fld>
            <a:endParaRPr lang="zh-CN" altLang="en-US" sz="1000">
              <a:solidFill>
                <a:schemeClr val="bg2">
                  <a:shade val="50000"/>
                </a:schemeClr>
              </a:solidFill>
              <a:latin typeface="微软雅黑" pitchFamily="34" charset="-122"/>
              <a:ea typeface="微软雅黑" pitchFamily="34" charset="-122"/>
            </a:endParaRPr>
          </a:p>
        </p:txBody>
      </p:sp>
      <p:sp>
        <p:nvSpPr>
          <p:cNvPr id="6" name="AutoShape 4"/>
          <p:cNvSpPr>
            <a:spLocks noChangeArrowheads="1"/>
          </p:cNvSpPr>
          <p:nvPr/>
        </p:nvSpPr>
        <p:spPr bwMode="auto">
          <a:xfrm>
            <a:off x="8001024" y="17144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7" name="圆角矩形标注 6"/>
          <p:cNvSpPr/>
          <p:nvPr/>
        </p:nvSpPr>
        <p:spPr>
          <a:xfrm>
            <a:off x="6429388" y="2714620"/>
            <a:ext cx="1500198" cy="642942"/>
          </a:xfrm>
          <a:prstGeom prst="wedgeRoundRectCallout">
            <a:avLst>
              <a:gd name="adj1" fmla="val -100922"/>
              <a:gd name="adj2" fmla="val -11556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600" dirty="0" smtClean="0">
                <a:solidFill>
                  <a:schemeClr val="tx1"/>
                </a:solidFill>
                <a:latin typeface="微软雅黑" pitchFamily="34" charset="-122"/>
                <a:ea typeface="微软雅黑" pitchFamily="34" charset="-122"/>
              </a:rPr>
              <a:t>内存中</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56CDE7F6-6D8B-4F38-9F9E-345CA9ED370C}" type="slidenum">
              <a:rPr lang="zh-CN" altLang="en-US">
                <a:latin typeface="微软雅黑" pitchFamily="34" charset="-122"/>
                <a:ea typeface="微软雅黑" pitchFamily="34" charset="-122"/>
              </a:rPr>
              <a:pPr>
                <a:defRPr/>
              </a:pPr>
              <a:t>16</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smtClean="0">
                <a:latin typeface="微软雅黑" pitchFamily="34" charset="-122"/>
                <a:ea typeface="微软雅黑" pitchFamily="34" charset="-122"/>
              </a:rPr>
              <a:t>Master</a:t>
            </a:r>
            <a:r>
              <a:rPr lang="zh-CN" altLang="en-US" smtClean="0">
                <a:latin typeface="微软雅黑" pitchFamily="34" charset="-122"/>
                <a:ea typeface="微软雅黑" pitchFamily="34" charset="-122"/>
              </a:rPr>
              <a:t>的容量、系统的容量</a:t>
            </a:r>
          </a:p>
        </p:txBody>
      </p:sp>
      <p:sp>
        <p:nvSpPr>
          <p:cNvPr id="19460" name="文本占位符 2"/>
          <p:cNvSpPr>
            <a:spLocks noGrp="1"/>
          </p:cNvSpPr>
          <p:nvPr>
            <p:ph type="body" sz="quarter" idx="4294967295"/>
          </p:nvPr>
        </p:nvSpPr>
        <p:spPr>
          <a:xfrm>
            <a:off x="500063" y="1340768"/>
            <a:ext cx="8286750" cy="4810844"/>
          </a:xfrm>
        </p:spPr>
        <p:txBody>
          <a:bodyPr/>
          <a:lstStyle/>
          <a:p>
            <a:pPr marL="0" indent="0" eaLnBrk="1" hangingPunct="1">
              <a:buFont typeface="Wingdings 2" pitchFamily="18" charset="2"/>
              <a:buNone/>
            </a:pPr>
            <a:r>
              <a:rPr lang="en-US" altLang="zh-CN" sz="2400" dirty="0" smtClean="0">
                <a:latin typeface="微软雅黑" pitchFamily="34" charset="-122"/>
                <a:ea typeface="微软雅黑" pitchFamily="34" charset="-122"/>
              </a:rPr>
              <a:t>    Chunk</a:t>
            </a:r>
            <a:r>
              <a:rPr lang="zh-CN" altLang="en-US" sz="2400" dirty="0" smtClean="0">
                <a:latin typeface="微软雅黑" pitchFamily="34" charset="-122"/>
                <a:ea typeface="微软雅黑" pitchFamily="34" charset="-122"/>
              </a:rPr>
              <a:t>的数量以及整个系统的承载能力都受限于</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的内存大小，实际应用中的容量很大。</a:t>
            </a:r>
            <a:endParaRPr lang="en-US" altLang="zh-CN" sz="2400" dirty="0" smtClean="0">
              <a:latin typeface="微软雅黑" pitchFamily="34" charset="-122"/>
              <a:ea typeface="微软雅黑" pitchFamily="34" charset="-122"/>
            </a:endParaRPr>
          </a:p>
          <a:p>
            <a:pPr marL="0" indent="0" eaLnBrk="1" hangingPunct="1">
              <a:buNone/>
            </a:pPr>
            <a:r>
              <a:rPr lang="en-US" altLang="zh-CN" sz="2400" dirty="0" smtClean="0">
                <a:solidFill>
                  <a:srgbClr val="00B0F0"/>
                </a:solidFill>
                <a:latin typeface="微软雅黑" pitchFamily="34" charset="-122"/>
                <a:ea typeface="微软雅黑" pitchFamily="34" charset="-122"/>
              </a:rPr>
              <a:t>1</a:t>
            </a:r>
            <a:r>
              <a:rPr lang="zh-CN" altLang="en-US" sz="2400" dirty="0" smtClean="0">
                <a:solidFill>
                  <a:srgbClr val="00B0F0"/>
                </a:solidFill>
                <a:latin typeface="微软雅黑" pitchFamily="34" charset="-122"/>
                <a:ea typeface="微软雅黑" pitchFamily="34" charset="-122"/>
              </a:rPr>
              <a:t>）</a:t>
            </a:r>
            <a:r>
              <a:rPr lang="zh-CN" altLang="en-US" sz="2400" dirty="0">
                <a:solidFill>
                  <a:srgbClr val="00B0F0"/>
                </a:solidFill>
                <a:latin typeface="微软雅黑" pitchFamily="34" charset="-122"/>
                <a:ea typeface="微软雅黑" pitchFamily="34" charset="-122"/>
              </a:rPr>
              <a:t>大多数文件都包含多个</a:t>
            </a:r>
            <a:r>
              <a:rPr lang="en-US" altLang="zh-CN" sz="2400" dirty="0">
                <a:solidFill>
                  <a:srgbClr val="00B0F0"/>
                </a:solidFill>
                <a:latin typeface="微软雅黑" pitchFamily="34" charset="-122"/>
                <a:ea typeface="微软雅黑" pitchFamily="34" charset="-122"/>
              </a:rPr>
              <a:t>Chunk</a:t>
            </a:r>
            <a:r>
              <a:rPr lang="zh-CN" altLang="en-US" sz="2400" dirty="0">
                <a:solidFill>
                  <a:srgbClr val="00B0F0"/>
                </a:solidFill>
                <a:latin typeface="微软雅黑" pitchFamily="34" charset="-122"/>
                <a:ea typeface="微软雅黑" pitchFamily="34" charset="-122"/>
              </a:rPr>
              <a:t>，因此绝大多数</a:t>
            </a:r>
            <a:r>
              <a:rPr lang="en-US" altLang="zh-CN" sz="2400" dirty="0">
                <a:solidFill>
                  <a:srgbClr val="00B0F0"/>
                </a:solidFill>
                <a:latin typeface="微软雅黑" pitchFamily="34" charset="-122"/>
                <a:ea typeface="微软雅黑" pitchFamily="34" charset="-122"/>
              </a:rPr>
              <a:t>Chunk</a:t>
            </a:r>
            <a:r>
              <a:rPr lang="zh-CN" altLang="en-US" sz="2400" dirty="0">
                <a:solidFill>
                  <a:srgbClr val="00B0F0"/>
                </a:solidFill>
                <a:latin typeface="微软雅黑" pitchFamily="34" charset="-122"/>
                <a:ea typeface="微软雅黑" pitchFamily="34" charset="-122"/>
              </a:rPr>
              <a:t>都是满的（除了文件的最后一个</a:t>
            </a:r>
            <a:r>
              <a:rPr lang="en-US" altLang="zh-CN" sz="2400" dirty="0">
                <a:solidFill>
                  <a:srgbClr val="00B0F0"/>
                </a:solidFill>
                <a:latin typeface="微软雅黑" pitchFamily="34" charset="-122"/>
                <a:ea typeface="微软雅黑" pitchFamily="34" charset="-122"/>
              </a:rPr>
              <a:t>Chunk</a:t>
            </a:r>
            <a:r>
              <a:rPr lang="zh-CN" altLang="en-US" sz="2400" dirty="0">
                <a:solidFill>
                  <a:srgbClr val="00B0F0"/>
                </a:solidFill>
                <a:latin typeface="微软雅黑" pitchFamily="34" charset="-122"/>
                <a:ea typeface="微软雅黑" pitchFamily="34" charset="-122"/>
              </a:rPr>
              <a:t>）；</a:t>
            </a:r>
            <a:endParaRPr lang="en-US" altLang="zh-CN" sz="2400" dirty="0">
              <a:solidFill>
                <a:srgbClr val="00B0F0"/>
              </a:solidFill>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solidFill>
                  <a:srgbClr val="00B0F0"/>
                </a:solidFill>
                <a:latin typeface="微软雅黑" pitchFamily="34" charset="-122"/>
                <a:ea typeface="微软雅黑" pitchFamily="34" charset="-122"/>
              </a:rPr>
              <a:t>2</a:t>
            </a:r>
            <a:r>
              <a:rPr lang="zh-CN" altLang="en-US" sz="2400" dirty="0" smtClean="0">
                <a:solidFill>
                  <a:srgbClr val="00B0F0"/>
                </a:solidFill>
                <a:latin typeface="微软雅黑" pitchFamily="34" charset="-122"/>
                <a:ea typeface="微软雅黑" pitchFamily="34" charset="-122"/>
              </a:rPr>
              <a:t>）</a:t>
            </a:r>
            <a:r>
              <a:rPr lang="en-US" altLang="zh-CN" sz="2400" dirty="0" smtClean="0">
                <a:solidFill>
                  <a:srgbClr val="00B0F0"/>
                </a:solidFill>
                <a:latin typeface="微软雅黑" pitchFamily="34" charset="-122"/>
                <a:ea typeface="微软雅黑" pitchFamily="34" charset="-122"/>
              </a:rPr>
              <a:t>Master</a:t>
            </a:r>
            <a:r>
              <a:rPr lang="zh-CN" altLang="en-US" sz="2400" dirty="0" smtClean="0">
                <a:solidFill>
                  <a:srgbClr val="00B0F0"/>
                </a:solidFill>
                <a:latin typeface="微软雅黑" pitchFamily="34" charset="-122"/>
                <a:ea typeface="微软雅黑" pitchFamily="34" charset="-122"/>
              </a:rPr>
              <a:t>只需不到</a:t>
            </a:r>
            <a:r>
              <a:rPr lang="en-US" altLang="zh-CN" sz="2400" dirty="0" smtClean="0">
                <a:solidFill>
                  <a:srgbClr val="00B0F0"/>
                </a:solidFill>
                <a:latin typeface="微软雅黑" pitchFamily="34" charset="-122"/>
                <a:ea typeface="微软雅黑" pitchFamily="34" charset="-122"/>
              </a:rPr>
              <a:t>64</a:t>
            </a:r>
            <a:r>
              <a:rPr lang="zh-CN" altLang="en-US" sz="2400" dirty="0" smtClean="0">
                <a:solidFill>
                  <a:srgbClr val="00B0F0"/>
                </a:solidFill>
                <a:latin typeface="微软雅黑" pitchFamily="34" charset="-122"/>
                <a:ea typeface="微软雅黑" pitchFamily="34" charset="-122"/>
              </a:rPr>
              <a:t>个字节的元数据就能管理一个</a:t>
            </a:r>
            <a:r>
              <a:rPr lang="en-US" altLang="zh-CN" sz="2400" dirty="0" smtClean="0">
                <a:solidFill>
                  <a:srgbClr val="00B0F0"/>
                </a:solidFill>
                <a:latin typeface="微软雅黑" pitchFamily="34" charset="-122"/>
                <a:ea typeface="微软雅黑" pitchFamily="34" charset="-122"/>
              </a:rPr>
              <a:t>64MB</a:t>
            </a:r>
            <a:r>
              <a:rPr lang="zh-CN" altLang="en-US" sz="2400" dirty="0" smtClean="0">
                <a:solidFill>
                  <a:srgbClr val="00B0F0"/>
                </a:solidFill>
                <a:latin typeface="微软雅黑" pitchFamily="34" charset="-122"/>
                <a:ea typeface="微软雅黑" pitchFamily="34" charset="-122"/>
              </a:rPr>
              <a:t>的</a:t>
            </a:r>
            <a:r>
              <a:rPr lang="en-US" altLang="zh-CN" sz="2400" dirty="0" smtClean="0">
                <a:solidFill>
                  <a:srgbClr val="00B0F0"/>
                </a:solidFill>
                <a:latin typeface="微软雅黑" pitchFamily="34" charset="-122"/>
                <a:ea typeface="微软雅黑" pitchFamily="34" charset="-122"/>
              </a:rPr>
              <a:t>Chunk</a:t>
            </a:r>
            <a:r>
              <a:rPr lang="zh-CN" altLang="en-US" sz="2400" dirty="0" smtClean="0">
                <a:solidFill>
                  <a:srgbClr val="00B0F0"/>
                </a:solidFill>
                <a:latin typeface="微软雅黑" pitchFamily="34" charset="-122"/>
                <a:ea typeface="微软雅黑" pitchFamily="34" charset="-122"/>
              </a:rPr>
              <a:t>；</a:t>
            </a:r>
            <a:endParaRPr lang="en-US" altLang="zh-CN" sz="2400" dirty="0" smtClean="0">
              <a:solidFill>
                <a:srgbClr val="00B0F0"/>
              </a:solidFill>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solidFill>
                  <a:srgbClr val="00B0F0"/>
                </a:solidFill>
                <a:latin typeface="微软雅黑" pitchFamily="34" charset="-122"/>
                <a:ea typeface="微软雅黑" pitchFamily="34" charset="-122"/>
              </a:rPr>
              <a:t>3</a:t>
            </a:r>
            <a:r>
              <a:rPr lang="zh-CN" altLang="en-US" sz="2400" dirty="0" smtClean="0">
                <a:solidFill>
                  <a:srgbClr val="00B0F0"/>
                </a:solidFill>
                <a:latin typeface="微软雅黑" pitchFamily="34" charset="-122"/>
                <a:ea typeface="微软雅黑" pitchFamily="34" charset="-122"/>
              </a:rPr>
              <a:t>）同样，一个文件在命名空间中的数据大小通常在</a:t>
            </a:r>
            <a:r>
              <a:rPr lang="en-US" altLang="zh-CN" sz="2400" dirty="0" smtClean="0">
                <a:solidFill>
                  <a:srgbClr val="00B0F0"/>
                </a:solidFill>
                <a:latin typeface="微软雅黑" pitchFamily="34" charset="-122"/>
                <a:ea typeface="微软雅黑" pitchFamily="34" charset="-122"/>
              </a:rPr>
              <a:t>64</a:t>
            </a:r>
            <a:r>
              <a:rPr lang="zh-CN" altLang="en-US" sz="2400" dirty="0" smtClean="0">
                <a:solidFill>
                  <a:srgbClr val="00B0F0"/>
                </a:solidFill>
                <a:latin typeface="微软雅黑" pitchFamily="34" charset="-122"/>
                <a:ea typeface="微软雅黑" pitchFamily="34" charset="-122"/>
              </a:rPr>
              <a:t>字节以下（文件名保存使用前缀压缩算法）。</a:t>
            </a:r>
          </a:p>
          <a:p>
            <a:pPr marL="0" indent="0" eaLnBrk="1" hangingPunct="1">
              <a:buFont typeface="Wingdings 2" pitchFamily="18" charset="2"/>
              <a:buNone/>
            </a:pPr>
            <a:r>
              <a:rPr lang="zh-CN" altLang="en-US" sz="2400" dirty="0" smtClean="0">
                <a:latin typeface="微软雅黑" pitchFamily="34" charset="-122"/>
                <a:ea typeface="微软雅黑" pitchFamily="34" charset="-122"/>
              </a:rPr>
              <a:t>    即便要支持更大的文件系统，为</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服务器增加额外内存的费用也是值得的。</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9400D97A-F35C-4F2D-AF81-9AF1B00AE0C9}"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16</a:t>
            </a:fld>
            <a:endParaRPr lang="zh-CN" altLang="en-US" sz="1000">
              <a:solidFill>
                <a:schemeClr val="bg2">
                  <a:shade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ACE9D277-E9AA-4D99-9B8F-4FFAFF02363D}" type="slidenum">
              <a:rPr lang="zh-CN" altLang="en-US">
                <a:latin typeface="微软雅黑" pitchFamily="34" charset="-122"/>
                <a:ea typeface="微软雅黑" pitchFamily="34" charset="-122"/>
              </a:rPr>
              <a:pPr>
                <a:defRPr/>
              </a:pPr>
              <a:t>17</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latin typeface="微软雅黑" pitchFamily="34" charset="-122"/>
                <a:ea typeface="微软雅黑" pitchFamily="34" charset="-122"/>
              </a:rPr>
              <a:t>Chunk</a:t>
            </a:r>
            <a:r>
              <a:rPr lang="zh-CN" altLang="en-US" dirty="0" smtClean="0">
                <a:latin typeface="微软雅黑" pitchFamily="34" charset="-122"/>
                <a:ea typeface="微软雅黑" pitchFamily="34" charset="-122"/>
              </a:rPr>
              <a:t>的位置信息</a:t>
            </a:r>
          </a:p>
        </p:txBody>
      </p:sp>
      <p:sp>
        <p:nvSpPr>
          <p:cNvPr id="17412" name="文本占位符 2"/>
          <p:cNvSpPr>
            <a:spLocks noGrp="1"/>
          </p:cNvSpPr>
          <p:nvPr>
            <p:ph type="body" sz="quarter" idx="4294967295"/>
          </p:nvPr>
        </p:nvSpPr>
        <p:spPr>
          <a:xfrm>
            <a:off x="395536" y="1484784"/>
            <a:ext cx="8143875" cy="1296144"/>
          </a:xfrm>
        </p:spPr>
        <p:txBody>
          <a:bodyPr/>
          <a:lstStyle/>
          <a:p>
            <a:pPr marL="0" indent="0" eaLnBrk="1" hangingPunct="1">
              <a:lnSpc>
                <a:spcPct val="150000"/>
              </a:lnSpc>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在一个有数百台服务器的集群中，这类事件会频繁的发生：</a:t>
            </a:r>
            <a:r>
              <a:rPr lang="zh-CN" altLang="en-US" sz="2400" dirty="0" smtClean="0">
                <a:solidFill>
                  <a:srgbClr val="0066FF"/>
                </a:solidFill>
                <a:latin typeface="微软雅黑" pitchFamily="34" charset="-122"/>
                <a:ea typeface="微软雅黑" pitchFamily="34" charset="-122"/>
              </a:rPr>
              <a:t>有</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服务器加入</a:t>
            </a:r>
            <a:r>
              <a:rPr lang="en-US" altLang="zh-CN" sz="2400" dirty="0" smtClean="0">
                <a:solidFill>
                  <a:srgbClr val="0066FF"/>
                </a:solidFill>
                <a:latin typeface="微软雅黑" pitchFamily="34" charset="-122"/>
                <a:ea typeface="微软雅黑" pitchFamily="34" charset="-122"/>
              </a:rPr>
              <a:t>/</a:t>
            </a:r>
            <a:r>
              <a:rPr lang="zh-CN" altLang="en-US" sz="2400" dirty="0" smtClean="0">
                <a:solidFill>
                  <a:srgbClr val="0066FF"/>
                </a:solidFill>
                <a:latin typeface="微软雅黑" pitchFamily="34" charset="-122"/>
                <a:ea typeface="微软雅黑" pitchFamily="34" charset="-122"/>
              </a:rPr>
              <a:t>离开集群、更名、失效、重启。</a:t>
            </a:r>
            <a:endParaRPr lang="en-US" altLang="zh-CN" sz="2400" dirty="0" smtClean="0">
              <a:solidFill>
                <a:srgbClr val="0066FF"/>
              </a:solidFill>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13FF579E-2703-4EC2-A2F5-8E6D78FB5DBE}"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17</a:t>
            </a:fld>
            <a:endParaRPr lang="zh-CN" altLang="en-US" sz="1000">
              <a:solidFill>
                <a:schemeClr val="bg2">
                  <a:shade val="50000"/>
                </a:schemeClr>
              </a:solidFill>
              <a:latin typeface="微软雅黑" pitchFamily="34" charset="-122"/>
              <a:ea typeface="微软雅黑" pitchFamily="34" charset="-122"/>
            </a:endParaRPr>
          </a:p>
        </p:txBody>
      </p:sp>
      <p:sp>
        <p:nvSpPr>
          <p:cNvPr id="6" name="圆角矩形标注 5"/>
          <p:cNvSpPr/>
          <p:nvPr/>
        </p:nvSpPr>
        <p:spPr>
          <a:xfrm>
            <a:off x="395536" y="2924944"/>
            <a:ext cx="8352928" cy="1872208"/>
          </a:xfrm>
          <a:prstGeom prst="wedgeRoundRectCallout">
            <a:avLst>
              <a:gd name="adj1" fmla="val -26420"/>
              <a:gd name="adj2" fmla="val -620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smtClean="0">
                <a:solidFill>
                  <a:schemeClr val="tx1"/>
                </a:solidFill>
                <a:latin typeface="微软雅黑" pitchFamily="34" charset="-122"/>
                <a:ea typeface="微软雅黑" pitchFamily="34" charset="-122"/>
              </a:rPr>
              <a:t>只有</a:t>
            </a:r>
            <a:r>
              <a:rPr lang="en-US" altLang="zh-CN" sz="2400" dirty="0" smtClean="0">
                <a:solidFill>
                  <a:schemeClr val="tx1"/>
                </a:solidFill>
                <a:latin typeface="微软雅黑" pitchFamily="34" charset="-122"/>
                <a:ea typeface="微软雅黑" pitchFamily="34" charset="-122"/>
              </a:rPr>
              <a:t>Chunk</a:t>
            </a:r>
            <a:r>
              <a:rPr lang="zh-CN" altLang="en-US" sz="2400" dirty="0" smtClean="0">
                <a:solidFill>
                  <a:schemeClr val="tx1"/>
                </a:solidFill>
                <a:latin typeface="微软雅黑" pitchFamily="34" charset="-122"/>
                <a:ea typeface="微软雅黑" pitchFamily="34" charset="-122"/>
              </a:rPr>
              <a:t>服务器才能最终确定某个</a:t>
            </a:r>
            <a:r>
              <a:rPr lang="en-US" altLang="zh-CN" sz="2400" dirty="0" smtClean="0">
                <a:solidFill>
                  <a:schemeClr val="tx1"/>
                </a:solidFill>
                <a:latin typeface="微软雅黑" pitchFamily="34" charset="-122"/>
                <a:ea typeface="微软雅黑" pitchFamily="34" charset="-122"/>
              </a:rPr>
              <a:t>Chunk</a:t>
            </a:r>
            <a:r>
              <a:rPr lang="zh-CN" altLang="en-US" sz="2400" dirty="0" smtClean="0">
                <a:solidFill>
                  <a:schemeClr val="tx1"/>
                </a:solidFill>
                <a:latin typeface="微软雅黑" pitchFamily="34" charset="-122"/>
                <a:ea typeface="微软雅黑" pitchFamily="34" charset="-122"/>
              </a:rPr>
              <a:t>是否在它的硬盘上（</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服务器的错误可能会导致</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自动消失，例如硬盘损坏或无法访问；或者操作人员会重命名一个</a:t>
            </a:r>
            <a:r>
              <a:rPr lang="en-US" altLang="zh-CN" sz="2400" dirty="0" smtClean="0">
                <a:solidFill>
                  <a:srgbClr val="0066FF"/>
                </a:solidFill>
                <a:latin typeface="微软雅黑" pitchFamily="34" charset="-122"/>
                <a:ea typeface="微软雅黑" pitchFamily="34" charset="-122"/>
              </a:rPr>
              <a:t>Chunk</a:t>
            </a:r>
            <a:r>
              <a:rPr lang="zh-CN" altLang="en-US" sz="2400" dirty="0">
                <a:solidFill>
                  <a:srgbClr val="0066FF"/>
                </a:solidFill>
                <a:latin typeface="微软雅黑" pitchFamily="34" charset="-122"/>
                <a:ea typeface="微软雅黑" pitchFamily="34" charset="-122"/>
              </a:rPr>
              <a:t>服务器</a:t>
            </a:r>
            <a:r>
              <a:rPr lang="zh-CN" altLang="en-US" sz="2400" dirty="0" smtClean="0">
                <a:solidFill>
                  <a:schemeClr val="tx1"/>
                </a:solidFill>
                <a:latin typeface="微软雅黑" pitchFamily="34" charset="-122"/>
                <a:ea typeface="微软雅黑" pitchFamily="34" charset="-122"/>
              </a:rPr>
              <a:t>）。 </a:t>
            </a:r>
            <a:r>
              <a:rPr lang="zh-CN" altLang="en-US" sz="2400" dirty="0" smtClean="0">
                <a:solidFill>
                  <a:srgbClr val="FF0000"/>
                </a:solidFill>
                <a:latin typeface="微软雅黑" pitchFamily="34" charset="-122"/>
                <a:ea typeface="微软雅黑" pitchFamily="34" charset="-122"/>
              </a:rPr>
              <a:t>→ </a:t>
            </a:r>
            <a:r>
              <a:rPr lang="zh-CN" altLang="en-US" sz="2400" dirty="0" smtClean="0">
                <a:solidFill>
                  <a:schemeClr val="tx1"/>
                </a:solidFill>
                <a:latin typeface="微软雅黑" pitchFamily="34" charset="-122"/>
                <a:ea typeface="微软雅黑" pitchFamily="34" charset="-122"/>
              </a:rPr>
              <a:t> 不在</a:t>
            </a:r>
            <a:r>
              <a:rPr lang="en-US" altLang="zh-CN" sz="2400" dirty="0" smtClean="0">
                <a:solidFill>
                  <a:schemeClr val="tx1"/>
                </a:solidFill>
                <a:latin typeface="微软雅黑" pitchFamily="34" charset="-122"/>
                <a:ea typeface="微软雅黑" pitchFamily="34" charset="-122"/>
              </a:rPr>
              <a:t>Master</a:t>
            </a:r>
            <a:r>
              <a:rPr lang="zh-CN" altLang="en-US" sz="2400" dirty="0" smtClean="0">
                <a:solidFill>
                  <a:schemeClr val="tx1"/>
                </a:solidFill>
                <a:latin typeface="微软雅黑" pitchFamily="34" charset="-122"/>
                <a:ea typeface="微软雅黑" pitchFamily="34" charset="-122"/>
              </a:rPr>
              <a:t>上持久化维护这些信息的全局视图。</a:t>
            </a:r>
            <a:endParaRPr lang="zh-CN" altLang="en-US" sz="2400" dirty="0">
              <a:solidFill>
                <a:schemeClr val="tx1"/>
              </a:solidFill>
            </a:endParaRPr>
          </a:p>
        </p:txBody>
      </p:sp>
      <p:sp>
        <p:nvSpPr>
          <p:cNvPr id="3" name="矩形 2"/>
          <p:cNvSpPr/>
          <p:nvPr/>
        </p:nvSpPr>
        <p:spPr>
          <a:xfrm>
            <a:off x="500063" y="4941168"/>
            <a:ext cx="8183562" cy="1200329"/>
          </a:xfrm>
          <a:prstGeom prst="rect">
            <a:avLst/>
          </a:prstGeom>
        </p:spPr>
        <p:txBody>
          <a:bodyPr wrap="square">
            <a:spAutoFit/>
          </a:bodyPr>
          <a:lstStyle/>
          <a:p>
            <a:pPr>
              <a:lnSpc>
                <a:spcPct val="150000"/>
              </a:lnSpc>
            </a:pPr>
            <a:r>
              <a:rPr lang="en-US" altLang="zh-CN" sz="2400" dirty="0" smtClean="0">
                <a:latin typeface="微软雅黑" pitchFamily="34" charset="-122"/>
                <a:ea typeface="微软雅黑" pitchFamily="34" charset="-122"/>
              </a:rPr>
              <a:t>       Master</a:t>
            </a:r>
            <a:r>
              <a:rPr lang="zh-CN" altLang="en-US" sz="2400" dirty="0">
                <a:latin typeface="微软雅黑" pitchFamily="34" charset="-122"/>
                <a:ea typeface="微软雅黑" pitchFamily="34" charset="-122"/>
              </a:rPr>
              <a:t>在启动及以后定期轮询</a:t>
            </a:r>
            <a:r>
              <a:rPr lang="en-US" altLang="zh-CN" sz="2400" dirty="0">
                <a:latin typeface="微软雅黑" pitchFamily="34" charset="-122"/>
                <a:ea typeface="微软雅黑" pitchFamily="34" charset="-122"/>
              </a:rPr>
              <a:t>Chunk</a:t>
            </a:r>
            <a:r>
              <a:rPr lang="zh-CN" altLang="en-US" sz="2400" dirty="0">
                <a:latin typeface="微软雅黑" pitchFamily="34" charset="-122"/>
                <a:ea typeface="微软雅黑" pitchFamily="34" charset="-122"/>
              </a:rPr>
              <a:t>服务器及其更新的设计</a:t>
            </a:r>
            <a:r>
              <a:rPr lang="zh-CN" altLang="en-US" sz="2400" dirty="0">
                <a:solidFill>
                  <a:srgbClr val="FF0000"/>
                </a:solidFill>
                <a:latin typeface="微软雅黑" pitchFamily="34" charset="-122"/>
                <a:ea typeface="微软雅黑" pitchFamily="34" charset="-122"/>
              </a:rPr>
              <a:t>简化了</a:t>
            </a:r>
            <a:r>
              <a:rPr lang="en-US" altLang="zh-CN" sz="2400" dirty="0">
                <a:solidFill>
                  <a:srgbClr val="FF0000"/>
                </a:solidFill>
                <a:latin typeface="微软雅黑" pitchFamily="34" charset="-122"/>
                <a:ea typeface="微软雅黑" pitchFamily="34" charset="-122"/>
              </a:rPr>
              <a:t>Master</a:t>
            </a:r>
            <a:r>
              <a:rPr lang="zh-CN" altLang="en-US" sz="2400" dirty="0">
                <a:solidFill>
                  <a:srgbClr val="FF0000"/>
                </a:solidFill>
                <a:latin typeface="微软雅黑" pitchFamily="34" charset="-122"/>
                <a:ea typeface="微软雅黑" pitchFamily="34" charset="-122"/>
              </a:rPr>
              <a:t>和</a:t>
            </a:r>
            <a:r>
              <a:rPr lang="en-US" altLang="zh-CN" sz="2400" dirty="0">
                <a:solidFill>
                  <a:srgbClr val="FF0000"/>
                </a:solidFill>
                <a:latin typeface="微软雅黑" pitchFamily="34" charset="-122"/>
                <a:ea typeface="微软雅黑" pitchFamily="34" charset="-122"/>
              </a:rPr>
              <a:t>Chunk</a:t>
            </a:r>
            <a:r>
              <a:rPr lang="zh-CN" altLang="en-US" sz="2400" dirty="0">
                <a:solidFill>
                  <a:srgbClr val="FF0000"/>
                </a:solidFill>
                <a:latin typeface="微软雅黑" pitchFamily="34" charset="-122"/>
                <a:ea typeface="微软雅黑" pitchFamily="34" charset="-122"/>
              </a:rPr>
              <a:t>服务器数据同步</a:t>
            </a:r>
            <a:r>
              <a:rPr lang="zh-CN" altLang="en-US" sz="2400" dirty="0">
                <a:latin typeface="微软雅黑" pitchFamily="34" charset="-122"/>
                <a:ea typeface="微软雅黑" pitchFamily="34" charset="-122"/>
              </a:rPr>
              <a:t>的问题。</a:t>
            </a: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E6C7C720-ED44-4B56-985D-B4C07BEFA71B}" type="slidenum">
              <a:rPr lang="zh-CN" altLang="en-US">
                <a:latin typeface="微软雅黑" pitchFamily="34" charset="-122"/>
                <a:ea typeface="微软雅黑" pitchFamily="34" charset="-122"/>
              </a:rPr>
              <a:pPr>
                <a:defRPr/>
              </a:pPr>
              <a:t>18</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latin typeface="微软雅黑" pitchFamily="34" charset="-122"/>
                <a:ea typeface="微软雅黑" pitchFamily="34" charset="-122"/>
              </a:rPr>
              <a:t>Master</a:t>
            </a:r>
            <a:r>
              <a:rPr lang="zh-CN" altLang="en-US" dirty="0" smtClean="0">
                <a:latin typeface="微软雅黑" pitchFamily="34" charset="-122"/>
                <a:ea typeface="微软雅黑" pitchFamily="34" charset="-122"/>
              </a:rPr>
              <a:t>持久化的内容</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操作日志</a:t>
            </a:r>
          </a:p>
        </p:txBody>
      </p:sp>
      <p:sp>
        <p:nvSpPr>
          <p:cNvPr id="18436" name="文本占位符 2"/>
          <p:cNvSpPr>
            <a:spLocks noGrp="1"/>
          </p:cNvSpPr>
          <p:nvPr>
            <p:ph type="body" sz="quarter" idx="4294967295"/>
          </p:nvPr>
        </p:nvSpPr>
        <p:spPr>
          <a:xfrm>
            <a:off x="519906" y="2579997"/>
            <a:ext cx="8143875" cy="3369283"/>
          </a:xfrm>
        </p:spPr>
        <p:txBody>
          <a:bodyPr/>
          <a:lstStyle/>
          <a:p>
            <a:pPr marL="0" indent="0" eaLnBrk="1" hangingPunct="1">
              <a:buNone/>
            </a:pPr>
            <a:r>
              <a:rPr lang="zh-CN" altLang="en-US" sz="2400" dirty="0" smtClean="0">
                <a:latin typeface="微软雅黑" pitchFamily="34" charset="-122"/>
                <a:ea typeface="微软雅黑" pitchFamily="34" charset="-122"/>
              </a:rPr>
              <a:t>操作日志登录两种类型的元数据变化（</a:t>
            </a:r>
            <a:r>
              <a:rPr lang="zh-CN" altLang="en-US" sz="2400" dirty="0" smtClean="0">
                <a:solidFill>
                  <a:srgbClr val="FF0000"/>
                </a:solidFill>
                <a:latin typeface="微软雅黑" pitchFamily="34" charset="-122"/>
                <a:ea typeface="微软雅黑" pitchFamily="34" charset="-122"/>
              </a:rPr>
              <a:t>命名空间、文件和</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的对应关系</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）同时会以操作日志的方式记录在操作系统的系统</a:t>
            </a:r>
            <a:r>
              <a:rPr lang="zh-CN" altLang="en-US" sz="2400" dirty="0">
                <a:latin typeface="微软雅黑" pitchFamily="34" charset="-122"/>
                <a:ea typeface="微软雅黑" pitchFamily="34" charset="-122"/>
              </a:rPr>
              <a:t>日志文件中（</a:t>
            </a:r>
            <a:r>
              <a:rPr lang="zh-CN" altLang="en-US" sz="2400" dirty="0" smtClean="0">
                <a:latin typeface="微软雅黑" pitchFamily="34" charset="-122"/>
                <a:ea typeface="微软雅黑" pitchFamily="34" charset="-122"/>
              </a:rPr>
              <a:t>存储在本地磁盘）；</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）该日志同时被复制到其它的远程</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服务器上。</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    系统能简单可靠的更新</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服务器的状态，不用担心</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服务器崩溃导致数据不一致的风险。</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3DEEE1FE-632B-4F5A-B423-3338F79DAE45}"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18</a:t>
            </a:fld>
            <a:endParaRPr lang="zh-CN" altLang="en-US" sz="1000">
              <a:solidFill>
                <a:schemeClr val="bg2">
                  <a:shade val="50000"/>
                </a:schemeClr>
              </a:solidFill>
              <a:latin typeface="微软雅黑" pitchFamily="34" charset="-122"/>
              <a:ea typeface="微软雅黑" pitchFamily="34" charset="-122"/>
            </a:endParaRPr>
          </a:p>
        </p:txBody>
      </p:sp>
      <p:sp>
        <p:nvSpPr>
          <p:cNvPr id="6" name="圆角矩形标注 5"/>
          <p:cNvSpPr/>
          <p:nvPr/>
        </p:nvSpPr>
        <p:spPr>
          <a:xfrm>
            <a:off x="1187624" y="1444632"/>
            <a:ext cx="2857520" cy="539735"/>
          </a:xfrm>
          <a:prstGeom prst="wedgeRoundRectCallout">
            <a:avLst>
              <a:gd name="adj1" fmla="val 44447"/>
              <a:gd name="adj2" fmla="val 15027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tx1"/>
                </a:solidFill>
                <a:latin typeface="微软雅黑" pitchFamily="34" charset="-122"/>
                <a:ea typeface="微软雅黑" pitchFamily="34" charset="-122"/>
              </a:rPr>
              <a:t>有什么数据？</a:t>
            </a:r>
          </a:p>
        </p:txBody>
      </p:sp>
      <p:sp>
        <p:nvSpPr>
          <p:cNvPr id="7" name="圆角矩形标注 6"/>
          <p:cNvSpPr/>
          <p:nvPr/>
        </p:nvSpPr>
        <p:spPr>
          <a:xfrm>
            <a:off x="5004048" y="1444632"/>
            <a:ext cx="3143272" cy="539735"/>
          </a:xfrm>
          <a:prstGeom prst="wedgeRoundRectCallout">
            <a:avLst>
              <a:gd name="adj1" fmla="val -33653"/>
              <a:gd name="adj2" fmla="val 1606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tx1"/>
                </a:solidFill>
                <a:latin typeface="微软雅黑" pitchFamily="34" charset="-122"/>
                <a:ea typeface="微软雅黑" pitchFamily="34" charset="-122"/>
              </a:rPr>
              <a:t>数据的组成？</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567A7E1B-D4D0-40E9-A254-8EB4D18BCAE5}" type="slidenum">
              <a:rPr lang="zh-CN" altLang="en-US">
                <a:solidFill>
                  <a:srgbClr val="E3DED1">
                    <a:shade val="50000"/>
                  </a:srgbClr>
                </a:solidFill>
                <a:latin typeface="微软雅黑" pitchFamily="34" charset="-122"/>
                <a:ea typeface="微软雅黑" pitchFamily="34" charset="-122"/>
              </a:rPr>
              <a:pPr>
                <a:defRPr/>
              </a:pPr>
              <a:t>19</a:t>
            </a:fld>
            <a:endParaRPr lang="zh-CN" altLang="en-US">
              <a:solidFill>
                <a:srgbClr val="E3DED1">
                  <a:shade val="50000"/>
                </a:srgbClr>
              </a:solidFill>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dirty="0" smtClean="0">
                <a:latin typeface="微软雅黑" pitchFamily="34" charset="-122"/>
                <a:ea typeface="微软雅黑" pitchFamily="34" charset="-122"/>
              </a:rPr>
              <a:t>元数据变更操作日志</a:t>
            </a:r>
          </a:p>
        </p:txBody>
      </p:sp>
      <p:sp>
        <p:nvSpPr>
          <p:cNvPr id="27652" name="文本占位符 2"/>
          <p:cNvSpPr>
            <a:spLocks noGrp="1"/>
          </p:cNvSpPr>
          <p:nvPr>
            <p:ph type="body" sz="quarter" idx="4294967295"/>
          </p:nvPr>
        </p:nvSpPr>
        <p:spPr>
          <a:xfrm>
            <a:off x="500063" y="1428750"/>
            <a:ext cx="8143875" cy="5000625"/>
          </a:xfrm>
        </p:spPr>
        <p:txBody>
          <a:bodyPr/>
          <a:lstStyle/>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操作日志记录元数据变更历史的作用：</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）是元数据</a:t>
            </a:r>
            <a:r>
              <a:rPr lang="zh-CN" altLang="en-US" sz="2400" dirty="0" smtClean="0">
                <a:solidFill>
                  <a:srgbClr val="FF0000"/>
                </a:solidFill>
                <a:latin typeface="微软雅黑" pitchFamily="34" charset="-122"/>
                <a:ea typeface="微软雅黑" pitchFamily="34" charset="-122"/>
              </a:rPr>
              <a:t>唯一的持久化存储记录；</a:t>
            </a:r>
            <a:endParaRPr lang="en-US" altLang="zh-CN" sz="2400" dirty="0" smtClean="0">
              <a:solidFill>
                <a:srgbClr val="FF0000"/>
              </a:solidFill>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）是判断同步操作顺序的</a:t>
            </a:r>
            <a:r>
              <a:rPr lang="zh-CN" altLang="en-US" sz="2400" dirty="0" smtClean="0">
                <a:solidFill>
                  <a:srgbClr val="FF0000"/>
                </a:solidFill>
                <a:latin typeface="微软雅黑" pitchFamily="34" charset="-122"/>
                <a:ea typeface="微软雅黑" pitchFamily="34" charset="-122"/>
              </a:rPr>
              <a:t>逻辑时间基线</a:t>
            </a:r>
            <a:endParaRPr lang="en-US" altLang="zh-CN" sz="2400" dirty="0" smtClean="0">
              <a:solidFill>
                <a:srgbClr val="FF0000"/>
              </a:solidFill>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a:solidFill>
                  <a:srgbClr val="FF0000"/>
                </a:solidFill>
                <a:latin typeface="微软雅黑" pitchFamily="34" charset="-122"/>
                <a:ea typeface="微软雅黑" pitchFamily="34" charset="-122"/>
              </a:rPr>
              <a:t> </a:t>
            </a:r>
            <a:r>
              <a:rPr lang="en-US" altLang="zh-CN" sz="2400" dirty="0" smtClean="0">
                <a:solidFill>
                  <a:srgbClr val="FF0000"/>
                </a:solidFill>
                <a:latin typeface="微软雅黑" pitchFamily="34" charset="-122"/>
                <a:ea typeface="微软雅黑" pitchFamily="34" charset="-122"/>
              </a:rPr>
              <a:t>   </a:t>
            </a:r>
            <a:r>
              <a:rPr lang="zh-CN" altLang="en-US" sz="2400" dirty="0" smtClean="0">
                <a:solidFill>
                  <a:srgbClr val="0066FF"/>
                </a:solidFill>
                <a:latin typeface="微软雅黑" pitchFamily="34" charset="-122"/>
                <a:ea typeface="微软雅黑" pitchFamily="34" charset="-122"/>
              </a:rPr>
              <a:t>（逻辑日志序号作为操作发生的逻辑时间，类似于事务系统中的</a:t>
            </a:r>
            <a:r>
              <a:rPr lang="en-US" altLang="zh-CN" sz="2400" dirty="0" smtClean="0">
                <a:solidFill>
                  <a:srgbClr val="0066FF"/>
                </a:solidFill>
                <a:latin typeface="微软雅黑" pitchFamily="34" charset="-122"/>
                <a:ea typeface="微软雅黑" pitchFamily="34" charset="-122"/>
              </a:rPr>
              <a:t>LSN</a:t>
            </a:r>
            <a:r>
              <a:rPr lang="zh-CN" altLang="en-US" sz="2400" dirty="0" smtClean="0">
                <a:solidFill>
                  <a:srgbClr val="0066FF"/>
                </a:solidFill>
                <a:latin typeface="微软雅黑" pitchFamily="34" charset="-122"/>
                <a:ea typeface="微软雅黑" pitchFamily="34" charset="-122"/>
              </a:rPr>
              <a:t>）。</a:t>
            </a:r>
            <a:endParaRPr lang="en-US" altLang="zh-CN" sz="2400" dirty="0" smtClean="0">
              <a:solidFill>
                <a:srgbClr val="0066FF"/>
              </a:solidFill>
              <a:latin typeface="微软雅黑" pitchFamily="34" charset="-122"/>
              <a:ea typeface="微软雅黑" pitchFamily="34" charset="-122"/>
            </a:endParaRPr>
          </a:p>
          <a:p>
            <a:pPr marL="0" indent="0" eaLnBrk="1" hangingPunct="1">
              <a:lnSpc>
                <a:spcPct val="120000"/>
              </a:lnSpc>
              <a:buNone/>
            </a:pPr>
            <a:r>
              <a:rPr lang="en-US" altLang="zh-CN" sz="2400" dirty="0" smtClean="0">
                <a:solidFill>
                  <a:schemeClr val="accent1"/>
                </a:solidFill>
                <a:latin typeface="微软雅黑" pitchFamily="34" charset="-122"/>
                <a:ea typeface="微软雅黑" pitchFamily="34" charset="-122"/>
              </a:rPr>
              <a:t>    </a:t>
            </a:r>
            <a:r>
              <a:rPr lang="zh-CN" altLang="en-US" sz="2400" dirty="0" smtClean="0">
                <a:solidFill>
                  <a:srgbClr val="FF0000"/>
                </a:solidFill>
                <a:latin typeface="微软雅黑" pitchFamily="34" charset="-122"/>
                <a:ea typeface="微软雅黑" pitchFamily="34" charset="-122"/>
              </a:rPr>
              <a:t>文件和</a:t>
            </a:r>
            <a:r>
              <a:rPr lang="en-US" altLang="zh-CN" sz="2400" dirty="0" smtClean="0">
                <a:solidFill>
                  <a:srgbClr val="FF0000"/>
                </a:solidFill>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（及其</a:t>
            </a:r>
            <a:r>
              <a:rPr lang="zh-CN" altLang="en-US" sz="2400" dirty="0" smtClean="0">
                <a:solidFill>
                  <a:srgbClr val="FF0000"/>
                </a:solidFill>
                <a:latin typeface="微软雅黑" pitchFamily="34" charset="-122"/>
                <a:ea typeface="微软雅黑" pitchFamily="34" charset="-122"/>
              </a:rPr>
              <a:t>版本</a:t>
            </a:r>
            <a:r>
              <a:rPr lang="zh-CN" altLang="en-US" sz="2400" dirty="0" smtClean="0">
                <a:latin typeface="微软雅黑" pitchFamily="34" charset="-122"/>
                <a:ea typeface="微软雅黑" pitchFamily="34" charset="-122"/>
              </a:rPr>
              <a:t>）都</a:t>
            </a:r>
            <a:r>
              <a:rPr lang="zh-CN" altLang="en-US" sz="2400" dirty="0">
                <a:latin typeface="微软雅黑" pitchFamily="34" charset="-122"/>
                <a:ea typeface="微软雅黑" pitchFamily="34" charset="-122"/>
              </a:rPr>
              <a:t>由创建它们的</a:t>
            </a:r>
            <a:r>
              <a:rPr lang="zh-CN" altLang="en-US" sz="2400" dirty="0" smtClean="0">
                <a:solidFill>
                  <a:srgbClr val="FF0000"/>
                </a:solidFill>
                <a:latin typeface="微软雅黑" pitchFamily="34" charset="-122"/>
                <a:ea typeface="微软雅黑" pitchFamily="34" charset="-122"/>
              </a:rPr>
              <a:t>逻辑时间</a:t>
            </a:r>
            <a:r>
              <a:rPr lang="zh-CN" altLang="en-US" sz="2400" dirty="0" smtClean="0">
                <a:latin typeface="微软雅黑" pitchFamily="34" charset="-122"/>
                <a:ea typeface="微软雅黑" pitchFamily="34" charset="-122"/>
              </a:rPr>
              <a:t>唯一的、永久的</a:t>
            </a:r>
            <a:r>
              <a:rPr lang="zh-CN" altLang="en-US" sz="2400" dirty="0" smtClean="0">
                <a:solidFill>
                  <a:srgbClr val="FF0000"/>
                </a:solidFill>
                <a:latin typeface="微软雅黑" pitchFamily="34" charset="-122"/>
                <a:ea typeface="微软雅黑" pitchFamily="34" charset="-122"/>
              </a:rPr>
              <a:t>标识</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CBE4F446-D4E1-4D62-8330-3955970D0C47}" type="slidenum">
              <a:rPr lang="zh-CN" altLang="en-US" sz="1000">
                <a:solidFill>
                  <a:srgbClr val="E3DED1">
                    <a:shade val="50000"/>
                  </a:srgbClr>
                </a:solidFill>
                <a:latin typeface="微软雅黑" pitchFamily="34" charset="-122"/>
                <a:ea typeface="微软雅黑" pitchFamily="34" charset="-122"/>
              </a:rPr>
              <a:pPr algn="r" fontAlgn="auto">
                <a:spcBef>
                  <a:spcPts val="0"/>
                </a:spcBef>
                <a:spcAft>
                  <a:spcPts val="0"/>
                </a:spcAft>
                <a:defRPr/>
              </a:pPr>
              <a:t>19</a:t>
            </a:fld>
            <a:endParaRPr lang="zh-CN" altLang="en-US" sz="1000">
              <a:solidFill>
                <a:srgbClr val="E3DED1">
                  <a:shade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1571195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pPr>
              <a:defRPr/>
            </a:pPr>
            <a:fld id="{137BA9C3-B8A1-4E5B-92C5-596015CA5A7F}" type="slidenum">
              <a:rPr lang="zh-CN" altLang="en-US">
                <a:latin typeface="微软雅黑" pitchFamily="34" charset="-122"/>
                <a:ea typeface="微软雅黑" pitchFamily="34" charset="-122"/>
              </a:rPr>
              <a:pPr>
                <a:defRPr/>
              </a:pPr>
              <a:t>2</a:t>
            </a:fld>
            <a:endParaRPr lang="zh-CN" altLang="en-US">
              <a:latin typeface="微软雅黑" pitchFamily="34" charset="-122"/>
              <a:ea typeface="微软雅黑" pitchFamily="34" charset="-122"/>
            </a:endParaRPr>
          </a:p>
        </p:txBody>
      </p:sp>
      <p:sp>
        <p:nvSpPr>
          <p:cNvPr id="5" name="标题 4"/>
          <p:cNvSpPr>
            <a:spLocks noGrp="1"/>
          </p:cNvSpPr>
          <p:nvPr>
            <p:ph type="title" idx="4294967295"/>
          </p:nvPr>
        </p:nvSpPr>
        <p:spPr>
          <a:xfrm>
            <a:off x="500063" y="500063"/>
            <a:ext cx="8183562" cy="642937"/>
          </a:xfrm>
        </p:spPr>
        <p:txBody>
          <a:bodyPr/>
          <a:lstStyle/>
          <a:p>
            <a:pPr eaLnBrk="1" hangingPunct="1">
              <a:defRPr/>
            </a:pPr>
            <a:r>
              <a:rPr lang="en-US" altLang="zh-CN" smtClean="0">
                <a:latin typeface="微软雅黑" pitchFamily="34" charset="-122"/>
                <a:ea typeface="微软雅黑" pitchFamily="34" charset="-122"/>
              </a:rPr>
              <a:t>GFS+BigTable+MapReduce</a:t>
            </a:r>
            <a:endParaRPr lang="zh-CN" altLang="en-US" smtClean="0">
              <a:latin typeface="微软雅黑" pitchFamily="34" charset="-122"/>
              <a:ea typeface="微软雅黑" pitchFamily="34" charset="-122"/>
            </a:endParaRPr>
          </a:p>
        </p:txBody>
      </p:sp>
      <p:sp>
        <p:nvSpPr>
          <p:cNvPr id="8196" name="文本占位符 5"/>
          <p:cNvSpPr>
            <a:spLocks noGrp="1"/>
          </p:cNvSpPr>
          <p:nvPr>
            <p:ph type="body" sz="quarter" idx="4294967295"/>
          </p:nvPr>
        </p:nvSpPr>
        <p:spPr>
          <a:xfrm>
            <a:off x="500063" y="1714500"/>
            <a:ext cx="8143875" cy="4286250"/>
          </a:xfrm>
        </p:spPr>
        <p:txBody>
          <a:bodyPr/>
          <a:lstStyle/>
          <a:p>
            <a:pPr marL="0" indent="0" eaLnBrk="1" hangingPunct="1">
              <a:buFont typeface="Wingdings 2" pitchFamily="18" charset="2"/>
              <a:buNone/>
            </a:pPr>
            <a:endParaRPr lang="zh-CN" altLang="en-US" dirty="0" smtClean="0">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729CF45C-73A7-442F-BD4D-B6D1D39DBF26}"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2</a:t>
            </a:fld>
            <a:endParaRPr lang="zh-CN" altLang="en-US" sz="1000">
              <a:solidFill>
                <a:schemeClr val="bg2">
                  <a:shade val="50000"/>
                </a:schemeClr>
              </a:solidFill>
              <a:latin typeface="微软雅黑" pitchFamily="34" charset="-122"/>
              <a:ea typeface="微软雅黑" pitchFamily="34" charset="-122"/>
            </a:endParaRPr>
          </a:p>
        </p:txBody>
      </p:sp>
      <p:pic>
        <p:nvPicPr>
          <p:cNvPr id="10" name="图片 9" descr="Google   GFS.emf"/>
          <p:cNvPicPr>
            <a:picLocks noChangeAspect="1"/>
          </p:cNvPicPr>
          <p:nvPr/>
        </p:nvPicPr>
        <p:blipFill>
          <a:blip r:embed="rId2" cstate="print"/>
          <a:srcRect/>
          <a:stretch>
            <a:fillRect/>
          </a:stretch>
        </p:blipFill>
        <p:spPr bwMode="auto">
          <a:xfrm>
            <a:off x="928688" y="4714875"/>
            <a:ext cx="5740400" cy="1714500"/>
          </a:xfrm>
          <a:prstGeom prst="rect">
            <a:avLst/>
          </a:prstGeom>
          <a:solidFill>
            <a:schemeClr val="bg1"/>
          </a:solidFill>
          <a:ln w="9525">
            <a:noFill/>
            <a:miter lim="800000"/>
            <a:headEnd/>
            <a:tailEnd/>
          </a:ln>
        </p:spPr>
      </p:pic>
      <p:pic>
        <p:nvPicPr>
          <p:cNvPr id="9" name="图片 8" descr="Google BigTable.emf"/>
          <p:cNvPicPr>
            <a:picLocks noChangeAspect="1"/>
          </p:cNvPicPr>
          <p:nvPr/>
        </p:nvPicPr>
        <p:blipFill>
          <a:blip r:embed="rId3" cstate="print"/>
          <a:srcRect/>
          <a:stretch>
            <a:fillRect/>
          </a:stretch>
        </p:blipFill>
        <p:spPr bwMode="auto">
          <a:xfrm>
            <a:off x="714375" y="2714625"/>
            <a:ext cx="6632575" cy="1822450"/>
          </a:xfrm>
          <a:prstGeom prst="rect">
            <a:avLst/>
          </a:prstGeom>
          <a:solidFill>
            <a:schemeClr val="bg1"/>
          </a:solidFill>
          <a:ln w="9525">
            <a:noFill/>
            <a:miter lim="800000"/>
            <a:headEnd/>
            <a:tailEnd/>
          </a:ln>
        </p:spPr>
      </p:pic>
      <p:pic>
        <p:nvPicPr>
          <p:cNvPr id="13" name="图片 12" descr="mapReduce.emf"/>
          <p:cNvPicPr>
            <a:picLocks noChangeAspect="1"/>
          </p:cNvPicPr>
          <p:nvPr/>
        </p:nvPicPr>
        <p:blipFill>
          <a:blip r:embed="rId4" cstate="print"/>
          <a:stretch>
            <a:fillRect/>
          </a:stretch>
        </p:blipFill>
        <p:spPr>
          <a:xfrm>
            <a:off x="1043608" y="1844824"/>
            <a:ext cx="6226501" cy="748457"/>
          </a:xfrm>
          <a:prstGeom prst="rect">
            <a:avLst/>
          </a:prstGeom>
        </p:spPr>
      </p:pic>
      <p:sp>
        <p:nvSpPr>
          <p:cNvPr id="2" name="圆角矩形标注 1"/>
          <p:cNvSpPr/>
          <p:nvPr/>
        </p:nvSpPr>
        <p:spPr>
          <a:xfrm>
            <a:off x="7661346" y="1714499"/>
            <a:ext cx="914400" cy="878781"/>
          </a:xfrm>
          <a:prstGeom prst="wedgeRoundRectCallout">
            <a:avLst>
              <a:gd name="adj1" fmla="val -74679"/>
              <a:gd name="adj2" fmla="val 362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数据管道</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3"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BB9CA32F-8082-4417-9284-6F60FA6D27C8}" type="slidenum">
              <a:rPr lang="zh-CN" altLang="en-US">
                <a:solidFill>
                  <a:srgbClr val="E3DED1">
                    <a:shade val="50000"/>
                  </a:srgbClr>
                </a:solidFill>
                <a:latin typeface="微软雅黑" pitchFamily="34" charset="-122"/>
                <a:ea typeface="微软雅黑" pitchFamily="34" charset="-122"/>
              </a:rPr>
              <a:pPr>
                <a:defRPr/>
              </a:pPr>
              <a:t>20</a:t>
            </a:fld>
            <a:endParaRPr lang="zh-CN" altLang="en-US">
              <a:solidFill>
                <a:srgbClr val="E3DED1">
                  <a:shade val="50000"/>
                </a:srgbClr>
              </a:solidFill>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smtClean="0">
                <a:latin typeface="微软雅黑" pitchFamily="34" charset="-122"/>
                <a:ea typeface="微软雅黑" pitchFamily="34" charset="-122"/>
              </a:rPr>
              <a:t>写日志机制</a:t>
            </a:r>
          </a:p>
        </p:txBody>
      </p:sp>
      <p:sp>
        <p:nvSpPr>
          <p:cNvPr id="28676" name="文本占位符 2"/>
          <p:cNvSpPr>
            <a:spLocks noGrp="1"/>
          </p:cNvSpPr>
          <p:nvPr>
            <p:ph type="body" sz="quarter" idx="4294967295"/>
          </p:nvPr>
        </p:nvSpPr>
        <p:spPr>
          <a:xfrm>
            <a:off x="500063" y="1714500"/>
            <a:ext cx="8143875" cy="4286250"/>
          </a:xfrm>
        </p:spPr>
        <p:txBody>
          <a:bodyPr/>
          <a:lstStyle/>
          <a:p>
            <a:pPr marL="0" indent="0" eaLnBrk="1" hangingPunct="1">
              <a:lnSpc>
                <a:spcPct val="110000"/>
              </a:lnSpc>
              <a:buFont typeface="Wingdings 2" pitchFamily="18"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）确保日志文件是完整的且元数据的变化被</a:t>
            </a:r>
            <a:r>
              <a:rPr lang="zh-CN" altLang="en-US" sz="2400" dirty="0" smtClean="0">
                <a:solidFill>
                  <a:srgbClr val="FF0000"/>
                </a:solidFill>
                <a:latin typeface="微软雅黑" pitchFamily="34" charset="-122"/>
                <a:ea typeface="微软雅黑" pitchFamily="34" charset="-122"/>
              </a:rPr>
              <a:t>持久化</a:t>
            </a:r>
            <a:r>
              <a:rPr lang="zh-CN" altLang="en-US" sz="2400" dirty="0" smtClean="0">
                <a:latin typeface="微软雅黑" pitchFamily="34" charset="-122"/>
                <a:ea typeface="微软雅黑" pitchFamily="34" charset="-122"/>
              </a:rPr>
              <a:t>后，日志才</a:t>
            </a:r>
            <a:r>
              <a:rPr lang="zh-CN" altLang="en-US" sz="2400" dirty="0" smtClean="0">
                <a:solidFill>
                  <a:srgbClr val="FF0000"/>
                </a:solidFill>
                <a:latin typeface="微软雅黑" pitchFamily="34" charset="-122"/>
                <a:ea typeface="微软雅黑" pitchFamily="34" charset="-122"/>
              </a:rPr>
              <a:t>对客户端是可见的</a:t>
            </a:r>
            <a:r>
              <a:rPr lang="zh-CN" altLang="en-US" sz="2400" dirty="0" smtClean="0">
                <a:latin typeface="微软雅黑" pitchFamily="34" charset="-122"/>
                <a:ea typeface="微软雅黑" pitchFamily="34" charset="-122"/>
              </a:rPr>
              <a:t>。否则，即使</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本身没有出现问题，仍有可能丢失整个文件系统（或者客户端最近的操作）。</a:t>
            </a:r>
            <a:endParaRPr lang="en-US" altLang="zh-CN" sz="2400" dirty="0" smtClean="0">
              <a:latin typeface="微软雅黑" pitchFamily="34" charset="-122"/>
              <a:ea typeface="微软雅黑" pitchFamily="34" charset="-122"/>
            </a:endParaRPr>
          </a:p>
          <a:p>
            <a:pPr marL="0" indent="0" eaLnBrk="1" hangingPunct="1">
              <a:lnSpc>
                <a:spcPct val="110000"/>
              </a:lnSpc>
              <a:buFont typeface="Wingdings 2" pitchFamily="18" charset="2"/>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）日志会复制到多台远程机器，只有相应的日志记录写入本地以及远程机器的硬盘后，才会</a:t>
            </a:r>
            <a:r>
              <a:rPr lang="zh-CN" altLang="en-US" sz="2400" dirty="0" smtClean="0">
                <a:solidFill>
                  <a:srgbClr val="FF0000"/>
                </a:solidFill>
                <a:latin typeface="微软雅黑" pitchFamily="34" charset="-122"/>
                <a:ea typeface="微软雅黑" pitchFamily="34" charset="-122"/>
              </a:rPr>
              <a:t>响应客户端的操作请求</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10000"/>
              </a:lnSpc>
              <a:buFont typeface="Wingdings 2" pitchFamily="18" charset="2"/>
              <a:buNone/>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服务器会</a:t>
            </a:r>
            <a:r>
              <a:rPr lang="zh-CN" altLang="en-US" sz="2400" dirty="0" smtClean="0">
                <a:solidFill>
                  <a:srgbClr val="FF0000"/>
                </a:solidFill>
                <a:latin typeface="微软雅黑" pitchFamily="34" charset="-122"/>
                <a:ea typeface="微软雅黑" pitchFamily="34" charset="-122"/>
              </a:rPr>
              <a:t>收集多个日志记录后批量处理</a:t>
            </a:r>
            <a:r>
              <a:rPr lang="zh-CN" altLang="en-US" sz="2400" dirty="0" smtClean="0">
                <a:latin typeface="微软雅黑" pitchFamily="34" charset="-122"/>
                <a:ea typeface="微软雅黑" pitchFamily="34" charset="-122"/>
              </a:rPr>
              <a:t>，以减少写入磁盘和复制对系统整体性能的影响。</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18967285-281F-420F-870B-EE94D5262F42}" type="slidenum">
              <a:rPr lang="zh-CN" altLang="en-US" sz="1000">
                <a:solidFill>
                  <a:srgbClr val="E3DED1">
                    <a:shade val="50000"/>
                  </a:srgbClr>
                </a:solidFill>
                <a:latin typeface="微软雅黑" pitchFamily="34" charset="-122"/>
                <a:ea typeface="微软雅黑" pitchFamily="34" charset="-122"/>
              </a:rPr>
              <a:pPr algn="r" fontAlgn="auto">
                <a:spcBef>
                  <a:spcPts val="0"/>
                </a:spcBef>
                <a:spcAft>
                  <a:spcPts val="0"/>
                </a:spcAft>
                <a:defRPr/>
              </a:pPr>
              <a:t>20</a:t>
            </a:fld>
            <a:endParaRPr lang="zh-CN" altLang="en-US" sz="1000">
              <a:solidFill>
                <a:srgbClr val="E3DED1">
                  <a:shade val="50000"/>
                </a:srgbClr>
              </a:solidFill>
              <a:latin typeface="微软雅黑" pitchFamily="34" charset="-122"/>
              <a:ea typeface="微软雅黑" pitchFamily="34" charset="-122"/>
            </a:endParaRPr>
          </a:p>
        </p:txBody>
      </p:sp>
      <p:sp>
        <p:nvSpPr>
          <p:cNvPr id="6" name="AutoShape 4"/>
          <p:cNvSpPr>
            <a:spLocks noChangeArrowheads="1"/>
          </p:cNvSpPr>
          <p:nvPr/>
        </p:nvSpPr>
        <p:spPr bwMode="auto">
          <a:xfrm>
            <a:off x="8001024" y="52863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solidFill>
                <a:srgbClr val="000000"/>
              </a:solidFill>
            </a:endParaRPr>
          </a:p>
        </p:txBody>
      </p:sp>
      <p:sp>
        <p:nvSpPr>
          <p:cNvPr id="7" name="圆角矩形标注 6"/>
          <p:cNvSpPr/>
          <p:nvPr/>
        </p:nvSpPr>
        <p:spPr>
          <a:xfrm>
            <a:off x="4139952" y="801196"/>
            <a:ext cx="3240360" cy="612648"/>
          </a:xfrm>
          <a:prstGeom prst="wedgeRoundRectCallout">
            <a:avLst>
              <a:gd name="adj1" fmla="val -51400"/>
              <a:gd name="adj2" fmla="val 1051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solidFill>
                  <a:srgbClr val="000000"/>
                </a:solidFill>
                <a:latin typeface="微软雅黑" pitchFamily="34" charset="-122"/>
                <a:ea typeface="微软雅黑" pitchFamily="34" charset="-122"/>
              </a:rPr>
              <a:t>WAL</a:t>
            </a:r>
            <a:r>
              <a:rPr lang="zh-CN" altLang="en-US" sz="2400" dirty="0" smtClean="0">
                <a:solidFill>
                  <a:srgbClr val="000000"/>
                </a:solidFill>
                <a:latin typeface="微软雅黑" pitchFamily="34" charset="-122"/>
                <a:ea typeface="微软雅黑" pitchFamily="34" charset="-122"/>
              </a:rPr>
              <a:t>，成组提交</a:t>
            </a:r>
            <a:endParaRPr lang="zh-CN" altLang="en-US" sz="2400"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val="432122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1D4F279E-4CC3-4907-8A0C-274D619C1BE3}" type="slidenum">
              <a:rPr lang="zh-CN" altLang="en-US">
                <a:solidFill>
                  <a:srgbClr val="E3DED1">
                    <a:shade val="50000"/>
                  </a:srgbClr>
                </a:solidFill>
                <a:latin typeface="微软雅黑" pitchFamily="34" charset="-122"/>
                <a:ea typeface="微软雅黑" pitchFamily="34" charset="-122"/>
              </a:rPr>
              <a:pPr>
                <a:defRPr/>
              </a:pPr>
              <a:t>21</a:t>
            </a:fld>
            <a:endParaRPr lang="zh-CN" altLang="en-US">
              <a:solidFill>
                <a:srgbClr val="E3DED1">
                  <a:shade val="50000"/>
                </a:srgbClr>
              </a:solidFill>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smtClean="0">
                <a:latin typeface="微软雅黑" pitchFamily="34" charset="-122"/>
                <a:ea typeface="微软雅黑" pitchFamily="34" charset="-122"/>
              </a:rPr>
              <a:t>灾难恢复</a:t>
            </a:r>
          </a:p>
        </p:txBody>
      </p:sp>
      <p:sp>
        <p:nvSpPr>
          <p:cNvPr id="29700" name="文本占位符 2"/>
          <p:cNvSpPr>
            <a:spLocks noGrp="1"/>
          </p:cNvSpPr>
          <p:nvPr>
            <p:ph type="body" sz="quarter" idx="4294967295"/>
          </p:nvPr>
        </p:nvSpPr>
        <p:spPr>
          <a:xfrm>
            <a:off x="500063" y="1714500"/>
            <a:ext cx="8143875" cy="4286250"/>
          </a:xfrm>
        </p:spPr>
        <p:txBody>
          <a:bodyPr/>
          <a:lstStyle/>
          <a:p>
            <a:pPr marL="0" indent="0" eaLnBrk="1" hangingPunct="1">
              <a:lnSpc>
                <a:spcPct val="150000"/>
              </a:lnSpc>
              <a:buNone/>
            </a:pPr>
            <a:r>
              <a:rPr lang="zh-CN" altLang="en-US" sz="2400" dirty="0" smtClean="0">
                <a:latin typeface="微软雅黑" pitchFamily="34" charset="-122"/>
                <a:ea typeface="微软雅黑" pitchFamily="34" charset="-122"/>
              </a:rPr>
              <a:t>灾难恢复时，</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通过</a:t>
            </a:r>
            <a:r>
              <a:rPr lang="zh-CN" altLang="en-US" sz="2400" dirty="0" smtClean="0">
                <a:solidFill>
                  <a:srgbClr val="FF0000"/>
                </a:solidFill>
                <a:latin typeface="微软雅黑" pitchFamily="34" charset="-122"/>
                <a:ea typeface="微软雅黑" pitchFamily="34" charset="-122"/>
              </a:rPr>
              <a:t>重演操作日志</a:t>
            </a:r>
            <a:r>
              <a:rPr lang="zh-CN" altLang="en-US" sz="2400" dirty="0" smtClean="0">
                <a:latin typeface="微软雅黑" pitchFamily="34" charset="-122"/>
                <a:ea typeface="微软雅黑" pitchFamily="34" charset="-122"/>
              </a:rPr>
              <a:t>把文件系统恢复到最近的状态。</a:t>
            </a:r>
            <a:endParaRPr lang="en-US" altLang="zh-CN" sz="2400" dirty="0" smtClean="0">
              <a:latin typeface="微软雅黑" pitchFamily="34" charset="-122"/>
              <a:ea typeface="微软雅黑" pitchFamily="34" charset="-122"/>
            </a:endParaRPr>
          </a:p>
          <a:p>
            <a:pPr marL="0" indent="0" eaLnBrk="1" hangingPunct="1">
              <a:lnSpc>
                <a:spcPct val="150000"/>
              </a:lnSpc>
              <a:buNone/>
            </a:pPr>
            <a:endParaRPr lang="en-US" altLang="zh-CN" sz="2400" dirty="0" smtClean="0">
              <a:latin typeface="微软雅黑" pitchFamily="34" charset="-122"/>
              <a:ea typeface="微软雅黑" pitchFamily="34" charset="-122"/>
            </a:endParaRPr>
          </a:p>
          <a:p>
            <a:pPr marL="0" indent="0" eaLnBrk="1" hangingPunct="1">
              <a:lnSpc>
                <a:spcPct val="150000"/>
              </a:lnSpc>
              <a:buNone/>
            </a:pPr>
            <a:r>
              <a:rPr lang="zh-CN" altLang="en-US" sz="2400" dirty="0" smtClean="0">
                <a:latin typeface="微软雅黑" pitchFamily="34" charset="-122"/>
                <a:ea typeface="微软雅黑" pitchFamily="34" charset="-122"/>
              </a:rPr>
              <a:t>日志的问题：从日志头开始恢复（日志过长）</a:t>
            </a:r>
            <a:r>
              <a:rPr lang="en-US" altLang="zh-CN" sz="2400" dirty="0" smtClean="0">
                <a:latin typeface="微软雅黑" pitchFamily="34" charset="-122"/>
                <a:ea typeface="微软雅黑" pitchFamily="34" charset="-122"/>
              </a:rPr>
              <a:t>?</a:t>
            </a:r>
          </a:p>
          <a:p>
            <a:pPr marL="0" indent="0" eaLnBrk="1" hangingPunct="1">
              <a:lnSpc>
                <a:spcPct val="150000"/>
              </a:lnSpc>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lnSpc>
                <a:spcPct val="150000"/>
              </a:lnSpc>
              <a:buFont typeface="Wingdings 2" pitchFamily="18" charset="2"/>
              <a:buNone/>
            </a:pPr>
            <a:r>
              <a:rPr lang="zh-CN" altLang="en-US" sz="2400" dirty="0" smtClean="0">
                <a:latin typeface="微软雅黑" pitchFamily="34" charset="-122"/>
                <a:ea typeface="微软雅黑" pitchFamily="34" charset="-122"/>
              </a:rPr>
              <a:t>解决方法：</a:t>
            </a:r>
            <a:r>
              <a:rPr lang="en-US" altLang="zh-CN" sz="2400" dirty="0" smtClean="0">
                <a:solidFill>
                  <a:srgbClr val="FF0000"/>
                </a:solidFill>
                <a:latin typeface="微软雅黑" pitchFamily="34" charset="-122"/>
                <a:ea typeface="微软雅黑" pitchFamily="34" charset="-122"/>
              </a:rPr>
              <a:t>checkpoint</a:t>
            </a:r>
            <a:r>
              <a:rPr lang="zh-CN" altLang="en-US" sz="2400" dirty="0" smtClean="0">
                <a:latin typeface="微软雅黑" pitchFamily="34" charset="-122"/>
                <a:ea typeface="微软雅黑" pitchFamily="34" charset="-122"/>
              </a:rPr>
              <a:t>，减少重演操作的日志量。</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1CFDBB19-FFAA-4EE2-9747-2890580D0012}" type="slidenum">
              <a:rPr lang="zh-CN" altLang="en-US" sz="1000">
                <a:solidFill>
                  <a:srgbClr val="E3DED1">
                    <a:shade val="50000"/>
                  </a:srgbClr>
                </a:solidFill>
                <a:latin typeface="微软雅黑" pitchFamily="34" charset="-122"/>
                <a:ea typeface="微软雅黑" pitchFamily="34" charset="-122"/>
              </a:rPr>
              <a:pPr algn="r" fontAlgn="auto">
                <a:spcBef>
                  <a:spcPts val="0"/>
                </a:spcBef>
                <a:spcAft>
                  <a:spcPts val="0"/>
                </a:spcAft>
                <a:defRPr/>
              </a:pPr>
              <a:t>21</a:t>
            </a:fld>
            <a:endParaRPr lang="zh-CN" altLang="en-US" sz="1000">
              <a:solidFill>
                <a:srgbClr val="E3DED1">
                  <a:shade val="50000"/>
                </a:srgbClr>
              </a:solidFill>
              <a:latin typeface="微软雅黑" pitchFamily="34" charset="-122"/>
              <a:ea typeface="微软雅黑" pitchFamily="34" charset="-122"/>
            </a:endParaRPr>
          </a:p>
        </p:txBody>
      </p:sp>
      <p:sp>
        <p:nvSpPr>
          <p:cNvPr id="3" name="圆角矩形标注 2"/>
          <p:cNvSpPr/>
          <p:nvPr/>
        </p:nvSpPr>
        <p:spPr>
          <a:xfrm>
            <a:off x="5220072" y="2420888"/>
            <a:ext cx="914400" cy="468632"/>
          </a:xfrm>
          <a:prstGeom prst="wedgeRoundRectCallout">
            <a:avLst>
              <a:gd name="adj1" fmla="val -108462"/>
              <a:gd name="adj2" fmla="val -462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solidFill>
                  <a:srgbClr val="000000"/>
                </a:solidFill>
              </a:rPr>
              <a:t>REDO</a:t>
            </a:r>
            <a:endParaRPr lang="zh-CN" altLang="en-US" dirty="0">
              <a:solidFill>
                <a:srgbClr val="000000"/>
              </a:solidFill>
            </a:endParaRPr>
          </a:p>
        </p:txBody>
      </p:sp>
    </p:spTree>
    <p:extLst>
      <p:ext uri="{BB962C8B-B14F-4D97-AF65-F5344CB8AC3E}">
        <p14:creationId xmlns:p14="http://schemas.microsoft.com/office/powerpoint/2010/main" val="2085847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E97B7F92-9921-49BC-B69C-90C38722795B}" type="slidenum">
              <a:rPr lang="zh-CN" altLang="en-US">
                <a:solidFill>
                  <a:srgbClr val="E3DED1">
                    <a:shade val="50000"/>
                  </a:srgbClr>
                </a:solidFill>
                <a:latin typeface="微软雅黑" pitchFamily="34" charset="-122"/>
                <a:ea typeface="微软雅黑" pitchFamily="34" charset="-122"/>
              </a:rPr>
              <a:pPr>
                <a:defRPr/>
              </a:pPr>
              <a:t>22</a:t>
            </a:fld>
            <a:endParaRPr lang="zh-CN" altLang="en-US">
              <a:solidFill>
                <a:srgbClr val="E3DED1">
                  <a:shade val="50000"/>
                </a:srgbClr>
              </a:solidFill>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dirty="0" smtClean="0">
                <a:latin typeface="微软雅黑" pitchFamily="34" charset="-122"/>
                <a:ea typeface="微软雅黑" pitchFamily="34" charset="-122"/>
              </a:rPr>
              <a:t>日志</a:t>
            </a:r>
            <a:r>
              <a:rPr lang="en-US" altLang="zh-CN" dirty="0" smtClean="0">
                <a:latin typeface="微软雅黑" pitchFamily="34" charset="-122"/>
                <a:ea typeface="微软雅黑" pitchFamily="34" charset="-122"/>
              </a:rPr>
              <a:t>checkpoint</a:t>
            </a:r>
            <a:endParaRPr lang="zh-CN" altLang="en-US" dirty="0" smtClean="0">
              <a:latin typeface="微软雅黑" pitchFamily="34" charset="-122"/>
              <a:ea typeface="微软雅黑" pitchFamily="34" charset="-122"/>
            </a:endParaRPr>
          </a:p>
        </p:txBody>
      </p:sp>
      <p:sp>
        <p:nvSpPr>
          <p:cNvPr id="30724" name="文本占位符 2"/>
          <p:cNvSpPr>
            <a:spLocks noGrp="1"/>
          </p:cNvSpPr>
          <p:nvPr>
            <p:ph type="body" sz="quarter" idx="4294967295"/>
          </p:nvPr>
        </p:nvSpPr>
        <p:spPr>
          <a:xfrm>
            <a:off x="485037" y="1524525"/>
            <a:ext cx="8429625" cy="4762500"/>
          </a:xfrm>
        </p:spPr>
        <p:txBody>
          <a:bodyPr/>
          <a:lstStyle/>
          <a:p>
            <a:pPr marL="0" indent="0" eaLnBrk="1" hangingPunct="1">
              <a:lnSpc>
                <a:spcPct val="120000"/>
              </a:lnSpc>
              <a:buNone/>
            </a:pPr>
            <a:r>
              <a:rPr lang="zh-CN" altLang="en-US" sz="2400" dirty="0" smtClean="0">
                <a:latin typeface="微软雅黑" pitchFamily="34" charset="-122"/>
                <a:ea typeface="微软雅黑" pitchFamily="34" charset="-122"/>
              </a:rPr>
              <a:t>日志增长到一定量   →   </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对系统状态进行一次</a:t>
            </a:r>
            <a:r>
              <a:rPr lang="en-US" altLang="zh-CN" sz="2400" dirty="0" smtClean="0">
                <a:latin typeface="微软雅黑" pitchFamily="34" charset="-122"/>
                <a:ea typeface="微软雅黑" pitchFamily="34" charset="-122"/>
              </a:rPr>
              <a:t>Checkpoint</a:t>
            </a:r>
            <a:r>
              <a:rPr lang="zh-CN" altLang="en-US" sz="2400" dirty="0" smtClean="0">
                <a:latin typeface="微软雅黑" pitchFamily="34" charset="-122"/>
                <a:ea typeface="微软雅黑" pitchFamily="34" charset="-122"/>
              </a:rPr>
              <a:t>，将所有的状态数据写入一个</a:t>
            </a:r>
            <a:r>
              <a:rPr lang="en-US" altLang="zh-CN" sz="2400" dirty="0" smtClean="0">
                <a:latin typeface="微软雅黑" pitchFamily="34" charset="-122"/>
                <a:ea typeface="微软雅黑" pitchFamily="34" charset="-122"/>
              </a:rPr>
              <a:t>Checkpoint</a:t>
            </a:r>
            <a:r>
              <a:rPr lang="zh-CN" altLang="en-US" sz="2400" dirty="0" smtClean="0">
                <a:latin typeface="微软雅黑" pitchFamily="34" charset="-122"/>
                <a:ea typeface="微软雅黑" pitchFamily="34" charset="-122"/>
              </a:rPr>
              <a:t>文件，并删除之前的日志文件。</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系统恢复：</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从磁盘上读取最新的</a:t>
            </a:r>
            <a:r>
              <a:rPr lang="en-US" altLang="zh-CN" sz="2400" dirty="0" smtClean="0">
                <a:latin typeface="微软雅黑" pitchFamily="34" charset="-122"/>
                <a:ea typeface="微软雅黑" pitchFamily="34" charset="-122"/>
              </a:rPr>
              <a:t>Checkpoint</a:t>
            </a:r>
            <a:r>
              <a:rPr lang="zh-CN" altLang="en-US" sz="2400" dirty="0" smtClean="0">
                <a:latin typeface="微软雅黑" pitchFamily="34" charset="-122"/>
                <a:ea typeface="微软雅黑" pitchFamily="34" charset="-122"/>
              </a:rPr>
              <a:t>文件，重演</a:t>
            </a:r>
            <a:r>
              <a:rPr lang="en-US" altLang="zh-CN" sz="2400" dirty="0" smtClean="0">
                <a:latin typeface="微软雅黑" pitchFamily="34" charset="-122"/>
                <a:ea typeface="微软雅黑" pitchFamily="34" charset="-122"/>
              </a:rPr>
              <a:t>Checkpoint</a:t>
            </a:r>
            <a:r>
              <a:rPr lang="zh-CN" altLang="en-US" sz="2400" dirty="0" smtClean="0">
                <a:latin typeface="微软雅黑" pitchFamily="34" charset="-122"/>
                <a:ea typeface="微软雅黑" pitchFamily="34" charset="-122"/>
              </a:rPr>
              <a:t>之后的有限个日志文件。</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Checkpoint</a:t>
            </a:r>
            <a:r>
              <a:rPr lang="zh-CN" altLang="en-US" sz="2400" dirty="0" smtClean="0">
                <a:latin typeface="微软雅黑" pitchFamily="34" charset="-122"/>
                <a:ea typeface="微软雅黑" pitchFamily="34" charset="-122"/>
              </a:rPr>
              <a:t>文件存储：压缩</a:t>
            </a:r>
            <a:r>
              <a:rPr lang="en-US" altLang="zh-CN" sz="2400" dirty="0" smtClean="0">
                <a:latin typeface="微软雅黑" pitchFamily="34" charset="-122"/>
                <a:ea typeface="微软雅黑" pitchFamily="34" charset="-122"/>
              </a:rPr>
              <a:t>B</a:t>
            </a:r>
            <a:r>
              <a:rPr lang="zh-CN" altLang="en-US" sz="2400" dirty="0" smtClean="0">
                <a:latin typeface="微软雅黑" pitchFamily="34" charset="-122"/>
                <a:ea typeface="微软雅黑" pitchFamily="34" charset="-122"/>
              </a:rPr>
              <a:t>树形式。</a:t>
            </a:r>
            <a:r>
              <a:rPr lang="zh-CN" altLang="en-US" sz="2400" dirty="0" smtClean="0">
                <a:solidFill>
                  <a:srgbClr val="0070C0"/>
                </a:solidFill>
                <a:latin typeface="微软雅黑" pitchFamily="34" charset="-122"/>
                <a:ea typeface="微软雅黑" pitchFamily="34" charset="-122"/>
              </a:rPr>
              <a:t>可直接映射到内存，在用于命名空间查询时无需额外的解析，从而大大提高恢复速度，增强可用性。</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5F039CFD-BEEA-4DBD-9543-D3D8975C6391}" type="slidenum">
              <a:rPr lang="zh-CN" altLang="en-US" sz="1000">
                <a:solidFill>
                  <a:srgbClr val="E3DED1">
                    <a:shade val="50000"/>
                  </a:srgbClr>
                </a:solidFill>
                <a:latin typeface="微软雅黑" pitchFamily="34" charset="-122"/>
                <a:ea typeface="微软雅黑" pitchFamily="34" charset="-122"/>
              </a:rPr>
              <a:pPr algn="r" fontAlgn="auto">
                <a:spcBef>
                  <a:spcPts val="0"/>
                </a:spcBef>
                <a:spcAft>
                  <a:spcPts val="0"/>
                </a:spcAft>
                <a:defRPr/>
              </a:pPr>
              <a:t>22</a:t>
            </a:fld>
            <a:endParaRPr lang="zh-CN" altLang="en-US" sz="1000">
              <a:solidFill>
                <a:srgbClr val="E3DED1">
                  <a:shade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15054746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99F6E5D4-652B-4CD7-BBFE-1D0849BE66F4}" type="slidenum">
              <a:rPr lang="zh-CN" altLang="en-US">
                <a:solidFill>
                  <a:srgbClr val="E3DED1">
                    <a:shade val="50000"/>
                  </a:srgbClr>
                </a:solidFill>
                <a:latin typeface="微软雅黑" pitchFamily="34" charset="-122"/>
                <a:ea typeface="微软雅黑" pitchFamily="34" charset="-122"/>
              </a:rPr>
              <a:pPr>
                <a:defRPr/>
              </a:pPr>
              <a:t>23</a:t>
            </a:fld>
            <a:endParaRPr lang="zh-CN" altLang="en-US">
              <a:solidFill>
                <a:srgbClr val="E3DED1">
                  <a:shade val="50000"/>
                </a:srgbClr>
              </a:solidFill>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latin typeface="微软雅黑" pitchFamily="34" charset="-122"/>
                <a:ea typeface="微软雅黑" pitchFamily="34" charset="-122"/>
              </a:rPr>
              <a:t>Checkpoint</a:t>
            </a:r>
            <a:r>
              <a:rPr lang="zh-CN" altLang="en-US" dirty="0" smtClean="0">
                <a:latin typeface="微软雅黑" pitchFamily="34" charset="-122"/>
                <a:ea typeface="微软雅黑" pitchFamily="34" charset="-122"/>
              </a:rPr>
              <a:t>创建</a:t>
            </a:r>
          </a:p>
        </p:txBody>
      </p:sp>
      <p:sp>
        <p:nvSpPr>
          <p:cNvPr id="31748" name="文本占位符 2"/>
          <p:cNvSpPr>
            <a:spLocks noGrp="1"/>
          </p:cNvSpPr>
          <p:nvPr>
            <p:ph type="body" sz="quarter" idx="4294967295"/>
          </p:nvPr>
        </p:nvSpPr>
        <p:spPr>
          <a:xfrm>
            <a:off x="433388" y="1445047"/>
            <a:ext cx="8143875" cy="4666828"/>
          </a:xfrm>
        </p:spPr>
        <p:txBody>
          <a:bodyPr/>
          <a:lstStyle/>
          <a:p>
            <a:pPr marL="0" indent="0" eaLnBrk="1" hangingPunct="1">
              <a:buNone/>
            </a:pPr>
            <a:r>
              <a:rPr lang="en-US" altLang="zh-CN" sz="2600" dirty="0" smtClean="0">
                <a:solidFill>
                  <a:srgbClr val="FF0000"/>
                </a:solidFill>
                <a:latin typeface="微软雅黑" pitchFamily="34" charset="-122"/>
                <a:ea typeface="微软雅黑" pitchFamily="34" charset="-122"/>
              </a:rPr>
              <a:t>checkpoint</a:t>
            </a:r>
            <a:r>
              <a:rPr lang="zh-CN" altLang="en-US" sz="2600" dirty="0" smtClean="0">
                <a:solidFill>
                  <a:srgbClr val="FF0000"/>
                </a:solidFill>
                <a:latin typeface="微软雅黑" pitchFamily="34" charset="-122"/>
                <a:ea typeface="微软雅黑" pitchFamily="34" charset="-122"/>
              </a:rPr>
              <a:t>过程不阻塞正在进行的修改操作：</a:t>
            </a:r>
            <a:endParaRPr lang="en-US" altLang="zh-CN" sz="2600" dirty="0" smtClean="0">
              <a:solidFill>
                <a:srgbClr val="FF0000"/>
              </a:solidFill>
              <a:latin typeface="微软雅黑" pitchFamily="34" charset="-122"/>
              <a:ea typeface="微软雅黑" pitchFamily="34" charset="-122"/>
            </a:endParaRPr>
          </a:p>
          <a:p>
            <a:pPr marL="0" indent="0" eaLnBrk="1" hangingPunct="1">
              <a:buNone/>
            </a:pPr>
            <a:r>
              <a:rPr lang="en-US" altLang="zh-CN" sz="2600" dirty="0">
                <a:solidFill>
                  <a:srgbClr val="FF0000"/>
                </a:solidFill>
                <a:latin typeface="微软雅黑" pitchFamily="34" charset="-122"/>
                <a:ea typeface="微软雅黑" pitchFamily="34" charset="-122"/>
              </a:rPr>
              <a:t> </a:t>
            </a:r>
            <a:r>
              <a:rPr lang="en-US" altLang="zh-CN" sz="2600" dirty="0" smtClean="0">
                <a:solidFill>
                  <a:srgbClr val="FF0000"/>
                </a:solidFill>
                <a:latin typeface="微软雅黑" pitchFamily="34" charset="-122"/>
                <a:ea typeface="微软雅黑" pitchFamily="34" charset="-122"/>
              </a:rPr>
              <a:t>   </a:t>
            </a:r>
            <a:r>
              <a:rPr lang="en-US" altLang="zh-CN" sz="2600" dirty="0" smtClean="0">
                <a:latin typeface="微软雅黑" pitchFamily="34" charset="-122"/>
                <a:ea typeface="微软雅黑" pitchFamily="34" charset="-122"/>
              </a:rPr>
              <a:t>Master</a:t>
            </a:r>
            <a:r>
              <a:rPr lang="zh-CN" altLang="en-US" sz="2600" dirty="0" smtClean="0">
                <a:latin typeface="微软雅黑" pitchFamily="34" charset="-122"/>
                <a:ea typeface="微软雅黑" pitchFamily="34" charset="-122"/>
              </a:rPr>
              <a:t>使用独立的线程切换到新的日志文件和创建新的</a:t>
            </a:r>
            <a:r>
              <a:rPr lang="en-US" altLang="zh-CN" sz="2600" dirty="0" smtClean="0">
                <a:latin typeface="微软雅黑" pitchFamily="34" charset="-122"/>
                <a:ea typeface="微软雅黑" pitchFamily="34" charset="-122"/>
              </a:rPr>
              <a:t>Checkpoint</a:t>
            </a:r>
            <a:r>
              <a:rPr lang="zh-CN" altLang="en-US" sz="2600" dirty="0" smtClean="0">
                <a:latin typeface="微软雅黑" pitchFamily="34" charset="-122"/>
                <a:ea typeface="微软雅黑" pitchFamily="34" charset="-122"/>
              </a:rPr>
              <a:t>文件。</a:t>
            </a:r>
            <a:endParaRPr lang="en-US" altLang="zh-CN" sz="2600" dirty="0" smtClean="0">
              <a:latin typeface="微软雅黑" pitchFamily="34" charset="-122"/>
              <a:ea typeface="微软雅黑" pitchFamily="34" charset="-122"/>
            </a:endParaRPr>
          </a:p>
          <a:p>
            <a:pPr marL="0" indent="0" eaLnBrk="1" hangingPunct="1">
              <a:buNone/>
            </a:pPr>
            <a:endParaRPr lang="en-US" altLang="zh-CN" sz="2600" dirty="0" smtClean="0">
              <a:latin typeface="微软雅黑" pitchFamily="34" charset="-122"/>
              <a:ea typeface="微软雅黑" pitchFamily="34" charset="-122"/>
            </a:endParaRPr>
          </a:p>
          <a:p>
            <a:pPr marL="0" indent="0" eaLnBrk="1" hangingPunct="1">
              <a:buFont typeface="Wingdings 2" pitchFamily="18" charset="2"/>
              <a:buNone/>
            </a:pPr>
            <a:r>
              <a:rPr lang="zh-CN" altLang="en-US" sz="2600" dirty="0" smtClean="0">
                <a:latin typeface="微软雅黑" pitchFamily="34" charset="-122"/>
                <a:ea typeface="微软雅黑" pitchFamily="34" charset="-122"/>
              </a:rPr>
              <a:t>    新的</a:t>
            </a:r>
            <a:r>
              <a:rPr lang="en-US" altLang="zh-CN" sz="2600" dirty="0" smtClean="0">
                <a:latin typeface="微软雅黑" pitchFamily="34" charset="-122"/>
                <a:ea typeface="微软雅黑" pitchFamily="34" charset="-122"/>
              </a:rPr>
              <a:t>Checkpoint</a:t>
            </a:r>
            <a:r>
              <a:rPr lang="zh-CN" altLang="en-US" sz="2600" dirty="0" smtClean="0">
                <a:latin typeface="微软雅黑" pitchFamily="34" charset="-122"/>
                <a:ea typeface="微软雅黑" pitchFamily="34" charset="-122"/>
              </a:rPr>
              <a:t>文件包括切换前所有的修改（</a:t>
            </a:r>
            <a:r>
              <a:rPr lang="zh-CN" altLang="en-US" sz="2600" dirty="0" smtClean="0">
                <a:solidFill>
                  <a:srgbClr val="0066FF"/>
                </a:solidFill>
                <a:latin typeface="微软雅黑" pitchFamily="34" charset="-122"/>
                <a:ea typeface="微软雅黑" pitchFamily="34" charset="-122"/>
              </a:rPr>
              <a:t>一个包含数百万个文件的集群创建一个</a:t>
            </a:r>
            <a:r>
              <a:rPr lang="en-US" altLang="zh-CN" sz="2600" dirty="0" smtClean="0">
                <a:solidFill>
                  <a:srgbClr val="0066FF"/>
                </a:solidFill>
                <a:latin typeface="微软雅黑" pitchFamily="34" charset="-122"/>
                <a:ea typeface="微软雅黑" pitchFamily="34" charset="-122"/>
              </a:rPr>
              <a:t>Checkpoint</a:t>
            </a:r>
            <a:r>
              <a:rPr lang="zh-CN" altLang="en-US" sz="2600" dirty="0" smtClean="0">
                <a:solidFill>
                  <a:srgbClr val="0066FF"/>
                </a:solidFill>
                <a:latin typeface="微软雅黑" pitchFamily="34" charset="-122"/>
                <a:ea typeface="微软雅黑" pitchFamily="34" charset="-122"/>
              </a:rPr>
              <a:t>文件需要</a:t>
            </a:r>
            <a:r>
              <a:rPr lang="en-US" altLang="zh-CN" sz="2600" dirty="0" smtClean="0">
                <a:solidFill>
                  <a:srgbClr val="0066FF"/>
                </a:solidFill>
                <a:latin typeface="微软雅黑" pitchFamily="34" charset="-122"/>
                <a:ea typeface="微软雅黑" pitchFamily="34" charset="-122"/>
              </a:rPr>
              <a:t>1</a:t>
            </a:r>
            <a:r>
              <a:rPr lang="zh-CN" altLang="en-US" sz="2600" dirty="0" smtClean="0">
                <a:solidFill>
                  <a:srgbClr val="0066FF"/>
                </a:solidFill>
                <a:latin typeface="微软雅黑" pitchFamily="34" charset="-122"/>
                <a:ea typeface="微软雅黑" pitchFamily="34" charset="-122"/>
              </a:rPr>
              <a:t>分钟左右</a:t>
            </a:r>
            <a:r>
              <a:rPr lang="zh-CN" altLang="en-US" sz="2600" dirty="0" smtClean="0">
                <a:latin typeface="微软雅黑" pitchFamily="34" charset="-122"/>
                <a:ea typeface="微软雅黑" pitchFamily="34" charset="-122"/>
              </a:rPr>
              <a:t>）。</a:t>
            </a:r>
            <a:endParaRPr lang="en-US" altLang="zh-CN" sz="2600" dirty="0" smtClean="0">
              <a:latin typeface="微软雅黑" pitchFamily="34" charset="-122"/>
              <a:ea typeface="微软雅黑" pitchFamily="34" charset="-122"/>
            </a:endParaRPr>
          </a:p>
          <a:p>
            <a:pPr marL="0" indent="0" eaLnBrk="1" hangingPunct="1">
              <a:buFont typeface="Wingdings 2" pitchFamily="18" charset="2"/>
              <a:buNone/>
            </a:pPr>
            <a:r>
              <a:rPr lang="en-US" altLang="zh-CN" sz="2600" dirty="0" smtClean="0">
                <a:latin typeface="微软雅黑" pitchFamily="34" charset="-122"/>
                <a:ea typeface="微软雅黑" pitchFamily="34" charset="-122"/>
              </a:rPr>
              <a:t>    </a:t>
            </a:r>
            <a:r>
              <a:rPr lang="zh-CN" altLang="en-US" sz="2600" dirty="0" smtClean="0">
                <a:latin typeface="微软雅黑" pitchFamily="34" charset="-122"/>
                <a:ea typeface="微软雅黑" pitchFamily="34" charset="-122"/>
              </a:rPr>
              <a:t>创建完成后，</a:t>
            </a:r>
            <a:r>
              <a:rPr lang="en-US" altLang="zh-CN" sz="2600" dirty="0" smtClean="0">
                <a:latin typeface="微软雅黑" pitchFamily="34" charset="-122"/>
                <a:ea typeface="微软雅黑" pitchFamily="34" charset="-122"/>
              </a:rPr>
              <a:t>Checkpoint</a:t>
            </a:r>
            <a:r>
              <a:rPr lang="zh-CN" altLang="en-US" sz="2600" dirty="0" smtClean="0">
                <a:latin typeface="微软雅黑" pitchFamily="34" charset="-122"/>
                <a:ea typeface="微软雅黑" pitchFamily="34" charset="-122"/>
              </a:rPr>
              <a:t>文件被写入本地和远程硬盘。</a:t>
            </a:r>
          </a:p>
          <a:p>
            <a:pPr marL="0" indent="0" eaLnBrk="1" hangingPunct="1">
              <a:buFont typeface="Wingdings 2" pitchFamily="18" charset="2"/>
              <a:buNone/>
            </a:pPr>
            <a:r>
              <a:rPr lang="zh-CN" altLang="en-US" sz="2600" dirty="0" smtClean="0">
                <a:latin typeface="微软雅黑" pitchFamily="34" charset="-122"/>
                <a:ea typeface="微软雅黑" pitchFamily="34" charset="-122"/>
              </a:rPr>
              <a:t>    </a:t>
            </a:r>
            <a:r>
              <a:rPr lang="zh-CN" altLang="en-US" sz="2600" dirty="0" smtClean="0">
                <a:solidFill>
                  <a:srgbClr val="0066FF"/>
                </a:solidFill>
                <a:latin typeface="微软雅黑" pitchFamily="34" charset="-122"/>
                <a:ea typeface="微软雅黑" pitchFamily="34" charset="-122"/>
              </a:rPr>
              <a:t>旧的</a:t>
            </a:r>
            <a:r>
              <a:rPr lang="en-US" altLang="zh-CN" sz="2600" dirty="0" smtClean="0">
                <a:solidFill>
                  <a:srgbClr val="0066FF"/>
                </a:solidFill>
                <a:latin typeface="微软雅黑" pitchFamily="34" charset="-122"/>
                <a:ea typeface="微软雅黑" pitchFamily="34" charset="-122"/>
              </a:rPr>
              <a:t>Checkpoint</a:t>
            </a:r>
            <a:r>
              <a:rPr lang="zh-CN" altLang="en-US" sz="2600" dirty="0" smtClean="0">
                <a:solidFill>
                  <a:srgbClr val="0066FF"/>
                </a:solidFill>
                <a:latin typeface="微软雅黑" pitchFamily="34" charset="-122"/>
                <a:ea typeface="微软雅黑" pitchFamily="34" charset="-122"/>
              </a:rPr>
              <a:t>文件和日志文件可以被删除，但是为了应对灾难性的故障，通常会多保存一些历史文件。</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2882E0C7-E61C-4F37-9779-DC0CB43B23CF}" type="slidenum">
              <a:rPr lang="zh-CN" altLang="en-US" sz="1000">
                <a:solidFill>
                  <a:srgbClr val="E3DED1">
                    <a:shade val="50000"/>
                  </a:srgbClr>
                </a:solidFill>
                <a:latin typeface="微软雅黑" pitchFamily="34" charset="-122"/>
                <a:ea typeface="微软雅黑" pitchFamily="34" charset="-122"/>
              </a:rPr>
              <a:pPr algn="r" fontAlgn="auto">
                <a:spcBef>
                  <a:spcPts val="0"/>
                </a:spcBef>
                <a:spcAft>
                  <a:spcPts val="0"/>
                </a:spcAft>
                <a:defRPr/>
              </a:pPr>
              <a:t>23</a:t>
            </a:fld>
            <a:endParaRPr lang="zh-CN" altLang="en-US" sz="1000">
              <a:solidFill>
                <a:srgbClr val="E3DED1">
                  <a:shade val="5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21519338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7040DD1-EB0E-41B2-BFA8-7F06A242498A}" type="slidenum">
              <a:rPr lang="zh-CN" altLang="en-US">
                <a:solidFill>
                  <a:srgbClr val="E3DED1">
                    <a:shade val="50000"/>
                  </a:srgbClr>
                </a:solidFill>
                <a:latin typeface="微软雅黑" pitchFamily="34" charset="-122"/>
                <a:ea typeface="微软雅黑" pitchFamily="34" charset="-122"/>
              </a:rPr>
              <a:pPr>
                <a:defRPr/>
              </a:pPr>
              <a:t>24</a:t>
            </a:fld>
            <a:endParaRPr lang="zh-CN" altLang="en-US">
              <a:solidFill>
                <a:srgbClr val="E3DED1">
                  <a:shade val="50000"/>
                </a:srgbClr>
              </a:solidFill>
              <a:latin typeface="微软雅黑" pitchFamily="34" charset="-122"/>
              <a:ea typeface="微软雅黑" pitchFamily="34" charset="-122"/>
            </a:endParaRPr>
          </a:p>
        </p:txBody>
      </p:sp>
      <p:sp>
        <p:nvSpPr>
          <p:cNvPr id="113666" name="Rectangle 2"/>
          <p:cNvSpPr>
            <a:spLocks noGrp="1"/>
          </p:cNvSpPr>
          <p:nvPr>
            <p:ph type="title"/>
          </p:nvPr>
        </p:nvSpPr>
        <p:spPr bwMode="auto"/>
        <p:txBody>
          <a:bodyPr/>
          <a:lstStyle/>
          <a:p>
            <a:pPr eaLnBrk="1" hangingPunct="1">
              <a:defRPr/>
            </a:pPr>
            <a:r>
              <a:rPr lang="en-US" altLang="zh-CN" dirty="0" smtClean="0">
                <a:latin typeface="微软雅黑" pitchFamily="34" charset="-122"/>
                <a:ea typeface="微软雅黑" pitchFamily="34" charset="-122"/>
              </a:rPr>
              <a:t>Master</a:t>
            </a:r>
            <a:r>
              <a:rPr lang="zh-CN" altLang="en-US" dirty="0" smtClean="0">
                <a:latin typeface="微软雅黑" pitchFamily="34" charset="-122"/>
                <a:ea typeface="微软雅黑" pitchFamily="34" charset="-122"/>
              </a:rPr>
              <a:t>状态复制</a:t>
            </a:r>
          </a:p>
        </p:txBody>
      </p:sp>
      <p:sp>
        <p:nvSpPr>
          <p:cNvPr id="69636" name="Rectangle 3"/>
          <p:cNvSpPr>
            <a:spLocks noGrp="1"/>
          </p:cNvSpPr>
          <p:nvPr>
            <p:ph type="body" idx="1"/>
          </p:nvPr>
        </p:nvSpPr>
        <p:spPr>
          <a:xfrm>
            <a:off x="503238" y="1700213"/>
            <a:ext cx="8183562" cy="4752975"/>
          </a:xfrm>
        </p:spPr>
        <p:txBody>
          <a:bodyPr/>
          <a:lstStyle/>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为保证</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服务器的可靠性，</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的状态（</a:t>
            </a:r>
            <a:r>
              <a:rPr lang="zh-CN" altLang="en-US" sz="2400" dirty="0" smtClean="0">
                <a:solidFill>
                  <a:srgbClr val="0066FF"/>
                </a:solidFill>
                <a:latin typeface="微软雅黑" pitchFamily="34" charset="-122"/>
                <a:ea typeface="微软雅黑" pitchFamily="34" charset="-122"/>
              </a:rPr>
              <a:t>所有的操作日志和</a:t>
            </a:r>
            <a:r>
              <a:rPr lang="en-US" altLang="zh-CN" sz="2400" dirty="0" smtClean="0">
                <a:solidFill>
                  <a:srgbClr val="0066FF"/>
                </a:solidFill>
                <a:latin typeface="微软雅黑" pitchFamily="34" charset="-122"/>
                <a:ea typeface="微软雅黑" pitchFamily="34" charset="-122"/>
              </a:rPr>
              <a:t>checkpoint</a:t>
            </a:r>
            <a:r>
              <a:rPr lang="zh-CN" altLang="en-US" sz="2400" dirty="0" smtClean="0">
                <a:solidFill>
                  <a:srgbClr val="0066FF"/>
                </a:solidFill>
                <a:latin typeface="微软雅黑" pitchFamily="34" charset="-122"/>
                <a:ea typeface="微软雅黑" pitchFamily="34" charset="-122"/>
              </a:rPr>
              <a:t>文件</a:t>
            </a:r>
            <a:r>
              <a:rPr lang="zh-CN" altLang="en-US" sz="2400" dirty="0" smtClean="0">
                <a:latin typeface="微软雅黑" pitchFamily="34" charset="-122"/>
                <a:ea typeface="微软雅黑" pitchFamily="34" charset="-122"/>
              </a:rPr>
              <a:t>）会被复制到多台机器上。</a:t>
            </a: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对</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状态的修改操作能够提交成功的前提：</a:t>
            </a:r>
            <a:r>
              <a:rPr lang="zh-CN" altLang="en-US" sz="2400" dirty="0" smtClean="0">
                <a:solidFill>
                  <a:srgbClr val="FF0000"/>
                </a:solidFill>
                <a:latin typeface="微软雅黑" pitchFamily="34" charset="-122"/>
                <a:ea typeface="微软雅黑" pitchFamily="34" charset="-122"/>
              </a:rPr>
              <a:t>操作日志</a:t>
            </a:r>
            <a:r>
              <a:rPr lang="zh-CN" altLang="en-US" sz="2400" dirty="0" smtClean="0">
                <a:latin typeface="微软雅黑" pitchFamily="34" charset="-122"/>
                <a:ea typeface="微软雅黑" pitchFamily="34" charset="-122"/>
              </a:rPr>
              <a:t>写入到</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的备份节点和本机的磁盘。</a:t>
            </a: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Master</a:t>
            </a:r>
            <a:r>
              <a:rPr lang="zh-CN" altLang="en-US" sz="2400" dirty="0" smtClean="0">
                <a:latin typeface="微软雅黑" pitchFamily="34" charset="-122"/>
                <a:ea typeface="微软雅黑" pitchFamily="34" charset="-122"/>
              </a:rPr>
              <a:t>服务进程负责所有的</a:t>
            </a:r>
            <a:r>
              <a:rPr lang="zh-CN" altLang="en-US" sz="2400" dirty="0" smtClean="0">
                <a:solidFill>
                  <a:srgbClr val="FF0000"/>
                </a:solidFill>
                <a:latin typeface="微软雅黑" pitchFamily="34" charset="-122"/>
                <a:ea typeface="微软雅黑" pitchFamily="34" charset="-122"/>
              </a:rPr>
              <a:t>系统状态修改</a:t>
            </a:r>
            <a:r>
              <a:rPr lang="zh-CN" altLang="en-US" sz="2400" dirty="0" smtClean="0">
                <a:latin typeface="微软雅黑" pitchFamily="34" charset="-122"/>
                <a:ea typeface="微软雅黑" pitchFamily="34" charset="-122"/>
              </a:rPr>
              <a:t>操作（</a:t>
            </a:r>
            <a:r>
              <a:rPr lang="zh-CN" altLang="en-US" sz="2400" dirty="0" smtClean="0">
                <a:solidFill>
                  <a:srgbClr val="0066FF"/>
                </a:solidFill>
                <a:latin typeface="微软雅黑" pitchFamily="34" charset="-122"/>
                <a:ea typeface="微软雅黑" pitchFamily="34" charset="-122"/>
              </a:rPr>
              <a:t>包括后台的服务，如垃圾回收等</a:t>
            </a:r>
            <a:r>
              <a:rPr lang="zh-CN" altLang="en-US" sz="2400" dirty="0" smtClean="0">
                <a:latin typeface="微软雅黑" pitchFamily="34" charset="-122"/>
                <a:ea typeface="微软雅黑" pitchFamily="34" charset="-122"/>
              </a:rPr>
              <a:t>），当它失效时可以立刻切换并继续提供服务。</a:t>
            </a:r>
          </a:p>
        </p:txBody>
      </p:sp>
    </p:spTree>
    <p:extLst>
      <p:ext uri="{BB962C8B-B14F-4D97-AF65-F5344CB8AC3E}">
        <p14:creationId xmlns:p14="http://schemas.microsoft.com/office/powerpoint/2010/main" val="4229564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latin typeface="微软雅黑" pitchFamily="34" charset="-122"/>
                <a:ea typeface="微软雅黑" pitchFamily="34" charset="-122"/>
              </a:rPr>
              <a:t>Master</a:t>
            </a:r>
            <a:r>
              <a:rPr lang="zh-CN" altLang="en-US" dirty="0" smtClean="0">
                <a:latin typeface="微软雅黑" pitchFamily="34" charset="-122"/>
                <a:ea typeface="微软雅黑" pitchFamily="34" charset="-122"/>
              </a:rPr>
              <a:t>的切换</a:t>
            </a:r>
            <a:endParaRPr lang="zh-CN" altLang="en-US" dirty="0"/>
          </a:p>
        </p:txBody>
      </p:sp>
      <p:sp>
        <p:nvSpPr>
          <p:cNvPr id="70659" name="内容占位符 2"/>
          <p:cNvSpPr>
            <a:spLocks noGrp="1"/>
          </p:cNvSpPr>
          <p:nvPr>
            <p:ph idx="1"/>
          </p:nvPr>
        </p:nvSpPr>
        <p:spPr/>
        <p:txBody>
          <a:bodyPr/>
          <a:lstStyle/>
          <a:p>
            <a:pPr marL="0" indent="0" eaLnBrk="1" hangingPunct="1">
              <a:lnSpc>
                <a:spcPct val="120000"/>
              </a:lnSpc>
              <a:buFont typeface="Wingdings 2" pitchFamily="18" charset="2"/>
              <a:buNone/>
            </a:pPr>
            <a:r>
              <a:rPr lang="zh-CN" altLang="en-US" sz="2400" dirty="0" smtClean="0">
                <a:solidFill>
                  <a:srgbClr val="FF0000"/>
                </a:solidFill>
                <a:latin typeface="微软雅黑" pitchFamily="34" charset="-122"/>
                <a:ea typeface="微软雅黑" pitchFamily="34" charset="-122"/>
              </a:rPr>
              <a:t>切换机制：</a:t>
            </a:r>
          </a:p>
          <a:p>
            <a:pPr marL="0" indent="0" eaLnBrk="1" hangingPunct="1">
              <a:lnSpc>
                <a:spcPct val="120000"/>
              </a:lnSpc>
              <a:buNone/>
            </a:pPr>
            <a:r>
              <a:rPr lang="zh-CN" altLang="en-US" sz="2400" dirty="0" smtClean="0">
                <a:latin typeface="微软雅黑" pitchFamily="34" charset="-122"/>
                <a:ea typeface="微软雅黑" pitchFamily="34" charset="-122"/>
              </a:rPr>
              <a:t>客户端使用</a:t>
            </a:r>
            <a:r>
              <a:rPr lang="zh-CN" altLang="en-US" sz="2400" dirty="0" smtClean="0">
                <a:solidFill>
                  <a:srgbClr val="FF0000"/>
                </a:solidFill>
                <a:latin typeface="微软雅黑" pitchFamily="34" charset="-122"/>
                <a:ea typeface="微软雅黑" pitchFamily="34" charset="-122"/>
              </a:rPr>
              <a:t>类似</a:t>
            </a:r>
            <a:r>
              <a:rPr lang="en-US" altLang="zh-CN" sz="2400" dirty="0" smtClean="0">
                <a:solidFill>
                  <a:srgbClr val="FF0000"/>
                </a:solidFill>
                <a:latin typeface="微软雅黑" pitchFamily="34" charset="-122"/>
                <a:ea typeface="微软雅黑" pitchFamily="34" charset="-122"/>
              </a:rPr>
              <a:t>DNS</a:t>
            </a:r>
            <a:r>
              <a:rPr lang="zh-CN" altLang="en-US" sz="2400" dirty="0" smtClean="0">
                <a:solidFill>
                  <a:srgbClr val="FF0000"/>
                </a:solidFill>
                <a:latin typeface="微软雅黑" pitchFamily="34" charset="-122"/>
                <a:ea typeface="微软雅黑" pitchFamily="34" charset="-122"/>
              </a:rPr>
              <a:t>别名</a:t>
            </a:r>
            <a:r>
              <a:rPr lang="zh-CN" altLang="en-US" sz="2400" dirty="0" smtClean="0">
                <a:latin typeface="微软雅黑" pitchFamily="34" charset="-122"/>
                <a:ea typeface="微软雅黑" pitchFamily="34" charset="-122"/>
              </a:rPr>
              <a:t>的规范名字访问</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（如</a:t>
            </a:r>
            <a:r>
              <a:rPr lang="en-US" altLang="zh-CN" sz="2400" dirty="0" err="1" smtClean="0">
                <a:latin typeface="微软雅黑" pitchFamily="34" charset="-122"/>
                <a:ea typeface="微软雅黑" pitchFamily="34" charset="-122"/>
              </a:rPr>
              <a:t>gfs</a:t>
            </a:r>
            <a:r>
              <a:rPr lang="en-US" altLang="zh-CN" sz="2400" dirty="0" smtClean="0">
                <a:latin typeface="微软雅黑" pitchFamily="34" charset="-122"/>
                <a:ea typeface="微软雅黑" pitchFamily="34" charset="-122"/>
              </a:rPr>
              <a:t>-test</a:t>
            </a:r>
            <a:r>
              <a:rPr lang="zh-CN" altLang="en-US" sz="2400" dirty="0" smtClean="0">
                <a:latin typeface="微软雅黑" pitchFamily="34" charset="-122"/>
                <a:ea typeface="微软雅黑" pitchFamily="34" charset="-122"/>
              </a:rPr>
              <a:t>）节点。</a:t>
            </a:r>
            <a:endParaRPr lang="en-US" altLang="zh-CN" sz="2400" dirty="0" smtClean="0">
              <a:latin typeface="微软雅黑" pitchFamily="34" charset="-122"/>
              <a:ea typeface="微软雅黑" pitchFamily="34" charset="-122"/>
            </a:endParaRPr>
          </a:p>
          <a:p>
            <a:pPr marL="0" indent="0" eaLnBrk="1" hangingPunct="1">
              <a:lnSpc>
                <a:spcPct val="120000"/>
              </a:lnSpc>
              <a:buNone/>
            </a:pPr>
            <a:r>
              <a:rPr lang="zh-CN" altLang="en-US" sz="2400" dirty="0" smtClean="0">
                <a:latin typeface="微软雅黑" pitchFamily="34" charset="-122"/>
                <a:ea typeface="微软雅黑" pitchFamily="34" charset="-122"/>
              </a:rPr>
              <a:t>如果</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进程所在的机器或者磁盘失效</a:t>
            </a:r>
            <a:endParaRPr lang="en-US" altLang="zh-CN" sz="2400" dirty="0" smtClean="0">
              <a:latin typeface="微软雅黑" pitchFamily="34" charset="-122"/>
              <a:ea typeface="微软雅黑" pitchFamily="34" charset="-122"/>
            </a:endParaRPr>
          </a:p>
          <a:p>
            <a:pPr marL="0" indent="0" eaLnBrk="1" hangingPunct="1">
              <a:lnSpc>
                <a:spcPct val="120000"/>
              </a:lnSpc>
              <a:buNone/>
            </a:pPr>
            <a:r>
              <a:rPr lang="en-US" altLang="zh-CN" sz="2400" dirty="0" smtClean="0">
                <a:latin typeface="微软雅黑" pitchFamily="34" charset="-122"/>
                <a:ea typeface="微软雅黑" pitchFamily="34" charset="-122"/>
              </a:rPr>
              <a:t>       ↓</a:t>
            </a:r>
          </a:p>
          <a:p>
            <a:pPr marL="0" indent="0" eaLnBrk="1" hangingPunct="1">
              <a:lnSpc>
                <a:spcPct val="120000"/>
              </a:lnSpc>
              <a:buNone/>
            </a:pPr>
            <a:r>
              <a:rPr lang="zh-CN" altLang="en-US" sz="2400" dirty="0" smtClean="0">
                <a:latin typeface="微软雅黑" pitchFamily="34" charset="-122"/>
                <a:ea typeface="微软雅黑" pitchFamily="34" charset="-122"/>
              </a:rPr>
              <a:t>处于</a:t>
            </a:r>
            <a:r>
              <a:rPr lang="en-US" altLang="zh-CN" sz="2400" dirty="0" smtClean="0">
                <a:solidFill>
                  <a:srgbClr val="FF0000"/>
                </a:solidFill>
                <a:latin typeface="微软雅黑" pitchFamily="34" charset="-122"/>
                <a:ea typeface="微软雅黑" pitchFamily="34" charset="-122"/>
              </a:rPr>
              <a:t>GFS</a:t>
            </a:r>
            <a:r>
              <a:rPr lang="zh-CN" altLang="en-US" sz="2400" dirty="0" smtClean="0">
                <a:solidFill>
                  <a:srgbClr val="FF0000"/>
                </a:solidFill>
                <a:latin typeface="微软雅黑" pitchFamily="34" charset="-122"/>
                <a:ea typeface="微软雅黑" pitchFamily="34" charset="-122"/>
              </a:rPr>
              <a:t>系统外部的监控进程</a:t>
            </a:r>
            <a:r>
              <a:rPr lang="zh-CN" altLang="en-US" sz="2400" dirty="0" smtClean="0">
                <a:latin typeface="微软雅黑" pitchFamily="34" charset="-122"/>
                <a:ea typeface="微软雅黑" pitchFamily="34" charset="-122"/>
              </a:rPr>
              <a:t>在其它的存有完整操作日志的机器上启动新的</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进程，通过</a:t>
            </a:r>
            <a:r>
              <a:rPr lang="zh-CN" altLang="en-US" sz="2400" dirty="0" smtClean="0">
                <a:solidFill>
                  <a:srgbClr val="FF0000"/>
                </a:solidFill>
                <a:latin typeface="微软雅黑" pitchFamily="34" charset="-122"/>
                <a:ea typeface="微软雅黑" pitchFamily="34" charset="-122"/>
              </a:rPr>
              <a:t>更改别名的实际指向</a:t>
            </a:r>
            <a:r>
              <a:rPr lang="zh-CN" altLang="en-US" sz="2400" dirty="0" smtClean="0">
                <a:latin typeface="微软雅黑" pitchFamily="34" charset="-122"/>
                <a:ea typeface="微软雅黑" pitchFamily="34" charset="-122"/>
              </a:rPr>
              <a:t>，客户端访问新的</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a:t>
            </a:r>
          </a:p>
        </p:txBody>
      </p:sp>
      <p:sp>
        <p:nvSpPr>
          <p:cNvPr id="4" name="灯片编号占位符 3"/>
          <p:cNvSpPr>
            <a:spLocks noGrp="1"/>
          </p:cNvSpPr>
          <p:nvPr>
            <p:ph type="sldNum" sz="quarter" idx="12"/>
          </p:nvPr>
        </p:nvSpPr>
        <p:spPr/>
        <p:txBody>
          <a:bodyPr/>
          <a:lstStyle/>
          <a:p>
            <a:pPr>
              <a:defRPr/>
            </a:pPr>
            <a:fld id="{B5E908CC-46DE-4A26-B141-E1E7A59F4455}" type="slidenum">
              <a:rPr lang="zh-CN" altLang="en-US" smtClean="0">
                <a:solidFill>
                  <a:srgbClr val="E3DED1">
                    <a:shade val="50000"/>
                  </a:srgbClr>
                </a:solidFill>
              </a:rPr>
              <a:pPr>
                <a:defRPr/>
              </a:pPr>
              <a:t>25</a:t>
            </a:fld>
            <a:endParaRPr lang="zh-CN" altLang="en-US">
              <a:solidFill>
                <a:srgbClr val="E3DED1">
                  <a:shade val="50000"/>
                </a:srgbClr>
              </a:solidFill>
            </a:endParaRPr>
          </a:p>
        </p:txBody>
      </p:sp>
    </p:spTree>
    <p:extLst>
      <p:ext uri="{BB962C8B-B14F-4D97-AF65-F5344CB8AC3E}">
        <p14:creationId xmlns:p14="http://schemas.microsoft.com/office/powerpoint/2010/main" val="31247341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15117265-995D-458C-B99A-F9A993385D1B}" type="slidenum">
              <a:rPr lang="zh-CN" altLang="en-US">
                <a:solidFill>
                  <a:srgbClr val="E3DED1">
                    <a:shade val="50000"/>
                  </a:srgbClr>
                </a:solidFill>
              </a:rPr>
              <a:pPr>
                <a:defRPr/>
              </a:pPr>
              <a:t>26</a:t>
            </a:fld>
            <a:endParaRPr lang="zh-CN" altLang="en-US">
              <a:solidFill>
                <a:srgbClr val="E3DED1">
                  <a:shade val="50000"/>
                </a:srgbClr>
              </a:solidFill>
            </a:endParaRPr>
          </a:p>
        </p:txBody>
      </p:sp>
      <p:sp>
        <p:nvSpPr>
          <p:cNvPr id="114690"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“影子”</a:t>
            </a:r>
            <a:r>
              <a:rPr lang="en-US" altLang="zh-CN" dirty="0" smtClean="0">
                <a:latin typeface="微软雅黑" pitchFamily="34" charset="-122"/>
                <a:ea typeface="微软雅黑" pitchFamily="34" charset="-122"/>
              </a:rPr>
              <a:t>Master</a:t>
            </a:r>
            <a:r>
              <a:rPr lang="zh-CN" altLang="en-US" dirty="0" smtClean="0">
                <a:latin typeface="微软雅黑" pitchFamily="34" charset="-122"/>
                <a:ea typeface="微软雅黑" pitchFamily="34" charset="-122"/>
              </a:rPr>
              <a:t>节点</a:t>
            </a:r>
          </a:p>
        </p:txBody>
      </p:sp>
      <p:sp>
        <p:nvSpPr>
          <p:cNvPr id="71684" name="Rectangle 3"/>
          <p:cNvSpPr>
            <a:spLocks noGrp="1"/>
          </p:cNvSpPr>
          <p:nvPr>
            <p:ph type="body" idx="1"/>
          </p:nvPr>
        </p:nvSpPr>
        <p:spPr>
          <a:xfrm>
            <a:off x="503238" y="1412875"/>
            <a:ext cx="8355012" cy="5111750"/>
          </a:xfrm>
        </p:spPr>
        <p:txBody>
          <a:bodyPr/>
          <a:lstStyle/>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GFS</a:t>
            </a:r>
            <a:r>
              <a:rPr lang="zh-CN" altLang="en-US" sz="2400" dirty="0" smtClean="0">
                <a:latin typeface="微软雅黑" pitchFamily="34" charset="-122"/>
                <a:ea typeface="微软雅黑" pitchFamily="34" charset="-122"/>
              </a:rPr>
              <a:t>中还有若干 “</a:t>
            </a:r>
            <a:r>
              <a:rPr lang="zh-CN" altLang="en-US" sz="2400" dirty="0" smtClean="0">
                <a:solidFill>
                  <a:srgbClr val="FF0000"/>
                </a:solidFill>
                <a:latin typeface="微软雅黑" pitchFamily="34" charset="-122"/>
                <a:ea typeface="微软雅黑" pitchFamily="34" charset="-122"/>
              </a:rPr>
              <a:t>影子</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节点，在“主”</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服务器宕机时提供文件系统的</a:t>
            </a:r>
            <a:r>
              <a:rPr lang="zh-CN" altLang="en-US" sz="2400" dirty="0" smtClean="0">
                <a:solidFill>
                  <a:srgbClr val="FF0000"/>
                </a:solidFill>
                <a:latin typeface="微软雅黑" pitchFamily="34" charset="-122"/>
                <a:ea typeface="微软雅黑" pitchFamily="34" charset="-122"/>
              </a:rPr>
              <a:t>只读</a:t>
            </a:r>
            <a:r>
              <a:rPr lang="zh-CN" altLang="en-US" sz="2400" dirty="0" smtClean="0">
                <a:latin typeface="微软雅黑" pitchFamily="34" charset="-122"/>
                <a:ea typeface="微软雅黑" pitchFamily="34" charset="-122"/>
              </a:rPr>
              <a:t>访问。</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影子的数据可能比“主”</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更新要慢（</a:t>
            </a:r>
            <a:r>
              <a:rPr lang="zh-CN" altLang="en-US" sz="2400" dirty="0" smtClean="0">
                <a:solidFill>
                  <a:srgbClr val="0066FF"/>
                </a:solidFill>
                <a:latin typeface="微软雅黑" pitchFamily="34" charset="-122"/>
                <a:ea typeface="微软雅黑" pitchFamily="34" charset="-122"/>
              </a:rPr>
              <a:t>通常不到</a:t>
            </a:r>
            <a:r>
              <a:rPr lang="en-US" altLang="zh-CN" sz="2400" dirty="0" smtClean="0">
                <a:solidFill>
                  <a:srgbClr val="0066FF"/>
                </a:solidFill>
                <a:latin typeface="微软雅黑" pitchFamily="34" charset="-122"/>
                <a:ea typeface="微软雅黑" pitchFamily="34" charset="-122"/>
              </a:rPr>
              <a:t>1</a:t>
            </a:r>
            <a:r>
              <a:rPr lang="zh-CN" altLang="en-US" sz="2400" dirty="0" smtClean="0">
                <a:solidFill>
                  <a:srgbClr val="0066FF"/>
                </a:solidFill>
                <a:latin typeface="微软雅黑" pitchFamily="34" charset="-122"/>
                <a:ea typeface="微软雅黑" pitchFamily="34" charset="-122"/>
              </a:rPr>
              <a:t>秒</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影子</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上</a:t>
            </a:r>
            <a:r>
              <a:rPr lang="zh-CN" altLang="en-US" sz="2400" dirty="0" smtClean="0">
                <a:solidFill>
                  <a:srgbClr val="FF0000"/>
                </a:solidFill>
                <a:latin typeface="微软雅黑" pitchFamily="34" charset="-122"/>
                <a:ea typeface="微软雅黑" pitchFamily="34" charset="-122"/>
              </a:rPr>
              <a:t>可能过期</a:t>
            </a:r>
            <a:r>
              <a:rPr lang="zh-CN" altLang="en-US" sz="2400" dirty="0" smtClean="0">
                <a:latin typeface="微软雅黑" pitchFamily="34" charset="-122"/>
                <a:ea typeface="微软雅黑" pitchFamily="34" charset="-122"/>
              </a:rPr>
              <a:t>的是</a:t>
            </a:r>
            <a:r>
              <a:rPr lang="zh-CN" altLang="en-US" sz="2400" dirty="0" smtClean="0">
                <a:solidFill>
                  <a:srgbClr val="FF0000"/>
                </a:solidFill>
                <a:latin typeface="微软雅黑" pitchFamily="34" charset="-122"/>
                <a:ea typeface="微软雅黑" pitchFamily="34" charset="-122"/>
              </a:rPr>
              <a:t>文件的元数据</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因为文件内容是从</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服务器上读取的，应用程序不会发现过期的</a:t>
            </a:r>
            <a:r>
              <a:rPr lang="zh-CN" altLang="en-US" sz="2400" dirty="0" smtClean="0">
                <a:solidFill>
                  <a:srgbClr val="FF0000"/>
                </a:solidFill>
                <a:latin typeface="微软雅黑" pitchFamily="34" charset="-122"/>
                <a:ea typeface="微软雅黑" pitchFamily="34" charset="-122"/>
              </a:rPr>
              <a:t>文件内容</a:t>
            </a:r>
            <a:r>
              <a:rPr lang="zh-CN" altLang="en-US" sz="2400" dirty="0" smtClean="0">
                <a:latin typeface="微软雅黑" pitchFamily="34" charset="-122"/>
                <a:ea typeface="微软雅黑" pitchFamily="34" charset="-122"/>
              </a:rPr>
              <a:t>。</a:t>
            </a:r>
            <a:endParaRPr lang="zh-CN" altLang="en-US" sz="2400"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0935234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6FE48E79-844F-473C-B208-17CCE99C6DC1}" type="slidenum">
              <a:rPr lang="zh-CN" altLang="en-US">
                <a:solidFill>
                  <a:srgbClr val="E3DED1">
                    <a:shade val="50000"/>
                  </a:srgbClr>
                </a:solidFill>
              </a:rPr>
              <a:pPr>
                <a:defRPr/>
              </a:pPr>
              <a:t>27</a:t>
            </a:fld>
            <a:endParaRPr lang="zh-CN" altLang="en-US">
              <a:solidFill>
                <a:srgbClr val="E3DED1">
                  <a:shade val="50000"/>
                </a:srgbClr>
              </a:solidFill>
            </a:endParaRPr>
          </a:p>
        </p:txBody>
      </p:sp>
      <p:sp>
        <p:nvSpPr>
          <p:cNvPr id="115714"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“影子”</a:t>
            </a:r>
            <a:r>
              <a:rPr lang="en-US" altLang="zh-CN" dirty="0" smtClean="0">
                <a:latin typeface="微软雅黑" pitchFamily="34" charset="-122"/>
                <a:ea typeface="微软雅黑" pitchFamily="34" charset="-122"/>
              </a:rPr>
              <a:t>Master</a:t>
            </a:r>
            <a:r>
              <a:rPr lang="zh-CN" altLang="en-US" dirty="0" smtClean="0">
                <a:latin typeface="微软雅黑" pitchFamily="34" charset="-122"/>
                <a:ea typeface="微软雅黑" pitchFamily="34" charset="-122"/>
              </a:rPr>
              <a:t>节点（状态更新）</a:t>
            </a:r>
          </a:p>
        </p:txBody>
      </p:sp>
      <p:sp>
        <p:nvSpPr>
          <p:cNvPr id="72708" name="Rectangle 3"/>
          <p:cNvSpPr>
            <a:spLocks noGrp="1"/>
          </p:cNvSpPr>
          <p:nvPr>
            <p:ph type="body" idx="1"/>
          </p:nvPr>
        </p:nvSpPr>
        <p:spPr/>
        <p:txBody>
          <a:bodyPr/>
          <a:lstStyle/>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“影子”</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为保持自身状态是最新的</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cs typeface="Arial" charset="0"/>
              </a:rPr>
              <a:t>    </a:t>
            </a:r>
            <a:r>
              <a:rPr lang="zh-CN" altLang="zh-CN" sz="2400" dirty="0" smtClean="0">
                <a:latin typeface="微软雅黑" pitchFamily="34" charset="-122"/>
                <a:ea typeface="微软雅黑" pitchFamily="34" charset="-122"/>
                <a:cs typeface="Arial" charset="0"/>
              </a:rPr>
              <a:t>↓</a:t>
            </a:r>
            <a:endParaRPr lang="en-US" altLang="zh-CN" sz="2400" dirty="0" smtClean="0">
              <a:latin typeface="微软雅黑" pitchFamily="34" charset="-122"/>
              <a:ea typeface="微软雅黑" pitchFamily="34" charset="-122"/>
              <a:cs typeface="Arial" charset="0"/>
            </a:endParaRP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读取当前正在进行的操作的日志副本，并依照和主</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相同的顺序来更改内部的数据。</a:t>
            </a:r>
          </a:p>
        </p:txBody>
      </p:sp>
    </p:spTree>
    <p:extLst>
      <p:ext uri="{BB962C8B-B14F-4D97-AF65-F5344CB8AC3E}">
        <p14:creationId xmlns:p14="http://schemas.microsoft.com/office/powerpoint/2010/main" val="4115272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dirty="0" smtClean="0">
                <a:latin typeface="微软雅黑" pitchFamily="34" charset="-122"/>
                <a:ea typeface="微软雅黑" pitchFamily="34" charset="-122"/>
              </a:rPr>
              <a:t>“影子”</a:t>
            </a:r>
            <a:r>
              <a:rPr lang="en-US" altLang="zh-CN" dirty="0" smtClean="0">
                <a:latin typeface="微软雅黑" pitchFamily="34" charset="-122"/>
                <a:ea typeface="微软雅黑" pitchFamily="34" charset="-122"/>
              </a:rPr>
              <a:t>Master</a:t>
            </a:r>
            <a:r>
              <a:rPr lang="zh-CN" altLang="en-US" dirty="0" smtClean="0">
                <a:latin typeface="微软雅黑" pitchFamily="34" charset="-122"/>
                <a:ea typeface="微软雅黑" pitchFamily="34" charset="-122"/>
              </a:rPr>
              <a:t>节点（位置、节点信息）</a:t>
            </a:r>
            <a:endParaRPr lang="zh-CN" altLang="en-US" dirty="0"/>
          </a:p>
        </p:txBody>
      </p:sp>
      <p:sp>
        <p:nvSpPr>
          <p:cNvPr id="73731" name="内容占位符 2"/>
          <p:cNvSpPr>
            <a:spLocks noGrp="1"/>
          </p:cNvSpPr>
          <p:nvPr>
            <p:ph idx="1"/>
          </p:nvPr>
        </p:nvSpPr>
        <p:spPr/>
        <p:txBody>
          <a:bodyPr/>
          <a:lstStyle/>
          <a:p>
            <a:pPr marL="0" indent="0">
              <a:lnSpc>
                <a:spcPct val="120000"/>
              </a:lnSpc>
              <a:buFont typeface="Wingdings 2" pitchFamily="18" charset="2"/>
              <a:buNone/>
            </a:pPr>
            <a:r>
              <a:rPr lang="zh-CN" altLang="en-US" sz="2400" dirty="0" smtClean="0">
                <a:latin typeface="微软雅黑" pitchFamily="34" charset="-122"/>
                <a:ea typeface="微软雅黑" pitchFamily="34" charset="-122"/>
              </a:rPr>
              <a:t>    主</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因</a:t>
            </a:r>
            <a:r>
              <a:rPr lang="zh-CN" altLang="en-US" sz="2400" dirty="0" smtClean="0">
                <a:solidFill>
                  <a:srgbClr val="FF0000"/>
                </a:solidFill>
                <a:latin typeface="微软雅黑" pitchFamily="34" charset="-122"/>
                <a:ea typeface="微软雅黑" pitchFamily="34" charset="-122"/>
              </a:rPr>
              <a:t>创建和删除副本</a:t>
            </a:r>
            <a:r>
              <a:rPr lang="zh-CN" altLang="en-US" sz="2400" dirty="0" smtClean="0">
                <a:latin typeface="微软雅黑" pitchFamily="34" charset="-122"/>
                <a:ea typeface="微软雅黑" pitchFamily="34" charset="-122"/>
              </a:rPr>
              <a:t>导致副本位置信息更新时，“影子”</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和主</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通信来更新自身状态。</a:t>
            </a:r>
            <a:endParaRPr lang="en-US" altLang="zh-CN" sz="2400" dirty="0" smtClean="0">
              <a:latin typeface="微软雅黑" pitchFamily="34" charset="-122"/>
              <a:ea typeface="微软雅黑" pitchFamily="34" charset="-122"/>
            </a:endParaRPr>
          </a:p>
          <a:p>
            <a:pPr marL="0" indent="0">
              <a:lnSpc>
                <a:spcPct val="120000"/>
              </a:lnSpc>
              <a:buFont typeface="Wingdings 2" pitchFamily="18" charset="2"/>
              <a:buNone/>
            </a:pPr>
            <a:r>
              <a:rPr lang="en-US" altLang="zh-CN" sz="2400" dirty="0" smtClean="0">
                <a:latin typeface="微软雅黑" pitchFamily="34" charset="-122"/>
                <a:ea typeface="微软雅黑" pitchFamily="34" charset="-122"/>
              </a:rPr>
              <a:t> </a:t>
            </a:r>
          </a:p>
          <a:p>
            <a:pPr marL="0" indent="0">
              <a:lnSpc>
                <a:spcPct val="12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其余时间，和主</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一样，</a:t>
            </a:r>
            <a:r>
              <a:rPr lang="zh-CN" altLang="en-US" sz="2400" dirty="0" smtClean="0">
                <a:solidFill>
                  <a:srgbClr val="FF0000"/>
                </a:solidFill>
                <a:latin typeface="微软雅黑" pitchFamily="34" charset="-122"/>
                <a:ea typeface="微软雅黑" pitchFamily="34" charset="-122"/>
              </a:rPr>
              <a:t>“影子”</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在启动时从</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服务器轮询数据</a:t>
            </a:r>
            <a:r>
              <a:rPr lang="zh-CN" altLang="en-US" sz="2400" dirty="0" smtClean="0">
                <a:latin typeface="微软雅黑" pitchFamily="34" charset="-122"/>
                <a:ea typeface="微软雅黑" pitchFamily="34" charset="-122"/>
              </a:rPr>
              <a:t>（之后定期</a:t>
            </a:r>
            <a:r>
              <a:rPr lang="en-US" altLang="zh-CN" sz="2400" dirty="0" smtClean="0">
                <a:latin typeface="微软雅黑" pitchFamily="34" charset="-122"/>
                <a:ea typeface="微软雅黑" pitchFamily="34" charset="-122"/>
              </a:rPr>
              <a:t>pull</a:t>
            </a:r>
            <a:r>
              <a:rPr lang="zh-CN" altLang="en-US" sz="2400" dirty="0" smtClean="0">
                <a:latin typeface="微软雅黑" pitchFamily="34" charset="-122"/>
                <a:ea typeface="微软雅黑" pitchFamily="34" charset="-122"/>
              </a:rPr>
              <a:t>数据），</a:t>
            </a:r>
            <a:r>
              <a:rPr lang="zh-CN" altLang="en-US" sz="2400" dirty="0" smtClean="0">
                <a:solidFill>
                  <a:srgbClr val="FF0000"/>
                </a:solidFill>
                <a:latin typeface="微软雅黑" pitchFamily="34" charset="-122"/>
                <a:ea typeface="微软雅黑" pitchFamily="34" charset="-122"/>
              </a:rPr>
              <a:t>包括</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副本的位置信息</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a:lnSpc>
                <a:spcPct val="120000"/>
              </a:lnSpc>
              <a:buFont typeface="Wingdings 2" pitchFamily="18" charset="2"/>
              <a:buNone/>
            </a:pPr>
            <a:r>
              <a:rPr lang="zh-CN" altLang="en-US" sz="2400" dirty="0" smtClean="0">
                <a:latin typeface="微软雅黑" pitchFamily="34" charset="-122"/>
                <a:ea typeface="微软雅黑" pitchFamily="34" charset="-122"/>
              </a:rPr>
              <a:t>   </a:t>
            </a:r>
            <a:r>
              <a:rPr lang="zh-CN" altLang="en-US" sz="2400" dirty="0" smtClean="0">
                <a:solidFill>
                  <a:srgbClr val="FF0000"/>
                </a:solidFill>
                <a:latin typeface="微软雅黑" pitchFamily="34" charset="-122"/>
                <a:ea typeface="微软雅黑" pitchFamily="34" charset="-122"/>
              </a:rPr>
              <a:t>“影子”</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也会定期和</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服务器“握手”</a:t>
            </a:r>
            <a:r>
              <a:rPr lang="zh-CN" altLang="en-US" sz="2400" dirty="0" smtClean="0">
                <a:latin typeface="微软雅黑" pitchFamily="34" charset="-122"/>
                <a:ea typeface="微软雅黑" pitchFamily="34" charset="-122"/>
              </a:rPr>
              <a:t>来确定它们的状态。</a:t>
            </a:r>
            <a:endParaRPr lang="zh-CN" altLang="en-US" sz="2400" dirty="0" smtClean="0"/>
          </a:p>
        </p:txBody>
      </p:sp>
      <p:sp>
        <p:nvSpPr>
          <p:cNvPr id="4" name="灯片编号占位符 3"/>
          <p:cNvSpPr>
            <a:spLocks noGrp="1"/>
          </p:cNvSpPr>
          <p:nvPr>
            <p:ph type="sldNum" sz="quarter" idx="12"/>
          </p:nvPr>
        </p:nvSpPr>
        <p:spPr/>
        <p:txBody>
          <a:bodyPr/>
          <a:lstStyle/>
          <a:p>
            <a:pPr>
              <a:defRPr/>
            </a:pPr>
            <a:fld id="{B50F9012-BEBD-4B3E-8BEF-83A89865CECE}" type="slidenum">
              <a:rPr lang="zh-CN" altLang="en-US" smtClean="0">
                <a:solidFill>
                  <a:srgbClr val="E3DED1">
                    <a:shade val="50000"/>
                  </a:srgbClr>
                </a:solidFill>
              </a:rPr>
              <a:pPr>
                <a:defRPr/>
              </a:pPr>
              <a:t>28</a:t>
            </a:fld>
            <a:endParaRPr lang="zh-CN" altLang="en-US">
              <a:solidFill>
                <a:srgbClr val="E3DED1">
                  <a:shade val="50000"/>
                </a:srgbClr>
              </a:solidFill>
            </a:endParaRPr>
          </a:p>
        </p:txBody>
      </p:sp>
    </p:spTree>
    <p:extLst>
      <p:ext uri="{BB962C8B-B14F-4D97-AF65-F5344CB8AC3E}">
        <p14:creationId xmlns:p14="http://schemas.microsoft.com/office/powerpoint/2010/main" val="1921425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smtClean="0"/>
              <a:t>GFS</a:t>
            </a:r>
            <a:r>
              <a:rPr lang="zh-CN" altLang="en-US" dirty="0" smtClean="0"/>
              <a:t>数据访问</a:t>
            </a:r>
            <a:endParaRPr lang="zh-CN" altLang="en-US" dirty="0"/>
          </a:p>
        </p:txBody>
      </p:sp>
      <p:sp>
        <p:nvSpPr>
          <p:cNvPr id="8" name="副标题 7"/>
          <p:cNvSpPr>
            <a:spLocks noGrp="1"/>
          </p:cNvSpPr>
          <p:nvPr>
            <p:ph type="subTitle" idx="1"/>
          </p:nvPr>
        </p:nvSpPr>
        <p:spPr>
          <a:xfrm>
            <a:off x="722376" y="3685032"/>
            <a:ext cx="7772400" cy="2624288"/>
          </a:xfrm>
        </p:spPr>
        <p:txBody>
          <a:bodyPr/>
          <a:lstStyle/>
          <a:p>
            <a:r>
              <a:rPr lang="zh-CN" altLang="en-US" dirty="0" smtClean="0"/>
              <a:t>读</a:t>
            </a:r>
            <a:endParaRPr lang="en-US" altLang="zh-CN" dirty="0" smtClean="0"/>
          </a:p>
          <a:p>
            <a:r>
              <a:rPr lang="zh-CN" altLang="en-US" dirty="0" smtClean="0"/>
              <a:t>写（租约）、记录追加（原子操作）</a:t>
            </a:r>
            <a:endParaRPr lang="en-US" altLang="zh-CN" dirty="0" smtClean="0"/>
          </a:p>
          <a:p>
            <a:r>
              <a:rPr lang="zh-CN" altLang="en-US" dirty="0"/>
              <a:t>一致性模型</a:t>
            </a:r>
            <a:endParaRPr lang="en-US" altLang="zh-CN" dirty="0"/>
          </a:p>
          <a:p>
            <a:r>
              <a:rPr lang="zh-CN" altLang="en-US" dirty="0"/>
              <a:t>版本（租约）、版本及</a:t>
            </a:r>
            <a:r>
              <a:rPr lang="en-US" altLang="zh-CN" dirty="0"/>
              <a:t>checksum</a:t>
            </a:r>
            <a:r>
              <a:rPr lang="zh-CN" altLang="en-US" dirty="0" smtClean="0"/>
              <a:t>校验</a:t>
            </a:r>
            <a:endParaRPr lang="zh-CN" altLang="en-US" dirty="0"/>
          </a:p>
        </p:txBody>
      </p:sp>
      <p:sp>
        <p:nvSpPr>
          <p:cNvPr id="2" name="灯片编号占位符 1"/>
          <p:cNvSpPr>
            <a:spLocks noGrp="1"/>
          </p:cNvSpPr>
          <p:nvPr>
            <p:ph type="sldNum" sz="quarter" idx="12"/>
          </p:nvPr>
        </p:nvSpPr>
        <p:spPr/>
        <p:txBody>
          <a:bodyPr/>
          <a:lstStyle/>
          <a:p>
            <a:pPr>
              <a:defRPr/>
            </a:pPr>
            <a:fld id="{FE017992-A809-427F-9FC2-0EBCCBCC2782}" type="slidenum">
              <a:rPr lang="zh-CN" altLang="en-US" smtClean="0"/>
              <a:pPr>
                <a:defRPr/>
              </a:pPr>
              <a:t>29</a:t>
            </a:fld>
            <a:endParaRPr lang="zh-CN" altLang="en-US"/>
          </a:p>
        </p:txBody>
      </p:sp>
    </p:spTree>
    <p:extLst>
      <p:ext uri="{BB962C8B-B14F-4D97-AF65-F5344CB8AC3E}">
        <p14:creationId xmlns:p14="http://schemas.microsoft.com/office/powerpoint/2010/main" val="128131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微软雅黑" pitchFamily="34" charset="-122"/>
                <a:ea typeface="微软雅黑" pitchFamily="34" charset="-122"/>
              </a:rPr>
              <a:t>主要内容</a:t>
            </a:r>
            <a:endParaRPr lang="zh-CN" altLang="en-US" dirty="0"/>
          </a:p>
        </p:txBody>
      </p:sp>
      <p:sp>
        <p:nvSpPr>
          <p:cNvPr id="4" name="内容占位符 3"/>
          <p:cNvSpPr>
            <a:spLocks noGrp="1"/>
          </p:cNvSpPr>
          <p:nvPr>
            <p:ph idx="1"/>
          </p:nvPr>
        </p:nvSpPr>
        <p:spPr/>
        <p:txBody>
          <a:bodyPr/>
          <a:lstStyle/>
          <a:p>
            <a:pPr>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设计思想、基本概念</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体系架构</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数据访问</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dirty="0" smtClean="0">
                <a:latin typeface="微软雅黑" panose="020B0503020204020204" pitchFamily="34" charset="-122"/>
                <a:ea typeface="微软雅黑" panose="020B0503020204020204" pitchFamily="34" charset="-122"/>
              </a:rPr>
              <a:t>空间管理</a:t>
            </a:r>
            <a:endParaRPr lang="en-US" altLang="zh-CN" dirty="0" smtClean="0">
              <a:latin typeface="微软雅黑" panose="020B0503020204020204" pitchFamily="34" charset="-122"/>
              <a:ea typeface="微软雅黑" panose="020B0503020204020204" pitchFamily="34" charset="-122"/>
            </a:endParaRPr>
          </a:p>
          <a:p>
            <a:pPr>
              <a:buFont typeface="Wingdings" panose="05000000000000000000" pitchFamily="2" charset="2"/>
              <a:buChar char="l"/>
            </a:pP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a:defRPr/>
            </a:pPr>
            <a:fld id="{FE017992-A809-427F-9FC2-0EBCCBCC2782}" type="slidenum">
              <a:rPr lang="zh-CN" altLang="en-US" smtClean="0"/>
              <a:pPr>
                <a:defRPr/>
              </a:pPr>
              <a:t>3</a:t>
            </a:fld>
            <a:endParaRPr lang="zh-CN" altLang="en-US"/>
          </a:p>
        </p:txBody>
      </p:sp>
    </p:spTree>
    <p:extLst>
      <p:ext uri="{BB962C8B-B14F-4D97-AF65-F5344CB8AC3E}">
        <p14:creationId xmlns:p14="http://schemas.microsoft.com/office/powerpoint/2010/main" val="12557438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5B2C5688-F3B3-441F-A91F-B7C4C34D4947}" type="slidenum">
              <a:rPr lang="zh-CN" altLang="en-US">
                <a:latin typeface="微软雅黑" pitchFamily="34" charset="-122"/>
                <a:ea typeface="微软雅黑" pitchFamily="34" charset="-122"/>
              </a:rPr>
              <a:pPr>
                <a:defRPr/>
              </a:pPr>
              <a:t>30</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dirty="0" smtClean="0">
                <a:latin typeface="微软雅黑" pitchFamily="34" charset="-122"/>
                <a:ea typeface="微软雅黑" pitchFamily="34" charset="-122"/>
              </a:rPr>
              <a:t>关于元数据和文件数据的缓存</a:t>
            </a:r>
          </a:p>
        </p:txBody>
      </p:sp>
      <p:sp>
        <p:nvSpPr>
          <p:cNvPr id="20484" name="文本占位符 2"/>
          <p:cNvSpPr>
            <a:spLocks noGrp="1"/>
          </p:cNvSpPr>
          <p:nvPr>
            <p:ph type="body" sz="quarter" idx="4294967295"/>
          </p:nvPr>
        </p:nvSpPr>
        <p:spPr>
          <a:xfrm>
            <a:off x="500063" y="1412776"/>
            <a:ext cx="8143875" cy="4699099"/>
          </a:xfrm>
        </p:spPr>
        <p:txBody>
          <a:bodyPr/>
          <a:lstStyle/>
          <a:p>
            <a:pPr marL="0" indent="0" eaLnBrk="1" hangingPunct="1">
              <a:buFont typeface="Wingdings 2" pitchFamily="18" charset="2"/>
              <a:buNone/>
            </a:pPr>
            <a:r>
              <a:rPr lang="en-US" altLang="zh-CN" sz="2400" dirty="0" smtClean="0">
                <a:latin typeface="微软雅黑" pitchFamily="34" charset="-122"/>
                <a:ea typeface="微软雅黑" pitchFamily="34" charset="-122"/>
              </a:rPr>
              <a:t>    Master</a:t>
            </a:r>
            <a:r>
              <a:rPr lang="zh-CN" altLang="en-US" sz="2400" dirty="0" smtClean="0">
                <a:latin typeface="微软雅黑" pitchFamily="34" charset="-122"/>
                <a:ea typeface="微软雅黑" pitchFamily="34" charset="-122"/>
              </a:rPr>
              <a:t>和客户端都会缓存元数据。</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    客户端和</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服务器都</a:t>
            </a:r>
            <a:r>
              <a:rPr lang="zh-CN" altLang="en-US" sz="2400" dirty="0" smtClean="0">
                <a:solidFill>
                  <a:srgbClr val="FF0000"/>
                </a:solidFill>
                <a:latin typeface="微软雅黑" pitchFamily="34" charset="-122"/>
                <a:ea typeface="微软雅黑" pitchFamily="34" charset="-122"/>
              </a:rPr>
              <a:t>不缓存文件数据</a:t>
            </a:r>
            <a:r>
              <a:rPr lang="zh-CN" altLang="en-US" sz="2400" dirty="0" smtClean="0">
                <a:latin typeface="微软雅黑" pitchFamily="34" charset="-122"/>
                <a:ea typeface="微软雅黑" pitchFamily="34" charset="-122"/>
              </a:rPr>
              <a:t>，简化了客户端和整个系统的设计和实现。</a:t>
            </a:r>
            <a:endParaRPr lang="en-US" altLang="zh-CN" sz="2400" dirty="0" smtClean="0">
              <a:latin typeface="微软雅黑" pitchFamily="34" charset="-122"/>
              <a:ea typeface="微软雅黑" pitchFamily="34" charset="-122"/>
            </a:endParaRPr>
          </a:p>
          <a:p>
            <a:pPr marL="0" indent="0" eaLnBrk="1" hangingPunct="1">
              <a:buNone/>
            </a:pPr>
            <a:r>
              <a:rPr lang="en-US" altLang="zh-CN" sz="2400" dirty="0" smtClean="0">
                <a:latin typeface="微软雅黑" pitchFamily="34" charset="-122"/>
                <a:ea typeface="微软雅黑" pitchFamily="34" charset="-122"/>
              </a:rPr>
              <a:t>     </a:t>
            </a:r>
          </a:p>
          <a:p>
            <a:pPr marL="0" indent="0" eaLnBrk="1" hangingPunct="1">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p>
          <a:p>
            <a:pPr marL="0" indent="0" eaLnBrk="1" hangingPunct="1">
              <a:buNone/>
            </a:pPr>
            <a:endParaRPr lang="en-US" altLang="zh-CN" sz="2400" dirty="0" smtClean="0">
              <a:latin typeface="微软雅黑" pitchFamily="34" charset="-122"/>
              <a:ea typeface="微软雅黑" pitchFamily="34" charset="-122"/>
            </a:endParaRPr>
          </a:p>
          <a:p>
            <a:pPr marL="0" indent="0" eaLnBrk="1" hangingPunct="1">
              <a:buNone/>
            </a:pPr>
            <a:endParaRPr lang="en-US" altLang="zh-CN" sz="2400" dirty="0" smtClean="0">
              <a:latin typeface="微软雅黑" pitchFamily="34" charset="-122"/>
              <a:ea typeface="微软雅黑" pitchFamily="34" charset="-122"/>
            </a:endParaRPr>
          </a:p>
          <a:p>
            <a:pPr marL="0" indent="0" eaLnBrk="1" hangingPunct="1">
              <a:buNone/>
            </a:pPr>
            <a:r>
              <a:rPr lang="en-US" altLang="zh-CN" sz="2400" dirty="0" smtClean="0">
                <a:latin typeface="微软雅黑" pitchFamily="34" charset="-122"/>
                <a:ea typeface="微软雅黑" pitchFamily="34" charset="-122"/>
              </a:rPr>
              <a:t>    Chunk</a:t>
            </a:r>
            <a:r>
              <a:rPr lang="zh-CN" altLang="en-US" sz="2400" dirty="0" smtClean="0">
                <a:latin typeface="微软雅黑" pitchFamily="34" charset="-122"/>
                <a:ea typeface="微软雅黑" pitchFamily="34" charset="-122"/>
              </a:rPr>
              <a:t>以本地文件的方式保存， </a:t>
            </a:r>
            <a:r>
              <a:rPr lang="en-US" altLang="zh-CN" sz="2400" dirty="0" smtClean="0">
                <a:latin typeface="微软雅黑" pitchFamily="34" charset="-122"/>
                <a:ea typeface="微软雅黑" pitchFamily="34" charset="-122"/>
              </a:rPr>
              <a:t>Linux</a:t>
            </a:r>
            <a:r>
              <a:rPr lang="zh-CN" altLang="en-US" sz="2400" dirty="0">
                <a:latin typeface="微软雅黑" pitchFamily="34" charset="-122"/>
                <a:ea typeface="微软雅黑" pitchFamily="34" charset="-122"/>
              </a:rPr>
              <a:t>操作系统的</a:t>
            </a:r>
            <a:r>
              <a:rPr lang="zh-CN" altLang="en-US" sz="2400" dirty="0" smtClean="0">
                <a:solidFill>
                  <a:srgbClr val="FF0000"/>
                </a:solidFill>
                <a:latin typeface="微软雅黑" pitchFamily="34" charset="-122"/>
                <a:ea typeface="微软雅黑" pitchFamily="34" charset="-122"/>
              </a:rPr>
              <a:t>文件系统缓存</a:t>
            </a:r>
            <a:r>
              <a:rPr lang="zh-CN" altLang="en-US" sz="2400" dirty="0" smtClean="0">
                <a:latin typeface="微软雅黑" pitchFamily="34" charset="-122"/>
                <a:ea typeface="微软雅黑" pitchFamily="34" charset="-122"/>
              </a:rPr>
              <a:t>会把经常访问的数据缓存在内存中。</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marL="0" indent="0" eaLnBrk="1" hangingPunct="1">
              <a:buNone/>
            </a:pP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服务器不特别缓存文件数据。</a:t>
            </a:r>
            <a:endParaRPr lang="en-US" altLang="zh-CN" sz="2400" dirty="0" smtClean="0">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4CDF6871-6992-434B-8817-352FFD559BCB}"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30</a:t>
            </a:fld>
            <a:endParaRPr lang="zh-CN" altLang="en-US" sz="1000">
              <a:solidFill>
                <a:schemeClr val="bg2">
                  <a:shade val="50000"/>
                </a:schemeClr>
              </a:solidFill>
              <a:latin typeface="微软雅黑" pitchFamily="34" charset="-122"/>
              <a:ea typeface="微软雅黑" pitchFamily="34" charset="-122"/>
            </a:endParaRPr>
          </a:p>
        </p:txBody>
      </p:sp>
      <p:sp>
        <p:nvSpPr>
          <p:cNvPr id="3" name="圆角矩形标注 2"/>
          <p:cNvSpPr/>
          <p:nvPr/>
        </p:nvSpPr>
        <p:spPr>
          <a:xfrm>
            <a:off x="434518" y="2708920"/>
            <a:ext cx="8305800" cy="1224136"/>
          </a:xfrm>
          <a:prstGeom prst="wedgeRoundRectCallout">
            <a:avLst>
              <a:gd name="adj1" fmla="val 2434"/>
              <a:gd name="adj2" fmla="val -8327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indent="0" eaLnBrk="1" hangingPunct="1">
              <a:buNone/>
            </a:pPr>
            <a:r>
              <a:rPr lang="zh-CN" altLang="en-US" sz="2400" dirty="0">
                <a:latin typeface="微软雅黑" pitchFamily="34" charset="-122"/>
                <a:ea typeface="微软雅黑" pitchFamily="34" charset="-122"/>
              </a:rPr>
              <a:t>大部分程序要么以</a:t>
            </a:r>
            <a:r>
              <a:rPr lang="zh-CN" altLang="en-US" sz="2400" dirty="0">
                <a:solidFill>
                  <a:srgbClr val="FF0000"/>
                </a:solidFill>
                <a:latin typeface="微软雅黑" pitchFamily="34" charset="-122"/>
                <a:ea typeface="微软雅黑" pitchFamily="34" charset="-122"/>
              </a:rPr>
              <a:t>流的方式读取</a:t>
            </a:r>
            <a:r>
              <a:rPr lang="zh-CN" altLang="en-US" sz="2400" dirty="0">
                <a:latin typeface="微软雅黑" pitchFamily="34" charset="-122"/>
                <a:ea typeface="微软雅黑" pitchFamily="34" charset="-122"/>
              </a:rPr>
              <a:t>一个巨大文件，要么</a:t>
            </a:r>
            <a:r>
              <a:rPr lang="zh-CN" altLang="en-US" sz="2400" dirty="0">
                <a:solidFill>
                  <a:srgbClr val="FF0000"/>
                </a:solidFill>
                <a:latin typeface="微软雅黑" pitchFamily="34" charset="-122"/>
                <a:ea typeface="微软雅黑" pitchFamily="34" charset="-122"/>
              </a:rPr>
              <a:t>工作集太大</a:t>
            </a:r>
            <a:r>
              <a:rPr lang="zh-CN" altLang="en-US" sz="2400" dirty="0">
                <a:latin typeface="微软雅黑" pitchFamily="34" charset="-122"/>
                <a:ea typeface="微软雅黑" pitchFamily="34" charset="-122"/>
              </a:rPr>
              <a:t>根本无法被缓存 → 客户端缓存文件数据意义不大。</a:t>
            </a:r>
            <a:endParaRPr lang="en-US"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37CDAFED-5852-42F8-86E3-748E7C9E2299}" type="slidenum">
              <a:rPr lang="zh-CN" altLang="en-US">
                <a:latin typeface="微软雅黑" pitchFamily="34" charset="-122"/>
                <a:ea typeface="微软雅黑" pitchFamily="34" charset="-122"/>
              </a:rPr>
              <a:pPr>
                <a:defRPr/>
              </a:pPr>
              <a:t>31</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dirty="0" smtClean="0">
                <a:latin typeface="微软雅黑" pitchFamily="34" charset="-122"/>
                <a:ea typeface="微软雅黑" pitchFamily="34" charset="-122"/>
              </a:rPr>
              <a:t>简单读取的流程</a:t>
            </a:r>
          </a:p>
        </p:txBody>
      </p:sp>
      <p:sp>
        <p:nvSpPr>
          <p:cNvPr id="21508" name="文本占位符 2"/>
          <p:cNvSpPr>
            <a:spLocks noGrp="1"/>
          </p:cNvSpPr>
          <p:nvPr>
            <p:ph type="body" sz="quarter" idx="4294967295"/>
          </p:nvPr>
        </p:nvSpPr>
        <p:spPr>
          <a:xfrm>
            <a:off x="500063" y="1428750"/>
            <a:ext cx="8143875" cy="5000625"/>
          </a:xfrm>
        </p:spPr>
        <p:txBody>
          <a:bodyPr/>
          <a:lstStyle/>
          <a:p>
            <a:pPr marL="0" indent="0" eaLnBrk="1" hangingPunct="1">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客户端</a:t>
            </a:r>
            <a:r>
              <a:rPr lang="zh-CN" altLang="en-US" sz="2400" dirty="0" smtClean="0">
                <a:latin typeface="微软雅黑" pitchFamily="34" charset="-122"/>
                <a:ea typeface="微软雅黑" pitchFamily="34" charset="-122"/>
              </a:rPr>
              <a:t>将</a:t>
            </a:r>
            <a:r>
              <a:rPr lang="zh-CN" altLang="en-US" sz="2400" dirty="0" smtClean="0">
                <a:solidFill>
                  <a:srgbClr val="FF0000"/>
                </a:solidFill>
                <a:latin typeface="微软雅黑" pitchFamily="34" charset="-122"/>
                <a:ea typeface="微软雅黑" pitchFamily="34" charset="-122"/>
              </a:rPr>
              <a:t>文件名</a:t>
            </a:r>
            <a:r>
              <a:rPr lang="zh-CN" altLang="en-US" sz="2400" dirty="0" smtClean="0">
                <a:latin typeface="微软雅黑" pitchFamily="34" charset="-122"/>
                <a:ea typeface="微软雅黑" pitchFamily="34" charset="-122"/>
              </a:rPr>
              <a:t>和</a:t>
            </a:r>
            <a:r>
              <a:rPr lang="zh-CN" altLang="en-US" sz="2400" dirty="0" smtClean="0">
                <a:solidFill>
                  <a:srgbClr val="FF0000"/>
                </a:solidFill>
                <a:latin typeface="微软雅黑" pitchFamily="34" charset="-122"/>
                <a:ea typeface="微软雅黑" pitchFamily="34" charset="-122"/>
              </a:rPr>
              <a:t>程序指定的字节偏移</a:t>
            </a:r>
            <a:r>
              <a:rPr lang="zh-CN" altLang="en-US" sz="2400" dirty="0" smtClean="0">
                <a:latin typeface="微软雅黑" pitchFamily="34" charset="-122"/>
                <a:ea typeface="微软雅黑" pitchFamily="34" charset="-122"/>
              </a:rPr>
              <a:t>根据固定的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大小转换成</a:t>
            </a:r>
            <a:r>
              <a:rPr lang="zh-CN" altLang="en-US" sz="2400" dirty="0" smtClean="0">
                <a:solidFill>
                  <a:srgbClr val="FF0000"/>
                </a:solidFill>
                <a:latin typeface="微软雅黑" pitchFamily="34" charset="-122"/>
                <a:ea typeface="微软雅黑" pitchFamily="34" charset="-122"/>
              </a:rPr>
              <a:t>文件的</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索引</a:t>
            </a:r>
            <a:r>
              <a:rPr lang="zh-CN" altLang="en-US" sz="2400" dirty="0" smtClean="0">
                <a:latin typeface="微软雅黑" pitchFamily="34" charset="-122"/>
                <a:ea typeface="微软雅黑" pitchFamily="34" charset="-122"/>
              </a:rPr>
              <a:t>，进而把</a:t>
            </a:r>
            <a:r>
              <a:rPr lang="zh-CN" altLang="en-US" sz="2400" dirty="0" smtClean="0">
                <a:solidFill>
                  <a:srgbClr val="FF0000"/>
                </a:solidFill>
                <a:latin typeface="微软雅黑" pitchFamily="34" charset="-122"/>
                <a:ea typeface="微软雅黑" pitchFamily="34" charset="-122"/>
              </a:rPr>
              <a:t>文件名和</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索引</a:t>
            </a:r>
            <a:r>
              <a:rPr lang="zh-CN" altLang="en-US" sz="2400" dirty="0" smtClean="0">
                <a:latin typeface="微软雅黑" pitchFamily="34" charset="-122"/>
                <a:ea typeface="微软雅黑" pitchFamily="34" charset="-122"/>
              </a:rPr>
              <a:t>发送给</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节点</a:t>
            </a:r>
            <a:r>
              <a:rPr lang="zh-CN" altLang="en-US" sz="2400" dirty="0" smtClean="0">
                <a:latin typeface="微软雅黑" pitchFamily="34" charset="-122"/>
                <a:ea typeface="微软雅黑" pitchFamily="34" charset="-122"/>
              </a:rPr>
              <a:t>将相应的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标识和副本的</a:t>
            </a:r>
            <a:r>
              <a:rPr lang="zh-CN" altLang="en-US" sz="2400" dirty="0" smtClean="0">
                <a:solidFill>
                  <a:srgbClr val="FF0000"/>
                </a:solidFill>
                <a:latin typeface="微软雅黑" pitchFamily="34" charset="-122"/>
                <a:ea typeface="微软雅黑" pitchFamily="34" charset="-122"/>
              </a:rPr>
              <a:t>位置信息</a:t>
            </a:r>
            <a:r>
              <a:rPr lang="zh-CN" altLang="en-US" sz="2400" dirty="0" smtClean="0">
                <a:latin typeface="微软雅黑" pitchFamily="34" charset="-122"/>
                <a:ea typeface="微软雅黑" pitchFamily="34" charset="-122"/>
              </a:rPr>
              <a:t>发还给客户端。客户端用</a:t>
            </a:r>
            <a:r>
              <a:rPr lang="zh-CN" altLang="en-US" sz="2400" dirty="0" smtClean="0">
                <a:solidFill>
                  <a:srgbClr val="FF0000"/>
                </a:solidFill>
                <a:latin typeface="微软雅黑" pitchFamily="34" charset="-122"/>
                <a:ea typeface="微软雅黑" pitchFamily="34" charset="-122"/>
              </a:rPr>
              <a:t>文件名和</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索引作为</a:t>
            </a:r>
            <a:r>
              <a:rPr lang="en-US" altLang="zh-CN" sz="2400" dirty="0" smtClean="0">
                <a:solidFill>
                  <a:srgbClr val="FF0000"/>
                </a:solidFill>
                <a:latin typeface="微软雅黑" pitchFamily="34" charset="-122"/>
                <a:ea typeface="微软雅黑" pitchFamily="34" charset="-122"/>
              </a:rPr>
              <a:t>key</a:t>
            </a:r>
            <a:r>
              <a:rPr lang="zh-CN" altLang="en-US" sz="2400" dirty="0" smtClean="0">
                <a:latin typeface="微软雅黑" pitchFamily="34" charset="-122"/>
                <a:ea typeface="微软雅黑" pitchFamily="34" charset="-122"/>
              </a:rPr>
              <a:t>缓存这些信息，之后客户端发送请求（包含</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标识和字节范围）到其中的一个副本</a:t>
            </a:r>
            <a:r>
              <a:rPr lang="en-US" altLang="zh-CN" sz="2400" dirty="0" err="1" smtClean="0">
                <a:latin typeface="微软雅黑" pitchFamily="34" charset="-122"/>
                <a:ea typeface="微软雅黑" pitchFamily="34" charset="-122"/>
              </a:rPr>
              <a:t>Chunkserver</a:t>
            </a:r>
            <a:r>
              <a:rPr lang="zh-CN" altLang="en-US" sz="2400" dirty="0" smtClean="0">
                <a:latin typeface="微软雅黑" pitchFamily="34" charset="-122"/>
                <a:ea typeface="微软雅黑" pitchFamily="34" charset="-122"/>
              </a:rPr>
              <a:t>（一般选择最近的）。</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）该</a:t>
            </a:r>
            <a:r>
              <a:rPr lang="en-US" altLang="zh-CN" sz="2400" dirty="0" err="1" smtClean="0">
                <a:solidFill>
                  <a:srgbClr val="FF0000"/>
                </a:solidFill>
                <a:latin typeface="微软雅黑" pitchFamily="34" charset="-122"/>
                <a:ea typeface="微软雅黑" pitchFamily="34" charset="-122"/>
              </a:rPr>
              <a:t>Chunkserver</a:t>
            </a:r>
            <a:r>
              <a:rPr lang="zh-CN" altLang="en-US" sz="2400" dirty="0" smtClean="0">
                <a:latin typeface="微软雅黑" pitchFamily="34" charset="-122"/>
                <a:ea typeface="微软雅黑" pitchFamily="34" charset="-122"/>
              </a:rPr>
              <a:t>读取</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数据返回客户端。</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BC1127F2-9879-4669-BEEE-E9939788B86D}"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31</a:t>
            </a:fld>
            <a:endParaRPr lang="zh-CN" altLang="en-US" sz="1000">
              <a:solidFill>
                <a:schemeClr val="bg2">
                  <a:shade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微软雅黑" pitchFamily="34" charset="-122"/>
                <a:ea typeface="微软雅黑" pitchFamily="34" charset="-122"/>
              </a:rPr>
              <a:t>简单读取的流程</a:t>
            </a:r>
            <a:endParaRPr lang="zh-CN" altLang="en-US" dirty="0"/>
          </a:p>
        </p:txBody>
      </p:sp>
      <p:sp>
        <p:nvSpPr>
          <p:cNvPr id="4" name="内容占位符 3"/>
          <p:cNvSpPr>
            <a:spLocks noGrp="1"/>
          </p:cNvSpPr>
          <p:nvPr>
            <p:ph idx="1"/>
          </p:nvPr>
        </p:nvSpPr>
        <p:spPr/>
        <p:txBody>
          <a:bodyPr/>
          <a:lstStyle/>
          <a:p>
            <a:pPr marL="0" indent="0" eaLnBrk="1" hangingPunct="1">
              <a:buNone/>
            </a:pPr>
            <a:r>
              <a:rPr lang="zh-CN" altLang="en-US" sz="2400" dirty="0" smtClean="0">
                <a:latin typeface="微软雅黑" pitchFamily="34" charset="-122"/>
                <a:ea typeface="微软雅黑" pitchFamily="34" charset="-122"/>
              </a:rPr>
              <a:t>    在开始了对</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的数据读取操作后，客户端不必再和</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节点通讯，除非</a:t>
            </a:r>
            <a:r>
              <a:rPr lang="zh-CN" altLang="en-US" sz="2400" dirty="0" smtClean="0">
                <a:solidFill>
                  <a:srgbClr val="FF0000"/>
                </a:solidFill>
                <a:latin typeface="微软雅黑" pitchFamily="34" charset="-122"/>
                <a:ea typeface="微软雅黑" pitchFamily="34" charset="-122"/>
              </a:rPr>
              <a:t>缓存</a:t>
            </a:r>
            <a:r>
              <a:rPr lang="zh-CN" altLang="en-US" sz="2400" dirty="0" smtClean="0">
                <a:latin typeface="微软雅黑" pitchFamily="34" charset="-122"/>
                <a:ea typeface="微软雅黑" pitchFamily="34" charset="-122"/>
              </a:rPr>
              <a:t>的元数据信息</a:t>
            </a:r>
            <a:r>
              <a:rPr lang="zh-CN" altLang="en-US" sz="2400" dirty="0" smtClean="0">
                <a:solidFill>
                  <a:srgbClr val="FF0000"/>
                </a:solidFill>
                <a:latin typeface="微软雅黑" pitchFamily="34" charset="-122"/>
                <a:ea typeface="微软雅黑" pitchFamily="34" charset="-122"/>
              </a:rPr>
              <a:t>过期</a:t>
            </a:r>
            <a:r>
              <a:rPr lang="zh-CN" altLang="en-US" sz="2400" dirty="0" smtClean="0">
                <a:latin typeface="微软雅黑" pitchFamily="34" charset="-122"/>
                <a:ea typeface="微软雅黑" pitchFamily="34" charset="-122"/>
              </a:rPr>
              <a:t>或者</a:t>
            </a:r>
            <a:r>
              <a:rPr lang="zh-CN" altLang="en-US" sz="2400" dirty="0" smtClean="0">
                <a:solidFill>
                  <a:srgbClr val="FF0000"/>
                </a:solidFill>
                <a:latin typeface="微软雅黑" pitchFamily="34" charset="-122"/>
                <a:ea typeface="微软雅黑" pitchFamily="34" charset="-122"/>
              </a:rPr>
              <a:t>文件被重新打开</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None/>
            </a:pPr>
            <a:endParaRPr lang="en-US" altLang="zh-CN" sz="2400" dirty="0" smtClean="0">
              <a:latin typeface="微软雅黑" pitchFamily="34" charset="-122"/>
              <a:ea typeface="微软雅黑" pitchFamily="34" charset="-122"/>
            </a:endParaRPr>
          </a:p>
          <a:p>
            <a:pPr marL="0" indent="0" eaLnBrk="1" hangingPunct="1">
              <a:buNone/>
            </a:pPr>
            <a:r>
              <a:rPr lang="en-US" altLang="zh-CN" sz="2400" dirty="0">
                <a:latin typeface="微软雅黑" pitchFamily="34" charset="-122"/>
                <a:ea typeface="微软雅黑" pitchFamily="34" charset="-122"/>
              </a:rPr>
              <a:t>Master</a:t>
            </a:r>
            <a:r>
              <a:rPr lang="zh-CN" altLang="en-US" sz="2400" dirty="0">
                <a:latin typeface="微软雅黑" pitchFamily="34" charset="-122"/>
                <a:ea typeface="微软雅黑" pitchFamily="34" charset="-122"/>
              </a:rPr>
              <a:t>节点的回应也可能包含了</a:t>
            </a:r>
            <a:r>
              <a:rPr lang="zh-CN" altLang="en-US" sz="2400" dirty="0">
                <a:solidFill>
                  <a:srgbClr val="FF0000"/>
                </a:solidFill>
                <a:latin typeface="微软雅黑" pitchFamily="34" charset="-122"/>
                <a:ea typeface="微软雅黑" pitchFamily="34" charset="-122"/>
              </a:rPr>
              <a:t>被请求</a:t>
            </a:r>
            <a:r>
              <a:rPr lang="en-US" altLang="zh-CN" sz="2400" dirty="0">
                <a:solidFill>
                  <a:srgbClr val="FF0000"/>
                </a:solidFill>
                <a:latin typeface="微软雅黑" pitchFamily="34" charset="-122"/>
                <a:ea typeface="微软雅黑" pitchFamily="34" charset="-122"/>
              </a:rPr>
              <a:t>Chunk</a:t>
            </a:r>
            <a:r>
              <a:rPr lang="zh-CN" altLang="en-US" sz="2400" dirty="0">
                <a:solidFill>
                  <a:srgbClr val="FF0000"/>
                </a:solidFill>
                <a:latin typeface="微软雅黑" pitchFamily="34" charset="-122"/>
                <a:ea typeface="微软雅黑" pitchFamily="34" charset="-122"/>
              </a:rPr>
              <a:t>的后续</a:t>
            </a:r>
            <a:r>
              <a:rPr lang="en-US" altLang="zh-CN" sz="2400" dirty="0">
                <a:solidFill>
                  <a:srgbClr val="FF0000"/>
                </a:solidFill>
                <a:latin typeface="微软雅黑" pitchFamily="34" charset="-122"/>
                <a:ea typeface="微软雅黑" pitchFamily="34" charset="-122"/>
              </a:rPr>
              <a:t>Chunk</a:t>
            </a:r>
            <a:r>
              <a:rPr lang="zh-CN" altLang="en-US" sz="2400" dirty="0">
                <a:solidFill>
                  <a:srgbClr val="FF0000"/>
                </a:solidFill>
                <a:latin typeface="微软雅黑" pitchFamily="34" charset="-122"/>
                <a:ea typeface="微软雅黑" pitchFamily="34" charset="-122"/>
              </a:rPr>
              <a:t>的</a:t>
            </a:r>
            <a:r>
              <a:rPr lang="zh-CN" altLang="en-US" sz="2400" dirty="0" smtClean="0">
                <a:solidFill>
                  <a:srgbClr val="FF0000"/>
                </a:solidFill>
                <a:latin typeface="微软雅黑" pitchFamily="34" charset="-122"/>
                <a:ea typeface="微软雅黑" pitchFamily="34" charset="-122"/>
              </a:rPr>
              <a:t>信息</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实际过程中，客户端通常会在一次请求中查询</a:t>
            </a:r>
            <a:r>
              <a:rPr lang="zh-CN" altLang="en-US" sz="2400" dirty="0" smtClean="0">
                <a:solidFill>
                  <a:srgbClr val="FF0000"/>
                </a:solidFill>
                <a:latin typeface="微软雅黑" pitchFamily="34" charset="-122"/>
                <a:ea typeface="微软雅黑" pitchFamily="34" charset="-122"/>
              </a:rPr>
              <a:t>多个</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信息。</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    同样代价额外元数据，避免客户端和</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节点未来可能会发生的几次通讯。</a:t>
            </a:r>
          </a:p>
        </p:txBody>
      </p:sp>
      <p:sp>
        <p:nvSpPr>
          <p:cNvPr id="2" name="灯片编号占位符 1"/>
          <p:cNvSpPr>
            <a:spLocks noGrp="1"/>
          </p:cNvSpPr>
          <p:nvPr>
            <p:ph type="sldNum" sz="quarter" idx="12"/>
          </p:nvPr>
        </p:nvSpPr>
        <p:spPr/>
        <p:txBody>
          <a:bodyPr/>
          <a:lstStyle/>
          <a:p>
            <a:pPr>
              <a:defRPr/>
            </a:pPr>
            <a:fld id="{FE017992-A809-427F-9FC2-0EBCCBCC2782}" type="slidenum">
              <a:rPr lang="zh-CN" altLang="en-US" smtClean="0"/>
              <a:pPr>
                <a:defRPr/>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标注 5"/>
          <p:cNvSpPr/>
          <p:nvPr/>
        </p:nvSpPr>
        <p:spPr>
          <a:xfrm>
            <a:off x="6781341" y="4293096"/>
            <a:ext cx="1795922" cy="648072"/>
          </a:xfrm>
          <a:prstGeom prst="wedgeRoundRectCallout">
            <a:avLst>
              <a:gd name="adj1" fmla="val -65896"/>
              <a:gd name="adj2" fmla="val 3235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smtClean="0">
                <a:latin typeface="微软雅黑" pitchFamily="34" charset="-122"/>
                <a:ea typeface="微软雅黑" pitchFamily="34" charset="-122"/>
              </a:rPr>
              <a:t>以及元数据的相邻元数据</a:t>
            </a:r>
            <a:endParaRPr lang="zh-CN" altLang="en-US" sz="2000" dirty="0">
              <a:latin typeface="微软雅黑" pitchFamily="34" charset="-122"/>
              <a:ea typeface="微软雅黑" pitchFamily="34" charset="-122"/>
            </a:endParaRPr>
          </a:p>
        </p:txBody>
      </p:sp>
      <p:sp>
        <p:nvSpPr>
          <p:cNvPr id="5" name="灯片编号占位符 3"/>
          <p:cNvSpPr>
            <a:spLocks noGrp="1"/>
          </p:cNvSpPr>
          <p:nvPr>
            <p:ph type="sldNum" sz="quarter" idx="12"/>
          </p:nvPr>
        </p:nvSpPr>
        <p:spPr/>
        <p:txBody>
          <a:bodyPr/>
          <a:lstStyle/>
          <a:p>
            <a:pPr>
              <a:defRPr/>
            </a:pPr>
            <a:fld id="{71638BF5-45D3-4481-8352-2BE76191CC88}" type="slidenum">
              <a:rPr lang="zh-CN" altLang="en-US">
                <a:latin typeface="微软雅黑" pitchFamily="34" charset="-122"/>
                <a:ea typeface="微软雅黑" pitchFamily="34" charset="-122"/>
              </a:rPr>
              <a:pPr>
                <a:defRPr/>
              </a:pPr>
              <a:t>33</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smtClean="0">
                <a:latin typeface="微软雅黑" pitchFamily="34" charset="-122"/>
                <a:ea typeface="微软雅黑" pitchFamily="34" charset="-122"/>
              </a:rPr>
              <a:t>关于</a:t>
            </a:r>
            <a:r>
              <a:rPr lang="en-US" altLang="zh-CN" smtClean="0">
                <a:latin typeface="微软雅黑" pitchFamily="34" charset="-122"/>
                <a:ea typeface="微软雅黑" pitchFamily="34" charset="-122"/>
              </a:rPr>
              <a:t>Master</a:t>
            </a:r>
            <a:r>
              <a:rPr lang="zh-CN" altLang="en-US" smtClean="0">
                <a:latin typeface="微软雅黑" pitchFamily="34" charset="-122"/>
                <a:ea typeface="微软雅黑" pitchFamily="34" charset="-122"/>
              </a:rPr>
              <a:t>节点</a:t>
            </a:r>
          </a:p>
        </p:txBody>
      </p:sp>
      <p:sp>
        <p:nvSpPr>
          <p:cNvPr id="22532" name="文本占位符 2"/>
          <p:cNvSpPr>
            <a:spLocks noGrp="1"/>
          </p:cNvSpPr>
          <p:nvPr>
            <p:ph type="body" sz="quarter" idx="4294967295"/>
          </p:nvPr>
        </p:nvSpPr>
        <p:spPr>
          <a:xfrm>
            <a:off x="433388" y="1396979"/>
            <a:ext cx="8372475" cy="4714896"/>
          </a:xfrm>
        </p:spPr>
        <p:txBody>
          <a:bodyPr/>
          <a:lstStyle/>
          <a:p>
            <a:pPr marL="0" indent="0" eaLnBrk="1" hangingPunct="1">
              <a:buNone/>
            </a:pPr>
            <a:r>
              <a:rPr lang="en-US" altLang="zh-CN" sz="2400" dirty="0" smtClean="0">
                <a:latin typeface="微软雅黑" pitchFamily="34" charset="-122"/>
                <a:ea typeface="微软雅黑" pitchFamily="34" charset="-122"/>
              </a:rPr>
              <a:t>    Master</a:t>
            </a:r>
            <a:r>
              <a:rPr lang="zh-CN" altLang="en-US" sz="2400" dirty="0" smtClean="0">
                <a:latin typeface="微软雅黑" pitchFamily="34" charset="-122"/>
                <a:ea typeface="微软雅黑" pitchFamily="34" charset="-122"/>
              </a:rPr>
              <a:t>节点可通过</a:t>
            </a:r>
            <a:r>
              <a:rPr lang="zh-CN" altLang="en-US" sz="2400" dirty="0" smtClean="0">
                <a:solidFill>
                  <a:schemeClr val="accent1"/>
                </a:solidFill>
                <a:latin typeface="微软雅黑" pitchFamily="34" charset="-122"/>
                <a:ea typeface="微软雅黑" pitchFamily="34" charset="-122"/>
              </a:rPr>
              <a:t>全局的信息</a:t>
            </a:r>
            <a:r>
              <a:rPr lang="zh-CN" altLang="en-US" sz="2400" dirty="0" smtClean="0">
                <a:latin typeface="微软雅黑" pitchFamily="34" charset="-122"/>
                <a:ea typeface="微软雅黑" pitchFamily="34" charset="-122"/>
              </a:rPr>
              <a:t>精确定位</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的位置并制定复制决策。</a:t>
            </a:r>
            <a:endParaRPr lang="en-US" altLang="zh-CN" sz="2400" dirty="0" smtClean="0">
              <a:latin typeface="微软雅黑" pitchFamily="34" charset="-122"/>
              <a:ea typeface="微软雅黑" pitchFamily="34" charset="-122"/>
            </a:endParaRPr>
          </a:p>
          <a:p>
            <a:pPr marL="0" indent="0" eaLnBrk="1" hangingPunct="1">
              <a:buNone/>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单一</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节点的策略 </a:t>
            </a:r>
            <a:r>
              <a:rPr lang="zh-CN" altLang="en-US" sz="2400" dirty="0" smtClean="0">
                <a:latin typeface="Times New Roman" panose="02020603050405020304" pitchFamily="18" charset="0"/>
                <a:ea typeface="微软雅黑" pitchFamily="34" charset="-122"/>
                <a:cs typeface="Times New Roman" panose="02020603050405020304" pitchFamily="18" charset="0"/>
              </a:rPr>
              <a:t>→ </a:t>
            </a:r>
            <a:r>
              <a:rPr lang="zh-CN" altLang="en-US" sz="2400" dirty="0" smtClean="0">
                <a:latin typeface="微软雅黑" pitchFamily="34" charset="-122"/>
                <a:ea typeface="微软雅黑" pitchFamily="34" charset="-122"/>
              </a:rPr>
              <a:t>简化了系统设计。</a:t>
            </a:r>
            <a:endParaRPr lang="en-US" altLang="zh-CN" sz="2400" dirty="0" smtClean="0">
              <a:latin typeface="微软雅黑" pitchFamily="34" charset="-122"/>
              <a:ea typeface="微软雅黑" pitchFamily="34" charset="-122"/>
            </a:endParaRPr>
          </a:p>
          <a:p>
            <a:pPr marL="0" indent="0" eaLnBrk="1" hangingPunct="1">
              <a:buNone/>
            </a:pPr>
            <a:r>
              <a:rPr lang="en-US" altLang="zh-CN" sz="2400" dirty="0" smtClean="0">
                <a:latin typeface="宋体" panose="02010600030101010101" pitchFamily="2" charset="-122"/>
                <a:ea typeface="宋体" panose="02010600030101010101" pitchFamily="2" charset="-122"/>
              </a:rPr>
              <a:t>         ↓</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    为避免</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节点成为</a:t>
            </a:r>
            <a:r>
              <a:rPr lang="zh-CN" altLang="en-US" sz="2400" dirty="0" smtClean="0">
                <a:solidFill>
                  <a:schemeClr val="accent1"/>
                </a:solidFill>
                <a:latin typeface="微软雅黑" pitchFamily="34" charset="-122"/>
                <a:ea typeface="微软雅黑" pitchFamily="34" charset="-122"/>
              </a:rPr>
              <a:t>系统的瓶颈</a:t>
            </a:r>
            <a:r>
              <a:rPr lang="zh-CN" altLang="en-US" sz="2400" dirty="0" smtClean="0">
                <a:latin typeface="微软雅黑" pitchFamily="34" charset="-122"/>
                <a:ea typeface="微软雅黑" pitchFamily="34" charset="-122"/>
              </a:rPr>
              <a:t>，必须减少对</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节点的读写</a:t>
            </a:r>
            <a:r>
              <a:rPr lang="zh-CN" altLang="en-US" sz="2400" dirty="0" smtClean="0">
                <a:latin typeface="微软雅黑" pitchFamily="34" charset="-122"/>
                <a:ea typeface="微软雅黑" pitchFamily="34" charset="-122"/>
                <a:sym typeface="Wingdings" pitchFamily="2" charset="2"/>
              </a:rPr>
              <a:t>：</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）客户端不通过</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节点读写</a:t>
            </a:r>
            <a:r>
              <a:rPr lang="zh-CN" altLang="en-US" sz="2400" dirty="0" smtClean="0">
                <a:solidFill>
                  <a:schemeClr val="accent1"/>
                </a:solidFill>
                <a:latin typeface="微软雅黑" pitchFamily="34" charset="-122"/>
                <a:ea typeface="微软雅黑" pitchFamily="34" charset="-122"/>
              </a:rPr>
              <a:t>文件数据</a:t>
            </a:r>
            <a:r>
              <a:rPr lang="zh-CN" altLang="en-US" sz="2400" dirty="0" smtClean="0">
                <a:latin typeface="微软雅黑" pitchFamily="34" charset="-122"/>
                <a:ea typeface="微软雅黑" pitchFamily="34" charset="-122"/>
              </a:rPr>
              <a:t>，仅向</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节点询问它应该联系的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）客户端将这些元数据信息</a:t>
            </a:r>
            <a:r>
              <a:rPr lang="zh-CN" altLang="en-US" sz="2400" dirty="0" smtClean="0">
                <a:solidFill>
                  <a:schemeClr val="accent1"/>
                </a:solidFill>
                <a:latin typeface="微软雅黑" pitchFamily="34" charset="-122"/>
                <a:ea typeface="微软雅黑" pitchFamily="34" charset="-122"/>
              </a:rPr>
              <a:t>缓存一段时间</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None/>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）后续的数据读写操作直接对</a:t>
            </a:r>
            <a:r>
              <a:rPr lang="en-US" altLang="zh-CN" sz="2400" dirty="0" smtClean="0">
                <a:solidFill>
                  <a:schemeClr val="accent1"/>
                </a:solidFill>
                <a:latin typeface="微软雅黑" pitchFamily="34" charset="-122"/>
                <a:ea typeface="微软雅黑" pitchFamily="34" charset="-122"/>
              </a:rPr>
              <a:t>Chunk</a:t>
            </a:r>
            <a:r>
              <a:rPr lang="zh-CN" altLang="en-US" sz="2400" dirty="0" smtClean="0">
                <a:solidFill>
                  <a:schemeClr val="accent1"/>
                </a:solidFill>
                <a:latin typeface="微软雅黑" pitchFamily="34" charset="-122"/>
                <a:ea typeface="微软雅黑" pitchFamily="34" charset="-122"/>
              </a:rPr>
              <a:t>服务器</a:t>
            </a:r>
            <a:r>
              <a:rPr lang="zh-CN" altLang="en-US" sz="2400" dirty="0" smtClean="0">
                <a:latin typeface="微软雅黑" pitchFamily="34" charset="-122"/>
                <a:ea typeface="微软雅黑" pitchFamily="34" charset="-122"/>
              </a:rPr>
              <a:t>进行。</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43BE78F4-1610-4D79-BF45-D2446A5C2957}"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33</a:t>
            </a:fld>
            <a:endParaRPr lang="zh-CN" altLang="en-US" sz="1000">
              <a:solidFill>
                <a:schemeClr val="bg2">
                  <a:shade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CF13B757-C71B-4A24-AC01-DC5D009F73A8}" type="slidenum">
              <a:rPr lang="zh-CN" altLang="en-US">
                <a:latin typeface="微软雅黑" pitchFamily="34" charset="-122"/>
                <a:ea typeface="微软雅黑" pitchFamily="34" charset="-122"/>
              </a:rPr>
              <a:pPr>
                <a:defRPr/>
              </a:pPr>
              <a:t>34</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latin typeface="微软雅黑" pitchFamily="34" charset="-122"/>
                <a:ea typeface="微软雅黑" pitchFamily="34" charset="-122"/>
              </a:rPr>
              <a:t>Chunk</a:t>
            </a:r>
            <a:r>
              <a:rPr lang="zh-CN" altLang="en-US" dirty="0" smtClean="0">
                <a:latin typeface="微软雅黑" pitchFamily="34" charset="-122"/>
                <a:ea typeface="微软雅黑" pitchFamily="34" charset="-122"/>
              </a:rPr>
              <a:t>分配及其大小</a:t>
            </a:r>
          </a:p>
        </p:txBody>
      </p:sp>
      <p:sp>
        <p:nvSpPr>
          <p:cNvPr id="23556" name="文本占位符 2"/>
          <p:cNvSpPr>
            <a:spLocks noGrp="1"/>
          </p:cNvSpPr>
          <p:nvPr>
            <p:ph type="body" sz="quarter" idx="4294967295"/>
          </p:nvPr>
        </p:nvSpPr>
        <p:spPr>
          <a:xfrm>
            <a:off x="500063" y="1428750"/>
            <a:ext cx="8143875" cy="5000625"/>
          </a:xfrm>
        </p:spPr>
        <p:txBody>
          <a:bodyPr/>
          <a:lstStyle/>
          <a:p>
            <a:pPr marL="0" indent="0" eaLnBrk="1" hangingPunct="1">
              <a:lnSpc>
                <a:spcPct val="120000"/>
              </a:lnSpc>
              <a:buFont typeface="Wingdings 2" pitchFamily="18" charset="2"/>
              <a:buNone/>
            </a:pPr>
            <a:r>
              <a:rPr lang="zh-CN" altLang="en-US" sz="2400" dirty="0" smtClean="0">
                <a:solidFill>
                  <a:srgbClr val="FF0000"/>
                </a:solidFill>
                <a:latin typeface="微软雅黑" pitchFamily="34" charset="-122"/>
                <a:ea typeface="微软雅黑" pitchFamily="34" charset="-122"/>
              </a:rPr>
              <a:t>惰性分配策略</a:t>
            </a:r>
            <a:r>
              <a:rPr lang="zh-CN" altLang="en-US" sz="2400" dirty="0" smtClean="0">
                <a:latin typeface="微软雅黑" pitchFamily="34" charset="-122"/>
                <a:ea typeface="微软雅黑" pitchFamily="34" charset="-122"/>
              </a:rPr>
              <a:t>：每个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（副本）都以普通</a:t>
            </a:r>
            <a:r>
              <a:rPr lang="en-US" altLang="zh-CN" sz="2400" dirty="0" smtClean="0">
                <a:latin typeface="微软雅黑" pitchFamily="34" charset="-122"/>
                <a:ea typeface="微软雅黑" pitchFamily="34" charset="-122"/>
              </a:rPr>
              <a:t>Linux</a:t>
            </a:r>
            <a:r>
              <a:rPr lang="zh-CN" altLang="en-US" sz="2400" dirty="0" smtClean="0">
                <a:latin typeface="微软雅黑" pitchFamily="34" charset="-122"/>
                <a:ea typeface="微软雅黑" pitchFamily="34" charset="-122"/>
              </a:rPr>
              <a:t>文件的形式保存在</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服务器上，只在需要的时候才扩大。</a:t>
            </a:r>
            <a:endParaRPr lang="en-US" altLang="zh-CN" sz="2400" dirty="0" smtClean="0">
              <a:latin typeface="微软雅黑" pitchFamily="34" charset="-122"/>
              <a:ea typeface="微软雅黑" pitchFamily="34" charset="-122"/>
            </a:endParaRPr>
          </a:p>
          <a:p>
            <a:pPr marL="0" indent="0" eaLnBrk="1" hangingPunct="1">
              <a:lnSpc>
                <a:spcPct val="120000"/>
              </a:lnSpc>
              <a:buNone/>
            </a:pPr>
            <a:r>
              <a:rPr lang="zh-CN" altLang="en-US" sz="2400" dirty="0" smtClean="0">
                <a:latin typeface="微软雅黑" pitchFamily="34" charset="-122"/>
                <a:ea typeface="微软雅黑" pitchFamily="34" charset="-122"/>
              </a:rPr>
              <a:t>     ↓ </a:t>
            </a:r>
            <a:endParaRPr lang="en-US" altLang="zh-CN" sz="2400" dirty="0" smtClean="0">
              <a:latin typeface="微软雅黑" pitchFamily="34" charset="-122"/>
              <a:ea typeface="微软雅黑" pitchFamily="34" charset="-122"/>
            </a:endParaRPr>
          </a:p>
          <a:p>
            <a:pPr marL="0" indent="0" eaLnBrk="1" hangingPunct="1">
              <a:lnSpc>
                <a:spcPct val="120000"/>
              </a:lnSpc>
              <a:buNone/>
            </a:pPr>
            <a:r>
              <a:rPr lang="zh-CN" altLang="en-US" sz="2400" dirty="0" smtClean="0">
                <a:latin typeface="微软雅黑" pitchFamily="34" charset="-122"/>
                <a:ea typeface="微软雅黑" pitchFamily="34" charset="-122"/>
              </a:rPr>
              <a:t>避免因内部碎片造成的空间浪费。</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lnSpc>
                <a:spcPct val="120000"/>
              </a:lnSpc>
              <a:buNone/>
            </a:pPr>
            <a:r>
              <a:rPr lang="en-US" altLang="zh-CN" sz="2400" dirty="0" smtClean="0">
                <a:latin typeface="微软雅黑" pitchFamily="34" charset="-122"/>
                <a:ea typeface="微软雅黑" pitchFamily="34" charset="-122"/>
              </a:rPr>
              <a:t>    Chunk</a:t>
            </a:r>
            <a:r>
              <a:rPr lang="zh-CN" altLang="en-US" sz="2400" dirty="0" smtClean="0">
                <a:latin typeface="微软雅黑" pitchFamily="34" charset="-122"/>
                <a:ea typeface="微软雅黑" pitchFamily="34" charset="-122"/>
              </a:rPr>
              <a:t>的大小是关键的设计参数之一（</a:t>
            </a:r>
            <a:r>
              <a:rPr lang="zh-CN" altLang="en-US" sz="2400" dirty="0" smtClean="0">
                <a:solidFill>
                  <a:srgbClr val="0066FF"/>
                </a:solidFill>
                <a:latin typeface="微软雅黑" pitchFamily="34" charset="-122"/>
                <a:ea typeface="微软雅黑" pitchFamily="34" charset="-122"/>
              </a:rPr>
              <a:t>设置为</a:t>
            </a:r>
            <a:r>
              <a:rPr lang="en-US" altLang="zh-CN" sz="2400" dirty="0" smtClean="0">
                <a:solidFill>
                  <a:srgbClr val="0066FF"/>
                </a:solidFill>
                <a:latin typeface="微软雅黑" pitchFamily="34" charset="-122"/>
                <a:ea typeface="微软雅黑" pitchFamily="34" charset="-122"/>
              </a:rPr>
              <a:t>64MB</a:t>
            </a:r>
            <a:r>
              <a:rPr lang="zh-CN" altLang="en-US" sz="2400" dirty="0" smtClean="0">
                <a:solidFill>
                  <a:srgbClr val="0066FF"/>
                </a:solidFill>
                <a:latin typeface="微软雅黑" pitchFamily="34" charset="-122"/>
                <a:ea typeface="微软雅黑" pitchFamily="34" charset="-122"/>
              </a:rPr>
              <a:t>这个远远大于一般文件系统的块尺寸存在着</a:t>
            </a:r>
            <a:r>
              <a:rPr lang="zh-CN" altLang="en-US" sz="2400" dirty="0">
                <a:solidFill>
                  <a:srgbClr val="0066FF"/>
                </a:solidFill>
                <a:latin typeface="微软雅黑" pitchFamily="34" charset="-122"/>
                <a:ea typeface="微软雅黑" pitchFamily="34" charset="-122"/>
              </a:rPr>
              <a:t>争议</a:t>
            </a:r>
            <a:r>
              <a:rPr lang="zh-CN" altLang="en-US" sz="2400" dirty="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7FC3751-B9CF-4D5F-AEC4-345D383D416B}"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34</a:t>
            </a:fld>
            <a:endParaRPr lang="zh-CN" altLang="en-US" sz="1000">
              <a:solidFill>
                <a:schemeClr val="bg2">
                  <a:shade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118C5CD2-E934-4FC9-A7EB-68369D5C49CA}" type="slidenum">
              <a:rPr lang="zh-CN" altLang="en-US">
                <a:latin typeface="微软雅黑" pitchFamily="34" charset="-122"/>
                <a:ea typeface="微软雅黑" pitchFamily="34" charset="-122"/>
              </a:rPr>
              <a:pPr>
                <a:defRPr/>
              </a:pPr>
              <a:t>35</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latin typeface="微软雅黑" pitchFamily="34" charset="-122"/>
                <a:ea typeface="微软雅黑" pitchFamily="34" charset="-122"/>
              </a:rPr>
              <a:t>Chunk</a:t>
            </a:r>
            <a:r>
              <a:rPr lang="zh-CN" altLang="en-US" dirty="0">
                <a:latin typeface="微软雅黑" pitchFamily="34" charset="-122"/>
                <a:ea typeface="微软雅黑" pitchFamily="34" charset="-122"/>
              </a:rPr>
              <a:t>大小</a:t>
            </a:r>
            <a:endParaRPr lang="zh-CN" altLang="en-US" dirty="0" smtClean="0">
              <a:latin typeface="微软雅黑" pitchFamily="34" charset="-122"/>
              <a:ea typeface="微软雅黑" pitchFamily="34" charset="-122"/>
            </a:endParaRPr>
          </a:p>
        </p:txBody>
      </p:sp>
      <p:sp>
        <p:nvSpPr>
          <p:cNvPr id="24580" name="文本占位符 2"/>
          <p:cNvSpPr>
            <a:spLocks noGrp="1"/>
          </p:cNvSpPr>
          <p:nvPr>
            <p:ph type="body" sz="quarter" idx="4294967295"/>
          </p:nvPr>
        </p:nvSpPr>
        <p:spPr>
          <a:xfrm>
            <a:off x="399016" y="1412776"/>
            <a:ext cx="8286750" cy="4286250"/>
          </a:xfrm>
        </p:spPr>
        <p:txBody>
          <a:bodyPr/>
          <a:lstStyle/>
          <a:p>
            <a:pPr marL="0" indent="0" eaLnBrk="1" hangingPunct="1">
              <a:lnSpc>
                <a:spcPct val="110000"/>
              </a:lnSpc>
              <a:buFont typeface="Wingdings 2" pitchFamily="18" charset="2"/>
              <a:buNone/>
            </a:pPr>
            <a:r>
              <a:rPr lang="zh-CN" altLang="en-US" sz="2400" dirty="0" smtClean="0">
                <a:latin typeface="微软雅黑" pitchFamily="34" charset="-122"/>
                <a:ea typeface="微软雅黑" pitchFamily="34" charset="-122"/>
              </a:rPr>
              <a:t>选用较大</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尺寸的优点：</a:t>
            </a:r>
            <a:endParaRPr lang="en-US" altLang="zh-CN" sz="2400" dirty="0" smtClean="0">
              <a:latin typeface="微软雅黑" pitchFamily="34" charset="-122"/>
              <a:ea typeface="微软雅黑" pitchFamily="34" charset="-122"/>
            </a:endParaRPr>
          </a:p>
          <a:p>
            <a:pPr marL="0" indent="0" eaLnBrk="1" hangingPunct="1">
              <a:lnSpc>
                <a:spcPct val="110000"/>
              </a:lnSpc>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）可</a:t>
            </a:r>
            <a:r>
              <a:rPr lang="zh-CN" altLang="en-US" sz="2400" dirty="0" smtClean="0">
                <a:solidFill>
                  <a:srgbClr val="FF0000"/>
                </a:solidFill>
                <a:latin typeface="微软雅黑" pitchFamily="34" charset="-122"/>
                <a:ea typeface="微软雅黑" pitchFamily="34" charset="-122"/>
              </a:rPr>
              <a:t>减少</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节点</a:t>
            </a:r>
            <a:r>
              <a:rPr lang="zh-CN" altLang="en-US" sz="2400" dirty="0" smtClean="0">
                <a:latin typeface="微软雅黑" pitchFamily="34" charset="-122"/>
                <a:ea typeface="微软雅黑" pitchFamily="34" charset="-122"/>
              </a:rPr>
              <a:t>需要保存的</a:t>
            </a:r>
            <a:r>
              <a:rPr lang="zh-CN" altLang="en-US" sz="2400" dirty="0" smtClean="0">
                <a:solidFill>
                  <a:srgbClr val="FF0000"/>
                </a:solidFill>
                <a:latin typeface="微软雅黑" pitchFamily="34" charset="-122"/>
                <a:ea typeface="微软雅黑" pitchFamily="34" charset="-122"/>
              </a:rPr>
              <a:t>元数据数量</a:t>
            </a:r>
            <a:r>
              <a:rPr lang="zh-CN" altLang="en-US" sz="2400" dirty="0" smtClean="0">
                <a:latin typeface="微软雅黑" pitchFamily="34" charset="-122"/>
                <a:ea typeface="微软雅黑" pitchFamily="34" charset="-122"/>
              </a:rPr>
              <a:t>，有利于元数据全部放在内存中。</a:t>
            </a:r>
          </a:p>
          <a:p>
            <a:pPr marL="0" indent="0" eaLnBrk="1" hangingPunct="1">
              <a:lnSpc>
                <a:spcPct val="110000"/>
              </a:lnSpc>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）客户端能对一个块进行多次操作，从而通过与</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a:t>
            </a:r>
            <a:r>
              <a:rPr lang="zh-CN" altLang="en-US" sz="2400" dirty="0" smtClean="0">
                <a:solidFill>
                  <a:srgbClr val="FF0000"/>
                </a:solidFill>
                <a:latin typeface="微软雅黑" pitchFamily="34" charset="-122"/>
                <a:ea typeface="微软雅黑" pitchFamily="34" charset="-122"/>
              </a:rPr>
              <a:t>保持较长时间的</a:t>
            </a:r>
            <a:r>
              <a:rPr lang="en-US" altLang="zh-CN" sz="2400" dirty="0" smtClean="0">
                <a:solidFill>
                  <a:srgbClr val="FF0000"/>
                </a:solidFill>
                <a:latin typeface="微软雅黑" pitchFamily="34" charset="-122"/>
                <a:ea typeface="微软雅黑" pitchFamily="34" charset="-122"/>
              </a:rPr>
              <a:t>TCP</a:t>
            </a:r>
            <a:r>
              <a:rPr lang="zh-CN" altLang="en-US" sz="2400" dirty="0" smtClean="0">
                <a:solidFill>
                  <a:srgbClr val="FF0000"/>
                </a:solidFill>
                <a:latin typeface="微软雅黑" pitchFamily="34" charset="-122"/>
                <a:ea typeface="微软雅黑" pitchFamily="34" charset="-122"/>
              </a:rPr>
              <a:t>连接</a:t>
            </a:r>
            <a:r>
              <a:rPr lang="zh-CN" altLang="en-US" sz="2400" dirty="0" smtClean="0">
                <a:latin typeface="微软雅黑" pitchFamily="34" charset="-122"/>
                <a:ea typeface="微软雅黑" pitchFamily="34" charset="-122"/>
              </a:rPr>
              <a:t>来减少网络负载。</a:t>
            </a:r>
            <a:endParaRPr lang="en-US" altLang="zh-CN" sz="2400" dirty="0" smtClean="0">
              <a:latin typeface="微软雅黑" pitchFamily="34" charset="-122"/>
              <a:ea typeface="微软雅黑" pitchFamily="34" charset="-122"/>
            </a:endParaRPr>
          </a:p>
          <a:p>
            <a:pPr marL="0" indent="0" eaLnBrk="1" hangingPunct="1">
              <a:lnSpc>
                <a:spcPct val="110000"/>
              </a:lnSpc>
              <a:buFont typeface="Wingdings 2" pitchFamily="18" charset="2"/>
              <a:buNone/>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）减少了客户端和</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节点通讯</a:t>
            </a:r>
            <a:r>
              <a:rPr lang="zh-CN" altLang="en-US" sz="2400" dirty="0" smtClean="0">
                <a:latin typeface="微软雅黑" pitchFamily="34" charset="-122"/>
                <a:ea typeface="微软雅黑" pitchFamily="34" charset="-122"/>
              </a:rPr>
              <a:t>的需求（应用程序通常连续读写大文件），客户端可以轻松缓存一个数</a:t>
            </a:r>
            <a:r>
              <a:rPr lang="en-US" altLang="zh-CN" sz="2400" dirty="0" smtClean="0">
                <a:latin typeface="微软雅黑" pitchFamily="34" charset="-122"/>
                <a:ea typeface="微软雅黑" pitchFamily="34" charset="-122"/>
              </a:rPr>
              <a:t>TB</a:t>
            </a:r>
            <a:r>
              <a:rPr lang="zh-CN" altLang="en-US" sz="2400" dirty="0" smtClean="0">
                <a:latin typeface="微软雅黑" pitchFamily="34" charset="-122"/>
                <a:ea typeface="微软雅黑" pitchFamily="34" charset="-122"/>
              </a:rPr>
              <a:t>的工作数据集对应的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位置信息。</a:t>
            </a:r>
            <a:endParaRPr lang="en-US" altLang="zh-CN" sz="2400" dirty="0" smtClean="0">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3D8E6F4-4148-45CA-A2EB-D724C187CA54}"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35</a:t>
            </a:fld>
            <a:endParaRPr lang="zh-CN" altLang="en-US" sz="1000">
              <a:solidFill>
                <a:schemeClr val="bg2">
                  <a:shade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4E3DFE55-935A-4902-A644-4708B58F6E3F}" type="slidenum">
              <a:rPr lang="zh-CN" altLang="en-US">
                <a:latin typeface="微软雅黑" pitchFamily="34" charset="-122"/>
                <a:ea typeface="微软雅黑" pitchFamily="34" charset="-122"/>
              </a:rPr>
              <a:pPr>
                <a:defRPr/>
              </a:pPr>
              <a:t>36</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latin typeface="微软雅黑" pitchFamily="34" charset="-122"/>
                <a:ea typeface="微软雅黑" pitchFamily="34" charset="-122"/>
              </a:rPr>
              <a:t>Chunk</a:t>
            </a:r>
            <a:r>
              <a:rPr lang="zh-CN" altLang="en-US" dirty="0" smtClean="0">
                <a:latin typeface="微软雅黑" pitchFamily="34" charset="-122"/>
                <a:ea typeface="微软雅黑" pitchFamily="34" charset="-122"/>
              </a:rPr>
              <a:t>大小</a:t>
            </a:r>
          </a:p>
        </p:txBody>
      </p:sp>
      <p:sp>
        <p:nvSpPr>
          <p:cNvPr id="25604" name="文本占位符 2"/>
          <p:cNvSpPr>
            <a:spLocks noGrp="1"/>
          </p:cNvSpPr>
          <p:nvPr>
            <p:ph type="body" sz="quarter" idx="4294967295"/>
          </p:nvPr>
        </p:nvSpPr>
        <p:spPr>
          <a:xfrm>
            <a:off x="500063" y="1450429"/>
            <a:ext cx="8143875" cy="4714875"/>
          </a:xfrm>
        </p:spPr>
        <p:txBody>
          <a:bodyPr/>
          <a:lstStyle/>
          <a:p>
            <a:pPr marL="0" indent="0" eaLnBrk="1" hangingPunct="1">
              <a:buFont typeface="Wingdings 2" pitchFamily="18" charset="2"/>
              <a:buNone/>
            </a:pPr>
            <a:r>
              <a:rPr lang="zh-CN" altLang="en-US" sz="2400" dirty="0" smtClean="0">
                <a:latin typeface="微软雅黑" pitchFamily="34" charset="-122"/>
                <a:ea typeface="微软雅黑" pitchFamily="34" charset="-122"/>
              </a:rPr>
              <a:t>缺点：</a:t>
            </a:r>
          </a:p>
          <a:p>
            <a:pPr marL="0" indent="0" eaLnBrk="1" hangingPunct="1">
              <a:buFont typeface="Wingdings 2" pitchFamily="18" charset="2"/>
              <a:buNone/>
            </a:pPr>
            <a:r>
              <a:rPr lang="zh-CN" altLang="en-US" sz="2400" dirty="0" smtClean="0">
                <a:latin typeface="微软雅黑" pitchFamily="34" charset="-122"/>
                <a:ea typeface="微软雅黑" pitchFamily="34" charset="-122"/>
              </a:rPr>
              <a:t>    小文件包含较少的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甚至只有一个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。当有</a:t>
            </a:r>
            <a:r>
              <a:rPr lang="zh-CN" altLang="en-US" sz="2400" dirty="0" smtClean="0">
                <a:solidFill>
                  <a:srgbClr val="FF0000"/>
                </a:solidFill>
                <a:latin typeface="微软雅黑" pitchFamily="34" charset="-122"/>
                <a:ea typeface="微软雅黑" pitchFamily="34" charset="-122"/>
              </a:rPr>
              <a:t>许多的客户端对同一个小文件进行多次</a:t>
            </a:r>
            <a:r>
              <a:rPr lang="zh-CN" altLang="en-US" sz="2400" dirty="0" smtClean="0">
                <a:latin typeface="微软雅黑" pitchFamily="34" charset="-122"/>
                <a:ea typeface="微软雅黑" pitchFamily="34" charset="-122"/>
              </a:rPr>
              <a:t>的访问时，存储这些</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服务器就会变成</a:t>
            </a:r>
            <a:r>
              <a:rPr lang="zh-CN" altLang="en-US" sz="2400" dirty="0" smtClean="0">
                <a:solidFill>
                  <a:srgbClr val="FF0000"/>
                </a:solidFill>
                <a:latin typeface="微软雅黑" pitchFamily="34" charset="-122"/>
                <a:ea typeface="微软雅黑" pitchFamily="34" charset="-122"/>
              </a:rPr>
              <a:t>热点</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例：当</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用于</a:t>
            </a:r>
            <a:r>
              <a:rPr lang="zh-CN" altLang="en-US" sz="2400" dirty="0" smtClean="0">
                <a:solidFill>
                  <a:srgbClr val="FF0000"/>
                </a:solidFill>
                <a:latin typeface="微软雅黑" pitchFamily="34" charset="-122"/>
                <a:ea typeface="微软雅黑" pitchFamily="34" charset="-122"/>
              </a:rPr>
              <a:t>批处理队列系统  </a:t>
            </a:r>
            <a:r>
              <a:rPr lang="zh-CN" altLang="en-US" sz="2400" dirty="0" smtClean="0">
                <a:latin typeface="微软雅黑" pitchFamily="34" charset="-122"/>
                <a:ea typeface="微软雅黑" pitchFamily="34" charset="-122"/>
              </a:rPr>
              <a:t>→  热点问题。</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例：一个可执行文件在</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上保存单一</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文件，之后该可执行文件</a:t>
            </a:r>
            <a:r>
              <a:rPr lang="zh-CN" altLang="en-US" sz="2400" dirty="0" smtClean="0">
                <a:solidFill>
                  <a:srgbClr val="FF0000"/>
                </a:solidFill>
                <a:latin typeface="微软雅黑" pitchFamily="34" charset="-122"/>
                <a:ea typeface="微软雅黑" pitchFamily="34" charset="-122"/>
              </a:rPr>
              <a:t>在数百台机器上同时启动</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None/>
            </a:pPr>
            <a:r>
              <a:rPr lang="en-US" altLang="zh-CN" sz="2400" dirty="0" smtClean="0">
                <a:latin typeface="微软雅黑" pitchFamily="34" charset="-122"/>
                <a:ea typeface="微软雅黑" pitchFamily="34" charset="-122"/>
              </a:rPr>
              <a:t>          ↓</a:t>
            </a:r>
          </a:p>
          <a:p>
            <a:pPr marL="0" indent="0" eaLnBrk="1" hangingPunct="1">
              <a:buNone/>
            </a:pPr>
            <a:r>
              <a:rPr lang="zh-CN" altLang="en-US" sz="2400" dirty="0" smtClean="0">
                <a:latin typeface="微软雅黑" pitchFamily="34" charset="-122"/>
                <a:ea typeface="微软雅黑" pitchFamily="34" charset="-122"/>
              </a:rPr>
              <a:t>存放这个可执行文件的几个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服务器被</a:t>
            </a:r>
            <a:r>
              <a:rPr lang="zh-CN" altLang="en-US" sz="2400" dirty="0" smtClean="0">
                <a:solidFill>
                  <a:srgbClr val="FF0000"/>
                </a:solidFill>
                <a:latin typeface="微软雅黑" pitchFamily="34" charset="-122"/>
                <a:ea typeface="微软雅黑" pitchFamily="34" charset="-122"/>
              </a:rPr>
              <a:t>数百个客户端并发请求访问</a:t>
            </a:r>
            <a:r>
              <a:rPr lang="zh-CN" altLang="en-US" sz="2400" dirty="0" smtClean="0">
                <a:latin typeface="微软雅黑" pitchFamily="34" charset="-122"/>
                <a:ea typeface="微软雅黑" pitchFamily="34" charset="-122"/>
              </a:rPr>
              <a:t>，导致系统局部过载。</a:t>
            </a:r>
            <a:endParaRPr lang="en-US" altLang="zh-CN" sz="2400" dirty="0" smtClean="0">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3716B51E-3355-47B7-9556-D9F82B4CE700}"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36</a:t>
            </a:fld>
            <a:endParaRPr lang="zh-CN" altLang="en-US" sz="1000">
              <a:solidFill>
                <a:schemeClr val="bg2">
                  <a:shade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208A799E-48FA-4A65-843D-093A1AEA4914}" type="slidenum">
              <a:rPr lang="zh-CN" altLang="en-US">
                <a:latin typeface="微软雅黑" pitchFamily="34" charset="-122"/>
                <a:ea typeface="微软雅黑" pitchFamily="34" charset="-122"/>
              </a:rPr>
              <a:pPr>
                <a:defRPr/>
              </a:pPr>
              <a:t>37</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smtClean="0">
                <a:latin typeface="微软雅黑" pitchFamily="34" charset="-122"/>
                <a:ea typeface="微软雅黑" pitchFamily="34" charset="-122"/>
              </a:rPr>
              <a:t>Chunk</a:t>
            </a:r>
            <a:r>
              <a:rPr lang="zh-CN" altLang="en-US" dirty="0" smtClean="0">
                <a:latin typeface="微软雅黑" pitchFamily="34" charset="-122"/>
                <a:ea typeface="微软雅黑" pitchFamily="34" charset="-122"/>
              </a:rPr>
              <a:t>过热问题</a:t>
            </a:r>
          </a:p>
        </p:txBody>
      </p:sp>
      <p:sp>
        <p:nvSpPr>
          <p:cNvPr id="26628" name="文本占位符 2"/>
          <p:cNvSpPr>
            <a:spLocks noGrp="1"/>
          </p:cNvSpPr>
          <p:nvPr>
            <p:ph type="body" sz="quarter" idx="4294967295"/>
          </p:nvPr>
        </p:nvSpPr>
        <p:spPr>
          <a:xfrm>
            <a:off x="500063" y="1714500"/>
            <a:ext cx="8143875" cy="4286250"/>
          </a:xfrm>
        </p:spPr>
        <p:txBody>
          <a:bodyPr/>
          <a:lstStyle/>
          <a:p>
            <a:pPr marL="0" indent="0" eaLnBrk="1" hangingPunct="1">
              <a:lnSpc>
                <a:spcPct val="120000"/>
              </a:lnSpc>
              <a:buNone/>
            </a:pPr>
            <a:r>
              <a:rPr lang="zh-CN" altLang="en-US" sz="2400" dirty="0" smtClean="0">
                <a:latin typeface="微软雅黑" pitchFamily="34" charset="-122"/>
                <a:ea typeface="微软雅黑" pitchFamily="34" charset="-122"/>
              </a:rPr>
              <a:t>    存放某个可执行文件的几个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服务器被数百个客户端的</a:t>
            </a:r>
            <a:r>
              <a:rPr lang="zh-CN" altLang="en-US" sz="2400" dirty="0">
                <a:latin typeface="微软雅黑" pitchFamily="34" charset="-122"/>
                <a:ea typeface="微软雅黑" pitchFamily="34" charset="-122"/>
              </a:rPr>
              <a:t>并发访问请求导致</a:t>
            </a:r>
            <a:r>
              <a:rPr lang="zh-CN" altLang="en-US" sz="2400" dirty="0" smtClean="0">
                <a:latin typeface="微软雅黑" pitchFamily="34" charset="-122"/>
                <a:ea typeface="微软雅黑" pitchFamily="34" charset="-122"/>
              </a:rPr>
              <a:t>系统局部过载。</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解决方法：</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）使用</a:t>
            </a:r>
            <a:r>
              <a:rPr lang="zh-CN" altLang="en-US" sz="2400" dirty="0" smtClean="0">
                <a:solidFill>
                  <a:srgbClr val="FF0000"/>
                </a:solidFill>
                <a:latin typeface="微软雅黑" pitchFamily="34" charset="-122"/>
                <a:ea typeface="微软雅黑" pitchFamily="34" charset="-122"/>
              </a:rPr>
              <a:t>更大的复制参数</a:t>
            </a:r>
            <a:r>
              <a:rPr lang="zh-CN" altLang="en-US" sz="2400" dirty="0" smtClean="0">
                <a:latin typeface="微软雅黑" pitchFamily="34" charset="-122"/>
                <a:ea typeface="微软雅黑" pitchFamily="34" charset="-122"/>
              </a:rPr>
              <a:t>来保存可执行文件；</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错开</a:t>
            </a:r>
            <a:r>
              <a:rPr lang="zh-CN" altLang="en-US" sz="2400" dirty="0" smtClean="0">
                <a:latin typeface="微软雅黑" pitchFamily="34" charset="-122"/>
                <a:ea typeface="微软雅黑" pitchFamily="34" charset="-122"/>
              </a:rPr>
              <a:t>批处理队列系统程序的</a:t>
            </a:r>
            <a:r>
              <a:rPr lang="zh-CN" altLang="en-US" sz="2400" dirty="0" smtClean="0">
                <a:solidFill>
                  <a:srgbClr val="FF0000"/>
                </a:solidFill>
                <a:latin typeface="微软雅黑" pitchFamily="34" charset="-122"/>
                <a:ea typeface="微软雅黑" pitchFamily="34" charset="-122"/>
              </a:rPr>
              <a:t>启动时间</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）允许客户端</a:t>
            </a:r>
            <a:r>
              <a:rPr lang="zh-CN" altLang="en-US" sz="2400" dirty="0" smtClean="0">
                <a:solidFill>
                  <a:srgbClr val="FF0000"/>
                </a:solidFill>
                <a:latin typeface="微软雅黑" pitchFamily="34" charset="-122"/>
                <a:ea typeface="微软雅黑" pitchFamily="34" charset="-122"/>
              </a:rPr>
              <a:t>从其它客户端读取数据</a:t>
            </a:r>
            <a:r>
              <a:rPr lang="zh-CN" altLang="en-US" sz="2400" dirty="0" smtClean="0">
                <a:latin typeface="微软雅黑" pitchFamily="34" charset="-122"/>
                <a:ea typeface="微软雅黑" pitchFamily="34" charset="-122"/>
              </a:rPr>
              <a:t>。</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FAC2BD8F-8481-4E94-A553-21516A57CB8E}"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37</a:t>
            </a:fld>
            <a:endParaRPr lang="zh-CN" altLang="en-US" sz="1000">
              <a:solidFill>
                <a:schemeClr val="bg2">
                  <a:shade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t>GFS</a:t>
            </a:r>
            <a:r>
              <a:rPr lang="zh-CN" altLang="en-US" dirty="0" smtClean="0"/>
              <a:t>数据更新</a:t>
            </a:r>
            <a:endParaRPr lang="zh-CN" altLang="en-US" dirty="0"/>
          </a:p>
        </p:txBody>
      </p:sp>
      <p:sp>
        <p:nvSpPr>
          <p:cNvPr id="4" name="副标题 3"/>
          <p:cNvSpPr>
            <a:spLocks noGrp="1"/>
          </p:cNvSpPr>
          <p:nvPr>
            <p:ph type="subTitle" idx="1"/>
          </p:nvPr>
        </p:nvSpPr>
        <p:spPr>
          <a:xfrm>
            <a:off x="722376" y="3685032"/>
            <a:ext cx="7772400" cy="1328144"/>
          </a:xfrm>
        </p:spPr>
        <p:txBody>
          <a:bodyPr>
            <a:normAutofit/>
          </a:bodyPr>
          <a:lstStyle/>
          <a:p>
            <a:r>
              <a:rPr lang="zh-CN" altLang="en-US" dirty="0" smtClean="0"/>
              <a:t>写数据</a:t>
            </a:r>
            <a:endParaRPr lang="en-US" altLang="zh-CN" dirty="0" smtClean="0"/>
          </a:p>
          <a:p>
            <a:r>
              <a:rPr lang="zh-CN" altLang="en-US" dirty="0"/>
              <a:t>原子</a:t>
            </a:r>
            <a:r>
              <a:rPr lang="zh-CN" altLang="en-US" dirty="0" smtClean="0"/>
              <a:t>性追加</a:t>
            </a:r>
            <a:endParaRPr lang="en-US" altLang="zh-CN" dirty="0" smtClean="0"/>
          </a:p>
          <a:p>
            <a:r>
              <a:rPr lang="zh-CN" altLang="en-US" dirty="0"/>
              <a:t>快照</a:t>
            </a:r>
          </a:p>
        </p:txBody>
      </p:sp>
      <p:sp>
        <p:nvSpPr>
          <p:cNvPr id="2" name="灯片编号占位符 1"/>
          <p:cNvSpPr>
            <a:spLocks noGrp="1"/>
          </p:cNvSpPr>
          <p:nvPr>
            <p:ph type="sldNum" sz="quarter" idx="12"/>
          </p:nvPr>
        </p:nvSpPr>
        <p:spPr/>
        <p:txBody>
          <a:bodyPr/>
          <a:lstStyle/>
          <a:p>
            <a:pPr>
              <a:defRPr/>
            </a:pPr>
            <a:fld id="{FE017992-A809-427F-9FC2-0EBCCBCC2782}" type="slidenum">
              <a:rPr lang="zh-CN" altLang="en-US" smtClean="0"/>
              <a:pPr>
                <a:defRPr/>
              </a:pPr>
              <a:t>38</a:t>
            </a:fld>
            <a:endParaRPr lang="zh-CN" altLang="en-US"/>
          </a:p>
        </p:txBody>
      </p:sp>
    </p:spTree>
    <p:extLst>
      <p:ext uri="{BB962C8B-B14F-4D97-AF65-F5344CB8AC3E}">
        <p14:creationId xmlns:p14="http://schemas.microsoft.com/office/powerpoint/2010/main" val="289626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D135A408-B83B-4F44-A02D-004D5F1E86AE}" type="slidenum">
              <a:rPr lang="zh-CN" altLang="en-US">
                <a:latin typeface="微软雅黑" pitchFamily="34" charset="-122"/>
                <a:ea typeface="微软雅黑" pitchFamily="34" charset="-122"/>
              </a:rPr>
              <a:pPr>
                <a:defRPr/>
              </a:pPr>
              <a:t>39</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zh-CN" altLang="en-US" dirty="0" smtClean="0">
                <a:latin typeface="微软雅黑" pitchFamily="34" charset="-122"/>
                <a:ea typeface="微软雅黑" pitchFamily="34" charset="-122"/>
              </a:rPr>
              <a:t>写数据</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租约</a:t>
            </a:r>
          </a:p>
        </p:txBody>
      </p:sp>
      <p:sp>
        <p:nvSpPr>
          <p:cNvPr id="32772" name="文本占位符 2"/>
          <p:cNvSpPr>
            <a:spLocks noGrp="1"/>
          </p:cNvSpPr>
          <p:nvPr>
            <p:ph type="body" sz="quarter" idx="4294967295"/>
          </p:nvPr>
        </p:nvSpPr>
        <p:spPr>
          <a:xfrm>
            <a:off x="500063" y="1714500"/>
            <a:ext cx="8143875" cy="4286250"/>
          </a:xfrm>
        </p:spPr>
        <p:txBody>
          <a:bodyPr/>
          <a:lstStyle/>
          <a:p>
            <a:pPr marL="0" indent="0" eaLnBrk="1" hangingPunct="1">
              <a:lnSpc>
                <a:spcPct val="90000"/>
              </a:lnSpc>
              <a:buFont typeface="Wingdings 2" pitchFamily="18" charset="2"/>
              <a:buNone/>
            </a:pPr>
            <a:r>
              <a:rPr lang="en-US" altLang="zh-CN" sz="2600" dirty="0" smtClean="0">
                <a:latin typeface="微软雅黑" pitchFamily="34" charset="-122"/>
                <a:ea typeface="微软雅黑" pitchFamily="34" charset="-122"/>
              </a:rPr>
              <a:t>GFS</a:t>
            </a:r>
            <a:r>
              <a:rPr lang="zh-CN" altLang="en-US" sz="2600" dirty="0" smtClean="0">
                <a:latin typeface="微软雅黑" pitchFamily="34" charset="-122"/>
                <a:ea typeface="微软雅黑" pitchFamily="34" charset="-122"/>
              </a:rPr>
              <a:t>必须将对数据块的修改同步到每一个副本。</a:t>
            </a:r>
            <a:endParaRPr lang="en-US" altLang="zh-CN" sz="2600" dirty="0" smtClean="0">
              <a:latin typeface="微软雅黑" pitchFamily="34" charset="-122"/>
              <a:ea typeface="微软雅黑" pitchFamily="34" charset="-122"/>
            </a:endParaRPr>
          </a:p>
          <a:p>
            <a:pPr marL="0" indent="0" eaLnBrk="1" hangingPunct="1">
              <a:lnSpc>
                <a:spcPct val="90000"/>
              </a:lnSpc>
              <a:buFont typeface="Wingdings 2" pitchFamily="18" charset="2"/>
              <a:buNone/>
            </a:pPr>
            <a:r>
              <a:rPr lang="en-US" altLang="zh-CN" sz="2600" dirty="0" smtClean="0">
                <a:latin typeface="微软雅黑" pitchFamily="34" charset="-122"/>
                <a:ea typeface="微软雅黑" pitchFamily="34" charset="-122"/>
                <a:cs typeface="Times New Roman" pitchFamily="18" charset="0"/>
              </a:rPr>
              <a:t>    </a:t>
            </a:r>
          </a:p>
          <a:p>
            <a:pPr marL="0" indent="0" eaLnBrk="1" hangingPunct="1">
              <a:lnSpc>
                <a:spcPct val="90000"/>
              </a:lnSpc>
              <a:buNone/>
            </a:pPr>
            <a:r>
              <a:rPr lang="zh-CN" altLang="en-US" sz="2600" dirty="0" smtClean="0">
                <a:latin typeface="微软雅黑" pitchFamily="34" charset="-122"/>
                <a:ea typeface="微软雅黑" pitchFamily="34" charset="-122"/>
              </a:rPr>
              <a:t>多个应用可能同时修改同一数据块</a:t>
            </a:r>
            <a:endParaRPr lang="en-US" altLang="zh-CN" sz="2600" dirty="0" smtClean="0">
              <a:latin typeface="微软雅黑" pitchFamily="34" charset="-122"/>
              <a:ea typeface="微软雅黑" pitchFamily="34" charset="-122"/>
            </a:endParaRPr>
          </a:p>
          <a:p>
            <a:pPr marL="0" indent="0" eaLnBrk="1" hangingPunct="1">
              <a:lnSpc>
                <a:spcPct val="90000"/>
              </a:lnSpc>
              <a:buFont typeface="Wingdings 2" pitchFamily="18" charset="2"/>
              <a:buNone/>
            </a:pPr>
            <a:r>
              <a:rPr lang="en-US" altLang="zh-CN" sz="2600" dirty="0" smtClean="0">
                <a:latin typeface="微软雅黑" pitchFamily="34" charset="-122"/>
                <a:ea typeface="微软雅黑" pitchFamily="34" charset="-122"/>
              </a:rPr>
              <a:t>    </a:t>
            </a:r>
            <a:r>
              <a:rPr lang="zh-CN" altLang="zh-CN" sz="2600" dirty="0" smtClean="0">
                <a:latin typeface="微软雅黑" pitchFamily="34" charset="-122"/>
                <a:ea typeface="微软雅黑" pitchFamily="34" charset="-122"/>
              </a:rPr>
              <a:t>↓</a:t>
            </a:r>
            <a:endParaRPr lang="en-US" altLang="zh-CN" sz="2600" dirty="0" smtClean="0">
              <a:latin typeface="微软雅黑" pitchFamily="34" charset="-122"/>
              <a:ea typeface="微软雅黑" pitchFamily="34" charset="-122"/>
            </a:endParaRPr>
          </a:p>
          <a:p>
            <a:pPr marL="0" indent="0" eaLnBrk="1" hangingPunct="1">
              <a:lnSpc>
                <a:spcPct val="90000"/>
              </a:lnSpc>
              <a:buFont typeface="Wingdings 2" pitchFamily="18" charset="2"/>
              <a:buNone/>
            </a:pPr>
            <a:r>
              <a:rPr lang="zh-CN" altLang="en-US" sz="2600" dirty="0" smtClean="0">
                <a:latin typeface="微软雅黑" pitchFamily="34" charset="-122"/>
                <a:ea typeface="微软雅黑" pitchFamily="34" charset="-122"/>
              </a:rPr>
              <a:t>并发应用下为使多个副本之间保持一致，需要为修改操作定义</a:t>
            </a:r>
            <a:r>
              <a:rPr lang="zh-CN" altLang="en-US" sz="2600" dirty="0" smtClean="0">
                <a:solidFill>
                  <a:srgbClr val="FF0000"/>
                </a:solidFill>
                <a:latin typeface="微软雅黑" pitchFamily="34" charset="-122"/>
                <a:ea typeface="微软雅黑" pitchFamily="34" charset="-122"/>
              </a:rPr>
              <a:t>统一的时序</a:t>
            </a:r>
            <a:r>
              <a:rPr lang="zh-CN" altLang="en-US" sz="2600" dirty="0">
                <a:latin typeface="微软雅黑" pitchFamily="34" charset="-122"/>
                <a:ea typeface="微软雅黑" pitchFamily="34" charset="-122"/>
              </a:rPr>
              <a:t>。</a:t>
            </a:r>
            <a:endParaRPr lang="en-US" altLang="zh-CN" sz="2600" dirty="0" smtClean="0">
              <a:latin typeface="微软雅黑" pitchFamily="34" charset="-122"/>
              <a:ea typeface="微软雅黑" pitchFamily="34" charset="-122"/>
            </a:endParaRPr>
          </a:p>
          <a:p>
            <a:pPr marL="0" indent="0" eaLnBrk="1" hangingPunct="1">
              <a:lnSpc>
                <a:spcPct val="90000"/>
              </a:lnSpc>
              <a:buFont typeface="Wingdings 2" pitchFamily="18" charset="2"/>
              <a:buNone/>
            </a:pPr>
            <a:endParaRPr lang="en-US" altLang="zh-CN" sz="2600" dirty="0" smtClean="0">
              <a:latin typeface="微软雅黑" pitchFamily="34" charset="-122"/>
              <a:ea typeface="微软雅黑" pitchFamily="34" charset="-122"/>
            </a:endParaRPr>
          </a:p>
          <a:p>
            <a:pPr marL="0" indent="0" eaLnBrk="1" hangingPunct="1">
              <a:lnSpc>
                <a:spcPct val="90000"/>
              </a:lnSpc>
              <a:buNone/>
            </a:pPr>
            <a:r>
              <a:rPr lang="zh-CN" altLang="en-US" sz="2600" dirty="0" smtClean="0">
                <a:solidFill>
                  <a:srgbClr val="FF0000"/>
                </a:solidFill>
                <a:latin typeface="微软雅黑" pitchFamily="34" charset="-122"/>
                <a:ea typeface="微软雅黑" pitchFamily="34" charset="-122"/>
              </a:rPr>
              <a:t>问题：</a:t>
            </a:r>
            <a:r>
              <a:rPr lang="zh-CN" altLang="en-US" sz="2600" dirty="0">
                <a:latin typeface="微软雅黑" pitchFamily="34" charset="-122"/>
                <a:ea typeface="微软雅黑" pitchFamily="34" charset="-122"/>
              </a:rPr>
              <a:t>为减少</a:t>
            </a:r>
            <a:r>
              <a:rPr lang="en-US" altLang="zh-CN" sz="2600" dirty="0">
                <a:latin typeface="微软雅黑" pitchFamily="34" charset="-122"/>
                <a:ea typeface="微软雅黑" pitchFamily="34" charset="-122"/>
              </a:rPr>
              <a:t>master</a:t>
            </a:r>
            <a:r>
              <a:rPr lang="zh-CN" altLang="en-US" sz="2600" dirty="0">
                <a:latin typeface="微软雅黑" pitchFamily="34" charset="-122"/>
                <a:ea typeface="微软雅黑" pitchFamily="34" charset="-122"/>
              </a:rPr>
              <a:t>负担</a:t>
            </a:r>
            <a:r>
              <a:rPr lang="zh-CN" altLang="en-US" sz="2600" dirty="0" smtClean="0">
                <a:latin typeface="微软雅黑" pitchFamily="34" charset="-122"/>
                <a:ea typeface="微软雅黑" pitchFamily="34" charset="-122"/>
              </a:rPr>
              <a:t>，系统采用了元数据缓存机制，</a:t>
            </a:r>
            <a:r>
              <a:rPr lang="en-US" altLang="zh-CN" sz="2600" dirty="0" smtClean="0">
                <a:latin typeface="微软雅黑" pitchFamily="34" charset="-122"/>
                <a:ea typeface="微软雅黑" pitchFamily="34" charset="-122"/>
              </a:rPr>
              <a:t>client</a:t>
            </a:r>
            <a:r>
              <a:rPr lang="zh-CN" altLang="en-US" sz="2600" dirty="0" smtClean="0">
                <a:latin typeface="微软雅黑" pitchFamily="34" charset="-122"/>
                <a:ea typeface="微软雅黑" pitchFamily="34" charset="-122"/>
              </a:rPr>
              <a:t>在获得并缓存副本位置后就不再和</a:t>
            </a:r>
            <a:r>
              <a:rPr lang="en-US" altLang="zh-CN" sz="2600" dirty="0" smtClean="0">
                <a:latin typeface="微软雅黑" pitchFamily="34" charset="-122"/>
                <a:ea typeface="微软雅黑" pitchFamily="34" charset="-122"/>
              </a:rPr>
              <a:t>master</a:t>
            </a:r>
            <a:r>
              <a:rPr lang="zh-CN" altLang="en-US" sz="2600" dirty="0" smtClean="0">
                <a:latin typeface="微软雅黑" pitchFamily="34" charset="-122"/>
                <a:ea typeface="微软雅黑" pitchFamily="34" charset="-122"/>
              </a:rPr>
              <a:t>交互，谁来定义时序？</a:t>
            </a:r>
            <a:endParaRPr lang="en-US" altLang="zh-CN" sz="2600" dirty="0" smtClean="0">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37BE299A-3148-47E4-8338-DB6D655A3C9E}"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39</a:t>
            </a:fld>
            <a:endParaRPr lang="zh-CN" altLang="en-US" sz="1000">
              <a:solidFill>
                <a:schemeClr val="bg2">
                  <a:shade val="50000"/>
                </a:schemeClr>
              </a:solidFill>
              <a:latin typeface="微软雅黑" pitchFamily="34" charset="-122"/>
              <a:ea typeface="微软雅黑" pitchFamily="34" charset="-122"/>
            </a:endParaRPr>
          </a:p>
        </p:txBody>
      </p:sp>
      <p:sp>
        <p:nvSpPr>
          <p:cNvPr id="3" name="圆角矩形标注 2"/>
          <p:cNvSpPr/>
          <p:nvPr/>
        </p:nvSpPr>
        <p:spPr>
          <a:xfrm>
            <a:off x="4716016" y="3789040"/>
            <a:ext cx="2448272" cy="576064"/>
          </a:xfrm>
          <a:prstGeom prst="wedgeRoundRectCallout">
            <a:avLst>
              <a:gd name="adj1" fmla="val -82824"/>
              <a:gd name="adj2" fmla="val -3405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indent="0" eaLnBrk="1" hangingPunct="1">
              <a:lnSpc>
                <a:spcPct val="90000"/>
              </a:lnSpc>
              <a:buFont typeface="Wingdings 2" pitchFamily="18" charset="2"/>
              <a:buNone/>
            </a:pPr>
            <a:r>
              <a:rPr lang="zh-CN" altLang="en-US" sz="2400" dirty="0">
                <a:latin typeface="微软雅黑" pitchFamily="34" charset="-122"/>
                <a:ea typeface="微软雅黑" pitchFamily="34" charset="-122"/>
              </a:rPr>
              <a:t>谁来定义时序？</a:t>
            </a:r>
            <a:endParaRPr lang="en-US" altLang="zh-CN"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24C6090A-DEB7-454B-8E49-0AFB5EBCF290}" type="slidenum">
              <a:rPr lang="zh-CN" altLang="en-US">
                <a:latin typeface="微软雅黑" pitchFamily="34" charset="-122"/>
                <a:ea typeface="微软雅黑" pitchFamily="34" charset="-122"/>
              </a:rPr>
              <a:pPr>
                <a:defRPr/>
              </a:pPr>
              <a:t>4</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428625" y="500063"/>
            <a:ext cx="8429625" cy="642937"/>
          </a:xfrm>
        </p:spPr>
        <p:txBody>
          <a:bodyPr>
            <a:noAutofit/>
          </a:bodyPr>
          <a:lstStyle/>
          <a:p>
            <a:pPr eaLnBrk="1" hangingPunct="1">
              <a:defRPr/>
            </a:pPr>
            <a:r>
              <a:rPr lang="en-US" altLang="zh-CN" dirty="0" smtClean="0">
                <a:latin typeface="微软雅黑" pitchFamily="34" charset="-122"/>
                <a:ea typeface="微软雅黑" pitchFamily="34" charset="-122"/>
              </a:rPr>
              <a:t>GFS</a:t>
            </a:r>
            <a:r>
              <a:rPr lang="zh-CN" altLang="en-US" dirty="0" smtClean="0">
                <a:latin typeface="微软雅黑" pitchFamily="34" charset="-122"/>
                <a:ea typeface="微软雅黑" pitchFamily="34" charset="-122"/>
              </a:rPr>
              <a:t>设计思想与基本概念</a:t>
            </a:r>
          </a:p>
        </p:txBody>
      </p:sp>
      <p:sp>
        <p:nvSpPr>
          <p:cNvPr id="9220" name="文本占位符 2"/>
          <p:cNvSpPr>
            <a:spLocks noGrp="1"/>
          </p:cNvSpPr>
          <p:nvPr>
            <p:ph type="body" sz="quarter" idx="4294967295"/>
          </p:nvPr>
        </p:nvSpPr>
        <p:spPr>
          <a:xfrm>
            <a:off x="500063" y="1357313"/>
            <a:ext cx="8143875" cy="4952007"/>
          </a:xfrm>
        </p:spPr>
        <p:txBody>
          <a:bodyPr/>
          <a:lstStyle/>
          <a:p>
            <a:pPr marL="0" indent="0" eaLnBrk="1" hangingPunct="1">
              <a:buFont typeface="Wingdings 2" pitchFamily="18" charset="2"/>
              <a:buNone/>
            </a:pP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几百甚至几千台</a:t>
            </a:r>
            <a:r>
              <a:rPr lang="zh-CN" altLang="en-US" sz="2400" dirty="0" smtClean="0">
                <a:solidFill>
                  <a:schemeClr val="accent1"/>
                </a:solidFill>
                <a:latin typeface="微软雅黑" pitchFamily="34" charset="-122"/>
                <a:ea typeface="微软雅黑" pitchFamily="34" charset="-122"/>
              </a:rPr>
              <a:t>普通的</a:t>
            </a:r>
            <a:r>
              <a:rPr lang="zh-CN" altLang="en-US" sz="2400" dirty="0" smtClean="0">
                <a:latin typeface="微软雅黑" pitchFamily="34" charset="-122"/>
                <a:ea typeface="微软雅黑" pitchFamily="34" charset="-122"/>
              </a:rPr>
              <a:t>廉价设备组装的存储机群，</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solidFill>
                  <a:schemeClr val="accent1"/>
                </a:solidFill>
                <a:latin typeface="微软雅黑" pitchFamily="34" charset="-122"/>
                <a:ea typeface="微软雅黑" pitchFamily="34" charset="-122"/>
              </a:rPr>
              <a:t>              </a:t>
            </a:r>
            <a:r>
              <a:rPr lang="zh-CN" altLang="en-US" sz="2400" dirty="0" smtClean="0">
                <a:solidFill>
                  <a:schemeClr val="accent1"/>
                </a:solidFill>
                <a:latin typeface="微软雅黑" pitchFamily="34" charset="-122"/>
                <a:ea typeface="微软雅黑" pitchFamily="34" charset="-122"/>
              </a:rPr>
              <a:t>同时</a:t>
            </a:r>
            <a:r>
              <a:rPr lang="zh-CN" altLang="en-US" sz="2400" dirty="0" smtClean="0">
                <a:latin typeface="微软雅黑" pitchFamily="34" charset="-122"/>
                <a:ea typeface="微软雅黑" pitchFamily="34" charset="-122"/>
              </a:rPr>
              <a:t>被</a:t>
            </a:r>
            <a:r>
              <a:rPr lang="zh-CN" altLang="en-US" sz="2400" dirty="0" smtClean="0">
                <a:solidFill>
                  <a:schemeClr val="accent1"/>
                </a:solidFill>
                <a:latin typeface="微软雅黑" pitchFamily="34" charset="-122"/>
                <a:ea typeface="微软雅黑" pitchFamily="34" charset="-122"/>
              </a:rPr>
              <a:t>相当数量</a:t>
            </a:r>
            <a:r>
              <a:rPr lang="zh-CN" altLang="en-US" sz="2400" dirty="0" smtClean="0">
                <a:latin typeface="微软雅黑" pitchFamily="34" charset="-122"/>
                <a:ea typeface="微软雅黑" pitchFamily="34" charset="-122"/>
              </a:rPr>
              <a:t>的客户机访问。</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endParaRPr lang="en-US" altLang="zh-CN" sz="2400" dirty="0" smtClean="0">
              <a:solidFill>
                <a:schemeClr val="accent1"/>
              </a:solidFill>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文件可能非常</a:t>
            </a:r>
            <a:r>
              <a:rPr lang="zh-CN" altLang="en-US" sz="2400" dirty="0" smtClean="0">
                <a:solidFill>
                  <a:schemeClr val="accent1"/>
                </a:solidFill>
                <a:latin typeface="微软雅黑" pitchFamily="34" charset="-122"/>
                <a:ea typeface="微软雅黑" pitchFamily="34" charset="-122"/>
              </a:rPr>
              <a:t>巨大</a:t>
            </a:r>
            <a:r>
              <a:rPr lang="zh-CN" altLang="en-US" sz="2400" dirty="0" smtClean="0">
                <a:latin typeface="微软雅黑" pitchFamily="34" charset="-122"/>
                <a:ea typeface="微软雅黑" pitchFamily="34" charset="-122"/>
              </a:rPr>
              <a:t>（数</a:t>
            </a:r>
            <a:r>
              <a:rPr lang="en-US" altLang="zh-CN" sz="2400" dirty="0" smtClean="0">
                <a:latin typeface="微软雅黑" pitchFamily="34" charset="-122"/>
                <a:ea typeface="微软雅黑" pitchFamily="34" charset="-122"/>
              </a:rPr>
              <a:t>GB</a:t>
            </a:r>
            <a:r>
              <a:rPr lang="zh-CN" altLang="en-US" sz="2400" dirty="0" smtClean="0">
                <a:latin typeface="微软雅黑" pitchFamily="34" charset="-122"/>
                <a:ea typeface="微软雅黑" pitchFamily="34" charset="-122"/>
              </a:rPr>
              <a:t>的文件非常普遍），每个文件通常都包含许多应用程序对象（例如</a:t>
            </a:r>
            <a:r>
              <a:rPr lang="en-US" altLang="zh-CN" sz="2400" dirty="0" smtClean="0">
                <a:latin typeface="微软雅黑" pitchFamily="34" charset="-122"/>
                <a:ea typeface="微软雅黑" pitchFamily="34" charset="-122"/>
              </a:rPr>
              <a:t>web</a:t>
            </a:r>
            <a:r>
              <a:rPr lang="zh-CN" altLang="en-US" sz="2400" dirty="0" smtClean="0">
                <a:latin typeface="微软雅黑" pitchFamily="34" charset="-122"/>
                <a:ea typeface="微软雅黑" pitchFamily="34" charset="-122"/>
              </a:rPr>
              <a:t>文档、微博）。</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经常需要</a:t>
            </a:r>
            <a:r>
              <a:rPr lang="zh-CN" altLang="en-US" sz="2400" dirty="0">
                <a:latin typeface="微软雅黑" pitchFamily="34" charset="-122"/>
                <a:ea typeface="微软雅黑" pitchFamily="34" charset="-122"/>
              </a:rPr>
              <a:t>处理由数亿个对象</a:t>
            </a:r>
            <a:r>
              <a:rPr lang="zh-CN" altLang="en-US" sz="2400" dirty="0" smtClean="0">
                <a:latin typeface="微软雅黑" pitchFamily="34" charset="-122"/>
                <a:ea typeface="微软雅黑" pitchFamily="34" charset="-122"/>
              </a:rPr>
              <a:t>构成且快速增长的、</a:t>
            </a:r>
            <a:r>
              <a:rPr lang="zh-CN" altLang="en-US" sz="2400" dirty="0" smtClean="0">
                <a:solidFill>
                  <a:schemeClr val="accent1"/>
                </a:solidFill>
                <a:latin typeface="微软雅黑" pitchFamily="34" charset="-122"/>
                <a:ea typeface="微软雅黑" pitchFamily="34" charset="-122"/>
              </a:rPr>
              <a:t>数以</a:t>
            </a:r>
            <a:r>
              <a:rPr lang="en-US" altLang="zh-CN" sz="2400" dirty="0" smtClean="0">
                <a:solidFill>
                  <a:schemeClr val="accent1"/>
                </a:solidFill>
                <a:latin typeface="微软雅黑" pitchFamily="34" charset="-122"/>
                <a:ea typeface="微软雅黑" pitchFamily="34" charset="-122"/>
              </a:rPr>
              <a:t>TB</a:t>
            </a:r>
            <a:r>
              <a:rPr lang="zh-CN" altLang="en-US" sz="2400" dirty="0" smtClean="0">
                <a:solidFill>
                  <a:schemeClr val="accent1"/>
                </a:solidFill>
                <a:latin typeface="微软雅黑" pitchFamily="34" charset="-122"/>
                <a:ea typeface="微软雅黑" pitchFamily="34" charset="-122"/>
              </a:rPr>
              <a:t>的数据集</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绝大部分的修改是在文件尾部</a:t>
            </a:r>
            <a:r>
              <a:rPr lang="zh-CN" altLang="en-US" sz="2400" dirty="0" smtClean="0">
                <a:solidFill>
                  <a:schemeClr val="accent1"/>
                </a:solidFill>
                <a:latin typeface="微软雅黑" pitchFamily="34" charset="-122"/>
                <a:ea typeface="微软雅黑" pitchFamily="34" charset="-122"/>
              </a:rPr>
              <a:t>追加数据</a:t>
            </a:r>
            <a:r>
              <a:rPr lang="zh-CN" altLang="en-US" sz="2400" dirty="0" smtClean="0">
                <a:latin typeface="微软雅黑" pitchFamily="34" charset="-122"/>
                <a:ea typeface="微软雅黑" pitchFamily="34" charset="-122"/>
              </a:rPr>
              <a:t>，而不是覆盖原有数据。一旦写入，对文件的操作就</a:t>
            </a:r>
            <a:r>
              <a:rPr lang="zh-CN" altLang="en-US" sz="2400" dirty="0" smtClean="0">
                <a:solidFill>
                  <a:schemeClr val="accent1"/>
                </a:solidFill>
                <a:latin typeface="微软雅黑" pitchFamily="34" charset="-122"/>
                <a:ea typeface="微软雅黑" pitchFamily="34" charset="-122"/>
              </a:rPr>
              <a:t>只有读</a:t>
            </a:r>
            <a:r>
              <a:rPr lang="zh-CN" altLang="en-US" sz="2400" dirty="0" smtClean="0">
                <a:latin typeface="微软雅黑" pitchFamily="34" charset="-122"/>
                <a:ea typeface="微软雅黑" pitchFamily="34" charset="-122"/>
              </a:rPr>
              <a:t>，而且通常是</a:t>
            </a:r>
            <a:r>
              <a:rPr lang="zh-CN" altLang="en-US" sz="2400" dirty="0" smtClean="0">
                <a:solidFill>
                  <a:schemeClr val="accent1"/>
                </a:solidFill>
                <a:latin typeface="微软雅黑" pitchFamily="34" charset="-122"/>
                <a:ea typeface="微软雅黑" pitchFamily="34" charset="-122"/>
              </a:rPr>
              <a:t>按顺序读</a:t>
            </a:r>
            <a:r>
              <a:rPr lang="zh-CN" altLang="en-US" sz="2400" dirty="0" smtClean="0">
                <a:latin typeface="微软雅黑" pitchFamily="34" charset="-122"/>
                <a:ea typeface="微软雅黑" pitchFamily="34" charset="-122"/>
              </a:rPr>
              <a:t>。</a:t>
            </a: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B1C8ABC1-21FD-4C80-8DC4-4FF8DE3EB309}"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4</a:t>
            </a:fld>
            <a:endParaRPr lang="zh-CN" altLang="en-US" sz="1000">
              <a:solidFill>
                <a:schemeClr val="bg2">
                  <a:shade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r>
              <a:rPr lang="zh-CN" altLang="en-US" dirty="0" smtClean="0">
                <a:latin typeface="微软雅黑" pitchFamily="34" charset="-122"/>
                <a:ea typeface="微软雅黑" pitchFamily="34" charset="-122"/>
              </a:rPr>
              <a:t>写数据</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租约，</a:t>
            </a:r>
            <a:r>
              <a:rPr lang="en-US" altLang="zh-CN" dirty="0" smtClean="0">
                <a:latin typeface="微软雅黑" pitchFamily="34" charset="-122"/>
                <a:ea typeface="微软雅黑" pitchFamily="34" charset="-122"/>
              </a:rPr>
              <a:t>primary</a:t>
            </a:r>
            <a:endParaRPr lang="zh-CN" altLang="en-US" dirty="0"/>
          </a:p>
        </p:txBody>
      </p:sp>
      <p:sp>
        <p:nvSpPr>
          <p:cNvPr id="33795" name="内容占位符 3"/>
          <p:cNvSpPr>
            <a:spLocks noGrp="1"/>
          </p:cNvSpPr>
          <p:nvPr>
            <p:ph idx="1"/>
          </p:nvPr>
        </p:nvSpPr>
        <p:spPr/>
        <p:txBody>
          <a:bodyPr/>
          <a:lstStyle/>
          <a:p>
            <a:pPr marL="0" indent="0">
              <a:buFont typeface="Wingdings 2" pitchFamily="18" charset="2"/>
              <a:buNone/>
            </a:pPr>
            <a:r>
              <a:rPr lang="zh-CN" altLang="en-US" dirty="0" smtClean="0">
                <a:latin typeface="微软雅黑" pitchFamily="34" charset="-122"/>
                <a:ea typeface="微软雅黑" pitchFamily="34" charset="-122"/>
              </a:rPr>
              <a:t>需要有人代替</a:t>
            </a:r>
            <a:r>
              <a:rPr lang="en-US" altLang="zh-CN" dirty="0" smtClean="0">
                <a:latin typeface="微软雅黑" pitchFamily="34" charset="-122"/>
                <a:ea typeface="微软雅黑" pitchFamily="34" charset="-122"/>
              </a:rPr>
              <a:t>master</a:t>
            </a:r>
            <a:r>
              <a:rPr lang="zh-CN" altLang="en-US" dirty="0" smtClean="0">
                <a:latin typeface="微软雅黑" pitchFamily="34" charset="-122"/>
                <a:ea typeface="微软雅黑" pitchFamily="34" charset="-122"/>
              </a:rPr>
              <a:t>的角色</a:t>
            </a:r>
            <a:endParaRPr lang="en-US" altLang="zh-CN" dirty="0" smtClean="0">
              <a:latin typeface="微软雅黑" pitchFamily="34" charset="-122"/>
              <a:ea typeface="微软雅黑" pitchFamily="34" charset="-122"/>
            </a:endParaRPr>
          </a:p>
          <a:p>
            <a:pPr marL="0" indent="0">
              <a:buNone/>
            </a:pPr>
            <a:r>
              <a:rPr lang="zh-CN" altLang="en-US" dirty="0" smtClean="0">
                <a:latin typeface="微软雅黑" pitchFamily="34" charset="-122"/>
                <a:ea typeface="微软雅黑" pitchFamily="34" charset="-122"/>
              </a:rPr>
              <a:t>        ↓   </a:t>
            </a:r>
            <a:endParaRPr lang="en-US" altLang="zh-CN" dirty="0" smtClean="0">
              <a:latin typeface="微软雅黑" pitchFamily="34" charset="-122"/>
              <a:ea typeface="微软雅黑" pitchFamily="34" charset="-122"/>
            </a:endParaRPr>
          </a:p>
          <a:p>
            <a:pPr marL="0" indent="0">
              <a:buNone/>
            </a:pPr>
            <a:r>
              <a:rPr lang="zh-CN" altLang="en-US" dirty="0" smtClean="0">
                <a:latin typeface="微软雅黑" pitchFamily="34" charset="-122"/>
                <a:ea typeface="微软雅黑" pitchFamily="34" charset="-122"/>
              </a:rPr>
              <a:t>选出一个</a:t>
            </a:r>
            <a:r>
              <a:rPr lang="en-US" altLang="zh-CN" dirty="0" smtClean="0">
                <a:latin typeface="微软雅黑" pitchFamily="34" charset="-122"/>
                <a:ea typeface="微软雅黑" pitchFamily="34" charset="-122"/>
              </a:rPr>
              <a:t>master</a:t>
            </a:r>
            <a:r>
              <a:rPr lang="zh-CN" altLang="en-US" dirty="0" smtClean="0">
                <a:latin typeface="微软雅黑" pitchFamily="34" charset="-122"/>
                <a:ea typeface="微软雅黑" pitchFamily="34" charset="-122"/>
              </a:rPr>
              <a:t>的代理来完成时序约定任务。</a:t>
            </a:r>
            <a:endParaRPr lang="en-US" altLang="zh-CN" dirty="0" smtClean="0">
              <a:latin typeface="微软雅黑" pitchFamily="34" charset="-122"/>
              <a:ea typeface="微软雅黑" pitchFamily="34" charset="-122"/>
            </a:endParaRPr>
          </a:p>
          <a:p>
            <a:pPr marL="0" indent="0">
              <a:buFont typeface="Wingdings 2" pitchFamily="18" charset="2"/>
              <a:buNone/>
            </a:pPr>
            <a:r>
              <a:rPr lang="en-US" altLang="zh-CN" dirty="0" smtClean="0">
                <a:latin typeface="微软雅黑" pitchFamily="34" charset="-122"/>
                <a:ea typeface="微软雅黑" pitchFamily="34" charset="-122"/>
                <a:cs typeface="Times New Roman" pitchFamily="18" charset="0"/>
              </a:rPr>
              <a:t>        </a:t>
            </a:r>
            <a:r>
              <a:rPr lang="zh-CN" altLang="zh-CN" dirty="0" smtClean="0">
                <a:latin typeface="微软雅黑" pitchFamily="34" charset="-122"/>
                <a:ea typeface="微软雅黑" pitchFamily="34" charset="-122"/>
                <a:cs typeface="Times New Roman" pitchFamily="18" charset="0"/>
              </a:rPr>
              <a:t>↓</a:t>
            </a:r>
            <a:endParaRPr lang="en-US" altLang="zh-CN" dirty="0" smtClean="0">
              <a:latin typeface="微软雅黑" pitchFamily="34" charset="-122"/>
              <a:ea typeface="微软雅黑" pitchFamily="34" charset="-122"/>
              <a:cs typeface="Times New Roman" pitchFamily="18" charset="0"/>
            </a:endParaRPr>
          </a:p>
          <a:p>
            <a:pPr marL="0" indent="0">
              <a:buFont typeface="Wingdings 2" pitchFamily="18" charset="2"/>
              <a:buNone/>
            </a:pPr>
            <a:r>
              <a:rPr lang="zh-CN" altLang="en-US" dirty="0" smtClean="0">
                <a:solidFill>
                  <a:srgbClr val="FF0000"/>
                </a:solidFill>
                <a:latin typeface="微软雅黑" pitchFamily="34" charset="-122"/>
                <a:ea typeface="微软雅黑" pitchFamily="34" charset="-122"/>
              </a:rPr>
              <a:t>租约（</a:t>
            </a:r>
            <a:r>
              <a:rPr lang="en-US" altLang="zh-CN" dirty="0" smtClean="0">
                <a:solidFill>
                  <a:srgbClr val="FF0000"/>
                </a:solidFill>
                <a:latin typeface="微软雅黑" pitchFamily="34" charset="-122"/>
                <a:ea typeface="微软雅黑" pitchFamily="34" charset="-122"/>
              </a:rPr>
              <a:t>lease</a:t>
            </a:r>
            <a:r>
              <a:rPr lang="zh-CN" altLang="en-US" dirty="0" smtClean="0">
                <a:solidFill>
                  <a:srgbClr val="FF0000"/>
                </a:solidFill>
                <a:latin typeface="微软雅黑" pitchFamily="34" charset="-122"/>
                <a:ea typeface="微软雅黑" pitchFamily="34" charset="-122"/>
              </a:rPr>
              <a:t>）</a:t>
            </a:r>
            <a:r>
              <a:rPr lang="zh-CN" altLang="en-US" dirty="0" smtClean="0">
                <a:latin typeface="微软雅黑" pitchFamily="34" charset="-122"/>
                <a:ea typeface="微软雅黑" pitchFamily="34" charset="-122"/>
              </a:rPr>
              <a:t>机制：</a:t>
            </a:r>
            <a:r>
              <a:rPr lang="en-US" altLang="zh-CN" dirty="0" smtClean="0">
                <a:latin typeface="微软雅黑" pitchFamily="34" charset="-122"/>
                <a:ea typeface="微软雅黑" pitchFamily="34" charset="-122"/>
              </a:rPr>
              <a:t>master</a:t>
            </a:r>
            <a:r>
              <a:rPr lang="zh-CN" altLang="en-US" dirty="0" smtClean="0">
                <a:latin typeface="微软雅黑" pitchFamily="34" charset="-122"/>
                <a:ea typeface="微软雅黑" pitchFamily="34" charset="-122"/>
              </a:rPr>
              <a:t>建立</a:t>
            </a:r>
            <a:r>
              <a:rPr lang="zh-CN" altLang="en-US" dirty="0" smtClean="0">
                <a:solidFill>
                  <a:srgbClr val="FF0000"/>
                </a:solidFill>
                <a:latin typeface="微软雅黑" pitchFamily="34" charset="-122"/>
                <a:ea typeface="微软雅黑" pitchFamily="34" charset="-122"/>
              </a:rPr>
              <a:t>租约，并将其授权给某个副本</a:t>
            </a:r>
            <a:r>
              <a:rPr lang="zh-CN" altLang="en-US" dirty="0" smtClean="0">
                <a:latin typeface="微软雅黑" pitchFamily="34" charset="-122"/>
                <a:ea typeface="微软雅黑" pitchFamily="34" charset="-122"/>
              </a:rPr>
              <a:t>，称其为</a:t>
            </a:r>
            <a:r>
              <a:rPr lang="en-US" altLang="zh-CN" dirty="0" smtClean="0">
                <a:latin typeface="微软雅黑" pitchFamily="34" charset="-122"/>
                <a:ea typeface="微软雅黑" pitchFamily="34" charset="-122"/>
              </a:rPr>
              <a:t>primary</a:t>
            </a:r>
            <a:r>
              <a:rPr lang="zh-CN" altLang="en-US" dirty="0" smtClean="0">
                <a:latin typeface="微软雅黑" pitchFamily="34" charset="-122"/>
                <a:ea typeface="微软雅黑" pitchFamily="34" charset="-122"/>
              </a:rPr>
              <a:t>，由它来确定数据修改的顺序，其它副本照做。</a:t>
            </a:r>
            <a:endParaRPr lang="zh-CN" altLang="en-US" dirty="0" smtClean="0"/>
          </a:p>
        </p:txBody>
      </p:sp>
      <p:sp>
        <p:nvSpPr>
          <p:cNvPr id="2" name="灯片编号占位符 1"/>
          <p:cNvSpPr>
            <a:spLocks noGrp="1"/>
          </p:cNvSpPr>
          <p:nvPr>
            <p:ph type="sldNum" sz="quarter" idx="12"/>
          </p:nvPr>
        </p:nvSpPr>
        <p:spPr/>
        <p:txBody>
          <a:bodyPr/>
          <a:lstStyle/>
          <a:p>
            <a:pPr>
              <a:defRPr/>
            </a:pPr>
            <a:fld id="{D7304F60-6E9B-4E5C-B488-62726463495C}" type="slidenum">
              <a:rPr lang="zh-CN" altLang="en-US" smtClean="0"/>
              <a:pPr>
                <a:defRPr/>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141986A9-B500-42E7-9C92-C96409A7BD81}" type="slidenum">
              <a:rPr lang="zh-CN" altLang="en-US">
                <a:latin typeface="微软雅黑" pitchFamily="34" charset="-122"/>
                <a:ea typeface="微软雅黑" pitchFamily="34" charset="-122"/>
              </a:rPr>
              <a:pPr>
                <a:defRPr/>
              </a:pPr>
              <a:t>41</a:t>
            </a:fld>
            <a:endParaRPr lang="zh-CN" altLang="en-US">
              <a:latin typeface="微软雅黑" pitchFamily="34" charset="-122"/>
              <a:ea typeface="微软雅黑" pitchFamily="34" charset="-122"/>
            </a:endParaRPr>
          </a:p>
        </p:txBody>
      </p:sp>
      <p:sp>
        <p:nvSpPr>
          <p:cNvPr id="86018" name="Rectangle 2"/>
          <p:cNvSpPr>
            <a:spLocks noGrp="1"/>
          </p:cNvSpPr>
          <p:nvPr>
            <p:ph type="title"/>
          </p:nvPr>
        </p:nvSpPr>
        <p:spPr bwMode="auto"/>
        <p:txBody>
          <a:bodyPr/>
          <a:lstStyle/>
          <a:p>
            <a:pPr eaLnBrk="1" hangingPunct="1">
              <a:defRPr/>
            </a:pPr>
            <a:r>
              <a:rPr lang="zh-CN" altLang="en-US" smtClean="0">
                <a:latin typeface="微软雅黑" pitchFamily="34" charset="-122"/>
                <a:ea typeface="微软雅黑" pitchFamily="34" charset="-122"/>
              </a:rPr>
              <a:t>写数据流程</a:t>
            </a:r>
          </a:p>
        </p:txBody>
      </p:sp>
      <p:sp>
        <p:nvSpPr>
          <p:cNvPr id="35844" name="Rectangle 3"/>
          <p:cNvSpPr>
            <a:spLocks noGrp="1"/>
          </p:cNvSpPr>
          <p:nvPr>
            <p:ph type="body" idx="1"/>
          </p:nvPr>
        </p:nvSpPr>
        <p:spPr>
          <a:xfrm>
            <a:off x="5580063" y="1484313"/>
            <a:ext cx="2987675" cy="4187825"/>
          </a:xfrm>
        </p:spPr>
        <p:txBody>
          <a:bodyPr/>
          <a:lstStyle/>
          <a:p>
            <a:pPr marL="0" indent="0" eaLnBrk="1" hangingPunct="1">
              <a:buFont typeface="Wingdings 2" pitchFamily="18"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客户机向</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节点询问哪个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a:t>
            </a:r>
            <a:r>
              <a:rPr lang="zh-CN" altLang="en-US" sz="2400" dirty="0" smtClean="0">
                <a:solidFill>
                  <a:srgbClr val="FF0000"/>
                </a:solidFill>
                <a:latin typeface="微软雅黑" pitchFamily="34" charset="-122"/>
                <a:ea typeface="微软雅黑" pitchFamily="34" charset="-122"/>
              </a:rPr>
              <a:t>持有当前租约</a:t>
            </a:r>
            <a:r>
              <a:rPr lang="zh-CN" altLang="en-US" sz="2400" dirty="0" smtClean="0">
                <a:latin typeface="微软雅黑" pitchFamily="34" charset="-122"/>
                <a:ea typeface="微软雅黑" pitchFamily="34" charset="-122"/>
              </a:rPr>
              <a:t>，以及其它</a:t>
            </a:r>
            <a:r>
              <a:rPr lang="zh-CN" altLang="en-US" sz="2400" dirty="0" smtClean="0">
                <a:solidFill>
                  <a:srgbClr val="FF0000"/>
                </a:solidFill>
                <a:latin typeface="微软雅黑" pitchFamily="34" charset="-122"/>
                <a:ea typeface="微软雅黑" pitchFamily="34" charset="-122"/>
              </a:rPr>
              <a:t>副本的位置</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solidFill>
                  <a:srgbClr val="0066FF"/>
                </a:solidFill>
                <a:latin typeface="微软雅黑" pitchFamily="34" charset="-122"/>
                <a:ea typeface="微软雅黑" pitchFamily="34" charset="-122"/>
              </a:rPr>
              <a:t>如果没有</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持有租约，</a:t>
            </a:r>
            <a:r>
              <a:rPr lang="en-US" altLang="zh-CN" sz="2400" dirty="0" smtClean="0">
                <a:solidFill>
                  <a:srgbClr val="0066FF"/>
                </a:solidFill>
                <a:latin typeface="微软雅黑" pitchFamily="34" charset="-122"/>
                <a:ea typeface="微软雅黑" pitchFamily="34" charset="-122"/>
              </a:rPr>
              <a:t>Master</a:t>
            </a:r>
            <a:r>
              <a:rPr lang="zh-CN" altLang="en-US" sz="2400" dirty="0" smtClean="0">
                <a:solidFill>
                  <a:srgbClr val="0066FF"/>
                </a:solidFill>
                <a:latin typeface="微软雅黑" pitchFamily="34" charset="-122"/>
                <a:ea typeface="微软雅黑" pitchFamily="34" charset="-122"/>
              </a:rPr>
              <a:t>就选择其中一个副本建立一个租约。</a:t>
            </a:r>
            <a:endParaRPr lang="en-US" altLang="zh-CN" sz="2400" dirty="0" smtClean="0">
              <a:solidFill>
                <a:srgbClr val="0066FF"/>
              </a:solidFill>
              <a:latin typeface="微软雅黑" pitchFamily="34" charset="-122"/>
              <a:ea typeface="微软雅黑" pitchFamily="34" charset="-122"/>
            </a:endParaRPr>
          </a:p>
        </p:txBody>
      </p:sp>
      <p:pic>
        <p:nvPicPr>
          <p:cNvPr id="35845" name="Picture 7"/>
          <p:cNvPicPr>
            <a:picLocks noChangeAspect="1" noChangeArrowheads="1"/>
          </p:cNvPicPr>
          <p:nvPr/>
        </p:nvPicPr>
        <p:blipFill>
          <a:blip r:embed="rId2" cstate="print"/>
          <a:srcRect/>
          <a:stretch>
            <a:fillRect/>
          </a:stretch>
        </p:blipFill>
        <p:spPr bwMode="auto">
          <a:xfrm>
            <a:off x="642910" y="1428736"/>
            <a:ext cx="4835853" cy="4857784"/>
          </a:xfrm>
          <a:prstGeom prst="rect">
            <a:avLst/>
          </a:prstGeom>
          <a:noFill/>
          <a:ln w="9525">
            <a:noFill/>
            <a:miter lim="800000"/>
            <a:headEnd/>
            <a:tailEnd/>
          </a:ln>
        </p:spPr>
      </p:pic>
      <p:sp>
        <p:nvSpPr>
          <p:cNvPr id="2" name="圆角矩形标注 1"/>
          <p:cNvSpPr/>
          <p:nvPr/>
        </p:nvSpPr>
        <p:spPr>
          <a:xfrm>
            <a:off x="6444208" y="5301208"/>
            <a:ext cx="1584176" cy="985312"/>
          </a:xfrm>
          <a:prstGeom prst="wedgeRoundRectCallout">
            <a:avLst>
              <a:gd name="adj1" fmla="val -51558"/>
              <a:gd name="adj2" fmla="val -796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如何选择？随机？</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D999E8F1-F6F3-4C29-9CCA-F724CB5E2BD2}" type="slidenum">
              <a:rPr lang="zh-CN" altLang="en-US">
                <a:latin typeface="微软雅黑" pitchFamily="34" charset="-122"/>
                <a:ea typeface="微软雅黑" pitchFamily="34" charset="-122"/>
              </a:rPr>
              <a:pPr>
                <a:defRPr/>
              </a:pPr>
              <a:t>42</a:t>
            </a:fld>
            <a:endParaRPr lang="zh-CN" altLang="en-US">
              <a:latin typeface="微软雅黑" pitchFamily="34" charset="-122"/>
              <a:ea typeface="微软雅黑" pitchFamily="34" charset="-122"/>
            </a:endParaRPr>
          </a:p>
        </p:txBody>
      </p:sp>
      <p:sp>
        <p:nvSpPr>
          <p:cNvPr id="87042" name="Rectangle 2"/>
          <p:cNvSpPr>
            <a:spLocks noGrp="1"/>
          </p:cNvSpPr>
          <p:nvPr>
            <p:ph type="title"/>
          </p:nvPr>
        </p:nvSpPr>
        <p:spPr bwMode="auto"/>
        <p:txBody>
          <a:bodyPr/>
          <a:lstStyle/>
          <a:p>
            <a:pPr eaLnBrk="1" hangingPunct="1">
              <a:defRPr/>
            </a:pPr>
            <a:r>
              <a:rPr lang="zh-CN" altLang="en-US" smtClean="0">
                <a:latin typeface="微软雅黑" pitchFamily="34" charset="-122"/>
                <a:ea typeface="微软雅黑" pitchFamily="34" charset="-122"/>
              </a:rPr>
              <a:t>写数据流程</a:t>
            </a:r>
          </a:p>
        </p:txBody>
      </p:sp>
      <p:sp>
        <p:nvSpPr>
          <p:cNvPr id="36868" name="Rectangle 3"/>
          <p:cNvSpPr>
            <a:spLocks noGrp="1"/>
          </p:cNvSpPr>
          <p:nvPr>
            <p:ph type="body" idx="1"/>
          </p:nvPr>
        </p:nvSpPr>
        <p:spPr>
          <a:xfrm>
            <a:off x="5364163" y="1700213"/>
            <a:ext cx="3322637" cy="4608512"/>
          </a:xfrm>
        </p:spPr>
        <p:txBody>
          <a:bodyPr/>
          <a:lstStyle/>
          <a:p>
            <a:pPr marL="0" indent="0" eaLnBrk="1" hangingPunct="1">
              <a:lnSpc>
                <a:spcPct val="80000"/>
              </a:lnSpc>
              <a:buFont typeface="Wingdings 2" pitchFamily="18" charset="2"/>
              <a:buNone/>
            </a:pPr>
            <a:r>
              <a:rPr lang="en-US" altLang="zh-CN" sz="2400" dirty="0" smtClean="0">
                <a:latin typeface="微软雅黑" pitchFamily="34" charset="-122"/>
                <a:ea typeface="微软雅黑" pitchFamily="34" charset="-122"/>
              </a:rPr>
              <a:t>2)Master</a:t>
            </a:r>
            <a:r>
              <a:rPr lang="zh-CN" altLang="en-US" sz="2400" dirty="0" smtClean="0">
                <a:latin typeface="微软雅黑" pitchFamily="34" charset="-122"/>
                <a:ea typeface="微软雅黑" pitchFamily="34" charset="-122"/>
              </a:rPr>
              <a:t>将主</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的标识符以及其它副本（</a:t>
            </a:r>
            <a:r>
              <a:rPr lang="en-US" altLang="zh-CN" sz="2400" dirty="0" smtClean="0">
                <a:latin typeface="微软雅黑" pitchFamily="34" charset="-122"/>
                <a:ea typeface="微软雅黑" pitchFamily="34" charset="-122"/>
              </a:rPr>
              <a:t>secondary</a:t>
            </a:r>
            <a:r>
              <a:rPr lang="zh-CN" altLang="en-US" sz="2400" dirty="0" smtClean="0">
                <a:latin typeface="微软雅黑" pitchFamily="34" charset="-122"/>
                <a:ea typeface="微软雅黑" pitchFamily="34" charset="-122"/>
              </a:rPr>
              <a:t>副本</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二级副本）的位置</a:t>
            </a:r>
            <a:r>
              <a:rPr lang="zh-CN" altLang="en-US" sz="2400" dirty="0" smtClean="0">
                <a:solidFill>
                  <a:srgbClr val="FF0000"/>
                </a:solidFill>
                <a:latin typeface="微软雅黑" pitchFamily="34" charset="-122"/>
                <a:ea typeface="微软雅黑" pitchFamily="34" charset="-122"/>
              </a:rPr>
              <a:t>返回给客户机</a:t>
            </a:r>
            <a:r>
              <a:rPr lang="zh-CN" altLang="en-US" sz="2400" dirty="0" smtClean="0">
                <a:latin typeface="微软雅黑" pitchFamily="34" charset="-122"/>
                <a:ea typeface="微软雅黑" pitchFamily="34" charset="-122"/>
              </a:rPr>
              <a:t>。客户机</a:t>
            </a:r>
            <a:r>
              <a:rPr lang="zh-CN" altLang="en-US" sz="2400" dirty="0" smtClean="0">
                <a:solidFill>
                  <a:srgbClr val="FF0000"/>
                </a:solidFill>
                <a:latin typeface="微软雅黑" pitchFamily="34" charset="-122"/>
                <a:ea typeface="微软雅黑" pitchFamily="34" charset="-122"/>
              </a:rPr>
              <a:t>缓存</a:t>
            </a:r>
            <a:r>
              <a:rPr lang="zh-CN" altLang="en-US" sz="2400" dirty="0" smtClean="0">
                <a:latin typeface="微软雅黑" pitchFamily="34" charset="-122"/>
                <a:ea typeface="微软雅黑" pitchFamily="34" charset="-122"/>
              </a:rPr>
              <a:t>这些数据以便后续操作。</a:t>
            </a:r>
          </a:p>
          <a:p>
            <a:pPr marL="0" indent="0" eaLnBrk="1" hangingPunct="1">
              <a:lnSpc>
                <a:spcPct val="80000"/>
              </a:lnSpc>
              <a:buFont typeface="Wingdings 2" pitchFamily="18" charset="2"/>
              <a:buNone/>
            </a:pPr>
            <a:endParaRPr lang="zh-CN" altLang="en-US" sz="2400" dirty="0" smtClean="0">
              <a:latin typeface="微软雅黑" pitchFamily="34" charset="-122"/>
              <a:ea typeface="微软雅黑" pitchFamily="34" charset="-122"/>
            </a:endParaRPr>
          </a:p>
          <a:p>
            <a:pPr marL="0" indent="0" eaLnBrk="1" hangingPunct="1">
              <a:lnSpc>
                <a:spcPct val="80000"/>
              </a:lnSpc>
              <a:buFont typeface="Wingdings 2" pitchFamily="18" charset="2"/>
              <a:buNone/>
            </a:pPr>
            <a:r>
              <a:rPr lang="zh-CN" altLang="en-US" sz="2400" dirty="0" smtClean="0">
                <a:solidFill>
                  <a:srgbClr val="0066FF"/>
                </a:solidFill>
                <a:latin typeface="微软雅黑" pitchFamily="34" charset="-122"/>
                <a:ea typeface="微软雅黑" pitchFamily="34" charset="-122"/>
              </a:rPr>
              <a:t>此后只有在主</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不可用或主</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回复信息表明它已不再持有租约时，客户机才重新联系</a:t>
            </a:r>
            <a:r>
              <a:rPr lang="en-US" altLang="zh-CN" sz="2400" dirty="0" smtClean="0">
                <a:solidFill>
                  <a:srgbClr val="0066FF"/>
                </a:solidFill>
                <a:latin typeface="微软雅黑" pitchFamily="34" charset="-122"/>
                <a:ea typeface="微软雅黑" pitchFamily="34" charset="-122"/>
              </a:rPr>
              <a:t>Master</a:t>
            </a:r>
            <a:r>
              <a:rPr lang="zh-CN" altLang="en-US" sz="2400" dirty="0" smtClean="0">
                <a:solidFill>
                  <a:srgbClr val="0066FF"/>
                </a:solidFill>
                <a:latin typeface="微软雅黑" pitchFamily="34" charset="-122"/>
                <a:ea typeface="微软雅黑" pitchFamily="34" charset="-122"/>
              </a:rPr>
              <a:t>节点。</a:t>
            </a:r>
          </a:p>
        </p:txBody>
      </p:sp>
      <p:pic>
        <p:nvPicPr>
          <p:cNvPr id="36869" name="Picture 7"/>
          <p:cNvPicPr>
            <a:picLocks noChangeAspect="1" noChangeArrowheads="1"/>
          </p:cNvPicPr>
          <p:nvPr/>
        </p:nvPicPr>
        <p:blipFill>
          <a:blip r:embed="rId2" cstate="print"/>
          <a:srcRect/>
          <a:stretch>
            <a:fillRect/>
          </a:stretch>
        </p:blipFill>
        <p:spPr bwMode="auto">
          <a:xfrm>
            <a:off x="500034" y="1357298"/>
            <a:ext cx="4835853" cy="4857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A52F2D2B-DDE4-4060-BCF9-2B527F295821}" type="slidenum">
              <a:rPr lang="zh-CN" altLang="en-US">
                <a:latin typeface="微软雅黑" pitchFamily="34" charset="-122"/>
                <a:ea typeface="微软雅黑" pitchFamily="34" charset="-122"/>
              </a:rPr>
              <a:pPr>
                <a:defRPr/>
              </a:pPr>
              <a:t>43</a:t>
            </a:fld>
            <a:endParaRPr lang="zh-CN" altLang="en-US">
              <a:latin typeface="微软雅黑" pitchFamily="34" charset="-122"/>
              <a:ea typeface="微软雅黑" pitchFamily="34" charset="-122"/>
            </a:endParaRPr>
          </a:p>
        </p:txBody>
      </p:sp>
      <p:sp>
        <p:nvSpPr>
          <p:cNvPr id="88066" name="Rectangle 2"/>
          <p:cNvSpPr>
            <a:spLocks noGrp="1"/>
          </p:cNvSpPr>
          <p:nvPr>
            <p:ph type="title"/>
          </p:nvPr>
        </p:nvSpPr>
        <p:spPr bwMode="auto"/>
        <p:txBody>
          <a:bodyPr/>
          <a:lstStyle/>
          <a:p>
            <a:pPr eaLnBrk="1" hangingPunct="1">
              <a:defRPr/>
            </a:pPr>
            <a:r>
              <a:rPr lang="zh-CN" altLang="en-US" smtClean="0">
                <a:latin typeface="微软雅黑" pitchFamily="34" charset="-122"/>
                <a:ea typeface="微软雅黑" pitchFamily="34" charset="-122"/>
              </a:rPr>
              <a:t>写数据流程</a:t>
            </a:r>
          </a:p>
        </p:txBody>
      </p:sp>
      <p:sp>
        <p:nvSpPr>
          <p:cNvPr id="37892" name="Rectangle 3"/>
          <p:cNvSpPr>
            <a:spLocks noGrp="1"/>
          </p:cNvSpPr>
          <p:nvPr>
            <p:ph type="body" idx="1"/>
          </p:nvPr>
        </p:nvSpPr>
        <p:spPr>
          <a:xfrm>
            <a:off x="5292725" y="1700213"/>
            <a:ext cx="3394075" cy="4187825"/>
          </a:xfrm>
        </p:spPr>
        <p:txBody>
          <a:bodyPr/>
          <a:lstStyle/>
          <a:p>
            <a:pPr marL="0" indent="0" eaLnBrk="1" hangingPunct="1">
              <a:buFont typeface="Wingdings 2" pitchFamily="18" charset="2"/>
              <a:buNone/>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）客户机把</a:t>
            </a:r>
            <a:r>
              <a:rPr lang="zh-CN" altLang="en-US" sz="2400" dirty="0" smtClean="0">
                <a:solidFill>
                  <a:srgbClr val="FF0000"/>
                </a:solidFill>
                <a:latin typeface="微软雅黑" pitchFamily="34" charset="-122"/>
                <a:ea typeface="微软雅黑" pitchFamily="34" charset="-122"/>
              </a:rPr>
              <a:t>数据推送</a:t>
            </a:r>
            <a:r>
              <a:rPr lang="zh-CN" altLang="en-US" sz="2400" dirty="0" smtClean="0">
                <a:latin typeface="微软雅黑" pitchFamily="34" charset="-122"/>
                <a:ea typeface="微软雅黑" pitchFamily="34" charset="-122"/>
              </a:rPr>
              <a:t>到所有的副本上（可按任意的顺序推送）。</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服务器接收到数据并保存在它的</a:t>
            </a:r>
            <a:r>
              <a:rPr lang="zh-CN" altLang="en-US" sz="2400" dirty="0" smtClean="0">
                <a:solidFill>
                  <a:srgbClr val="FF0000"/>
                </a:solidFill>
                <a:latin typeface="微软雅黑" pitchFamily="34" charset="-122"/>
                <a:ea typeface="微软雅黑" pitchFamily="34" charset="-122"/>
              </a:rPr>
              <a:t>内部</a:t>
            </a:r>
            <a:r>
              <a:rPr lang="en-US" altLang="zh-CN" sz="2400" dirty="0" smtClean="0">
                <a:solidFill>
                  <a:srgbClr val="FF0000"/>
                </a:solidFill>
                <a:latin typeface="微软雅黑" pitchFamily="34" charset="-122"/>
                <a:ea typeface="微软雅黑" pitchFamily="34" charset="-122"/>
              </a:rPr>
              <a:t>LRU</a:t>
            </a:r>
            <a:r>
              <a:rPr lang="zh-CN" altLang="en-US" sz="2400" dirty="0" smtClean="0">
                <a:solidFill>
                  <a:srgbClr val="FF0000"/>
                </a:solidFill>
                <a:latin typeface="微软雅黑" pitchFamily="34" charset="-122"/>
                <a:ea typeface="微软雅黑" pitchFamily="34" charset="-122"/>
              </a:rPr>
              <a:t>缓存</a:t>
            </a:r>
            <a:r>
              <a:rPr lang="zh-CN" altLang="en-US" sz="2400" dirty="0" smtClean="0">
                <a:latin typeface="微软雅黑" pitchFamily="34" charset="-122"/>
                <a:ea typeface="微软雅黑" pitchFamily="34" charset="-122"/>
              </a:rPr>
              <a:t>中，直到数据被使用或过期交换出去。</a:t>
            </a:r>
          </a:p>
        </p:txBody>
      </p:sp>
      <p:pic>
        <p:nvPicPr>
          <p:cNvPr id="37893" name="Picture 7"/>
          <p:cNvPicPr>
            <a:picLocks noChangeAspect="1" noChangeArrowheads="1"/>
          </p:cNvPicPr>
          <p:nvPr/>
        </p:nvPicPr>
        <p:blipFill>
          <a:blip r:embed="rId2" cstate="print"/>
          <a:srcRect/>
          <a:stretch>
            <a:fillRect/>
          </a:stretch>
        </p:blipFill>
        <p:spPr bwMode="auto">
          <a:xfrm>
            <a:off x="571471" y="1500174"/>
            <a:ext cx="4693621" cy="4714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6403E483-0667-42D0-9CFF-6742A7FE465B}" type="slidenum">
              <a:rPr lang="zh-CN" altLang="en-US">
                <a:latin typeface="微软雅黑" pitchFamily="34" charset="-122"/>
                <a:ea typeface="微软雅黑" pitchFamily="34" charset="-122"/>
              </a:rPr>
              <a:pPr>
                <a:defRPr/>
              </a:pPr>
              <a:t>44</a:t>
            </a:fld>
            <a:endParaRPr lang="zh-CN" altLang="en-US">
              <a:latin typeface="微软雅黑" pitchFamily="34" charset="-122"/>
              <a:ea typeface="微软雅黑" pitchFamily="34" charset="-122"/>
            </a:endParaRPr>
          </a:p>
        </p:txBody>
      </p:sp>
      <p:sp>
        <p:nvSpPr>
          <p:cNvPr id="89090"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写数据流程</a:t>
            </a:r>
          </a:p>
        </p:txBody>
      </p:sp>
      <p:sp>
        <p:nvSpPr>
          <p:cNvPr id="38916" name="Rectangle 3"/>
          <p:cNvSpPr>
            <a:spLocks noGrp="1"/>
          </p:cNvSpPr>
          <p:nvPr>
            <p:ph type="body" idx="1"/>
          </p:nvPr>
        </p:nvSpPr>
        <p:spPr>
          <a:xfrm>
            <a:off x="5292725" y="1412875"/>
            <a:ext cx="3565555" cy="4824413"/>
          </a:xfrm>
        </p:spPr>
        <p:txBody>
          <a:bodyPr/>
          <a:lstStyle/>
          <a:p>
            <a:pPr marL="0" indent="0" eaLnBrk="1" hangingPunct="1">
              <a:lnSpc>
                <a:spcPct val="90000"/>
              </a:lnSpc>
              <a:buFont typeface="Wingdings 2" pitchFamily="18" charset="2"/>
              <a:buNone/>
            </a:pPr>
            <a:r>
              <a:rPr lang="en-US" altLang="zh-CN" sz="2400" dirty="0" smtClean="0">
                <a:latin typeface="微软雅黑" pitchFamily="34" charset="-122"/>
                <a:ea typeface="微软雅黑" pitchFamily="34" charset="-122"/>
              </a:rPr>
              <a:t>4</a:t>
            </a:r>
            <a:r>
              <a:rPr lang="zh-CN" altLang="en-US" sz="2400" dirty="0" smtClean="0">
                <a:latin typeface="微软雅黑" pitchFamily="34" charset="-122"/>
                <a:ea typeface="微软雅黑" pitchFamily="34" charset="-122"/>
              </a:rPr>
              <a:t>）当所有的副本都</a:t>
            </a:r>
            <a:r>
              <a:rPr lang="zh-CN" altLang="en-US" sz="2400" dirty="0" smtClean="0">
                <a:solidFill>
                  <a:srgbClr val="FF0000"/>
                </a:solidFill>
                <a:latin typeface="微软雅黑" pitchFamily="34" charset="-122"/>
                <a:ea typeface="微软雅黑" pitchFamily="34" charset="-122"/>
              </a:rPr>
              <a:t>确认收到了数据后</a:t>
            </a:r>
            <a:r>
              <a:rPr lang="zh-CN" altLang="en-US" sz="2400" dirty="0" smtClean="0">
                <a:latin typeface="微软雅黑" pitchFamily="34" charset="-122"/>
                <a:ea typeface="微软雅黑" pitchFamily="34" charset="-122"/>
              </a:rPr>
              <a:t>，客户机发送写请求到主</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a:t>
            </a:r>
            <a:endParaRPr lang="en-US" altLang="zh-CN" sz="2400" dirty="0" smtClean="0">
              <a:latin typeface="微软雅黑" pitchFamily="34" charset="-122"/>
              <a:ea typeface="微软雅黑" pitchFamily="34" charset="-122"/>
            </a:endParaRPr>
          </a:p>
          <a:p>
            <a:pPr marL="0" indent="0" eaLnBrk="1" hangingPunct="1">
              <a:lnSpc>
                <a:spcPct val="90000"/>
              </a:lnSpc>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lnSpc>
                <a:spcPct val="90000"/>
              </a:lnSpc>
              <a:buFont typeface="Wingdings 2" pitchFamily="18" charset="2"/>
              <a:buNone/>
            </a:pPr>
            <a:r>
              <a:rPr lang="zh-CN" altLang="en-US" sz="2400" dirty="0" smtClean="0">
                <a:latin typeface="微软雅黑" pitchFamily="34" charset="-122"/>
                <a:ea typeface="微软雅黑" pitchFamily="34" charset="-122"/>
              </a:rPr>
              <a:t>    主</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为接收到的所有操作</a:t>
            </a:r>
            <a:r>
              <a:rPr lang="zh-CN" altLang="en-US" sz="2400" dirty="0" smtClean="0">
                <a:solidFill>
                  <a:srgbClr val="FF0000"/>
                </a:solidFill>
                <a:latin typeface="微软雅黑" pitchFamily="34" charset="-122"/>
                <a:ea typeface="微软雅黑" pitchFamily="34" charset="-122"/>
              </a:rPr>
              <a:t>分配连续的序列号</a:t>
            </a:r>
            <a:r>
              <a:rPr lang="zh-CN" altLang="en-US" sz="2400" dirty="0" smtClean="0">
                <a:latin typeface="微软雅黑" pitchFamily="34" charset="-122"/>
                <a:ea typeface="微软雅黑" pitchFamily="34" charset="-122"/>
              </a:rPr>
              <a:t>（</a:t>
            </a:r>
            <a:r>
              <a:rPr lang="zh-CN" altLang="en-US" sz="2400" dirty="0" smtClean="0">
                <a:solidFill>
                  <a:srgbClr val="0066FF"/>
                </a:solidFill>
                <a:latin typeface="微软雅黑" pitchFamily="34" charset="-122"/>
                <a:ea typeface="微软雅黑" pitchFamily="34" charset="-122"/>
              </a:rPr>
              <a:t>这些操作可能来自不同的客户机，序列号保证了操作顺序执行</a:t>
            </a:r>
            <a:r>
              <a:rPr lang="zh-CN" altLang="en-US" sz="2400" dirty="0" smtClean="0">
                <a:latin typeface="微软雅黑" pitchFamily="34" charset="-122"/>
                <a:ea typeface="微软雅黑" pitchFamily="34" charset="-122"/>
              </a:rPr>
              <a:t>），按序列号的顺序把</a:t>
            </a:r>
            <a:r>
              <a:rPr lang="zh-CN" altLang="en-US" sz="2400" dirty="0" smtClean="0">
                <a:solidFill>
                  <a:srgbClr val="FF0000"/>
                </a:solidFill>
                <a:latin typeface="微软雅黑" pitchFamily="34" charset="-122"/>
                <a:ea typeface="微软雅黑" pitchFamily="34" charset="-122"/>
              </a:rPr>
              <a:t>操作应用到</a:t>
            </a:r>
            <a:r>
              <a:rPr lang="en-US" altLang="zh-CN" sz="2400" dirty="0" smtClean="0">
                <a:latin typeface="微软雅黑" pitchFamily="34" charset="-122"/>
                <a:ea typeface="微软雅黑" pitchFamily="34" charset="-122"/>
              </a:rPr>
              <a:t>primary</a:t>
            </a:r>
            <a:r>
              <a:rPr lang="zh-CN" altLang="en-US" sz="2400" dirty="0" smtClean="0">
                <a:latin typeface="微软雅黑" pitchFamily="34" charset="-122"/>
                <a:ea typeface="微软雅黑" pitchFamily="34" charset="-122"/>
              </a:rPr>
              <a:t>自己的</a:t>
            </a:r>
            <a:r>
              <a:rPr lang="zh-CN" altLang="en-US" sz="2400" dirty="0" smtClean="0">
                <a:solidFill>
                  <a:srgbClr val="FF0000"/>
                </a:solidFill>
                <a:latin typeface="微软雅黑" pitchFamily="34" charset="-122"/>
                <a:ea typeface="微软雅黑" pitchFamily="34" charset="-122"/>
              </a:rPr>
              <a:t>本地状态</a:t>
            </a:r>
            <a:r>
              <a:rPr lang="zh-CN" altLang="en-US" sz="2400" dirty="0" smtClean="0">
                <a:latin typeface="微软雅黑" pitchFamily="34" charset="-122"/>
                <a:ea typeface="微软雅黑" pitchFamily="34" charset="-122"/>
              </a:rPr>
              <a:t>中。</a:t>
            </a:r>
          </a:p>
        </p:txBody>
      </p:sp>
      <p:pic>
        <p:nvPicPr>
          <p:cNvPr id="38917" name="Picture 7"/>
          <p:cNvPicPr>
            <a:picLocks noChangeAspect="1" noChangeArrowheads="1"/>
          </p:cNvPicPr>
          <p:nvPr/>
        </p:nvPicPr>
        <p:blipFill>
          <a:blip r:embed="rId2" cstate="print"/>
          <a:srcRect/>
          <a:stretch>
            <a:fillRect/>
          </a:stretch>
        </p:blipFill>
        <p:spPr bwMode="auto">
          <a:xfrm>
            <a:off x="500034" y="1428736"/>
            <a:ext cx="4764737" cy="47863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9488B097-2416-4773-8CB3-ECB72524A3B7}" type="slidenum">
              <a:rPr lang="zh-CN" altLang="en-US">
                <a:latin typeface="微软雅黑" pitchFamily="34" charset="-122"/>
                <a:ea typeface="微软雅黑" pitchFamily="34" charset="-122"/>
              </a:rPr>
              <a:pPr>
                <a:defRPr/>
              </a:pPr>
              <a:t>45</a:t>
            </a:fld>
            <a:endParaRPr lang="zh-CN" altLang="en-US">
              <a:latin typeface="微软雅黑" pitchFamily="34" charset="-122"/>
              <a:ea typeface="微软雅黑" pitchFamily="34" charset="-122"/>
            </a:endParaRPr>
          </a:p>
        </p:txBody>
      </p:sp>
      <p:sp>
        <p:nvSpPr>
          <p:cNvPr id="90114" name="Rectangle 2"/>
          <p:cNvSpPr>
            <a:spLocks noGrp="1"/>
          </p:cNvSpPr>
          <p:nvPr>
            <p:ph type="title"/>
          </p:nvPr>
        </p:nvSpPr>
        <p:spPr bwMode="auto"/>
        <p:txBody>
          <a:bodyPr/>
          <a:lstStyle/>
          <a:p>
            <a:pPr eaLnBrk="1" hangingPunct="1">
              <a:defRPr/>
            </a:pPr>
            <a:r>
              <a:rPr lang="zh-CN" altLang="en-US" smtClean="0">
                <a:latin typeface="微软雅黑" pitchFamily="34" charset="-122"/>
                <a:ea typeface="微软雅黑" pitchFamily="34" charset="-122"/>
              </a:rPr>
              <a:t>写数据流程</a:t>
            </a:r>
          </a:p>
        </p:txBody>
      </p:sp>
      <p:sp>
        <p:nvSpPr>
          <p:cNvPr id="39940" name="Rectangle 3"/>
          <p:cNvSpPr>
            <a:spLocks noGrp="1"/>
          </p:cNvSpPr>
          <p:nvPr>
            <p:ph type="body" idx="1"/>
          </p:nvPr>
        </p:nvSpPr>
        <p:spPr>
          <a:xfrm>
            <a:off x="5292725" y="1700213"/>
            <a:ext cx="3430588" cy="4187825"/>
          </a:xfrm>
        </p:spPr>
        <p:txBody>
          <a:bodyPr/>
          <a:lstStyle/>
          <a:p>
            <a:pPr marL="0" indent="0" eaLnBrk="1" hangingPunct="1">
              <a:buFont typeface="Wingdings 2" pitchFamily="18" charset="2"/>
              <a:buNone/>
            </a:pPr>
            <a:r>
              <a:rPr lang="en-US" altLang="zh-CN" sz="2400" dirty="0" smtClean="0">
                <a:latin typeface="微软雅黑" pitchFamily="34" charset="-122"/>
                <a:ea typeface="微软雅黑" pitchFamily="34" charset="-122"/>
              </a:rPr>
              <a:t>5</a:t>
            </a:r>
            <a:r>
              <a:rPr lang="zh-CN" altLang="en-US" sz="2400" dirty="0" smtClean="0">
                <a:latin typeface="微软雅黑" pitchFamily="34" charset="-122"/>
                <a:ea typeface="微软雅黑" pitchFamily="34" charset="-122"/>
              </a:rPr>
              <a:t>）主</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把</a:t>
            </a:r>
            <a:r>
              <a:rPr lang="zh-CN" altLang="en-US" sz="2400" dirty="0" smtClean="0">
                <a:solidFill>
                  <a:srgbClr val="FF0000"/>
                </a:solidFill>
                <a:latin typeface="微软雅黑" pitchFamily="34" charset="-122"/>
                <a:ea typeface="微软雅黑" pitchFamily="34" charset="-122"/>
              </a:rPr>
              <a:t>写请求传递</a:t>
            </a:r>
            <a:r>
              <a:rPr lang="zh-CN" altLang="en-US" sz="2400" dirty="0" smtClean="0">
                <a:latin typeface="微软雅黑" pitchFamily="34" charset="-122"/>
                <a:ea typeface="微软雅黑" pitchFamily="34" charset="-122"/>
              </a:rPr>
              <a:t>到所有的</a:t>
            </a:r>
            <a:r>
              <a:rPr lang="zh-CN" altLang="en-US" sz="2400" dirty="0" smtClean="0">
                <a:solidFill>
                  <a:srgbClr val="FF0000"/>
                </a:solidFill>
                <a:latin typeface="微软雅黑" pitchFamily="34" charset="-122"/>
                <a:ea typeface="微软雅黑" pitchFamily="34" charset="-122"/>
              </a:rPr>
              <a:t>二级副本</a:t>
            </a:r>
            <a:r>
              <a:rPr lang="zh-CN" altLang="en-US" sz="2400" dirty="0" smtClean="0">
                <a:latin typeface="微软雅黑" pitchFamily="34" charset="-122"/>
                <a:ea typeface="微软雅黑" pitchFamily="34" charset="-122"/>
              </a:rPr>
              <a:t>。每个二级副本依照主</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分配的序列号以相同的顺序执行这些操作。</a:t>
            </a:r>
          </a:p>
          <a:p>
            <a:pPr marL="0" indent="0" eaLnBrk="1" hangingPunct="1">
              <a:buFont typeface="Wingdings 2" pitchFamily="18" charset="2"/>
              <a:buNone/>
            </a:pPr>
            <a:r>
              <a:rPr lang="en-US" altLang="zh-CN" sz="2400" dirty="0" smtClean="0">
                <a:latin typeface="微软雅黑" pitchFamily="34" charset="-122"/>
                <a:ea typeface="微软雅黑" pitchFamily="34" charset="-122"/>
              </a:rPr>
              <a:t>6</a:t>
            </a:r>
            <a:r>
              <a:rPr lang="zh-CN" altLang="en-US" sz="2400" dirty="0" smtClean="0">
                <a:latin typeface="微软雅黑" pitchFamily="34" charset="-122"/>
                <a:ea typeface="微软雅黑" pitchFamily="34" charset="-122"/>
              </a:rPr>
              <a:t>）所有的</a:t>
            </a:r>
            <a:r>
              <a:rPr lang="zh-CN" altLang="en-US" sz="2400" dirty="0" smtClean="0">
                <a:solidFill>
                  <a:srgbClr val="FF0000"/>
                </a:solidFill>
                <a:latin typeface="微软雅黑" pitchFamily="34" charset="-122"/>
                <a:ea typeface="微软雅黑" pitchFamily="34" charset="-122"/>
              </a:rPr>
              <a:t>二级副本回复主</a:t>
            </a:r>
            <a:r>
              <a:rPr lang="en-US" altLang="zh-CN" sz="2400" dirty="0" smtClean="0">
                <a:solidFill>
                  <a:srgbClr val="FF0000"/>
                </a:solidFill>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a:t>
            </a:r>
            <a:r>
              <a:rPr lang="zh-CN" altLang="en-US" sz="2400" dirty="0" smtClean="0">
                <a:solidFill>
                  <a:srgbClr val="0066FF"/>
                </a:solidFill>
                <a:latin typeface="微软雅黑" pitchFamily="34" charset="-122"/>
                <a:ea typeface="微软雅黑" pitchFamily="34" charset="-122"/>
              </a:rPr>
              <a:t>它们已经完成了操作</a:t>
            </a:r>
            <a:r>
              <a:rPr lang="zh-CN" altLang="en-US" sz="2400" dirty="0" smtClean="0">
                <a:latin typeface="微软雅黑" pitchFamily="34" charset="-122"/>
                <a:ea typeface="微软雅黑" pitchFamily="34" charset="-122"/>
              </a:rPr>
              <a:t>”。</a:t>
            </a:r>
          </a:p>
        </p:txBody>
      </p:sp>
      <p:pic>
        <p:nvPicPr>
          <p:cNvPr id="39941" name="Picture 7"/>
          <p:cNvPicPr>
            <a:picLocks noChangeAspect="1" noChangeArrowheads="1"/>
          </p:cNvPicPr>
          <p:nvPr/>
        </p:nvPicPr>
        <p:blipFill>
          <a:blip r:embed="rId2" cstate="print"/>
          <a:srcRect/>
          <a:stretch>
            <a:fillRect/>
          </a:stretch>
        </p:blipFill>
        <p:spPr bwMode="auto">
          <a:xfrm>
            <a:off x="428596" y="1357298"/>
            <a:ext cx="4764737" cy="47863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6F21300A-F1E8-487E-AC65-B2B9B3BDDD55}" type="slidenum">
              <a:rPr lang="zh-CN" altLang="en-US">
                <a:latin typeface="微软雅黑" pitchFamily="34" charset="-122"/>
                <a:ea typeface="微软雅黑" pitchFamily="34" charset="-122"/>
              </a:rPr>
              <a:pPr>
                <a:defRPr/>
              </a:pPr>
              <a:t>46</a:t>
            </a:fld>
            <a:endParaRPr lang="zh-CN" altLang="en-US">
              <a:latin typeface="微软雅黑" pitchFamily="34" charset="-122"/>
              <a:ea typeface="微软雅黑" pitchFamily="34" charset="-122"/>
            </a:endParaRPr>
          </a:p>
        </p:txBody>
      </p:sp>
      <p:sp>
        <p:nvSpPr>
          <p:cNvPr id="91138" name="Rectangle 2"/>
          <p:cNvSpPr>
            <a:spLocks noGrp="1"/>
          </p:cNvSpPr>
          <p:nvPr>
            <p:ph type="title"/>
          </p:nvPr>
        </p:nvSpPr>
        <p:spPr bwMode="auto"/>
        <p:txBody>
          <a:bodyPr/>
          <a:lstStyle/>
          <a:p>
            <a:pPr eaLnBrk="1" hangingPunct="1">
              <a:defRPr/>
            </a:pPr>
            <a:r>
              <a:rPr lang="zh-CN" altLang="en-US" smtClean="0">
                <a:latin typeface="微软雅黑" pitchFamily="34" charset="-122"/>
                <a:ea typeface="微软雅黑" pitchFamily="34" charset="-122"/>
              </a:rPr>
              <a:t>写数据流程</a:t>
            </a:r>
          </a:p>
        </p:txBody>
      </p:sp>
      <p:sp>
        <p:nvSpPr>
          <p:cNvPr id="40964" name="Rectangle 3"/>
          <p:cNvSpPr>
            <a:spLocks noGrp="1"/>
          </p:cNvSpPr>
          <p:nvPr>
            <p:ph type="body" idx="1"/>
          </p:nvPr>
        </p:nvSpPr>
        <p:spPr>
          <a:xfrm>
            <a:off x="4500563" y="1268413"/>
            <a:ext cx="4186237" cy="5111750"/>
          </a:xfrm>
        </p:spPr>
        <p:txBody>
          <a:bodyPr/>
          <a:lstStyle/>
          <a:p>
            <a:pPr marL="0" indent="0" eaLnBrk="1" hangingPunct="1">
              <a:lnSpc>
                <a:spcPct val="90000"/>
              </a:lnSpc>
              <a:buFont typeface="Wingdings 2" pitchFamily="18" charset="2"/>
              <a:buNone/>
            </a:pPr>
            <a:r>
              <a:rPr lang="en-US" altLang="zh-CN" sz="2400" dirty="0" smtClean="0">
                <a:latin typeface="微软雅黑" pitchFamily="34" charset="-122"/>
                <a:ea typeface="微软雅黑" pitchFamily="34" charset="-122"/>
              </a:rPr>
              <a:t>7</a:t>
            </a:r>
            <a:r>
              <a:rPr lang="zh-CN" altLang="en-US" sz="2400" dirty="0" smtClean="0">
                <a:latin typeface="微软雅黑" pitchFamily="34" charset="-122"/>
                <a:ea typeface="微软雅黑" pitchFamily="34" charset="-122"/>
              </a:rPr>
              <a:t>）主</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a:t>
            </a:r>
            <a:r>
              <a:rPr lang="zh-CN" altLang="en-US" sz="2400" dirty="0" smtClean="0">
                <a:solidFill>
                  <a:srgbClr val="FF0000"/>
                </a:solidFill>
                <a:latin typeface="微软雅黑" pitchFamily="34" charset="-122"/>
                <a:ea typeface="微软雅黑" pitchFamily="34" charset="-122"/>
              </a:rPr>
              <a:t>回复客户机</a:t>
            </a:r>
            <a:r>
              <a:rPr lang="zh-CN" altLang="en-US" sz="2400" dirty="0" smtClean="0">
                <a:latin typeface="微软雅黑" pitchFamily="34" charset="-122"/>
                <a:ea typeface="微软雅黑" pitchFamily="34" charset="-122"/>
              </a:rPr>
              <a:t>（</a:t>
            </a:r>
            <a:r>
              <a:rPr lang="zh-CN" altLang="en-US" sz="2400" dirty="0" smtClean="0">
                <a:solidFill>
                  <a:srgbClr val="0066FF"/>
                </a:solidFill>
                <a:latin typeface="微软雅黑" pitchFamily="34" charset="-122"/>
                <a:ea typeface="微软雅黑" pitchFamily="34" charset="-122"/>
              </a:rPr>
              <a:t>任何副本产生的任何错误都会返回给客户机</a:t>
            </a:r>
            <a:r>
              <a:rPr lang="zh-CN" altLang="en-US" sz="2400" dirty="0" smtClean="0">
                <a:latin typeface="微软雅黑" pitchFamily="34" charset="-122"/>
                <a:ea typeface="微软雅黑" pitchFamily="34" charset="-122"/>
              </a:rPr>
              <a:t>）。</a:t>
            </a:r>
          </a:p>
          <a:p>
            <a:pPr marL="0" indent="0" eaLnBrk="1" hangingPunct="1">
              <a:lnSpc>
                <a:spcPct val="90000"/>
              </a:lnSpc>
              <a:buFont typeface="Wingdings 2" pitchFamily="18" charset="2"/>
              <a:buNone/>
            </a:pPr>
            <a:r>
              <a:rPr lang="zh-CN" altLang="en-US" sz="2400" dirty="0" smtClean="0">
                <a:latin typeface="微软雅黑" pitchFamily="34" charset="-122"/>
                <a:ea typeface="微软雅黑" pitchFamily="34" charset="-122"/>
              </a:rPr>
              <a:t>    出现错误时，写操作可能在主</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和一些二级副本执行成功。（</a:t>
            </a:r>
            <a:r>
              <a:rPr lang="zh-CN" altLang="en-US" sz="2400" dirty="0" smtClean="0">
                <a:solidFill>
                  <a:srgbClr val="0066FF"/>
                </a:solidFill>
                <a:latin typeface="微软雅黑" pitchFamily="34" charset="-122"/>
                <a:ea typeface="微软雅黑" pitchFamily="34" charset="-122"/>
              </a:rPr>
              <a:t>如果主</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上操作失败，操作不会被分配序列号，也不会传递</a:t>
            </a:r>
            <a:r>
              <a:rPr lang="zh-CN" altLang="en-US" sz="2400" dirty="0" smtClean="0">
                <a:latin typeface="微软雅黑" pitchFamily="34" charset="-122"/>
                <a:ea typeface="微软雅黑" pitchFamily="34" charset="-122"/>
              </a:rPr>
              <a:t>）客户端请求被确认为失败，被修改的</a:t>
            </a:r>
            <a:r>
              <a:rPr lang="en-US" altLang="zh-CN" sz="2400" dirty="0" smtClean="0">
                <a:latin typeface="微软雅黑" pitchFamily="34" charset="-122"/>
                <a:ea typeface="微软雅黑" pitchFamily="34" charset="-122"/>
              </a:rPr>
              <a:t>region</a:t>
            </a:r>
            <a:r>
              <a:rPr lang="zh-CN" altLang="en-US" sz="2400" dirty="0" smtClean="0">
                <a:latin typeface="微软雅黑" pitchFamily="34" charset="-122"/>
                <a:ea typeface="微软雅黑" pitchFamily="34" charset="-122"/>
              </a:rPr>
              <a:t>处于不一致状态。</a:t>
            </a:r>
            <a:r>
              <a:rPr lang="zh-CN" altLang="en-US" sz="2400" dirty="0" smtClean="0">
                <a:solidFill>
                  <a:srgbClr val="FF0000"/>
                </a:solidFill>
                <a:latin typeface="微软雅黑" pitchFamily="34" charset="-122"/>
                <a:ea typeface="微软雅黑" pitchFamily="34" charset="-122"/>
              </a:rPr>
              <a:t>客户机代码通过重复执行失败的操作来处理这样的错误。在从头开始重复执行之前，客户机会先尝试几次步骤（</a:t>
            </a:r>
            <a:r>
              <a:rPr lang="en-US" altLang="zh-CN" sz="2400" dirty="0" smtClean="0">
                <a:solidFill>
                  <a:srgbClr val="FF0000"/>
                </a:solidFill>
                <a:latin typeface="微软雅黑" pitchFamily="34" charset="-122"/>
                <a:ea typeface="微软雅黑" pitchFamily="34" charset="-122"/>
              </a:rPr>
              <a:t>3</a:t>
            </a:r>
            <a:r>
              <a:rPr lang="zh-CN" altLang="en-US" sz="2400" dirty="0" smtClean="0">
                <a:solidFill>
                  <a:srgbClr val="FF0000"/>
                </a:solidFill>
                <a:latin typeface="微软雅黑" pitchFamily="34" charset="-122"/>
                <a:ea typeface="微软雅黑" pitchFamily="34" charset="-122"/>
              </a:rPr>
              <a:t>）</a:t>
            </a:r>
            <a:r>
              <a:rPr lang="en-US" altLang="zh-CN" sz="2400" dirty="0" smtClean="0">
                <a:solidFill>
                  <a:srgbClr val="FF0000"/>
                </a:solidFill>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a:t>
            </a:r>
            <a:r>
              <a:rPr lang="en-US" altLang="zh-CN" sz="2400" dirty="0" smtClean="0">
                <a:solidFill>
                  <a:srgbClr val="FF0000"/>
                </a:solidFill>
                <a:latin typeface="微软雅黑" pitchFamily="34" charset="-122"/>
                <a:ea typeface="微软雅黑" pitchFamily="34" charset="-122"/>
              </a:rPr>
              <a:t>7</a:t>
            </a:r>
            <a:r>
              <a:rPr lang="zh-CN" altLang="en-US" sz="2400" dirty="0" smtClean="0">
                <a:solidFill>
                  <a:srgbClr val="FF0000"/>
                </a:solidFill>
                <a:latin typeface="微软雅黑" pitchFamily="34" charset="-122"/>
                <a:ea typeface="微软雅黑" pitchFamily="34" charset="-122"/>
              </a:rPr>
              <a:t>）。</a:t>
            </a:r>
          </a:p>
        </p:txBody>
      </p:sp>
      <p:pic>
        <p:nvPicPr>
          <p:cNvPr id="40965" name="Picture 7"/>
          <p:cNvPicPr>
            <a:picLocks noChangeAspect="1" noChangeArrowheads="1"/>
          </p:cNvPicPr>
          <p:nvPr/>
        </p:nvPicPr>
        <p:blipFill>
          <a:blip r:embed="rId2" cstate="print"/>
          <a:srcRect/>
          <a:stretch>
            <a:fillRect/>
          </a:stretch>
        </p:blipFill>
        <p:spPr bwMode="auto">
          <a:xfrm>
            <a:off x="500034" y="1357298"/>
            <a:ext cx="4102928" cy="47149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438E5C8-4D26-42A7-B48B-A5562A88C1C6}" type="slidenum">
              <a:rPr lang="zh-CN" altLang="en-US">
                <a:latin typeface="微软雅黑" pitchFamily="34" charset="-122"/>
                <a:ea typeface="微软雅黑" pitchFamily="34" charset="-122"/>
              </a:rPr>
              <a:pPr>
                <a:defRPr/>
              </a:pPr>
              <a:t>47</a:t>
            </a:fld>
            <a:endParaRPr lang="zh-CN" altLang="en-US">
              <a:latin typeface="微软雅黑" pitchFamily="34" charset="-122"/>
              <a:ea typeface="微软雅黑" pitchFamily="34" charset="-122"/>
            </a:endParaRPr>
          </a:p>
        </p:txBody>
      </p:sp>
      <p:sp>
        <p:nvSpPr>
          <p:cNvPr id="92162"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写数据分割</a:t>
            </a:r>
          </a:p>
        </p:txBody>
      </p:sp>
      <p:sp>
        <p:nvSpPr>
          <p:cNvPr id="41988" name="Rectangle 3"/>
          <p:cNvSpPr>
            <a:spLocks noGrp="1"/>
          </p:cNvSpPr>
          <p:nvPr>
            <p:ph type="body" idx="1"/>
          </p:nvPr>
        </p:nvSpPr>
        <p:spPr>
          <a:xfrm>
            <a:off x="503238" y="1700213"/>
            <a:ext cx="8183562" cy="4514850"/>
          </a:xfrm>
        </p:spPr>
        <p:txBody>
          <a:bodyPr/>
          <a:lstStyle/>
          <a:p>
            <a:pPr marL="0" indent="0" eaLnBrk="1" hangingPunct="1">
              <a:buFont typeface="Wingdings 2" pitchFamily="18" charset="2"/>
              <a:buNone/>
            </a:pPr>
            <a:r>
              <a:rPr lang="zh-CN" altLang="en-US" sz="2400" dirty="0" smtClean="0">
                <a:latin typeface="微软雅黑" pitchFamily="34" charset="-122"/>
                <a:ea typeface="微软雅黑" pitchFamily="34" charset="-122"/>
              </a:rPr>
              <a:t>应用程序一次写入的数据量较大，或者数据跨越了多个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cs typeface="Times New Roman" pitchFamily="18" charset="0"/>
              </a:rPr>
              <a:t>         </a:t>
            </a:r>
            <a:r>
              <a:rPr lang="zh-CN" altLang="zh-CN" sz="2400" dirty="0" smtClean="0">
                <a:latin typeface="微软雅黑" pitchFamily="34" charset="-122"/>
                <a:ea typeface="微软雅黑" pitchFamily="34" charset="-122"/>
                <a:cs typeface="Times New Roman" pitchFamily="18" charset="0"/>
              </a:rPr>
              <a:t>↓</a:t>
            </a:r>
            <a:endParaRPr lang="en-US" altLang="zh-CN" sz="2400" dirty="0" smtClean="0">
              <a:latin typeface="微软雅黑" pitchFamily="34" charset="-122"/>
              <a:ea typeface="微软雅黑" pitchFamily="34" charset="-122"/>
              <a:cs typeface="Times New Roman" pitchFamily="18" charset="0"/>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客户机代码会把它们分成多个写操作。</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    这些操作都遵循上述控制流程，但可能会被其它客户机上同时进行的操作打断或者覆盖。</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         </a:t>
            </a:r>
            <a:r>
              <a:rPr lang="zh-CN" altLang="zh-CN"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    共享的文件</a:t>
            </a:r>
            <a:r>
              <a:rPr lang="en-US" altLang="zh-CN" sz="2400" dirty="0" smtClean="0">
                <a:latin typeface="微软雅黑" pitchFamily="34" charset="-122"/>
                <a:ea typeface="微软雅黑" pitchFamily="34" charset="-122"/>
              </a:rPr>
              <a:t>region</a:t>
            </a:r>
            <a:r>
              <a:rPr lang="zh-CN" altLang="en-US" sz="2400" dirty="0" smtClean="0">
                <a:latin typeface="微软雅黑" pitchFamily="34" charset="-122"/>
                <a:ea typeface="微软雅黑" pitchFamily="34" charset="-122"/>
              </a:rPr>
              <a:t>的尾部可能包含来自不同客户机的数据片段。</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solidFill>
                  <a:srgbClr val="FF0000"/>
                </a:solidFill>
                <a:latin typeface="微软雅黑" pitchFamily="34" charset="-122"/>
                <a:ea typeface="微软雅黑" pitchFamily="34" charset="-122"/>
              </a:rPr>
              <a:t>    写操作的流程使得这些分解后的写操作在所有副本上都以相同的顺序执行完成，实现</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副本的一致性。</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6DDE8BF-8948-4B81-883E-9788C364F8D5}" type="slidenum">
              <a:rPr lang="zh-CN" altLang="en-US">
                <a:latin typeface="微软雅黑" pitchFamily="34" charset="-122"/>
                <a:ea typeface="微软雅黑" pitchFamily="34" charset="-122"/>
              </a:rPr>
              <a:pPr>
                <a:defRPr/>
              </a:pPr>
              <a:t>48</a:t>
            </a:fld>
            <a:endParaRPr lang="zh-CN" altLang="en-US">
              <a:latin typeface="微软雅黑" pitchFamily="34" charset="-122"/>
              <a:ea typeface="微软雅黑" pitchFamily="34" charset="-122"/>
            </a:endParaRPr>
          </a:p>
        </p:txBody>
      </p:sp>
      <p:sp>
        <p:nvSpPr>
          <p:cNvPr id="49161" name="Rectangle 9"/>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记录追加（原子性操作）</a:t>
            </a:r>
          </a:p>
        </p:txBody>
      </p:sp>
      <p:sp>
        <p:nvSpPr>
          <p:cNvPr id="43012" name="Rectangle 10"/>
          <p:cNvSpPr>
            <a:spLocks noGrp="1"/>
          </p:cNvSpPr>
          <p:nvPr>
            <p:ph type="body" idx="1"/>
          </p:nvPr>
        </p:nvSpPr>
        <p:spPr>
          <a:xfrm>
            <a:off x="503238" y="1412875"/>
            <a:ext cx="8183562" cy="5040313"/>
          </a:xfrm>
        </p:spPr>
        <p:txBody>
          <a:bodyPr/>
          <a:lstStyle/>
          <a:p>
            <a:pPr marL="0" indent="0" eaLnBrk="1" hangingPunct="1">
              <a:buNone/>
            </a:pPr>
            <a:r>
              <a:rPr lang="zh-CN" altLang="en-US" sz="2400" dirty="0">
                <a:solidFill>
                  <a:srgbClr val="FF0000"/>
                </a:solidFill>
                <a:latin typeface="微软雅黑" pitchFamily="34" charset="-122"/>
                <a:ea typeface="微软雅黑" pitchFamily="34" charset="-122"/>
              </a:rPr>
              <a:t>记录</a:t>
            </a:r>
            <a:r>
              <a:rPr lang="zh-CN" altLang="en-US" sz="2400" dirty="0" smtClean="0">
                <a:solidFill>
                  <a:srgbClr val="FF0000"/>
                </a:solidFill>
                <a:latin typeface="微软雅黑" pitchFamily="34" charset="-122"/>
                <a:ea typeface="微软雅黑" pitchFamily="34" charset="-122"/>
              </a:rPr>
              <a:t>追加：</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提供的特殊</a:t>
            </a:r>
            <a:r>
              <a:rPr lang="zh-CN" altLang="en-US" sz="2400" dirty="0">
                <a:latin typeface="微软雅黑" pitchFamily="34" charset="-122"/>
                <a:ea typeface="微软雅黑" pitchFamily="34" charset="-122"/>
              </a:rPr>
              <a:t>的修改</a:t>
            </a:r>
            <a:r>
              <a:rPr lang="zh-CN" altLang="en-US" sz="2400" dirty="0" smtClean="0">
                <a:latin typeface="微软雅黑" pitchFamily="34" charset="-122"/>
                <a:ea typeface="微软雅黑" pitchFamily="34" charset="-122"/>
              </a:rPr>
              <a:t>操作，一种原子性的数据追加操作，</a:t>
            </a:r>
            <a:r>
              <a:rPr lang="zh-CN" altLang="en-US" sz="2400" dirty="0">
                <a:solidFill>
                  <a:srgbClr val="FF0000"/>
                </a:solidFill>
                <a:latin typeface="微软雅黑" pitchFamily="34" charset="-122"/>
                <a:ea typeface="微软雅黑" pitchFamily="34" charset="-122"/>
              </a:rPr>
              <a:t>除了在主</a:t>
            </a:r>
            <a:r>
              <a:rPr lang="en-US" altLang="zh-CN" sz="2400" dirty="0">
                <a:solidFill>
                  <a:srgbClr val="FF0000"/>
                </a:solidFill>
                <a:latin typeface="微软雅黑" pitchFamily="34" charset="-122"/>
                <a:ea typeface="微软雅黑" pitchFamily="34" charset="-122"/>
              </a:rPr>
              <a:t>Chunk</a:t>
            </a:r>
            <a:r>
              <a:rPr lang="zh-CN" altLang="en-US" sz="2400" dirty="0">
                <a:solidFill>
                  <a:srgbClr val="FF0000"/>
                </a:solidFill>
                <a:latin typeface="微软雅黑" pitchFamily="34" charset="-122"/>
                <a:ea typeface="微软雅黑" pitchFamily="34" charset="-122"/>
              </a:rPr>
              <a:t>有些额外的控制</a:t>
            </a:r>
            <a:r>
              <a:rPr lang="zh-CN" altLang="en-US" sz="2400" dirty="0" smtClean="0">
                <a:solidFill>
                  <a:srgbClr val="FF0000"/>
                </a:solidFill>
                <a:latin typeface="微软雅黑" pitchFamily="34" charset="-122"/>
                <a:ea typeface="微软雅黑" pitchFamily="34" charset="-122"/>
              </a:rPr>
              <a:t>逻辑，</a:t>
            </a:r>
            <a:r>
              <a:rPr lang="zh-CN" altLang="en-US" sz="2400" dirty="0" smtClean="0">
                <a:latin typeface="微软雅黑" pitchFamily="34" charset="-122"/>
                <a:ea typeface="微软雅黑" pitchFamily="34" charset="-122"/>
              </a:rPr>
              <a:t>遵循一般的写操作控制流程：</a:t>
            </a:r>
          </a:p>
          <a:p>
            <a:pPr marL="0" indent="0" eaLnBrk="1" hangingPunct="1">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）客户机把数据推送给</a:t>
            </a:r>
            <a:r>
              <a:rPr lang="zh-CN" altLang="en-US" sz="2400" dirty="0" smtClean="0">
                <a:solidFill>
                  <a:srgbClr val="FF0000"/>
                </a:solidFill>
                <a:latin typeface="微软雅黑" pitchFamily="34" charset="-122"/>
                <a:ea typeface="微软雅黑" pitchFamily="34" charset="-122"/>
              </a:rPr>
              <a:t>文件最后一个</a:t>
            </a:r>
            <a:r>
              <a:rPr lang="en-US" altLang="zh-CN" sz="2400" dirty="0" smtClean="0">
                <a:solidFill>
                  <a:srgbClr val="FF0000"/>
                </a:solidFill>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的所有副本。</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）发送请求给主</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r>
              <a:rPr lang="zh-CN" altLang="en-US" sz="2400" dirty="0" smtClean="0">
                <a:solidFill>
                  <a:srgbClr val="FF0000"/>
                </a:solidFill>
                <a:latin typeface="微软雅黑" pitchFamily="34" charset="-122"/>
                <a:ea typeface="微软雅黑" pitchFamily="34" charset="-122"/>
              </a:rPr>
              <a:t>主</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检查这次记录追加操作是否会使</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超过最大尺寸（</a:t>
            </a:r>
            <a:r>
              <a:rPr lang="en-US" altLang="zh-CN" sz="2400" dirty="0" smtClean="0">
                <a:solidFill>
                  <a:srgbClr val="FF0000"/>
                </a:solidFill>
                <a:latin typeface="微软雅黑" pitchFamily="34" charset="-122"/>
                <a:ea typeface="微软雅黑" pitchFamily="34" charset="-122"/>
              </a:rPr>
              <a:t>64MB</a:t>
            </a:r>
            <a:r>
              <a:rPr lang="zh-CN" altLang="en-US" sz="2400" dirty="0" smtClean="0">
                <a:solidFill>
                  <a:srgbClr val="FF0000"/>
                </a:solidFill>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如果超过则主</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先将当前</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填充到最大尺寸，之后通知所有二级副本做同样的操作，然后回复客户机</a:t>
            </a:r>
            <a:r>
              <a:rPr lang="zh-CN" altLang="en-US" sz="2400" dirty="0" smtClean="0">
                <a:solidFill>
                  <a:srgbClr val="FF0000"/>
                </a:solidFill>
                <a:latin typeface="微软雅黑" pitchFamily="34" charset="-122"/>
                <a:ea typeface="微软雅黑" pitchFamily="34" charset="-122"/>
              </a:rPr>
              <a:t>要求其对下一个</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重新进行记录追加操作</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p:txBody>
      </p:sp>
      <p:sp>
        <p:nvSpPr>
          <p:cNvPr id="2" name="圆角矩形标注 1"/>
          <p:cNvSpPr/>
          <p:nvPr/>
        </p:nvSpPr>
        <p:spPr>
          <a:xfrm>
            <a:off x="4067944" y="5661248"/>
            <a:ext cx="2520280" cy="612648"/>
          </a:xfrm>
          <a:prstGeom prst="wedgeRoundRectCallout">
            <a:avLst>
              <a:gd name="adj1" fmla="val -75472"/>
              <a:gd name="adj2" fmla="val -6213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原子性的可行性</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EE40DF6-4F32-429E-B894-2E1106F3C9A3}" type="slidenum">
              <a:rPr lang="zh-CN" altLang="en-US">
                <a:latin typeface="微软雅黑" pitchFamily="34" charset="-122"/>
                <a:ea typeface="微软雅黑" pitchFamily="34" charset="-122"/>
              </a:rPr>
              <a:pPr>
                <a:defRPr/>
              </a:pPr>
              <a:t>49</a:t>
            </a:fld>
            <a:endParaRPr lang="zh-CN" altLang="en-US">
              <a:latin typeface="微软雅黑" pitchFamily="34" charset="-122"/>
              <a:ea typeface="微软雅黑" pitchFamily="34" charset="-122"/>
            </a:endParaRPr>
          </a:p>
        </p:txBody>
      </p:sp>
      <p:sp>
        <p:nvSpPr>
          <p:cNvPr id="83970" name="Rectangle 2"/>
          <p:cNvSpPr>
            <a:spLocks noGrp="1"/>
          </p:cNvSpPr>
          <p:nvPr>
            <p:ph type="title"/>
          </p:nvPr>
        </p:nvSpPr>
        <p:spPr bwMode="auto"/>
        <p:txBody>
          <a:bodyPr/>
          <a:lstStyle/>
          <a:p>
            <a:pPr eaLnBrk="1" hangingPunct="1">
              <a:defRPr/>
            </a:pPr>
            <a:r>
              <a:rPr lang="zh-CN" altLang="en-US" dirty="0">
                <a:latin typeface="微软雅黑" pitchFamily="34" charset="-122"/>
                <a:ea typeface="微软雅黑" pitchFamily="34" charset="-122"/>
              </a:rPr>
              <a:t>记录追加</a:t>
            </a:r>
            <a:endParaRPr lang="zh-CN" altLang="en-US" dirty="0" smtClean="0">
              <a:latin typeface="微软雅黑" pitchFamily="34" charset="-122"/>
              <a:ea typeface="微软雅黑" pitchFamily="34" charset="-122"/>
            </a:endParaRPr>
          </a:p>
        </p:txBody>
      </p:sp>
      <p:sp>
        <p:nvSpPr>
          <p:cNvPr id="44036" name="Rectangle 3"/>
          <p:cNvSpPr>
            <a:spLocks noGrp="1"/>
          </p:cNvSpPr>
          <p:nvPr>
            <p:ph type="body" idx="1"/>
          </p:nvPr>
        </p:nvSpPr>
        <p:spPr>
          <a:xfrm>
            <a:off x="539750" y="1499729"/>
            <a:ext cx="8183562" cy="4586307"/>
          </a:xfrm>
        </p:spPr>
        <p:txBody>
          <a:bodyPr/>
          <a:lstStyle/>
          <a:p>
            <a:pPr marL="0" indent="0" eaLnBrk="1" hangingPunct="1">
              <a:buFont typeface="Wingdings 2" pitchFamily="18" charset="2"/>
              <a:buNone/>
            </a:pPr>
            <a:r>
              <a:rPr lang="zh-CN" altLang="en-US" sz="2400" b="1" dirty="0" smtClean="0">
                <a:latin typeface="微软雅黑" pitchFamily="34" charset="-122"/>
                <a:ea typeface="微软雅黑" pitchFamily="34" charset="-122"/>
              </a:rPr>
              <a:t>记录追加：</a:t>
            </a:r>
            <a:r>
              <a:rPr lang="zh-CN" altLang="en-US" sz="2400" dirty="0" smtClean="0">
                <a:latin typeface="微软雅黑" pitchFamily="34" charset="-122"/>
                <a:ea typeface="微软雅黑" pitchFamily="34" charset="-122"/>
              </a:rPr>
              <a:t>客户机只需指定要写入的数据，</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来实现</a:t>
            </a:r>
            <a:r>
              <a:rPr lang="zh-CN" altLang="en-US" sz="2400" dirty="0" smtClean="0">
                <a:solidFill>
                  <a:srgbClr val="FF0000"/>
                </a:solidFill>
                <a:latin typeface="微软雅黑" pitchFamily="34" charset="-122"/>
                <a:ea typeface="微软雅黑" pitchFamily="34" charset="-122"/>
              </a:rPr>
              <a:t>至少有一次原子的写入操作成功执行</a:t>
            </a:r>
            <a:r>
              <a:rPr lang="zh-CN" altLang="en-US" sz="2400" dirty="0" smtClean="0">
                <a:latin typeface="微软雅黑" pitchFamily="34" charset="-122"/>
                <a:ea typeface="微软雅黑" pitchFamily="34" charset="-122"/>
              </a:rPr>
              <a:t>（写入一个顺序的字节流），写入的数据追加到</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指定的偏移位置上，之后</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返回这个偏移量给客户机。</a:t>
            </a:r>
          </a:p>
          <a:p>
            <a:pPr marL="0" indent="0" eaLnBrk="1" hangingPunct="1">
              <a:buFont typeface="Wingdings 2" pitchFamily="18" charset="2"/>
              <a:buNone/>
            </a:pPr>
            <a:r>
              <a:rPr lang="zh-CN" altLang="en-US" sz="2400" dirty="0" smtClean="0">
                <a:latin typeface="微软雅黑" pitchFamily="34" charset="-122"/>
                <a:ea typeface="微软雅黑" pitchFamily="34" charset="-122"/>
              </a:rPr>
              <a:t>    如果记录追加操作在任何一个副本上失败了，</a:t>
            </a:r>
            <a:r>
              <a:rPr lang="zh-CN" altLang="en-US" sz="2400" dirty="0" smtClean="0">
                <a:solidFill>
                  <a:srgbClr val="FF0000"/>
                </a:solidFill>
                <a:latin typeface="微软雅黑" pitchFamily="34" charset="-122"/>
                <a:ea typeface="微软雅黑" pitchFamily="34" charset="-122"/>
              </a:rPr>
              <a:t>客户端</a:t>
            </a:r>
            <a:r>
              <a:rPr lang="zh-CN" altLang="en-US" sz="2400" dirty="0" smtClean="0">
                <a:latin typeface="微软雅黑" pitchFamily="34" charset="-122"/>
                <a:ea typeface="微软雅黑" pitchFamily="34" charset="-122"/>
              </a:rPr>
              <a:t>会重试追加操作。</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    ↓重新记录追加</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solidFill>
                  <a:srgbClr val="FF0000"/>
                </a:solidFill>
                <a:latin typeface="微软雅黑" pitchFamily="34" charset="-122"/>
                <a:ea typeface="微软雅黑" pitchFamily="34" charset="-122"/>
              </a:rPr>
              <a:t>    一个</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的不同副本可能包含不同的数据</a:t>
            </a:r>
            <a:r>
              <a:rPr lang="zh-CN" altLang="en-US" sz="2400" dirty="0" smtClean="0">
                <a:latin typeface="微软雅黑" pitchFamily="34" charset="-122"/>
                <a:ea typeface="微软雅黑" pitchFamily="34" charset="-122"/>
              </a:rPr>
              <a:t>（重复包含一个记录全部或者部分的数据）。</a:t>
            </a:r>
            <a:endParaRPr lang="en-US" altLang="zh-CN" sz="2400" dirty="0" smtClean="0">
              <a:latin typeface="微软雅黑" pitchFamily="34" charset="-122"/>
              <a:ea typeface="微软雅黑" pitchFamily="34" charset="-122"/>
            </a:endParaRPr>
          </a:p>
          <a:p>
            <a:pPr marL="0" indent="0" eaLnBrk="1" hangingPunct="1">
              <a:buNone/>
            </a:pPr>
            <a:r>
              <a:rPr lang="en-US" altLang="zh-CN" sz="2400" dirty="0" smtClean="0">
                <a:solidFill>
                  <a:srgbClr val="0066FF"/>
                </a:solidFill>
                <a:latin typeface="微软雅黑" pitchFamily="34" charset="-122"/>
                <a:ea typeface="微软雅黑" pitchFamily="34" charset="-122"/>
              </a:rPr>
              <a:t>GFS</a:t>
            </a:r>
            <a:r>
              <a:rPr lang="zh-CN" altLang="en-US" sz="2400" dirty="0" smtClean="0">
                <a:solidFill>
                  <a:srgbClr val="0066FF"/>
                </a:solidFill>
                <a:latin typeface="微软雅黑" pitchFamily="34" charset="-122"/>
                <a:ea typeface="微软雅黑" pitchFamily="34" charset="-122"/>
              </a:rPr>
              <a:t>并不保证</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的所有副本</a:t>
            </a:r>
            <a:r>
              <a:rPr lang="zh-CN" altLang="en-US" sz="2400" dirty="0" smtClean="0">
                <a:solidFill>
                  <a:srgbClr val="FF0000"/>
                </a:solidFill>
                <a:latin typeface="微软雅黑" pitchFamily="34" charset="-122"/>
                <a:ea typeface="微软雅黑" pitchFamily="34" charset="-122"/>
              </a:rPr>
              <a:t>在字节级别</a:t>
            </a:r>
            <a:r>
              <a:rPr lang="zh-CN" altLang="en-US" sz="2400" dirty="0" smtClean="0">
                <a:solidFill>
                  <a:srgbClr val="0066FF"/>
                </a:solidFill>
                <a:latin typeface="微软雅黑" pitchFamily="34" charset="-122"/>
                <a:ea typeface="微软雅黑" pitchFamily="34" charset="-122"/>
              </a:rPr>
              <a:t>是完全一致的，只保证数据作为一个整体原子的被至少写入一次。</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微软雅黑" pitchFamily="34" charset="-122"/>
                <a:ea typeface="微软雅黑" pitchFamily="34" charset="-122"/>
              </a:rPr>
              <a:t>GFS</a:t>
            </a:r>
            <a:r>
              <a:rPr lang="zh-CN" altLang="en-US" dirty="0">
                <a:latin typeface="微软雅黑" pitchFamily="34" charset="-122"/>
                <a:ea typeface="微软雅黑" pitchFamily="34" charset="-122"/>
              </a:rPr>
              <a:t>设计思想与基本概念</a:t>
            </a:r>
            <a:endParaRPr lang="zh-CN" altLang="en-US" dirty="0"/>
          </a:p>
        </p:txBody>
      </p:sp>
      <p:sp>
        <p:nvSpPr>
          <p:cNvPr id="4" name="内容占位符 3"/>
          <p:cNvSpPr>
            <a:spLocks noGrp="1"/>
          </p:cNvSpPr>
          <p:nvPr>
            <p:ph idx="1"/>
          </p:nvPr>
        </p:nvSpPr>
        <p:spPr/>
        <p:txBody>
          <a:bodyPr/>
          <a:lstStyle/>
          <a:p>
            <a:pPr marL="0" indent="0" eaLnBrk="1" hangingPunct="1">
              <a:buNone/>
            </a:pPr>
            <a:r>
              <a:rPr lang="zh-CN" altLang="en-US" sz="2400" dirty="0" smtClean="0">
                <a:solidFill>
                  <a:schemeClr val="accent1"/>
                </a:solidFill>
                <a:latin typeface="微软雅黑" pitchFamily="34" charset="-122"/>
                <a:ea typeface="微软雅黑" pitchFamily="34" charset="-122"/>
              </a:rPr>
              <a:t>组件失效</a:t>
            </a:r>
            <a:endParaRPr lang="en-US" altLang="zh-CN" sz="2400" dirty="0" smtClean="0">
              <a:solidFill>
                <a:schemeClr val="accent1"/>
              </a:solidFill>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solidFill>
                  <a:schemeClr val="accent1"/>
                </a:solidFill>
                <a:latin typeface="微软雅黑" pitchFamily="34" charset="-122"/>
                <a:ea typeface="微软雅黑" pitchFamily="34" charset="-122"/>
              </a:rPr>
              <a:t>被视作是常态</a:t>
            </a:r>
            <a:r>
              <a:rPr lang="zh-CN" altLang="en-US" sz="2400" dirty="0" smtClean="0">
                <a:latin typeface="微软雅黑" pitchFamily="34" charset="-122"/>
                <a:ea typeface="微软雅黑" pitchFamily="34" charset="-122"/>
              </a:rPr>
              <a:t>而不是意外事件（</a:t>
            </a:r>
            <a:r>
              <a:rPr lang="zh-CN" altLang="en-US" sz="2400" dirty="0" smtClean="0">
                <a:solidFill>
                  <a:srgbClr val="0066FF"/>
                </a:solidFill>
                <a:latin typeface="微软雅黑" pitchFamily="34" charset="-122"/>
                <a:ea typeface="微软雅黑" pitchFamily="34" charset="-122"/>
              </a:rPr>
              <a:t>任何时间都可能有某些组件无法工作、无法从目前的失效状态中恢复</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None/>
            </a:pPr>
            <a:endParaRPr lang="zh-CN" altLang="en-US"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    </a:t>
            </a:r>
            <a:r>
              <a:rPr lang="zh-CN" altLang="en-US" sz="2400" dirty="0" smtClean="0">
                <a:solidFill>
                  <a:schemeClr val="accent1"/>
                </a:solidFill>
                <a:latin typeface="微软雅黑" pitchFamily="34" charset="-122"/>
                <a:ea typeface="微软雅黑" pitchFamily="34" charset="-122"/>
              </a:rPr>
              <a:t>放松了</a:t>
            </a:r>
            <a:r>
              <a:rPr lang="zh-CN" altLang="en-US" sz="2400" dirty="0" smtClean="0">
                <a:latin typeface="微软雅黑" pitchFamily="34" charset="-122"/>
                <a:ea typeface="微软雅黑" pitchFamily="34" charset="-122"/>
              </a:rPr>
              <a:t>对</a:t>
            </a:r>
            <a:r>
              <a:rPr lang="zh-CN" altLang="en-US" sz="2400" dirty="0" smtClean="0">
                <a:solidFill>
                  <a:schemeClr val="accent1"/>
                </a:solidFill>
                <a:latin typeface="微软雅黑" pitchFamily="34" charset="-122"/>
                <a:ea typeface="微软雅黑" pitchFamily="34" charset="-122"/>
              </a:rPr>
              <a:t>一致性</a:t>
            </a:r>
            <a:r>
              <a:rPr lang="zh-CN" altLang="en-US" sz="2400" dirty="0" smtClean="0">
                <a:latin typeface="微软雅黑" pitchFamily="34" charset="-122"/>
                <a:ea typeface="微软雅黑" pitchFamily="34" charset="-122"/>
              </a:rPr>
              <a:t>模型的要求，引入了</a:t>
            </a:r>
            <a:r>
              <a:rPr lang="zh-CN" altLang="en-US" sz="2400" dirty="0" smtClean="0">
                <a:solidFill>
                  <a:schemeClr val="accent1"/>
                </a:solidFill>
                <a:latin typeface="微软雅黑" pitchFamily="34" charset="-122"/>
                <a:ea typeface="微软雅黑" pitchFamily="34" charset="-122"/>
              </a:rPr>
              <a:t>原子性的记录追加</a:t>
            </a:r>
            <a:r>
              <a:rPr lang="zh-CN" altLang="en-US" sz="2400" dirty="0" smtClean="0">
                <a:latin typeface="微软雅黑" pitchFamily="34" charset="-122"/>
                <a:ea typeface="微软雅黑" pitchFamily="34" charset="-122"/>
              </a:rPr>
              <a:t>操作，从而保证</a:t>
            </a:r>
            <a:r>
              <a:rPr lang="zh-CN" altLang="en-US" sz="2400" dirty="0" smtClean="0">
                <a:solidFill>
                  <a:schemeClr val="accent1"/>
                </a:solidFill>
                <a:latin typeface="微软雅黑" pitchFamily="34" charset="-122"/>
                <a:ea typeface="微软雅黑" pitchFamily="34" charset="-122"/>
              </a:rPr>
              <a:t>多个客户端能同时</a:t>
            </a:r>
            <a:r>
              <a:rPr lang="zh-CN" altLang="en-US" sz="2400" dirty="0" smtClean="0">
                <a:latin typeface="微软雅黑" pitchFamily="34" charset="-122"/>
                <a:ea typeface="微软雅黑" pitchFamily="34" charset="-122"/>
              </a:rPr>
              <a:t>进行追加操作，不需要额外的同步操作来保证数据的一致性。</a:t>
            </a:r>
          </a:p>
        </p:txBody>
      </p:sp>
      <p:sp>
        <p:nvSpPr>
          <p:cNvPr id="2" name="灯片编号占位符 1"/>
          <p:cNvSpPr>
            <a:spLocks noGrp="1"/>
          </p:cNvSpPr>
          <p:nvPr>
            <p:ph type="sldNum" sz="quarter" idx="12"/>
          </p:nvPr>
        </p:nvSpPr>
        <p:spPr/>
        <p:txBody>
          <a:bodyPr/>
          <a:lstStyle/>
          <a:p>
            <a:pPr>
              <a:defRPr/>
            </a:pPr>
            <a:fld id="{FE017992-A809-427F-9FC2-0EBCCBCC2782}" type="slidenum">
              <a:rPr lang="zh-CN" altLang="en-US" smtClean="0"/>
              <a:pPr>
                <a:defRPr/>
              </a:pPr>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记录追加</a:t>
            </a:r>
            <a:endParaRPr lang="zh-CN" altLang="en-US" dirty="0"/>
          </a:p>
        </p:txBody>
      </p:sp>
      <p:sp>
        <p:nvSpPr>
          <p:cNvPr id="3" name="内容占位符 2"/>
          <p:cNvSpPr>
            <a:spLocks noGrp="1"/>
          </p:cNvSpPr>
          <p:nvPr>
            <p:ph idx="1"/>
          </p:nvPr>
        </p:nvSpPr>
        <p:spPr>
          <a:xfrm>
            <a:off x="560189" y="1412776"/>
            <a:ext cx="8183562" cy="1872207"/>
          </a:xfrm>
        </p:spPr>
        <p:txBody>
          <a:bodyPr/>
          <a:lstStyle/>
          <a:p>
            <a:pPr marL="0" indent="0">
              <a:lnSpc>
                <a:spcPct val="150000"/>
              </a:lnSpc>
              <a:buNone/>
            </a:pPr>
            <a:r>
              <a:rPr lang="zh-CN" altLang="en-US" sz="2400" dirty="0" smtClean="0">
                <a:latin typeface="微软雅黑" panose="020B0503020204020204" pitchFamily="34" charset="-122"/>
                <a:ea typeface="微软雅黑" panose="020B0503020204020204" pitchFamily="34" charset="-122"/>
              </a:rPr>
              <a:t>    失败的记录追加</a:t>
            </a:r>
            <a:r>
              <a:rPr lang="zh-CN" altLang="en-US" sz="2400" dirty="0">
                <a:latin typeface="微软雅黑" panose="020B0503020204020204" pitchFamily="34" charset="-122"/>
                <a:ea typeface="微软雅黑" panose="020B0503020204020204" pitchFamily="34" charset="-122"/>
              </a:rPr>
              <a:t>操作可能导致</a:t>
            </a:r>
            <a:r>
              <a:rPr lang="en-US" altLang="zh-CN" sz="2400" dirty="0">
                <a:latin typeface="微软雅黑" panose="020B0503020204020204" pitchFamily="34" charset="-122"/>
                <a:ea typeface="微软雅黑" panose="020B0503020204020204" pitchFamily="34" charset="-122"/>
              </a:rPr>
              <a:t>Chunk</a:t>
            </a:r>
            <a:r>
              <a:rPr lang="zh-CN" altLang="en-US" sz="2400" dirty="0">
                <a:latin typeface="微软雅黑" panose="020B0503020204020204" pitchFamily="34" charset="-122"/>
                <a:ea typeface="微软雅黑" panose="020B0503020204020204" pitchFamily="34" charset="-122"/>
              </a:rPr>
              <a:t>间字节级别不一致，但当最终追加成功后，所有副本在</a:t>
            </a:r>
            <a:r>
              <a:rPr lang="zh-CN" altLang="en-US" sz="2400" dirty="0">
                <a:solidFill>
                  <a:srgbClr val="FF0000"/>
                </a:solidFill>
                <a:latin typeface="微软雅黑" panose="020B0503020204020204" pitchFamily="34" charset="-122"/>
                <a:ea typeface="微软雅黑" panose="020B0503020204020204" pitchFamily="34" charset="-122"/>
              </a:rPr>
              <a:t>返回的</a:t>
            </a:r>
            <a:r>
              <a:rPr lang="zh-CN" altLang="en-US" sz="2400" dirty="0">
                <a:latin typeface="微软雅黑" panose="020B0503020204020204" pitchFamily="34" charset="-122"/>
                <a:ea typeface="微软雅黑" panose="020B0503020204020204" pitchFamily="34" charset="-122"/>
              </a:rPr>
              <a:t>偏移位置一致已定义，</a:t>
            </a:r>
            <a:r>
              <a:rPr lang="zh-CN" altLang="en-US" sz="2400" dirty="0">
                <a:solidFill>
                  <a:srgbClr val="FF0000"/>
                </a:solidFill>
                <a:latin typeface="微软雅黑" panose="020B0503020204020204" pitchFamily="34" charset="-122"/>
                <a:ea typeface="微软雅黑" panose="020B0503020204020204" pitchFamily="34" charset="-122"/>
              </a:rPr>
              <a:t>之后的追加操作不受影响</a:t>
            </a:r>
            <a:r>
              <a:rPr lang="zh-CN" altLang="en-US" sz="2400"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2"/>
          </p:nvPr>
        </p:nvSpPr>
        <p:spPr/>
        <p:txBody>
          <a:bodyPr/>
          <a:lstStyle/>
          <a:p>
            <a:pPr>
              <a:defRPr/>
            </a:pPr>
            <a:fld id="{E45A1168-582C-4C59-B322-0F92F27BE46A}" type="slidenum">
              <a:rPr lang="zh-CN" altLang="en-US" smtClean="0"/>
              <a:pPr>
                <a:defRPr/>
              </a:pPr>
              <a:t>50</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623" y="3530946"/>
            <a:ext cx="7441615" cy="2304256"/>
          </a:xfrm>
          <a:prstGeom prst="rect">
            <a:avLst/>
          </a:prstGeom>
        </p:spPr>
      </p:pic>
    </p:spTree>
    <p:extLst>
      <p:ext uri="{BB962C8B-B14F-4D97-AF65-F5344CB8AC3E}">
        <p14:creationId xmlns:p14="http://schemas.microsoft.com/office/powerpoint/2010/main" val="38381472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rPr>
              <a:t>记录追加</a:t>
            </a:r>
            <a:endParaRPr lang="zh-CN" altLang="en-US" dirty="0"/>
          </a:p>
        </p:txBody>
      </p:sp>
      <p:sp>
        <p:nvSpPr>
          <p:cNvPr id="3" name="内容占位符 2"/>
          <p:cNvSpPr>
            <a:spLocks noGrp="1"/>
          </p:cNvSpPr>
          <p:nvPr>
            <p:ph idx="1"/>
          </p:nvPr>
        </p:nvSpPr>
        <p:spPr>
          <a:xfrm>
            <a:off x="539751" y="1484784"/>
            <a:ext cx="8183562" cy="4537099"/>
          </a:xfrm>
        </p:spPr>
        <p:txBody>
          <a:bodyPr/>
          <a:lstStyle/>
          <a:p>
            <a:pPr marL="0" indent="0">
              <a:buNone/>
            </a:pPr>
            <a:r>
              <a:rPr lang="zh-CN" altLang="en-US" sz="2400" dirty="0" smtClean="0">
                <a:solidFill>
                  <a:schemeClr val="accent1"/>
                </a:solidFill>
                <a:latin typeface="微软雅黑" panose="020B0503020204020204" pitchFamily="34" charset="-122"/>
                <a:ea typeface="微软雅黑" panose="020B0503020204020204" pitchFamily="34" charset="-122"/>
              </a:rPr>
              <a:t>原子性的技术保证</a:t>
            </a:r>
            <a:endParaRPr lang="en-US" altLang="zh-CN" sz="2400" dirty="0" smtClean="0">
              <a:solidFill>
                <a:schemeClr val="accent1"/>
              </a:solidFill>
              <a:latin typeface="微软雅黑" panose="020B0503020204020204" pitchFamily="34" charset="-122"/>
              <a:ea typeface="微软雅黑" panose="020B0503020204020204" pitchFamily="34" charset="-122"/>
            </a:endParaRPr>
          </a:p>
          <a:p>
            <a:pPr marL="0" indent="0">
              <a:buNone/>
            </a:pPr>
            <a:r>
              <a:rPr lang="zh-CN" altLang="en-US" sz="2400" dirty="0" smtClean="0">
                <a:latin typeface="微软雅黑" panose="020B0503020204020204" pitchFamily="34" charset="-122"/>
                <a:ea typeface="微软雅黑" panose="020B0503020204020204" pitchFamily="34" charset="-122"/>
              </a:rPr>
              <a:t>      记录追加用</a:t>
            </a:r>
            <a:r>
              <a:rPr lang="en-US" altLang="zh-CN" sz="2400" dirty="0" smtClean="0">
                <a:solidFill>
                  <a:schemeClr val="accent1"/>
                </a:solidFill>
                <a:latin typeface="微软雅黑" panose="020B0503020204020204" pitchFamily="34" charset="-122"/>
                <a:ea typeface="微软雅黑" panose="020B0503020204020204" pitchFamily="34" charset="-122"/>
              </a:rPr>
              <a:t>O_APPEND</a:t>
            </a:r>
            <a:r>
              <a:rPr lang="zh-CN" altLang="en-US" sz="2400" dirty="0" smtClean="0">
                <a:solidFill>
                  <a:schemeClr val="accent1"/>
                </a:solidFill>
                <a:latin typeface="微软雅黑" panose="020B0503020204020204" pitchFamily="34" charset="-122"/>
                <a:ea typeface="微软雅黑" panose="020B0503020204020204" pitchFamily="34" charset="-122"/>
              </a:rPr>
              <a:t>打开文件，</a:t>
            </a:r>
            <a:r>
              <a:rPr lang="zh-CN" altLang="en-US" sz="2400" dirty="0">
                <a:solidFill>
                  <a:schemeClr val="accent1"/>
                </a:solidFill>
                <a:latin typeface="微软雅黑" panose="020B0503020204020204" pitchFamily="34" charset="-122"/>
                <a:ea typeface="微软雅黑" panose="020B0503020204020204" pitchFamily="34" charset="-122"/>
              </a:rPr>
              <a:t>是一个原子操作：移动到末端，写数据。</a:t>
            </a:r>
            <a:endParaRPr lang="en-US" altLang="zh-CN" sz="2400" dirty="0">
              <a:solidFill>
                <a:schemeClr val="accent1"/>
              </a:solidFill>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记录追加</a:t>
            </a:r>
            <a:r>
              <a:rPr lang="en-US" altLang="zh-CN" sz="2400" dirty="0">
                <a:latin typeface="微软雅黑" panose="020B0503020204020204" pitchFamily="34" charset="-122"/>
                <a:ea typeface="微软雅黑" panose="020B0503020204020204" pitchFamily="34" charset="-122"/>
              </a:rPr>
              <a:t>O_APPEND</a:t>
            </a:r>
            <a:r>
              <a:rPr lang="zh-CN" altLang="en-US" sz="2400" dirty="0">
                <a:latin typeface="微软雅黑" panose="020B0503020204020204" pitchFamily="34" charset="-122"/>
                <a:ea typeface="微软雅黑" panose="020B0503020204020204" pitchFamily="34" charset="-122"/>
              </a:rPr>
              <a:t>打开</a:t>
            </a:r>
            <a:r>
              <a:rPr lang="zh-CN" altLang="en-US" sz="2400" dirty="0" smtClean="0">
                <a:latin typeface="微软雅黑" panose="020B0503020204020204" pitchFamily="34" charset="-122"/>
                <a:ea typeface="微软雅黑" panose="020B0503020204020204" pitchFamily="34" charset="-122"/>
              </a:rPr>
              <a:t>文件</a:t>
            </a:r>
            <a:r>
              <a:rPr lang="zh-CN" altLang="en-US" sz="2400" dirty="0" smtClean="0">
                <a:solidFill>
                  <a:srgbClr val="FF0000"/>
                </a:solidFill>
                <a:latin typeface="微软雅黑" panose="020B0503020204020204" pitchFamily="34" charset="-122"/>
                <a:ea typeface="微软雅黑" panose="020B0503020204020204" pitchFamily="34" charset="-122"/>
              </a:rPr>
              <a:t>提供</a:t>
            </a:r>
            <a:r>
              <a:rPr lang="zh-CN" altLang="en-US" sz="2400" dirty="0">
                <a:solidFill>
                  <a:srgbClr val="FF0000"/>
                </a:solidFill>
                <a:latin typeface="微软雅黑" panose="020B0503020204020204" pitchFamily="34" charset="-122"/>
                <a:ea typeface="微软雅黑" panose="020B0503020204020204" pitchFamily="34" charset="-122"/>
              </a:rPr>
              <a:t>了无锁的文件追加方式，中间的插入是无效的</a:t>
            </a:r>
            <a:r>
              <a:rPr lang="zh-CN" altLang="en-US" sz="2400" dirty="0" smtClean="0">
                <a:solidFill>
                  <a:srgbClr val="FF0000"/>
                </a:solidFill>
                <a:latin typeface="微软雅黑" panose="020B0503020204020204" pitchFamily="34" charset="-122"/>
                <a:ea typeface="微软雅黑" panose="020B0503020204020204" pitchFamily="34" charset="-122"/>
              </a:rPr>
              <a:t>。</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marL="0" indent="0">
              <a:buNone/>
            </a:pPr>
            <a:endParaRPr lang="en-US" altLang="zh-CN" sz="2400" dirty="0" smtClean="0">
              <a:latin typeface="微软雅黑" panose="020B0503020204020204" pitchFamily="34" charset="-122"/>
              <a:ea typeface="微软雅黑" panose="020B0503020204020204" pitchFamily="34" charset="-122"/>
            </a:endParaRPr>
          </a:p>
          <a:p>
            <a:pPr marL="0" indent="0">
              <a:buNone/>
            </a:pPr>
            <a:r>
              <a:rPr lang="zh-CN" altLang="en-US" sz="2400" dirty="0" smtClean="0">
                <a:latin typeface="微软雅黑" panose="020B0503020204020204" pitchFamily="34" charset="-122"/>
                <a:ea typeface="微软雅黑" panose="020B0503020204020204" pitchFamily="34" charset="-122"/>
              </a:rPr>
              <a:t>当用</a:t>
            </a:r>
            <a:r>
              <a:rPr lang="en-US" altLang="zh-CN" sz="2400" dirty="0" smtClean="0">
                <a:latin typeface="微软雅黑" panose="020B0503020204020204" pitchFamily="34" charset="-122"/>
                <a:ea typeface="微软雅黑" panose="020B0503020204020204" pitchFamily="34" charset="-122"/>
              </a:rPr>
              <a:t>O_APPEND</a:t>
            </a:r>
            <a:r>
              <a:rPr lang="zh-CN" altLang="en-US" sz="2400" dirty="0" smtClean="0">
                <a:latin typeface="微软雅黑" panose="020B0503020204020204" pitchFamily="34" charset="-122"/>
                <a:ea typeface="微软雅黑" panose="020B0503020204020204" pitchFamily="34" charset="-122"/>
              </a:rPr>
              <a:t>模式打开文件后，若用 </a:t>
            </a:r>
            <a:r>
              <a:rPr lang="en-US" altLang="zh-CN" sz="2400" dirty="0" err="1">
                <a:latin typeface="微软雅黑" panose="020B0503020204020204" pitchFamily="34" charset="-122"/>
                <a:ea typeface="微软雅黑" panose="020B0503020204020204" pitchFamily="34" charset="-122"/>
              </a:rPr>
              <a:t>lseek</a:t>
            </a:r>
            <a:r>
              <a:rPr lang="zh-CN" altLang="en-US" sz="2400" dirty="0" smtClean="0">
                <a:latin typeface="微软雅黑" panose="020B0503020204020204" pitchFamily="34" charset="-122"/>
                <a:ea typeface="微软雅黑" panose="020B0503020204020204" pitchFamily="34" charset="-122"/>
              </a:rPr>
              <a:t>移动文件指针到</a:t>
            </a:r>
            <a:r>
              <a:rPr lang="zh-CN" altLang="en-US" sz="2400" dirty="0">
                <a:latin typeface="微软雅黑" panose="020B0503020204020204" pitchFamily="34" charset="-122"/>
                <a:ea typeface="微软雅黑" panose="020B0503020204020204" pitchFamily="34" charset="-122"/>
              </a:rPr>
              <a:t>其他的位置，然后再用</a:t>
            </a:r>
            <a:r>
              <a:rPr lang="en-US" altLang="zh-CN" sz="2400" dirty="0">
                <a:latin typeface="微软雅黑" panose="020B0503020204020204" pitchFamily="34" charset="-122"/>
                <a:ea typeface="微软雅黑" panose="020B0503020204020204" pitchFamily="34" charset="-122"/>
              </a:rPr>
              <a:t>write</a:t>
            </a:r>
            <a:r>
              <a:rPr lang="zh-CN" altLang="en-US" sz="2400" dirty="0">
                <a:latin typeface="微软雅黑" panose="020B0503020204020204" pitchFamily="34" charset="-122"/>
                <a:ea typeface="微软雅黑" panose="020B0503020204020204" pitchFamily="34" charset="-122"/>
              </a:rPr>
              <a:t>写</a:t>
            </a:r>
            <a:r>
              <a:rPr lang="zh-CN" altLang="en-US" sz="2400" dirty="0" smtClean="0">
                <a:latin typeface="微软雅黑" panose="020B0503020204020204" pitchFamily="34" charset="-122"/>
                <a:ea typeface="微软雅黑" panose="020B0503020204020204" pitchFamily="34" charset="-122"/>
              </a:rPr>
              <a:t>，数据会写到末端还是</a:t>
            </a:r>
            <a:r>
              <a:rPr lang="en-US" altLang="zh-CN" sz="2400" dirty="0" err="1">
                <a:latin typeface="微软雅黑" panose="020B0503020204020204" pitchFamily="34" charset="-122"/>
                <a:ea typeface="微软雅黑" panose="020B0503020204020204" pitchFamily="34" charset="-122"/>
              </a:rPr>
              <a:t>lseek</a:t>
            </a:r>
            <a:r>
              <a:rPr lang="zh-CN" altLang="en-US" sz="2400" dirty="0">
                <a:latin typeface="微软雅黑" panose="020B0503020204020204" pitchFamily="34" charset="-122"/>
                <a:ea typeface="微软雅黑" panose="020B0503020204020204" pitchFamily="34" charset="-122"/>
              </a:rPr>
              <a:t>移动</a:t>
            </a:r>
            <a:r>
              <a:rPr lang="zh-CN" altLang="en-US" sz="2400" dirty="0" smtClean="0">
                <a:latin typeface="微软雅黑" panose="020B0503020204020204" pitchFamily="34" charset="-122"/>
                <a:ea typeface="微软雅黑" panose="020B0503020204020204" pitchFamily="34" charset="-122"/>
              </a:rPr>
              <a:t>到的位置？</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zh-CN" altLang="en-US" sz="2400" dirty="0" smtClean="0">
                <a:latin typeface="微软雅黑" panose="020B0503020204020204" pitchFamily="34" charset="-122"/>
                <a:ea typeface="微软雅黑" panose="020B0503020204020204" pitchFamily="34" charset="-122"/>
              </a:rPr>
              <a:t>答案：在末端。</a:t>
            </a:r>
            <a:endParaRPr lang="en-US" altLang="zh-CN" sz="2400"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E45A1168-582C-4C59-B322-0F92F27BE46A}" type="slidenum">
              <a:rPr lang="zh-CN" altLang="en-US" smtClean="0"/>
              <a:pPr>
                <a:defRPr/>
              </a:pPr>
              <a:t>51</a:t>
            </a:fld>
            <a:endParaRPr lang="zh-CN" altLang="en-US"/>
          </a:p>
        </p:txBody>
      </p:sp>
    </p:spTree>
    <p:extLst>
      <p:ext uri="{BB962C8B-B14F-4D97-AF65-F5344CB8AC3E}">
        <p14:creationId xmlns:p14="http://schemas.microsoft.com/office/powerpoint/2010/main" val="343295571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1221FD9B-C8EE-4033-8673-8251FEC925EE}" type="slidenum">
              <a:rPr lang="zh-CN" altLang="en-US">
                <a:latin typeface="微软雅黑" pitchFamily="34" charset="-122"/>
                <a:ea typeface="微软雅黑" pitchFamily="34" charset="-122"/>
              </a:rPr>
              <a:pPr>
                <a:defRPr/>
              </a:pPr>
              <a:t>52</a:t>
            </a:fld>
            <a:endParaRPr lang="zh-CN" altLang="en-US" dirty="0">
              <a:latin typeface="微软雅黑" pitchFamily="34" charset="-122"/>
              <a:ea typeface="微软雅黑" pitchFamily="34" charset="-122"/>
            </a:endParaRPr>
          </a:p>
        </p:txBody>
      </p:sp>
      <p:sp>
        <p:nvSpPr>
          <p:cNvPr id="98306" name="Rectangle 2"/>
          <p:cNvSpPr>
            <a:spLocks noGrp="1"/>
          </p:cNvSpPr>
          <p:nvPr>
            <p:ph type="title"/>
          </p:nvPr>
        </p:nvSpPr>
        <p:spPr bwMode="auto"/>
        <p:txBody>
          <a:bodyPr/>
          <a:lstStyle/>
          <a:p>
            <a:pPr eaLnBrk="1" hangingPunct="1">
              <a:defRPr/>
            </a:pPr>
            <a:r>
              <a:rPr lang="zh-CN" altLang="en-US" dirty="0">
                <a:latin typeface="微软雅黑" pitchFamily="34" charset="-122"/>
                <a:ea typeface="微软雅黑" pitchFamily="34" charset="-122"/>
              </a:rPr>
              <a:t>记录追加</a:t>
            </a:r>
            <a:endParaRPr lang="zh-CN" altLang="en-US" dirty="0" smtClean="0">
              <a:latin typeface="微软雅黑" pitchFamily="34" charset="-122"/>
              <a:ea typeface="微软雅黑" pitchFamily="34" charset="-122"/>
            </a:endParaRPr>
          </a:p>
        </p:txBody>
      </p:sp>
      <p:sp>
        <p:nvSpPr>
          <p:cNvPr id="48132" name="Rectangle 3"/>
          <p:cNvSpPr>
            <a:spLocks noGrp="1"/>
          </p:cNvSpPr>
          <p:nvPr>
            <p:ph type="body" idx="1"/>
          </p:nvPr>
        </p:nvSpPr>
        <p:spPr>
          <a:xfrm>
            <a:off x="503238" y="1700213"/>
            <a:ext cx="8183562" cy="4752975"/>
          </a:xfrm>
        </p:spPr>
        <p:txBody>
          <a:bodyPr/>
          <a:lstStyle/>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典型的应用：</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许多应用程序并行的追加数据到同一个文件（</a:t>
            </a:r>
            <a:r>
              <a:rPr lang="zh-CN" altLang="en-US" sz="2400" dirty="0" smtClean="0">
                <a:solidFill>
                  <a:srgbClr val="0066FF"/>
                </a:solidFill>
                <a:latin typeface="微软雅黑" pitchFamily="34" charset="-122"/>
                <a:ea typeface="微软雅黑" pitchFamily="34" charset="-122"/>
              </a:rPr>
              <a:t>例如进行结果的合并或者是一个生产者</a:t>
            </a:r>
            <a:r>
              <a:rPr lang="en-US" altLang="zh-CN" sz="2400" dirty="0" smtClean="0">
                <a:solidFill>
                  <a:srgbClr val="0066FF"/>
                </a:solidFill>
                <a:latin typeface="微软雅黑" pitchFamily="34" charset="-122"/>
                <a:ea typeface="微软雅黑" pitchFamily="34" charset="-122"/>
              </a:rPr>
              <a:t>-</a:t>
            </a:r>
            <a:r>
              <a:rPr lang="zh-CN" altLang="en-US" sz="2400" dirty="0" smtClean="0">
                <a:solidFill>
                  <a:srgbClr val="0066FF"/>
                </a:solidFill>
                <a:latin typeface="微软雅黑" pitchFamily="34" charset="-122"/>
                <a:ea typeface="微软雅黑" pitchFamily="34" charset="-122"/>
              </a:rPr>
              <a:t>消费者队列</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记录追加方式的“至少一次追加”特性保证了</a:t>
            </a:r>
            <a:r>
              <a:rPr lang="en-US" altLang="zh-CN" sz="2400" dirty="0" smtClean="0">
                <a:latin typeface="微软雅黑" pitchFamily="34" charset="-122"/>
                <a:ea typeface="微软雅黑" pitchFamily="34" charset="-122"/>
              </a:rPr>
              <a:t>Writer</a:t>
            </a:r>
            <a:r>
              <a:rPr lang="zh-CN" altLang="en-US" sz="2400" dirty="0" smtClean="0">
                <a:latin typeface="微软雅黑" pitchFamily="34" charset="-122"/>
                <a:ea typeface="微软雅黑" pitchFamily="34" charset="-122"/>
              </a:rPr>
              <a:t>的输出。</a:t>
            </a:r>
            <a:endParaRPr lang="en-US" altLang="zh-CN" sz="2400" dirty="0" smtClean="0">
              <a:latin typeface="微软雅黑" pitchFamily="34" charset="-122"/>
              <a:ea typeface="微软雅黑" pitchFamily="34" charset="-122"/>
            </a:endParaRPr>
          </a:p>
        </p:txBody>
      </p:sp>
      <p:sp>
        <p:nvSpPr>
          <p:cNvPr id="5" name="圆角矩形标注 4"/>
          <p:cNvSpPr/>
          <p:nvPr/>
        </p:nvSpPr>
        <p:spPr>
          <a:xfrm>
            <a:off x="2339752" y="3135288"/>
            <a:ext cx="2160240" cy="504056"/>
          </a:xfrm>
          <a:prstGeom prst="wedgeRoundRectCallout">
            <a:avLst>
              <a:gd name="adj1" fmla="val -69487"/>
              <a:gd name="adj2" fmla="val -4944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dirty="0" smtClean="0">
                <a:solidFill>
                  <a:srgbClr val="FF0000"/>
                </a:solidFill>
              </a:rPr>
              <a:t>Map-Reduce</a:t>
            </a:r>
            <a:endParaRPr lang="zh-CN" altLang="en-US" sz="2000" dirty="0">
              <a:solidFill>
                <a:srgbClr val="FF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481C591E-7056-455F-8154-E18712524A93}" type="slidenum">
              <a:rPr lang="zh-CN" altLang="en-US">
                <a:latin typeface="微软雅黑" pitchFamily="34" charset="-122"/>
                <a:ea typeface="微软雅黑" pitchFamily="34" charset="-122"/>
              </a:rPr>
              <a:pPr>
                <a:defRPr/>
              </a:pPr>
              <a:t>53</a:t>
            </a:fld>
            <a:endParaRPr lang="zh-CN" altLang="en-US">
              <a:latin typeface="微软雅黑" pitchFamily="34" charset="-122"/>
              <a:ea typeface="微软雅黑" pitchFamily="34" charset="-122"/>
            </a:endParaRPr>
          </a:p>
        </p:txBody>
      </p:sp>
      <p:sp>
        <p:nvSpPr>
          <p:cNvPr id="84994" name="Rectangle 2"/>
          <p:cNvSpPr>
            <a:spLocks noGrp="1"/>
          </p:cNvSpPr>
          <p:nvPr>
            <p:ph type="title"/>
          </p:nvPr>
        </p:nvSpPr>
        <p:spPr bwMode="auto"/>
        <p:txBody>
          <a:bodyPr/>
          <a:lstStyle/>
          <a:p>
            <a:pPr eaLnBrk="1" hangingPunct="1">
              <a:defRPr/>
            </a:pPr>
            <a:r>
              <a:rPr lang="zh-CN" altLang="en-US" smtClean="0">
                <a:latin typeface="微软雅黑" pitchFamily="34" charset="-122"/>
                <a:ea typeface="微软雅黑" pitchFamily="34" charset="-122"/>
              </a:rPr>
              <a:t>一致性保障机制</a:t>
            </a:r>
          </a:p>
        </p:txBody>
      </p:sp>
      <p:sp>
        <p:nvSpPr>
          <p:cNvPr id="45060" name="Rectangle 3"/>
          <p:cNvSpPr>
            <a:spLocks noGrp="1"/>
          </p:cNvSpPr>
          <p:nvPr>
            <p:ph type="body" idx="1"/>
          </p:nvPr>
        </p:nvSpPr>
        <p:spPr/>
        <p:txBody>
          <a:bodyPr/>
          <a:lstStyle/>
          <a:p>
            <a:pPr marL="0" indent="0" eaLnBrk="1" hangingPunct="1">
              <a:buFont typeface="Wingdings 2" pitchFamily="18" charset="2"/>
              <a:buNone/>
            </a:pPr>
            <a:r>
              <a:rPr lang="en-US" altLang="zh-CN" sz="2400" dirty="0" smtClean="0">
                <a:latin typeface="微软雅黑" pitchFamily="34" charset="-122"/>
                <a:ea typeface="微软雅黑" pitchFamily="34" charset="-122"/>
              </a:rPr>
              <a:t>    GFS</a:t>
            </a:r>
            <a:r>
              <a:rPr lang="zh-CN" altLang="en-US" sz="2400" dirty="0" smtClean="0">
                <a:latin typeface="微软雅黑" pitchFamily="34" charset="-122"/>
                <a:ea typeface="微软雅黑" pitchFamily="34" charset="-122"/>
              </a:rPr>
              <a:t>支持一个</a:t>
            </a:r>
            <a:r>
              <a:rPr lang="zh-CN" altLang="en-US" sz="2400" dirty="0" smtClean="0">
                <a:solidFill>
                  <a:srgbClr val="FF0000"/>
                </a:solidFill>
                <a:latin typeface="微软雅黑" pitchFamily="34" charset="-122"/>
                <a:ea typeface="微软雅黑" pitchFamily="34" charset="-122"/>
              </a:rPr>
              <a:t>宽松的一致性模型</a:t>
            </a:r>
            <a:r>
              <a:rPr lang="zh-CN" altLang="en-US" sz="2400" dirty="0" smtClean="0">
                <a:latin typeface="微软雅黑" pitchFamily="34" charset="-122"/>
                <a:ea typeface="微软雅黑" pitchFamily="34" charset="-122"/>
              </a:rPr>
              <a:t>，能很好的支撑高度分布的应用。</a:t>
            </a:r>
          </a:p>
          <a:p>
            <a:pPr marL="0" indent="0" eaLnBrk="1" hangingPunct="1">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文件命名空间的修改（如文件创建）</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cs typeface="Times New Roman" pitchFamily="18" charset="0"/>
              </a:rPr>
              <a:t>    </a:t>
            </a:r>
            <a:r>
              <a:rPr lang="zh-CN" altLang="zh-CN" sz="2400" dirty="0" smtClean="0">
                <a:latin typeface="微软雅黑" pitchFamily="34" charset="-122"/>
                <a:ea typeface="微软雅黑" pitchFamily="34" charset="-122"/>
                <a:cs typeface="Times New Roman" pitchFamily="18" charset="0"/>
              </a:rPr>
              <a:t>↓</a:t>
            </a:r>
            <a:r>
              <a:rPr lang="zh-CN" altLang="en-US" sz="2400" dirty="0" smtClean="0">
                <a:latin typeface="微软雅黑" pitchFamily="34" charset="-122"/>
                <a:ea typeface="微软雅黑" pitchFamily="34" charset="-122"/>
                <a:cs typeface="Times New Roman" pitchFamily="18" charset="0"/>
              </a:rPr>
              <a:t>（一致性重要）</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仅由</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节点控制，</a:t>
            </a:r>
            <a:r>
              <a:rPr lang="zh-CN" altLang="en-US" sz="2400" dirty="0" smtClean="0">
                <a:solidFill>
                  <a:srgbClr val="FF0000"/>
                </a:solidFill>
                <a:latin typeface="微软雅黑" pitchFamily="34" charset="-122"/>
                <a:ea typeface="微软雅黑" pitchFamily="34" charset="-122"/>
              </a:rPr>
              <a:t>命名空间锁</a:t>
            </a:r>
            <a:r>
              <a:rPr lang="zh-CN" altLang="en-US" sz="2400" dirty="0" smtClean="0">
                <a:latin typeface="微软雅黑" pitchFamily="34" charset="-122"/>
                <a:ea typeface="微软雅黑" pitchFamily="34" charset="-122"/>
              </a:rPr>
              <a:t>提供原子性和正确性，</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节点的</a:t>
            </a:r>
            <a:r>
              <a:rPr lang="zh-CN" altLang="en-US" sz="2400" dirty="0" smtClean="0">
                <a:solidFill>
                  <a:srgbClr val="FF0000"/>
                </a:solidFill>
                <a:latin typeface="微软雅黑" pitchFamily="34" charset="-122"/>
                <a:ea typeface="微软雅黑" pitchFamily="34" charset="-122"/>
              </a:rPr>
              <a:t>操作日志</a:t>
            </a:r>
            <a:r>
              <a:rPr lang="zh-CN" altLang="en-US" sz="2400" dirty="0" smtClean="0">
                <a:latin typeface="微软雅黑" pitchFamily="34" charset="-122"/>
                <a:ea typeface="微软雅黑" pitchFamily="34" charset="-122"/>
              </a:rPr>
              <a:t>定义写操作在全局的顺序。</a:t>
            </a:r>
          </a:p>
          <a:p>
            <a:pPr marL="0" indent="0" eaLnBrk="1" hangingPunct="1">
              <a:buFont typeface="Wingdings 2" pitchFamily="18" charset="2"/>
              <a:buNone/>
            </a:pPr>
            <a:endParaRPr lang="en-US" altLang="zh-CN" sz="2400" dirty="0" smtClean="0">
              <a:solidFill>
                <a:srgbClr val="FF0000"/>
              </a:solidFill>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solidFill>
                  <a:srgbClr val="FF0000"/>
                </a:solidFill>
                <a:latin typeface="微软雅黑" pitchFamily="34" charset="-122"/>
                <a:ea typeface="微软雅黑" pitchFamily="34" charset="-122"/>
              </a:rPr>
              <a:t>    文件</a:t>
            </a:r>
            <a:r>
              <a:rPr lang="en-US" altLang="zh-CN" sz="2400" dirty="0" smtClean="0">
                <a:solidFill>
                  <a:srgbClr val="FF0000"/>
                </a:solidFill>
                <a:latin typeface="微软雅黑" pitchFamily="34" charset="-122"/>
                <a:ea typeface="微软雅黑" pitchFamily="34" charset="-122"/>
              </a:rPr>
              <a:t>region</a:t>
            </a:r>
            <a:r>
              <a:rPr lang="zh-CN" altLang="en-US" sz="2400" dirty="0" smtClean="0">
                <a:solidFill>
                  <a:srgbClr val="FF0000"/>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30F0BEEC-E637-4939-B244-39EA0D8D8FB4}" type="slidenum">
              <a:rPr lang="zh-CN" altLang="en-US">
                <a:latin typeface="微软雅黑" pitchFamily="34" charset="-122"/>
                <a:ea typeface="微软雅黑" pitchFamily="34" charset="-122"/>
              </a:rPr>
              <a:pPr>
                <a:defRPr/>
              </a:pPr>
              <a:t>54</a:t>
            </a:fld>
            <a:endParaRPr lang="zh-CN" altLang="en-US">
              <a:latin typeface="微软雅黑" pitchFamily="34" charset="-122"/>
              <a:ea typeface="微软雅黑" pitchFamily="34" charset="-122"/>
            </a:endParaRPr>
          </a:p>
        </p:txBody>
      </p:sp>
      <p:sp>
        <p:nvSpPr>
          <p:cNvPr id="93186"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文件</a:t>
            </a:r>
            <a:r>
              <a:rPr lang="en-US" altLang="zh-CN" dirty="0" smtClean="0">
                <a:latin typeface="微软雅黑" pitchFamily="34" charset="-122"/>
                <a:ea typeface="微软雅黑" pitchFamily="34" charset="-122"/>
              </a:rPr>
              <a:t>region</a:t>
            </a:r>
            <a:r>
              <a:rPr lang="zh-CN" altLang="en-US" dirty="0" smtClean="0">
                <a:latin typeface="微软雅黑" pitchFamily="34" charset="-122"/>
                <a:ea typeface="微软雅黑" pitchFamily="34" charset="-122"/>
              </a:rPr>
              <a:t>一致性模型</a:t>
            </a:r>
          </a:p>
        </p:txBody>
      </p:sp>
      <p:sp>
        <p:nvSpPr>
          <p:cNvPr id="46084" name="Rectangle 3"/>
          <p:cNvSpPr>
            <a:spLocks noGrp="1"/>
          </p:cNvSpPr>
          <p:nvPr>
            <p:ph type="body" idx="1"/>
          </p:nvPr>
        </p:nvSpPr>
        <p:spPr/>
        <p:txBody>
          <a:bodyPr/>
          <a:lstStyle/>
          <a:p>
            <a:pPr marL="0" indent="0" eaLnBrk="1" hangingPunct="1">
              <a:buFont typeface="Wingdings 2" pitchFamily="18" charset="2"/>
              <a:buNone/>
            </a:pP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文件</a:t>
            </a:r>
            <a:r>
              <a:rPr lang="en-US" altLang="zh-CN" sz="2400" dirty="0" smtClean="0">
                <a:latin typeface="微软雅黑" pitchFamily="34" charset="-122"/>
                <a:ea typeface="微软雅黑" pitchFamily="34" charset="-122"/>
              </a:rPr>
              <a:t>region</a:t>
            </a:r>
            <a:r>
              <a:rPr lang="zh-CN" altLang="en-US" sz="2400" dirty="0" smtClean="0">
                <a:latin typeface="微软雅黑" pitchFamily="34" charset="-122"/>
                <a:ea typeface="微软雅黑" pitchFamily="34" charset="-122"/>
              </a:rPr>
              <a:t>一致性的两个概念：</a:t>
            </a:r>
          </a:p>
          <a:p>
            <a:pPr marL="0" indent="0" eaLnBrk="1" hangingPunct="1">
              <a:buFont typeface="Wingdings 2" pitchFamily="18" charset="2"/>
              <a:buNone/>
            </a:pPr>
            <a:r>
              <a:rPr lang="zh-CN" altLang="en-US" sz="2400" dirty="0" smtClean="0">
                <a:solidFill>
                  <a:srgbClr val="FF0000"/>
                </a:solidFill>
                <a:latin typeface="微软雅黑" pitchFamily="34" charset="-122"/>
                <a:ea typeface="微软雅黑" pitchFamily="34" charset="-122"/>
              </a:rPr>
              <a:t>一致的</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如果所有客户端无论从哪个副本读取，读到的数据</a:t>
            </a:r>
            <a:r>
              <a:rPr lang="zh-CN" altLang="en-US" sz="2400" dirty="0" smtClean="0">
                <a:solidFill>
                  <a:srgbClr val="FF0000"/>
                </a:solidFill>
                <a:latin typeface="微软雅黑" pitchFamily="34" charset="-122"/>
                <a:ea typeface="微软雅黑" pitchFamily="34" charset="-122"/>
              </a:rPr>
              <a:t>都一样</a:t>
            </a:r>
            <a:r>
              <a:rPr lang="zh-CN" altLang="en-US" sz="2400" dirty="0" smtClean="0">
                <a:latin typeface="微软雅黑" pitchFamily="34" charset="-122"/>
                <a:ea typeface="微软雅黑" pitchFamily="34" charset="-122"/>
              </a:rPr>
              <a:t>，那么认为文件</a:t>
            </a:r>
            <a:r>
              <a:rPr lang="en-US" altLang="zh-CN" sz="2400" dirty="0" smtClean="0">
                <a:latin typeface="微软雅黑" pitchFamily="34" charset="-122"/>
                <a:ea typeface="微软雅黑" pitchFamily="34" charset="-122"/>
              </a:rPr>
              <a:t>region</a:t>
            </a:r>
            <a:r>
              <a:rPr lang="zh-CN" altLang="en-US" sz="2400" dirty="0" smtClean="0">
                <a:latin typeface="微软雅黑" pitchFamily="34" charset="-122"/>
                <a:ea typeface="微软雅黑" pitchFamily="34" charset="-122"/>
              </a:rPr>
              <a:t>是“一致的”。</a:t>
            </a:r>
          </a:p>
          <a:p>
            <a:pPr marL="0" indent="0" eaLnBrk="1" hangingPunct="1">
              <a:buFont typeface="Wingdings 2" pitchFamily="18" charset="2"/>
              <a:buNone/>
            </a:pPr>
            <a:endParaRPr lang="en-US" altLang="zh-CN" sz="2400" dirty="0" smtClean="0">
              <a:solidFill>
                <a:srgbClr val="FF0000"/>
              </a:solidFill>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solidFill>
                  <a:srgbClr val="FF0000"/>
                </a:solidFill>
                <a:latin typeface="微软雅黑" pitchFamily="34" charset="-122"/>
                <a:ea typeface="微软雅黑" pitchFamily="34" charset="-122"/>
              </a:rPr>
              <a:t>已定义的</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如果对文件的数据修改之后，</a:t>
            </a:r>
            <a:r>
              <a:rPr lang="en-US" altLang="zh-CN" sz="2400" dirty="0" smtClean="0">
                <a:latin typeface="微软雅黑" pitchFamily="34" charset="-122"/>
                <a:ea typeface="微软雅黑" pitchFamily="34" charset="-122"/>
              </a:rPr>
              <a:t>region</a:t>
            </a:r>
            <a:r>
              <a:rPr lang="zh-CN" altLang="en-US" sz="2400" dirty="0" smtClean="0">
                <a:latin typeface="微软雅黑" pitchFamily="34" charset="-122"/>
                <a:ea typeface="微软雅黑" pitchFamily="34" charset="-122"/>
              </a:rPr>
              <a:t>是一致的，并且客户端</a:t>
            </a:r>
            <a:r>
              <a:rPr lang="zh-CN" altLang="en-US" sz="2400" dirty="0" smtClean="0">
                <a:solidFill>
                  <a:srgbClr val="FF0000"/>
                </a:solidFill>
                <a:latin typeface="微软雅黑" pitchFamily="34" charset="-122"/>
                <a:ea typeface="微软雅黑" pitchFamily="34" charset="-122"/>
              </a:rPr>
              <a:t>能够看到</a:t>
            </a:r>
            <a:r>
              <a:rPr lang="zh-CN" altLang="en-US" sz="2400" dirty="0" smtClean="0">
                <a:latin typeface="微软雅黑" pitchFamily="34" charset="-122"/>
                <a:ea typeface="微软雅黑" pitchFamily="34" charset="-122"/>
              </a:rPr>
              <a:t>写入操作全部的内容，那么这个</a:t>
            </a:r>
            <a:r>
              <a:rPr lang="en-US" altLang="zh-CN" sz="2400" dirty="0" smtClean="0">
                <a:latin typeface="微软雅黑" pitchFamily="34" charset="-122"/>
                <a:ea typeface="微软雅黑" pitchFamily="34" charset="-122"/>
              </a:rPr>
              <a:t>region</a:t>
            </a:r>
            <a:r>
              <a:rPr lang="zh-CN" altLang="en-US" sz="2400" dirty="0" smtClean="0">
                <a:latin typeface="微软雅黑" pitchFamily="34" charset="-122"/>
                <a:ea typeface="微软雅黑" pitchFamily="34" charset="-122"/>
              </a:rPr>
              <a:t>是“已定义的”。</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2AF56F54-4B95-4C3C-A7CB-245993ABCFB8}" type="slidenum">
              <a:rPr lang="zh-CN" altLang="en-US">
                <a:latin typeface="微软雅黑" pitchFamily="34" charset="-122"/>
                <a:ea typeface="微软雅黑" pitchFamily="34" charset="-122"/>
              </a:rPr>
              <a:pPr>
                <a:defRPr/>
              </a:pPr>
              <a:t>55</a:t>
            </a:fld>
            <a:endParaRPr lang="zh-CN" altLang="en-US">
              <a:latin typeface="微软雅黑" pitchFamily="34" charset="-122"/>
              <a:ea typeface="微软雅黑" pitchFamily="34" charset="-122"/>
            </a:endParaRPr>
          </a:p>
        </p:txBody>
      </p:sp>
      <p:sp>
        <p:nvSpPr>
          <p:cNvPr id="94210" name="Rectangle 2"/>
          <p:cNvSpPr>
            <a:spLocks noGrp="1"/>
          </p:cNvSpPr>
          <p:nvPr>
            <p:ph type="title"/>
          </p:nvPr>
        </p:nvSpPr>
        <p:spPr bwMode="auto"/>
        <p:txBody>
          <a:bodyPr/>
          <a:lstStyle/>
          <a:p>
            <a:pPr eaLnBrk="1" hangingPunct="1">
              <a:defRPr/>
            </a:pPr>
            <a:r>
              <a:rPr lang="zh-CN" altLang="en-US" dirty="0">
                <a:latin typeface="微软雅黑" pitchFamily="34" charset="-122"/>
                <a:ea typeface="微软雅黑" pitchFamily="34" charset="-122"/>
              </a:rPr>
              <a:t>文件</a:t>
            </a:r>
            <a:r>
              <a:rPr lang="en-US" altLang="zh-CN" dirty="0">
                <a:latin typeface="微软雅黑" pitchFamily="34" charset="-122"/>
                <a:ea typeface="微软雅黑" pitchFamily="34" charset="-122"/>
              </a:rPr>
              <a:t>region</a:t>
            </a:r>
            <a:r>
              <a:rPr lang="zh-CN" altLang="en-US" dirty="0" smtClean="0">
                <a:latin typeface="微软雅黑" pitchFamily="34" charset="-122"/>
                <a:ea typeface="微软雅黑" pitchFamily="34" charset="-122"/>
              </a:rPr>
              <a:t>一致性模型</a:t>
            </a:r>
          </a:p>
        </p:txBody>
      </p:sp>
      <p:sp>
        <p:nvSpPr>
          <p:cNvPr id="47108" name="Rectangle 3"/>
          <p:cNvSpPr>
            <a:spLocks noGrp="1"/>
          </p:cNvSpPr>
          <p:nvPr>
            <p:ph type="body" idx="1"/>
          </p:nvPr>
        </p:nvSpPr>
        <p:spPr>
          <a:xfrm>
            <a:off x="539514" y="3329446"/>
            <a:ext cx="8183562" cy="2592387"/>
          </a:xfrm>
        </p:spPr>
        <p:txBody>
          <a:bodyPr/>
          <a:lstStyle/>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数据修改成功执行</a:t>
            </a:r>
            <a:r>
              <a:rPr lang="zh-CN" altLang="en-US" sz="2400" dirty="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且没有受到同时执行的其它写操作的干扰，则影响的</a:t>
            </a:r>
            <a:r>
              <a:rPr lang="en-US" altLang="zh-CN" sz="2400" dirty="0" smtClean="0">
                <a:latin typeface="微软雅黑" pitchFamily="34" charset="-122"/>
                <a:ea typeface="微软雅黑" pitchFamily="34" charset="-122"/>
              </a:rPr>
              <a:t>region</a:t>
            </a:r>
            <a:r>
              <a:rPr lang="zh-CN" altLang="en-US" sz="2400" dirty="0" smtClean="0">
                <a:latin typeface="微软雅黑" pitchFamily="34" charset="-122"/>
                <a:ea typeface="微软雅黑" pitchFamily="34" charset="-122"/>
              </a:rPr>
              <a:t>就是已定义的（隐含了一致性）。</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并行修改操作成功完成之后，</a:t>
            </a:r>
            <a:r>
              <a:rPr lang="en-US" altLang="zh-CN" sz="2400" dirty="0" smtClean="0">
                <a:latin typeface="微软雅黑" pitchFamily="34" charset="-122"/>
                <a:ea typeface="微软雅黑" pitchFamily="34" charset="-122"/>
              </a:rPr>
              <a:t>region</a:t>
            </a:r>
            <a:r>
              <a:rPr lang="zh-CN" altLang="en-US" sz="2400" dirty="0" smtClean="0">
                <a:latin typeface="微软雅黑" pitchFamily="34" charset="-122"/>
                <a:ea typeface="微软雅黑" pitchFamily="34" charset="-122"/>
              </a:rPr>
              <a:t>处于一致的、未定义的状态：所有的客户端看到同样的数据，但可能无法读到写入的全部数据。</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记录追加时部分不一致，但已定义。</a:t>
            </a:r>
          </a:p>
        </p:txBody>
      </p:sp>
      <p:sp>
        <p:nvSpPr>
          <p:cNvPr id="6" name="圆角矩形标注 5"/>
          <p:cNvSpPr/>
          <p:nvPr/>
        </p:nvSpPr>
        <p:spPr>
          <a:xfrm>
            <a:off x="3379097" y="5157192"/>
            <a:ext cx="5414962" cy="612775"/>
          </a:xfrm>
          <a:prstGeom prst="wedgeRoundRectCallout">
            <a:avLst>
              <a:gd name="adj1" fmla="val -52691"/>
              <a:gd name="adj2" fmla="val -42140"/>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zh-CN" altLang="en-US" sz="2000" dirty="0">
                <a:latin typeface="微软雅黑" pitchFamily="34" charset="-122"/>
                <a:ea typeface="微软雅黑" pitchFamily="34" charset="-122"/>
              </a:rPr>
              <a:t>    </a:t>
            </a:r>
            <a:r>
              <a:rPr lang="zh-CN" altLang="en-US" sz="1600" dirty="0">
                <a:latin typeface="微软雅黑" pitchFamily="34" charset="-122"/>
                <a:ea typeface="微软雅黑" pitchFamily="34" charset="-122"/>
              </a:rPr>
              <a:t>通常情况下，文件</a:t>
            </a:r>
            <a:r>
              <a:rPr lang="en-US" altLang="zh-CN" sz="1600" dirty="0">
                <a:latin typeface="微软雅黑" pitchFamily="34" charset="-122"/>
                <a:ea typeface="微软雅黑" pitchFamily="34" charset="-122"/>
              </a:rPr>
              <a:t>region</a:t>
            </a:r>
            <a:r>
              <a:rPr lang="zh-CN" altLang="en-US" sz="1600" dirty="0">
                <a:latin typeface="微软雅黑" pitchFamily="34" charset="-122"/>
                <a:ea typeface="微软雅黑" pitchFamily="34" charset="-122"/>
              </a:rPr>
              <a:t>内包含了来自多个修改操作的、混杂的数据片段</a:t>
            </a:r>
            <a:endParaRPr lang="zh-CN" altLang="en-US" sz="1600" dirty="0"/>
          </a:p>
        </p:txBody>
      </p:sp>
      <p:graphicFrame>
        <p:nvGraphicFramePr>
          <p:cNvPr id="7" name="内容占位符 4"/>
          <p:cNvGraphicFramePr>
            <a:graphicFrameLocks/>
          </p:cNvGraphicFramePr>
          <p:nvPr/>
        </p:nvGraphicFramePr>
        <p:xfrm>
          <a:off x="714348" y="1428736"/>
          <a:ext cx="6715172" cy="1828800"/>
        </p:xfrm>
        <a:graphic>
          <a:graphicData uri="http://schemas.openxmlformats.org/drawingml/2006/table">
            <a:tbl>
              <a:tblPr firstRow="1" bandRow="1">
                <a:tableStyleId>{5940675A-B579-460E-94D1-54222C63F5DA}</a:tableStyleId>
              </a:tblPr>
              <a:tblGrid>
                <a:gridCol w="1500198">
                  <a:extLst>
                    <a:ext uri="{9D8B030D-6E8A-4147-A177-3AD203B41FA5}">
                      <a16:colId xmlns:a16="http://schemas.microsoft.com/office/drawing/2014/main" val="20000"/>
                    </a:ext>
                  </a:extLst>
                </a:gridCol>
                <a:gridCol w="2357454">
                  <a:extLst>
                    <a:ext uri="{9D8B030D-6E8A-4147-A177-3AD203B41FA5}">
                      <a16:colId xmlns:a16="http://schemas.microsoft.com/office/drawing/2014/main" val="20001"/>
                    </a:ext>
                  </a:extLst>
                </a:gridCol>
                <a:gridCol w="2857520">
                  <a:extLst>
                    <a:ext uri="{9D8B030D-6E8A-4147-A177-3AD203B41FA5}">
                      <a16:colId xmlns:a16="http://schemas.microsoft.com/office/drawing/2014/main" val="20002"/>
                    </a:ext>
                  </a:extLst>
                </a:gridCol>
              </a:tblGrid>
              <a:tr h="442278">
                <a:tc>
                  <a:txBody>
                    <a:bodyPr/>
                    <a:lstStyle/>
                    <a:p>
                      <a:endParaRPr lang="zh-CN" altLang="en-US" sz="2400" dirty="0"/>
                    </a:p>
                  </a:txBody>
                  <a:tcPr>
                    <a:solidFill>
                      <a:srgbClr val="B9E8FF"/>
                    </a:solidFill>
                  </a:tcPr>
                </a:tc>
                <a:tc>
                  <a:txBody>
                    <a:bodyPr/>
                    <a:lstStyle/>
                    <a:p>
                      <a:r>
                        <a:rPr lang="zh-CN" altLang="en-US" sz="2400" dirty="0" smtClean="0"/>
                        <a:t>写</a:t>
                      </a:r>
                      <a:endParaRPr lang="zh-CN" altLang="en-US" sz="2400" dirty="0"/>
                    </a:p>
                  </a:txBody>
                  <a:tcPr>
                    <a:solidFill>
                      <a:srgbClr val="B9E8FF"/>
                    </a:solidFill>
                  </a:tcPr>
                </a:tc>
                <a:tc>
                  <a:txBody>
                    <a:bodyPr/>
                    <a:lstStyle/>
                    <a:p>
                      <a:r>
                        <a:rPr lang="zh-CN" altLang="en-US" sz="2400" dirty="0" smtClean="0"/>
                        <a:t>记录追加</a:t>
                      </a:r>
                      <a:endParaRPr lang="zh-CN" altLang="en-US" sz="2400" dirty="0"/>
                    </a:p>
                  </a:txBody>
                  <a:tcPr>
                    <a:solidFill>
                      <a:srgbClr val="B9E8FF"/>
                    </a:solidFill>
                  </a:tcPr>
                </a:tc>
                <a:extLst>
                  <a:ext uri="{0D108BD9-81ED-4DB2-BD59-A6C34878D82A}">
                    <a16:rowId xmlns:a16="http://schemas.microsoft.com/office/drawing/2014/main" val="10000"/>
                  </a:ext>
                </a:extLst>
              </a:tr>
              <a:tr h="370840">
                <a:tc>
                  <a:txBody>
                    <a:bodyPr/>
                    <a:lstStyle/>
                    <a:p>
                      <a:r>
                        <a:rPr lang="zh-CN" altLang="en-US" sz="2400" dirty="0" smtClean="0"/>
                        <a:t>串行成功</a:t>
                      </a:r>
                      <a:endParaRPr lang="zh-CN" altLang="en-US" sz="2400" dirty="0"/>
                    </a:p>
                  </a:txBody>
                  <a:tcPr>
                    <a:solidFill>
                      <a:srgbClr val="B9E8FF"/>
                    </a:solidFill>
                  </a:tcPr>
                </a:tc>
                <a:tc>
                  <a:txBody>
                    <a:bodyPr/>
                    <a:lstStyle/>
                    <a:p>
                      <a:r>
                        <a:rPr lang="zh-CN" altLang="en-US" sz="2400" dirty="0" smtClean="0"/>
                        <a:t>已定义</a:t>
                      </a:r>
                      <a:endParaRPr lang="zh-CN" altLang="en-US" sz="2400" dirty="0"/>
                    </a:p>
                  </a:txBody>
                  <a:tcPr/>
                </a:tc>
                <a:tc rowSpan="2">
                  <a:txBody>
                    <a:bodyPr/>
                    <a:lstStyle/>
                    <a:p>
                      <a:r>
                        <a:rPr lang="zh-CN" altLang="en-US" sz="2400" dirty="0" smtClean="0"/>
                        <a:t>已定义</a:t>
                      </a:r>
                      <a:endParaRPr lang="en-US" altLang="zh-CN" sz="2400" dirty="0" smtClean="0"/>
                    </a:p>
                    <a:p>
                      <a:r>
                        <a:rPr lang="zh-CN" altLang="en-US" sz="2400" dirty="0" smtClean="0"/>
                        <a:t>部分不一致</a:t>
                      </a:r>
                      <a:r>
                        <a:rPr lang="zh-CN" altLang="en-US" sz="2400" dirty="0" smtClean="0">
                          <a:solidFill>
                            <a:srgbClr val="FF0000"/>
                          </a:solidFill>
                        </a:rPr>
                        <a:t>（宽松）</a:t>
                      </a:r>
                      <a:endParaRPr lang="zh-CN" altLang="en-US" sz="2400" dirty="0">
                        <a:solidFill>
                          <a:srgbClr val="FF0000"/>
                        </a:solidFill>
                      </a:endParaRPr>
                    </a:p>
                  </a:txBody>
                  <a:tcPr/>
                </a:tc>
                <a:extLst>
                  <a:ext uri="{0D108BD9-81ED-4DB2-BD59-A6C34878D82A}">
                    <a16:rowId xmlns:a16="http://schemas.microsoft.com/office/drawing/2014/main" val="10001"/>
                  </a:ext>
                </a:extLst>
              </a:tr>
              <a:tr h="370840">
                <a:tc>
                  <a:txBody>
                    <a:bodyPr/>
                    <a:lstStyle/>
                    <a:p>
                      <a:r>
                        <a:rPr lang="zh-CN" altLang="en-US" sz="2400" dirty="0" smtClean="0"/>
                        <a:t>并行成功</a:t>
                      </a:r>
                      <a:endParaRPr lang="zh-CN" altLang="en-US" sz="2400" dirty="0"/>
                    </a:p>
                  </a:txBody>
                  <a:tcPr>
                    <a:solidFill>
                      <a:srgbClr val="B9E8FF"/>
                    </a:solidFill>
                  </a:tcPr>
                </a:tc>
                <a:tc>
                  <a:txBody>
                    <a:bodyPr/>
                    <a:lstStyle/>
                    <a:p>
                      <a:r>
                        <a:rPr lang="zh-CN" altLang="en-US" sz="2400" dirty="0" smtClean="0"/>
                        <a:t>一致但是未定义</a:t>
                      </a:r>
                      <a:endParaRPr lang="zh-CN" altLang="en-US" sz="2400" dirty="0"/>
                    </a:p>
                  </a:txBody>
                  <a:tcPr/>
                </a:tc>
                <a:tc vMerge="1">
                  <a:txBody>
                    <a:bodyPr/>
                    <a:lstStyle/>
                    <a:p>
                      <a:endParaRPr lang="zh-CN" altLang="en-US" dirty="0"/>
                    </a:p>
                  </a:txBody>
                  <a:tcPr/>
                </a:tc>
                <a:extLst>
                  <a:ext uri="{0D108BD9-81ED-4DB2-BD59-A6C34878D82A}">
                    <a16:rowId xmlns:a16="http://schemas.microsoft.com/office/drawing/2014/main" val="10002"/>
                  </a:ext>
                </a:extLst>
              </a:tr>
              <a:tr h="370840">
                <a:tc>
                  <a:txBody>
                    <a:bodyPr/>
                    <a:lstStyle/>
                    <a:p>
                      <a:r>
                        <a:rPr lang="zh-CN" altLang="en-US" sz="2400" dirty="0" smtClean="0"/>
                        <a:t>失败</a:t>
                      </a:r>
                      <a:endParaRPr lang="zh-CN" altLang="en-US" sz="2400" dirty="0"/>
                    </a:p>
                  </a:txBody>
                  <a:tcPr>
                    <a:solidFill>
                      <a:srgbClr val="B9E8FF"/>
                    </a:solidFill>
                  </a:tcPr>
                </a:tc>
                <a:tc gridSpan="2">
                  <a:txBody>
                    <a:bodyPr/>
                    <a:lstStyle/>
                    <a:p>
                      <a:pPr algn="ctr"/>
                      <a:r>
                        <a:rPr lang="zh-CN" altLang="en-US" sz="2400" dirty="0" smtClean="0"/>
                        <a:t>不一致</a:t>
                      </a:r>
                      <a:endParaRPr lang="zh-CN" altLang="en-US" sz="2400" dirty="0"/>
                    </a:p>
                  </a:txBody>
                  <a:tcPr/>
                </a:tc>
                <a:tc hMerge="1">
                  <a:txBody>
                    <a:bodyPr/>
                    <a:lstStyle/>
                    <a:p>
                      <a:endParaRPr lang="zh-CN" alt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latin typeface="微软雅黑" pitchFamily="34" charset="-122"/>
                <a:ea typeface="微软雅黑" pitchFamily="34" charset="-122"/>
              </a:rPr>
              <a:t>文件</a:t>
            </a:r>
            <a:r>
              <a:rPr lang="en-US" altLang="zh-CN" dirty="0" smtClean="0">
                <a:latin typeface="微软雅黑" pitchFamily="34" charset="-122"/>
                <a:ea typeface="微软雅黑" pitchFamily="34" charset="-122"/>
              </a:rPr>
              <a:t>region</a:t>
            </a:r>
            <a:r>
              <a:rPr lang="zh-CN" altLang="en-US" dirty="0" smtClean="0">
                <a:latin typeface="微软雅黑" pitchFamily="34" charset="-122"/>
                <a:ea typeface="微软雅黑" pitchFamily="34" charset="-122"/>
              </a:rPr>
              <a:t>的重复内容</a:t>
            </a:r>
            <a:endParaRPr lang="zh-CN" altLang="en-US" dirty="0"/>
          </a:p>
        </p:txBody>
      </p:sp>
      <p:sp>
        <p:nvSpPr>
          <p:cNvPr id="49155" name="内容占位符 2"/>
          <p:cNvSpPr>
            <a:spLocks noGrp="1"/>
          </p:cNvSpPr>
          <p:nvPr>
            <p:ph idx="1"/>
          </p:nvPr>
        </p:nvSpPr>
        <p:spPr>
          <a:xfrm>
            <a:off x="503238" y="1428750"/>
            <a:ext cx="8183562" cy="5000625"/>
          </a:xfrm>
        </p:spPr>
        <p:txBody>
          <a:bodyPr/>
          <a:lstStyle/>
          <a:p>
            <a:pPr marL="0" indent="0" eaLnBrk="1" hangingPunct="1">
              <a:lnSpc>
                <a:spcPct val="120000"/>
              </a:lnSpc>
              <a:buFont typeface="Wingdings 2" pitchFamily="18" charset="2"/>
              <a:buNone/>
            </a:pPr>
            <a:r>
              <a:rPr lang="zh-CN" altLang="en-US" sz="2400" dirty="0" smtClean="0">
                <a:solidFill>
                  <a:srgbClr val="FF0000"/>
                </a:solidFill>
                <a:latin typeface="微软雅黑" pitchFamily="34" charset="-122"/>
                <a:ea typeface="微软雅黑" pitchFamily="34" charset="-122"/>
              </a:rPr>
              <a:t>记录的唯一标识符</a:t>
            </a:r>
            <a:r>
              <a:rPr lang="zh-CN" altLang="en-US" sz="2400" dirty="0" smtClean="0">
                <a:latin typeface="微软雅黑" pitchFamily="34" charset="-122"/>
                <a:ea typeface="微软雅黑" pitchFamily="34" charset="-122"/>
              </a:rPr>
              <a:t>：如果应用不能容忍偶尔的重复内容，可以用记录的唯一标识符来过滤它们。</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Times New Roman" pitchFamily="18" charset="0"/>
                <a:ea typeface="微软雅黑" pitchFamily="34" charset="-122"/>
                <a:cs typeface="Times New Roman" pitchFamily="18" charset="0"/>
              </a:rPr>
              <a:t>     </a:t>
            </a:r>
            <a:r>
              <a:rPr lang="zh-CN" altLang="en-US" sz="2400" i="1" dirty="0" smtClean="0">
                <a:solidFill>
                  <a:srgbClr val="0066FF"/>
                </a:solidFill>
                <a:latin typeface="微软雅黑" pitchFamily="34" charset="-122"/>
                <a:ea typeface="微软雅黑" pitchFamily="34" charset="-122"/>
              </a:rPr>
              <a:t>唯一标识符通常用于命名程序中处理的</a:t>
            </a:r>
            <a:r>
              <a:rPr lang="zh-CN" altLang="en-US" sz="2400" i="1" dirty="0" smtClean="0">
                <a:solidFill>
                  <a:srgbClr val="FF0000"/>
                </a:solidFill>
                <a:latin typeface="微软雅黑" pitchFamily="34" charset="-122"/>
                <a:ea typeface="微软雅黑" pitchFamily="34" charset="-122"/>
              </a:rPr>
              <a:t>实体对象</a:t>
            </a:r>
            <a:r>
              <a:rPr lang="zh-CN" altLang="en-US" sz="2400" i="1" dirty="0" smtClean="0">
                <a:solidFill>
                  <a:srgbClr val="0066FF"/>
                </a:solidFill>
                <a:latin typeface="微软雅黑" pitchFamily="34" charset="-122"/>
                <a:ea typeface="微软雅黑" pitchFamily="34" charset="-122"/>
              </a:rPr>
              <a:t>（例如</a:t>
            </a:r>
            <a:r>
              <a:rPr lang="en-US" altLang="zh-CN" sz="2400" i="1" dirty="0" smtClean="0">
                <a:solidFill>
                  <a:srgbClr val="0066FF"/>
                </a:solidFill>
                <a:latin typeface="微软雅黑" pitchFamily="34" charset="-122"/>
                <a:ea typeface="微软雅黑" pitchFamily="34" charset="-122"/>
              </a:rPr>
              <a:t>web</a:t>
            </a:r>
            <a:r>
              <a:rPr lang="zh-CN" altLang="en-US" sz="2400" i="1" dirty="0" smtClean="0">
                <a:solidFill>
                  <a:srgbClr val="0066FF"/>
                </a:solidFill>
                <a:latin typeface="微软雅黑" pitchFamily="34" charset="-122"/>
                <a:ea typeface="微软雅黑" pitchFamily="34" charset="-122"/>
              </a:rPr>
              <a:t>文档）。</a:t>
            </a: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这些记录</a:t>
            </a:r>
            <a:r>
              <a:rPr lang="en-US" altLang="zh-CN" sz="2400" dirty="0" smtClean="0">
                <a:latin typeface="微软雅黑" pitchFamily="34" charset="-122"/>
                <a:ea typeface="微软雅黑" pitchFamily="34" charset="-122"/>
              </a:rPr>
              <a:t>I/O</a:t>
            </a:r>
            <a:r>
              <a:rPr lang="zh-CN" altLang="en-US" sz="2400" dirty="0" smtClean="0">
                <a:latin typeface="微软雅黑" pitchFamily="34" charset="-122"/>
                <a:ea typeface="微软雅黑" pitchFamily="34" charset="-122"/>
              </a:rPr>
              <a:t>功能（除了剔除重复数据）都包含在</a:t>
            </a:r>
            <a:r>
              <a:rPr lang="zh-CN" altLang="en-US" sz="2400" dirty="0" smtClean="0">
                <a:solidFill>
                  <a:srgbClr val="FF0000"/>
                </a:solidFill>
                <a:latin typeface="微软雅黑" pitchFamily="34" charset="-122"/>
                <a:ea typeface="微软雅黑" pitchFamily="34" charset="-122"/>
              </a:rPr>
              <a:t>程序共享库</a:t>
            </a:r>
            <a:r>
              <a:rPr lang="zh-CN" altLang="en-US" sz="2400" dirty="0" smtClean="0">
                <a:latin typeface="微软雅黑" pitchFamily="34" charset="-122"/>
                <a:ea typeface="微软雅黑" pitchFamily="34" charset="-122"/>
              </a:rPr>
              <a:t>中，适用于</a:t>
            </a:r>
            <a:r>
              <a:rPr lang="en-US" altLang="zh-CN" sz="2400" dirty="0" smtClean="0">
                <a:latin typeface="微软雅黑" pitchFamily="34" charset="-122"/>
                <a:ea typeface="微软雅黑" pitchFamily="34" charset="-122"/>
              </a:rPr>
              <a:t>Google</a:t>
            </a:r>
            <a:r>
              <a:rPr lang="zh-CN" altLang="en-US" sz="2400" dirty="0" smtClean="0">
                <a:latin typeface="微软雅黑" pitchFamily="34" charset="-122"/>
                <a:ea typeface="微软雅黑" pitchFamily="34" charset="-122"/>
              </a:rPr>
              <a:t>内部的其它的文件接口实现。所以，相同序列的记录（加上一些偶尔出现的重复数据）都被分发到</a:t>
            </a:r>
            <a:r>
              <a:rPr lang="en-US" altLang="zh-CN" sz="2400" dirty="0" smtClean="0">
                <a:latin typeface="微软雅黑" pitchFamily="34" charset="-122"/>
                <a:ea typeface="微软雅黑" pitchFamily="34" charset="-122"/>
              </a:rPr>
              <a:t>Reader</a:t>
            </a:r>
            <a:r>
              <a:rPr lang="zh-CN" altLang="en-US" sz="2400" dirty="0" smtClean="0">
                <a:latin typeface="微软雅黑" pitchFamily="34" charset="-122"/>
                <a:ea typeface="微软雅黑" pitchFamily="34" charset="-122"/>
              </a:rPr>
              <a:t>了。</a:t>
            </a:r>
            <a:endParaRPr lang="zh-CN" altLang="en-US" sz="2400" dirty="0" smtClean="0"/>
          </a:p>
        </p:txBody>
      </p:sp>
      <p:sp>
        <p:nvSpPr>
          <p:cNvPr id="4" name="灯片编号占位符 3"/>
          <p:cNvSpPr>
            <a:spLocks noGrp="1"/>
          </p:cNvSpPr>
          <p:nvPr>
            <p:ph type="sldNum" sz="quarter" idx="12"/>
          </p:nvPr>
        </p:nvSpPr>
        <p:spPr/>
        <p:txBody>
          <a:bodyPr/>
          <a:lstStyle/>
          <a:p>
            <a:pPr>
              <a:defRPr/>
            </a:pPr>
            <a:fld id="{FBD6B255-7312-4356-81BF-2943AA23F0D3}" type="slidenum">
              <a:rPr lang="zh-CN" altLang="en-US" smtClean="0"/>
              <a:pPr>
                <a:defRPr/>
              </a:pPr>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658D401D-4303-4354-ABDE-48C3CF7DF282}" type="slidenum">
              <a:rPr lang="zh-CN" altLang="en-US">
                <a:latin typeface="微软雅黑" pitchFamily="34" charset="-122"/>
                <a:ea typeface="微软雅黑" pitchFamily="34" charset="-122"/>
              </a:rPr>
              <a:pPr>
                <a:defRPr/>
              </a:pPr>
              <a:t>57</a:t>
            </a:fld>
            <a:endParaRPr lang="zh-CN" altLang="en-US">
              <a:latin typeface="微软雅黑" pitchFamily="34" charset="-122"/>
              <a:ea typeface="微软雅黑" pitchFamily="34" charset="-122"/>
            </a:endParaRPr>
          </a:p>
        </p:txBody>
      </p:sp>
      <p:sp>
        <p:nvSpPr>
          <p:cNvPr id="96258" name="Rectangle 2"/>
          <p:cNvSpPr>
            <a:spLocks noGrp="1"/>
          </p:cNvSpPr>
          <p:nvPr>
            <p:ph type="title"/>
          </p:nvPr>
        </p:nvSpPr>
        <p:spPr bwMode="auto"/>
        <p:txBody>
          <a:bodyPr>
            <a:normAutofit fontScale="90000"/>
          </a:bodyPr>
          <a:lstStyle/>
          <a:p>
            <a:pPr eaLnBrk="1" hangingPunct="1">
              <a:defRPr/>
            </a:pPr>
            <a:r>
              <a:rPr lang="zh-CN" altLang="en-US" dirty="0" smtClean="0">
                <a:latin typeface="微软雅黑" pitchFamily="34" charset="-122"/>
                <a:ea typeface="微软雅黑" pitchFamily="34" charset="-122"/>
              </a:rPr>
              <a:t>一致性保障</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客户端</a:t>
            </a:r>
            <a:r>
              <a:rPr lang="en-US" altLang="zh-CN" dirty="0" smtClean="0">
                <a:latin typeface="微软雅黑" pitchFamily="34" charset="-122"/>
                <a:ea typeface="微软雅黑" pitchFamily="34" charset="-122"/>
              </a:rPr>
              <a:t>Chunk</a:t>
            </a:r>
            <a:r>
              <a:rPr lang="zh-CN" altLang="en-US" dirty="0" smtClean="0">
                <a:latin typeface="微软雅黑" pitchFamily="34" charset="-122"/>
                <a:ea typeface="微软雅黑" pitchFamily="34" charset="-122"/>
              </a:rPr>
              <a:t>位置缓存刷新</a:t>
            </a:r>
          </a:p>
        </p:txBody>
      </p:sp>
      <p:sp>
        <p:nvSpPr>
          <p:cNvPr id="51204" name="Rectangle 3"/>
          <p:cNvSpPr>
            <a:spLocks noGrp="1"/>
          </p:cNvSpPr>
          <p:nvPr>
            <p:ph type="body" idx="1"/>
          </p:nvPr>
        </p:nvSpPr>
        <p:spPr>
          <a:xfrm>
            <a:off x="409704" y="1412776"/>
            <a:ext cx="8183562" cy="4968552"/>
          </a:xfrm>
        </p:spPr>
        <p:txBody>
          <a:bodyPr/>
          <a:lstStyle/>
          <a:p>
            <a:pPr marL="0" indent="0" eaLnBrk="1" hangingPunct="1">
              <a:lnSpc>
                <a:spcPct val="120000"/>
              </a:lnSpc>
              <a:buFont typeface="Wingdings 2" pitchFamily="18" charset="2"/>
              <a:buNone/>
            </a:pPr>
            <a:r>
              <a:rPr lang="zh-CN" altLang="en-US" sz="2400" dirty="0" smtClean="0">
                <a:solidFill>
                  <a:schemeClr val="accent1"/>
                </a:solidFill>
                <a:latin typeface="微软雅黑" pitchFamily="34" charset="-122"/>
                <a:ea typeface="微软雅黑" pitchFamily="34" charset="-122"/>
              </a:rPr>
              <a:t>缓存机制：</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位置信息会被客户端缓存</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cs typeface="Times New Roman" pitchFamily="18" charset="0"/>
              </a:rPr>
              <a:t>    </a:t>
            </a:r>
            <a:r>
              <a:rPr lang="zh-CN" altLang="zh-CN" sz="2400" dirty="0" smtClean="0">
                <a:latin typeface="微软雅黑" pitchFamily="34" charset="-122"/>
                <a:ea typeface="微软雅黑" pitchFamily="34" charset="-122"/>
                <a:cs typeface="Times New Roman" pitchFamily="18" charset="0"/>
              </a:rPr>
              <a:t>↓</a:t>
            </a:r>
            <a:endParaRPr lang="en-US" altLang="zh-CN" sz="2400" dirty="0" smtClean="0">
              <a:latin typeface="微软雅黑" pitchFamily="34" charset="-122"/>
              <a:ea typeface="微软雅黑" pitchFamily="34" charset="-122"/>
              <a:cs typeface="Times New Roman" pitchFamily="18" charset="0"/>
            </a:endParaRPr>
          </a:p>
          <a:p>
            <a:pPr marL="0" indent="0" eaLnBrk="1" hangingPunct="1">
              <a:lnSpc>
                <a:spcPct val="120000"/>
              </a:lnSpc>
              <a:buNone/>
            </a:pPr>
            <a:r>
              <a:rPr lang="zh-CN" altLang="en-US" sz="2400" dirty="0" smtClean="0">
                <a:solidFill>
                  <a:schemeClr val="accent1"/>
                </a:solidFill>
                <a:latin typeface="微软雅黑" pitchFamily="34" charset="-122"/>
                <a:ea typeface="微软雅黑" pitchFamily="34" charset="-122"/>
              </a:rPr>
              <a:t>失效窗口：</a:t>
            </a:r>
            <a:r>
              <a:rPr lang="zh-CN" altLang="en-US" sz="2400" dirty="0" smtClean="0">
                <a:latin typeface="微软雅黑" pitchFamily="34" charset="-122"/>
                <a:ea typeface="微软雅黑" pitchFamily="34" charset="-122"/>
              </a:rPr>
              <a:t>在</a:t>
            </a:r>
            <a:r>
              <a:rPr lang="zh-CN" altLang="en-US" sz="2400" dirty="0">
                <a:solidFill>
                  <a:srgbClr val="FF0000"/>
                </a:solidFill>
                <a:latin typeface="微软雅黑" pitchFamily="34" charset="-122"/>
                <a:ea typeface="微软雅黑" pitchFamily="34" charset="-122"/>
              </a:rPr>
              <a:t>缓存的超时</a:t>
            </a:r>
            <a:r>
              <a:rPr lang="zh-CN" altLang="en-US" sz="2400" dirty="0" smtClean="0">
                <a:solidFill>
                  <a:srgbClr val="FF0000"/>
                </a:solidFill>
                <a:latin typeface="微软雅黑" pitchFamily="34" charset="-122"/>
                <a:ea typeface="微软雅黑" pitchFamily="34" charset="-122"/>
              </a:rPr>
              <a:t>时间</a:t>
            </a:r>
            <a:r>
              <a:rPr lang="zh-CN" altLang="en-US" sz="2400" dirty="0">
                <a:latin typeface="微软雅黑" pitchFamily="34" charset="-122"/>
                <a:ea typeface="微软雅黑" pitchFamily="34" charset="-122"/>
              </a:rPr>
              <a:t>和文件</a:t>
            </a:r>
            <a:r>
              <a:rPr lang="zh-CN" altLang="en-US" sz="2400" dirty="0">
                <a:solidFill>
                  <a:srgbClr val="FF0000"/>
                </a:solidFill>
                <a:latin typeface="微软雅黑" pitchFamily="34" charset="-122"/>
                <a:ea typeface="微软雅黑" pitchFamily="34" charset="-122"/>
              </a:rPr>
              <a:t>下一次被打开的</a:t>
            </a:r>
            <a:r>
              <a:rPr lang="zh-CN" altLang="en-US" sz="2400" dirty="0" smtClean="0">
                <a:solidFill>
                  <a:srgbClr val="FF0000"/>
                </a:solidFill>
                <a:latin typeface="微软雅黑" pitchFamily="34" charset="-122"/>
                <a:ea typeface="微软雅黑" pitchFamily="34" charset="-122"/>
              </a:rPr>
              <a:t>时间</a:t>
            </a:r>
            <a:r>
              <a:rPr lang="zh-CN" altLang="en-US" sz="2400" dirty="0" smtClean="0">
                <a:latin typeface="微软雅黑" pitchFamily="34" charset="-122"/>
                <a:ea typeface="微软雅黑" pitchFamily="34" charset="-122"/>
              </a:rPr>
              <a:t>之间存在一个时间窗，在信息刷新前，客户端有可能从一个失效的副本读取了数据。</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p>
          <a:p>
            <a:pPr marL="0" indent="0" eaLnBrk="1" hangingPunct="1">
              <a:lnSpc>
                <a:spcPct val="120000"/>
              </a:lnSpc>
              <a:buFont typeface="Wingdings 2" pitchFamily="18" charset="2"/>
              <a:buNone/>
            </a:pPr>
            <a:r>
              <a:rPr lang="zh-CN" altLang="en-US" sz="2400" dirty="0" smtClean="0">
                <a:solidFill>
                  <a:schemeClr val="accent1"/>
                </a:solidFill>
                <a:latin typeface="微软雅黑" pitchFamily="34" charset="-122"/>
                <a:ea typeface="微软雅黑" pitchFamily="34" charset="-122"/>
              </a:rPr>
              <a:t>缓存更新：</a:t>
            </a:r>
            <a:r>
              <a:rPr lang="zh-CN" altLang="en-US" sz="2400" dirty="0" smtClean="0">
                <a:latin typeface="微软雅黑" pitchFamily="34" charset="-122"/>
                <a:ea typeface="微软雅黑" pitchFamily="34" charset="-122"/>
              </a:rPr>
              <a:t>文件</a:t>
            </a:r>
            <a:r>
              <a:rPr lang="zh-CN" altLang="en-US" sz="2400" dirty="0" smtClean="0">
                <a:solidFill>
                  <a:srgbClr val="FF0000"/>
                </a:solidFill>
                <a:latin typeface="微软雅黑" pitchFamily="34" charset="-122"/>
                <a:ea typeface="微软雅黑" pitchFamily="34" charset="-122"/>
              </a:rPr>
              <a:t>再次被打开后</a:t>
            </a:r>
            <a:r>
              <a:rPr lang="zh-CN" altLang="en-US" sz="2400" dirty="0" smtClean="0">
                <a:latin typeface="微软雅黑" pitchFamily="34" charset="-122"/>
                <a:ea typeface="微软雅黑" pitchFamily="34" charset="-122"/>
              </a:rPr>
              <a:t>会清除缓存中与该文件有关的所有</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位置信息。</a:t>
            </a:r>
            <a:endParaRPr lang="en-US" altLang="zh-CN" sz="2400" dirty="0" smtClean="0">
              <a:latin typeface="微软雅黑" pitchFamily="34" charset="-122"/>
              <a:ea typeface="微软雅黑" pitchFamily="34" charset="-122"/>
            </a:endParaRPr>
          </a:p>
          <a:p>
            <a:pPr marL="0" indent="0" eaLnBrk="1" hangingPunct="1">
              <a:lnSpc>
                <a:spcPct val="120000"/>
              </a:lnSpc>
              <a:buNone/>
            </a:pPr>
            <a:r>
              <a:rPr lang="zh-CN" altLang="en-US" sz="2400" dirty="0" smtClean="0">
                <a:latin typeface="微软雅黑" pitchFamily="34" charset="-122"/>
                <a:ea typeface="微软雅黑" pitchFamily="34" charset="-122"/>
              </a:rPr>
              <a:t>    当</a:t>
            </a:r>
            <a:r>
              <a:rPr lang="zh-CN" altLang="en-US" sz="2400" dirty="0">
                <a:latin typeface="微软雅黑" pitchFamily="34" charset="-122"/>
                <a:ea typeface="微软雅黑" pitchFamily="34" charset="-122"/>
              </a:rPr>
              <a:t>一个</a:t>
            </a:r>
            <a:r>
              <a:rPr lang="en-US" altLang="zh-CN" sz="2400" dirty="0">
                <a:solidFill>
                  <a:srgbClr val="FF0000"/>
                </a:solidFill>
                <a:latin typeface="微软雅黑" pitchFamily="34" charset="-122"/>
                <a:ea typeface="微软雅黑" pitchFamily="34" charset="-122"/>
              </a:rPr>
              <a:t>Reader</a:t>
            </a:r>
            <a:r>
              <a:rPr lang="zh-CN" altLang="en-US" sz="2400" dirty="0">
                <a:solidFill>
                  <a:srgbClr val="FF0000"/>
                </a:solidFill>
                <a:latin typeface="微软雅黑" pitchFamily="34" charset="-122"/>
                <a:ea typeface="微软雅黑" pitchFamily="34" charset="-122"/>
              </a:rPr>
              <a:t>重新尝试并联络</a:t>
            </a:r>
            <a:r>
              <a:rPr lang="en-US" altLang="zh-CN" sz="2400" dirty="0">
                <a:solidFill>
                  <a:srgbClr val="FF0000"/>
                </a:solidFill>
                <a:latin typeface="微软雅黑" pitchFamily="34" charset="-122"/>
                <a:ea typeface="微软雅黑" pitchFamily="34" charset="-122"/>
              </a:rPr>
              <a:t>Master</a:t>
            </a:r>
            <a:r>
              <a:rPr lang="zh-CN" altLang="en-US" sz="2400" dirty="0">
                <a:solidFill>
                  <a:srgbClr val="FF0000"/>
                </a:solidFill>
                <a:latin typeface="微软雅黑" pitchFamily="34" charset="-122"/>
                <a:ea typeface="微软雅黑" pitchFamily="34" charset="-122"/>
              </a:rPr>
              <a:t>服务器</a:t>
            </a:r>
            <a:r>
              <a:rPr lang="zh-CN" altLang="en-US" sz="2400" dirty="0">
                <a:latin typeface="微软雅黑" pitchFamily="34" charset="-122"/>
                <a:ea typeface="微软雅黑" pitchFamily="34" charset="-122"/>
              </a:rPr>
              <a:t>时，它就会立刻得到最新的</a:t>
            </a:r>
            <a:r>
              <a:rPr lang="en-US" altLang="zh-CN" sz="2400" dirty="0">
                <a:latin typeface="微软雅黑" pitchFamily="34" charset="-122"/>
                <a:ea typeface="微软雅黑" pitchFamily="34" charset="-122"/>
              </a:rPr>
              <a:t>Chunk</a:t>
            </a:r>
            <a:r>
              <a:rPr lang="zh-CN" altLang="en-US" sz="2400" dirty="0">
                <a:latin typeface="微软雅黑" pitchFamily="34" charset="-122"/>
                <a:ea typeface="微软雅黑" pitchFamily="34" charset="-122"/>
              </a:rPr>
              <a:t>位置信息</a:t>
            </a:r>
            <a:r>
              <a:rPr lang="zh-CN" altLang="en-US" sz="2400" dirty="0" smtClean="0">
                <a:latin typeface="微软雅黑" pitchFamily="34" charset="-122"/>
                <a:ea typeface="微软雅黑" pitchFamily="34" charset="-122"/>
              </a:rPr>
              <a:t>。</a:t>
            </a:r>
            <a:endParaRPr lang="zh-CN" alt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defRPr/>
            </a:pPr>
            <a:r>
              <a:rPr lang="zh-CN" altLang="en-US" dirty="0" smtClean="0">
                <a:latin typeface="微软雅黑" pitchFamily="34" charset="-122"/>
                <a:ea typeface="微软雅黑" pitchFamily="34" charset="-122"/>
              </a:rPr>
              <a:t>一致性保障</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客户端</a:t>
            </a:r>
            <a:r>
              <a:rPr lang="en-US" altLang="zh-CN" dirty="0" smtClean="0">
                <a:latin typeface="微软雅黑" pitchFamily="34" charset="-122"/>
                <a:ea typeface="微软雅黑" pitchFamily="34" charset="-122"/>
              </a:rPr>
              <a:t>Chunk</a:t>
            </a:r>
            <a:r>
              <a:rPr lang="zh-CN" altLang="en-US" dirty="0" smtClean="0">
                <a:latin typeface="微软雅黑" pitchFamily="34" charset="-122"/>
                <a:ea typeface="微软雅黑" pitchFamily="34" charset="-122"/>
              </a:rPr>
              <a:t>位置缓存刷新</a:t>
            </a:r>
            <a:endParaRPr lang="zh-CN" altLang="en-US" dirty="0"/>
          </a:p>
        </p:txBody>
      </p:sp>
      <p:sp>
        <p:nvSpPr>
          <p:cNvPr id="52227" name="内容占位符 2"/>
          <p:cNvSpPr>
            <a:spLocks noGrp="1"/>
          </p:cNvSpPr>
          <p:nvPr>
            <p:ph idx="1"/>
          </p:nvPr>
        </p:nvSpPr>
        <p:spPr/>
        <p:txBody>
          <a:bodyPr/>
          <a:lstStyle/>
          <a:p>
            <a:pPr marL="0" indent="0">
              <a:lnSpc>
                <a:spcPct val="150000"/>
              </a:lnSpc>
              <a:buNone/>
            </a:pPr>
            <a:r>
              <a:rPr lang="zh-CN" altLang="en-US" sz="2400" dirty="0" smtClean="0">
                <a:solidFill>
                  <a:schemeClr val="accent1"/>
                </a:solidFill>
                <a:latin typeface="微软雅黑" pitchFamily="34" charset="-122"/>
                <a:ea typeface="微软雅黑" pitchFamily="34" charset="-122"/>
              </a:rPr>
              <a:t>缓存失效的影响：</a:t>
            </a:r>
            <a:endParaRPr lang="en-US" altLang="zh-CN" sz="2400" dirty="0" smtClean="0">
              <a:solidFill>
                <a:schemeClr val="accent1"/>
              </a:solidFill>
              <a:latin typeface="微软雅黑" pitchFamily="34" charset="-122"/>
              <a:ea typeface="微软雅黑" pitchFamily="34" charset="-122"/>
            </a:endParaRPr>
          </a:p>
          <a:p>
            <a:pPr marL="0" indent="0">
              <a:lnSpc>
                <a:spcPct val="150000"/>
              </a:lnSpc>
              <a:buNone/>
            </a:pPr>
            <a:r>
              <a:rPr lang="en-US" altLang="zh-CN" sz="2400" dirty="0">
                <a:solidFill>
                  <a:schemeClr val="accent1"/>
                </a:solidFill>
                <a:latin typeface="微软雅黑" pitchFamily="34" charset="-122"/>
                <a:ea typeface="微软雅黑" pitchFamily="34" charset="-122"/>
              </a:rPr>
              <a:t> </a:t>
            </a:r>
            <a:r>
              <a:rPr lang="en-US" altLang="zh-CN" sz="2400" dirty="0" smtClean="0">
                <a:solidFill>
                  <a:schemeClr val="accent1"/>
                </a:solidFill>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文件大多数</a:t>
            </a:r>
            <a:r>
              <a:rPr lang="zh-CN" altLang="en-US" sz="2400" dirty="0">
                <a:latin typeface="微软雅黑" pitchFamily="34" charset="-122"/>
                <a:ea typeface="微软雅黑" pitchFamily="34" charset="-122"/>
              </a:rPr>
              <a:t>都只是进行</a:t>
            </a:r>
            <a:r>
              <a:rPr lang="zh-CN" altLang="en-US" sz="2400" dirty="0" smtClean="0">
                <a:latin typeface="微软雅黑" pitchFamily="34" charset="-122"/>
                <a:ea typeface="微软雅黑" pitchFamily="34" charset="-122"/>
              </a:rPr>
              <a:t>追加操作</a:t>
            </a:r>
            <a:endParaRPr lang="en-US" altLang="zh-CN" sz="2400" dirty="0" smtClean="0">
              <a:latin typeface="微软雅黑" pitchFamily="34" charset="-122"/>
              <a:ea typeface="微软雅黑" pitchFamily="34" charset="-122"/>
            </a:endParaRPr>
          </a:p>
          <a:p>
            <a:pPr marL="0" indent="0">
              <a:buFont typeface="Wingdings 2" pitchFamily="18" charset="2"/>
              <a:buNone/>
            </a:pPr>
            <a:r>
              <a:rPr lang="en-US" altLang="zh-CN" sz="2400" dirty="0" smtClean="0">
                <a:latin typeface="微软雅黑" pitchFamily="34" charset="-122"/>
                <a:ea typeface="微软雅黑" pitchFamily="34" charset="-122"/>
                <a:cs typeface="Times New Roman" pitchFamily="18" charset="0"/>
              </a:rPr>
              <a:t>        </a:t>
            </a:r>
            <a:r>
              <a:rPr lang="zh-CN" altLang="zh-CN" sz="2400" dirty="0" smtClean="0">
                <a:latin typeface="微软雅黑" pitchFamily="34" charset="-122"/>
                <a:ea typeface="微软雅黑" pitchFamily="34" charset="-122"/>
                <a:cs typeface="Times New Roman" pitchFamily="18" charset="0"/>
              </a:rPr>
              <a:t>↓</a:t>
            </a:r>
            <a:endParaRPr lang="en-US" altLang="zh-CN" sz="2400" dirty="0" smtClean="0">
              <a:latin typeface="微软雅黑" pitchFamily="34" charset="-122"/>
              <a:ea typeface="微软雅黑" pitchFamily="34" charset="-122"/>
              <a:cs typeface="Times New Roman" pitchFamily="18" charset="0"/>
            </a:endParaRPr>
          </a:p>
          <a:p>
            <a:pPr marL="0" indent="0">
              <a:lnSpc>
                <a:spcPct val="150000"/>
              </a:lnSpc>
              <a:buFont typeface="Wingdings 2" pitchFamily="18" charset="2"/>
              <a:buNone/>
            </a:pPr>
            <a:r>
              <a:rPr lang="zh-CN" altLang="en-US" sz="2400" dirty="0" smtClean="0">
                <a:latin typeface="微软雅黑" pitchFamily="34" charset="-122"/>
                <a:ea typeface="微软雅黑" pitchFamily="34" charset="-122"/>
              </a:rPr>
              <a:t>    一个失效的副本通常返回</a:t>
            </a:r>
            <a:r>
              <a:rPr lang="zh-CN" altLang="en-US" sz="2400" dirty="0" smtClean="0">
                <a:solidFill>
                  <a:srgbClr val="FF0000"/>
                </a:solidFill>
                <a:latin typeface="微软雅黑" pitchFamily="34" charset="-122"/>
                <a:ea typeface="微软雅黑" pitchFamily="34" charset="-122"/>
              </a:rPr>
              <a:t>一个早已结束的</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，而不是过期的数据</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pPr>
              <a:defRPr/>
            </a:pPr>
            <a:fld id="{2424F925-4EE5-4CAB-8369-B77DBD2ED529}" type="slidenum">
              <a:rPr lang="zh-CN" altLang="en-US" smtClean="0"/>
              <a:pPr>
                <a:defRPr/>
              </a:pPr>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750" y="476250"/>
            <a:ext cx="8352730" cy="690563"/>
          </a:xfrm>
        </p:spPr>
        <p:txBody>
          <a:bodyPr>
            <a:noAutofit/>
          </a:bodyPr>
          <a:lstStyle/>
          <a:p>
            <a:r>
              <a:rPr lang="zh-CN" altLang="en-US" sz="3000" dirty="0" smtClean="0">
                <a:latin typeface="微软雅黑" pitchFamily="34" charset="-122"/>
                <a:ea typeface="微软雅黑" pitchFamily="34" charset="-122"/>
              </a:rPr>
              <a:t>有效性校验</a:t>
            </a:r>
            <a:r>
              <a:rPr lang="en-US" altLang="zh-CN" sz="3200" dirty="0" smtClean="0">
                <a:latin typeface="微软雅黑" pitchFamily="34" charset="-122"/>
                <a:ea typeface="微软雅黑" pitchFamily="34" charset="-122"/>
              </a:rPr>
              <a:t>checksum</a:t>
            </a:r>
            <a:endParaRPr lang="zh-CN" altLang="en-US" sz="3000"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pPr marL="0" indent="0" eaLnBrk="1" hangingPunct="1">
              <a:lnSpc>
                <a:spcPct val="150000"/>
              </a:lnSpc>
              <a:buNone/>
            </a:pPr>
            <a:r>
              <a:rPr lang="zh-CN" altLang="en-US" sz="2400" b="1" dirty="0" smtClean="0">
                <a:latin typeface="微软雅黑" pitchFamily="34" charset="-122"/>
                <a:ea typeface="微软雅黑" pitchFamily="34" charset="-122"/>
              </a:rPr>
              <a:t>文件</a:t>
            </a:r>
            <a:r>
              <a:rPr lang="en-US" altLang="zh-CN" sz="2400" b="1" dirty="0" smtClean="0">
                <a:latin typeface="微软雅黑" pitchFamily="34" charset="-122"/>
                <a:ea typeface="微软雅黑" pitchFamily="34" charset="-122"/>
              </a:rPr>
              <a:t>region</a:t>
            </a:r>
            <a:r>
              <a:rPr lang="zh-CN" altLang="en-US" sz="2400" b="1" dirty="0" smtClean="0">
                <a:latin typeface="微软雅黑" pitchFamily="34" charset="-122"/>
                <a:ea typeface="微软雅黑" pitchFamily="34" charset="-122"/>
              </a:rPr>
              <a:t>的</a:t>
            </a:r>
            <a:r>
              <a:rPr lang="en-US" altLang="zh-CN" sz="2400" b="1" dirty="0" smtClean="0">
                <a:latin typeface="微软雅黑" pitchFamily="34" charset="-122"/>
                <a:ea typeface="微软雅黑" pitchFamily="34" charset="-122"/>
              </a:rPr>
              <a:t>Checksum</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Writers</a:t>
            </a:r>
            <a:r>
              <a:rPr lang="zh-CN" altLang="en-US" sz="2400" dirty="0" smtClean="0">
                <a:latin typeface="微软雅黑" pitchFamily="34" charset="-122"/>
                <a:ea typeface="微软雅黑" pitchFamily="34" charset="-122"/>
              </a:rPr>
              <a:t>在每条写入的记录中都包含了额外的信息，如</a:t>
            </a:r>
            <a:r>
              <a:rPr lang="en-US" altLang="zh-CN" sz="2400" dirty="0" smtClean="0">
                <a:latin typeface="微软雅黑" pitchFamily="34" charset="-122"/>
                <a:ea typeface="微软雅黑" pitchFamily="34" charset="-122"/>
              </a:rPr>
              <a:t>Checksum</a:t>
            </a:r>
            <a:r>
              <a:rPr lang="zh-CN" altLang="en-US" sz="2400" dirty="0" smtClean="0">
                <a:latin typeface="微软雅黑" pitchFamily="34" charset="-122"/>
                <a:ea typeface="微软雅黑" pitchFamily="34" charset="-122"/>
              </a:rPr>
              <a:t>，用来</a:t>
            </a:r>
            <a:r>
              <a:rPr lang="zh-CN" altLang="en-US" sz="2400" dirty="0" smtClean="0">
                <a:solidFill>
                  <a:schemeClr val="accent1"/>
                </a:solidFill>
                <a:latin typeface="微软雅黑" pitchFamily="34" charset="-122"/>
                <a:ea typeface="微软雅黑" pitchFamily="34" charset="-122"/>
              </a:rPr>
              <a:t>验证它的有效性</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50000"/>
              </a:lnSpc>
              <a:buNone/>
            </a:pPr>
            <a:endParaRPr lang="en-US" altLang="zh-CN" sz="2400" dirty="0" smtClean="0">
              <a:latin typeface="微软雅黑" pitchFamily="34" charset="-122"/>
              <a:ea typeface="微软雅黑" pitchFamily="34" charset="-122"/>
            </a:endParaRPr>
          </a:p>
          <a:p>
            <a:pPr marL="0" indent="0" eaLnBrk="1" hangingPunct="1">
              <a:lnSpc>
                <a:spcPct val="150000"/>
              </a:lnSpc>
              <a:buNone/>
            </a:pPr>
            <a:r>
              <a:rPr lang="zh-CN" altLang="en-US" sz="2400" dirty="0" smtClean="0">
                <a:solidFill>
                  <a:srgbClr val="FF0000"/>
                </a:solidFill>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Readers</a:t>
            </a:r>
            <a:r>
              <a:rPr lang="zh-CN" altLang="en-US" sz="2400" dirty="0" smtClean="0">
                <a:latin typeface="微软雅黑" pitchFamily="34" charset="-122"/>
                <a:ea typeface="微软雅黑" pitchFamily="34" charset="-122"/>
              </a:rPr>
              <a:t>可以利用</a:t>
            </a:r>
            <a:r>
              <a:rPr lang="en-US" altLang="zh-CN" sz="2400" dirty="0" smtClean="0">
                <a:latin typeface="微软雅黑" pitchFamily="34" charset="-122"/>
                <a:ea typeface="微软雅黑" pitchFamily="34" charset="-122"/>
              </a:rPr>
              <a:t>Checksum</a:t>
            </a:r>
            <a:r>
              <a:rPr lang="zh-CN" altLang="en-US" sz="2400" dirty="0" smtClean="0">
                <a:solidFill>
                  <a:schemeClr val="accent1"/>
                </a:solidFill>
                <a:latin typeface="微软雅黑" pitchFamily="34" charset="-122"/>
                <a:ea typeface="微软雅黑" pitchFamily="34" charset="-122"/>
              </a:rPr>
              <a:t>识别、抛弃偶然性的填充数据和重复内容</a:t>
            </a:r>
            <a:r>
              <a:rPr lang="zh-CN" altLang="en-US" sz="2400" dirty="0" smtClean="0">
                <a:latin typeface="微软雅黑" pitchFamily="34" charset="-122"/>
                <a:ea typeface="微软雅黑" pitchFamily="34" charset="-122"/>
              </a:rPr>
              <a:t>。</a:t>
            </a:r>
          </a:p>
        </p:txBody>
      </p:sp>
      <p:sp>
        <p:nvSpPr>
          <p:cNvPr id="4" name="灯片编号占位符 3"/>
          <p:cNvSpPr>
            <a:spLocks noGrp="1"/>
          </p:cNvSpPr>
          <p:nvPr>
            <p:ph type="sldNum" sz="quarter" idx="12"/>
          </p:nvPr>
        </p:nvSpPr>
        <p:spPr/>
        <p:txBody>
          <a:bodyPr/>
          <a:lstStyle/>
          <a:p>
            <a:pPr>
              <a:defRPr/>
            </a:pPr>
            <a:fld id="{E45A1168-582C-4C59-B322-0F92F27BE46A}" type="slidenum">
              <a:rPr lang="zh-CN" altLang="en-US" smtClean="0"/>
              <a:pPr>
                <a:defRPr/>
              </a:pPr>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D0A6D433-346E-41ED-B93F-3E602BCEFA70}" type="slidenum">
              <a:rPr lang="zh-CN" altLang="en-US">
                <a:latin typeface="微软雅黑" pitchFamily="34" charset="-122"/>
                <a:ea typeface="微软雅黑" pitchFamily="34" charset="-122"/>
              </a:rPr>
              <a:pPr>
                <a:defRPr/>
              </a:pPr>
              <a:t>6</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500063" y="500063"/>
            <a:ext cx="8183562" cy="642937"/>
          </a:xfrm>
        </p:spPr>
        <p:txBody>
          <a:bodyPr/>
          <a:lstStyle/>
          <a:p>
            <a:pPr eaLnBrk="1" hangingPunct="1">
              <a:defRPr/>
            </a:pPr>
            <a:r>
              <a:rPr lang="en-US" altLang="zh-CN" dirty="0">
                <a:latin typeface="微软雅黑" pitchFamily="34" charset="-122"/>
                <a:ea typeface="微软雅黑" pitchFamily="34" charset="-122"/>
              </a:rPr>
              <a:t>GFS</a:t>
            </a:r>
            <a:r>
              <a:rPr lang="zh-CN" altLang="en-US" dirty="0">
                <a:latin typeface="微软雅黑" pitchFamily="34" charset="-122"/>
                <a:ea typeface="微软雅黑" pitchFamily="34" charset="-122"/>
              </a:rPr>
              <a:t>设计思想与基本概念</a:t>
            </a:r>
            <a:endParaRPr lang="zh-CN" altLang="en-US" dirty="0" smtClean="0">
              <a:latin typeface="微软雅黑" pitchFamily="34" charset="-122"/>
              <a:ea typeface="微软雅黑" pitchFamily="34" charset="-122"/>
            </a:endParaRPr>
          </a:p>
        </p:txBody>
      </p:sp>
      <p:sp>
        <p:nvSpPr>
          <p:cNvPr id="10244" name="文本占位符 2"/>
          <p:cNvSpPr>
            <a:spLocks noGrp="1"/>
          </p:cNvSpPr>
          <p:nvPr>
            <p:ph type="body" sz="quarter" idx="4294967295"/>
          </p:nvPr>
        </p:nvSpPr>
        <p:spPr>
          <a:xfrm>
            <a:off x="500063" y="1268760"/>
            <a:ext cx="8143875" cy="4929187"/>
          </a:xfrm>
        </p:spPr>
        <p:txBody>
          <a:bodyPr/>
          <a:lstStyle/>
          <a:p>
            <a:pPr marL="0" indent="0" eaLnBrk="1" hangingPunct="1">
              <a:lnSpc>
                <a:spcPct val="120000"/>
              </a:lnSpc>
              <a:buFont typeface="Wingdings 2" pitchFamily="18" charset="2"/>
              <a:buNone/>
            </a:pPr>
            <a:r>
              <a:rPr lang="en-US" altLang="zh-CN" sz="2400" dirty="0" smtClean="0">
                <a:solidFill>
                  <a:schemeClr val="accent1"/>
                </a:solidFill>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：文件被分割成固定大小的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20000"/>
              </a:lnSpc>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每一个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创建时，</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服务器给其分配一个</a:t>
            </a:r>
            <a:r>
              <a:rPr lang="en-US" altLang="zh-CN" sz="2400" dirty="0" smtClean="0">
                <a:latin typeface="微软雅黑" pitchFamily="34" charset="-122"/>
                <a:ea typeface="微软雅黑" pitchFamily="34" charset="-122"/>
              </a:rPr>
              <a:t>64</a:t>
            </a:r>
            <a:r>
              <a:rPr lang="zh-CN" altLang="en-US" sz="2400" dirty="0" smtClean="0">
                <a:latin typeface="微软雅黑" pitchFamily="34" charset="-122"/>
                <a:ea typeface="微软雅黑" pitchFamily="34" charset="-122"/>
              </a:rPr>
              <a:t>位全球唯一且不变的</a:t>
            </a:r>
            <a:r>
              <a:rPr lang="en-US" altLang="zh-CN" sz="2400" dirty="0" smtClean="0">
                <a:solidFill>
                  <a:schemeClr val="accent1"/>
                </a:solidFill>
                <a:latin typeface="微软雅黑" pitchFamily="34" charset="-122"/>
                <a:ea typeface="微软雅黑" pitchFamily="34" charset="-122"/>
              </a:rPr>
              <a:t>Chunk</a:t>
            </a:r>
            <a:r>
              <a:rPr lang="zh-CN" altLang="en-US" sz="2400" dirty="0" smtClean="0">
                <a:solidFill>
                  <a:schemeClr val="accent1"/>
                </a:solidFill>
                <a:latin typeface="微软雅黑" pitchFamily="34" charset="-122"/>
                <a:ea typeface="微软雅黑" pitchFamily="34" charset="-122"/>
              </a:rPr>
              <a:t>标识</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solidFill>
                  <a:schemeClr val="accent1"/>
                </a:solidFill>
                <a:latin typeface="微软雅黑" pitchFamily="34" charset="-122"/>
                <a:ea typeface="微软雅黑" pitchFamily="34" charset="-122"/>
              </a:rPr>
              <a:t>Namespace(</a:t>
            </a:r>
            <a:r>
              <a:rPr lang="zh-CN" altLang="en-US" sz="2400" dirty="0" smtClean="0">
                <a:solidFill>
                  <a:schemeClr val="accent1"/>
                </a:solidFill>
                <a:latin typeface="微软雅黑" pitchFamily="34" charset="-122"/>
                <a:ea typeface="微软雅黑" pitchFamily="34" charset="-122"/>
              </a:rPr>
              <a:t>名称空间</a:t>
            </a:r>
            <a:r>
              <a:rPr lang="en-US" altLang="zh-CN" sz="2400" dirty="0" smtClean="0">
                <a:solidFill>
                  <a:schemeClr val="accent1"/>
                </a:solidFill>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提供了一套类似传统文件系统</a:t>
            </a:r>
            <a:r>
              <a:rPr lang="en-US" altLang="zh-CN" sz="2400" dirty="0" smtClean="0">
                <a:latin typeface="微软雅黑" pitchFamily="34" charset="-122"/>
                <a:ea typeface="微软雅黑" pitchFamily="34" charset="-122"/>
              </a:rPr>
              <a:t>API</a:t>
            </a:r>
            <a:r>
              <a:rPr lang="zh-CN" altLang="en-US" sz="2400" dirty="0" smtClean="0">
                <a:latin typeface="微软雅黑" pitchFamily="34" charset="-122"/>
                <a:ea typeface="微软雅黑" pitchFamily="34" charset="-122"/>
              </a:rPr>
              <a:t>的接口函数（</a:t>
            </a:r>
            <a:r>
              <a:rPr lang="zh-CN" altLang="en-US" sz="2400" dirty="0" smtClean="0">
                <a:solidFill>
                  <a:srgbClr val="0066FF"/>
                </a:solidFill>
                <a:latin typeface="微软雅黑" pitchFamily="34" charset="-122"/>
                <a:ea typeface="微软雅黑" pitchFamily="34" charset="-122"/>
              </a:rPr>
              <a:t>没有严格按照</a:t>
            </a:r>
            <a:r>
              <a:rPr lang="en-US" altLang="zh-CN" sz="2400" dirty="0" smtClean="0">
                <a:solidFill>
                  <a:srgbClr val="0066FF"/>
                </a:solidFill>
                <a:latin typeface="微软雅黑" pitchFamily="34" charset="-122"/>
                <a:ea typeface="微软雅黑" pitchFamily="34" charset="-122"/>
              </a:rPr>
              <a:t>POSIX</a:t>
            </a:r>
            <a:r>
              <a:rPr lang="zh-CN" altLang="en-US" sz="2400" dirty="0" smtClean="0">
                <a:solidFill>
                  <a:srgbClr val="0066FF"/>
                </a:solidFill>
                <a:latin typeface="微软雅黑" pitchFamily="34" charset="-122"/>
                <a:ea typeface="微软雅黑" pitchFamily="34" charset="-122"/>
              </a:rPr>
              <a:t>等标准</a:t>
            </a:r>
            <a:r>
              <a:rPr lang="en-US" altLang="zh-CN" sz="2400" dirty="0" smtClean="0">
                <a:solidFill>
                  <a:srgbClr val="0066FF"/>
                </a:solidFill>
                <a:latin typeface="微软雅黑" pitchFamily="34" charset="-122"/>
                <a:ea typeface="微软雅黑" pitchFamily="34" charset="-122"/>
              </a:rPr>
              <a:t>API</a:t>
            </a:r>
            <a:r>
              <a:rPr lang="zh-CN" altLang="en-US" sz="2400" dirty="0" smtClean="0">
                <a:solidFill>
                  <a:srgbClr val="0066FF"/>
                </a:solidFill>
                <a:latin typeface="微软雅黑" pitchFamily="34" charset="-122"/>
                <a:ea typeface="微软雅黑" pitchFamily="34" charset="-122"/>
              </a:rPr>
              <a:t>的形式实现</a:t>
            </a:r>
            <a:r>
              <a:rPr lang="zh-CN" altLang="en-US" sz="2400" dirty="0" smtClean="0">
                <a:latin typeface="微软雅黑" pitchFamily="34" charset="-122"/>
                <a:ea typeface="微软雅黑" pitchFamily="34" charset="-122"/>
              </a:rPr>
              <a:t>），文件以</a:t>
            </a:r>
            <a:r>
              <a:rPr lang="zh-CN" altLang="en-US" sz="2400" dirty="0" smtClean="0">
                <a:solidFill>
                  <a:schemeClr val="accent1"/>
                </a:solidFill>
                <a:latin typeface="微软雅黑" pitchFamily="34" charset="-122"/>
                <a:ea typeface="微软雅黑" pitchFamily="34" charset="-122"/>
              </a:rPr>
              <a:t>分层目录的形式</a:t>
            </a:r>
            <a:r>
              <a:rPr lang="zh-CN" altLang="en-US" sz="2400" dirty="0" smtClean="0">
                <a:latin typeface="微软雅黑" pitchFamily="34" charset="-122"/>
                <a:ea typeface="微软雅黑" pitchFamily="34" charset="-122"/>
              </a:rPr>
              <a:t>组织，用</a:t>
            </a:r>
            <a:r>
              <a:rPr lang="zh-CN" altLang="en-US" sz="2400" dirty="0" smtClean="0">
                <a:solidFill>
                  <a:schemeClr val="accent1"/>
                </a:solidFill>
                <a:latin typeface="微软雅黑" pitchFamily="34" charset="-122"/>
                <a:ea typeface="微软雅黑" pitchFamily="34" charset="-122"/>
              </a:rPr>
              <a:t>路径名</a:t>
            </a:r>
            <a:r>
              <a:rPr lang="zh-CN" altLang="en-US" sz="2400" dirty="0" smtClean="0">
                <a:latin typeface="微软雅黑" pitchFamily="34" charset="-122"/>
                <a:ea typeface="微软雅黑" pitchFamily="34" charset="-122"/>
              </a:rPr>
              <a:t>来标识。</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在逻辑上，</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的</a:t>
            </a:r>
            <a:r>
              <a:rPr lang="zh-CN" altLang="en-US" sz="2400" dirty="0" smtClean="0">
                <a:solidFill>
                  <a:schemeClr val="accent1"/>
                </a:solidFill>
                <a:latin typeface="微软雅黑" pitchFamily="34" charset="-122"/>
                <a:ea typeface="微软雅黑" pitchFamily="34" charset="-122"/>
              </a:rPr>
              <a:t>名称空间</a:t>
            </a:r>
            <a:r>
              <a:rPr lang="zh-CN" altLang="en-US" sz="2400" dirty="0" smtClean="0">
                <a:latin typeface="微软雅黑" pitchFamily="34" charset="-122"/>
                <a:ea typeface="微软雅黑" pitchFamily="34" charset="-122"/>
              </a:rPr>
              <a:t>就是一个</a:t>
            </a:r>
            <a:r>
              <a:rPr lang="zh-CN" altLang="en-US" sz="2400" dirty="0" smtClean="0">
                <a:solidFill>
                  <a:schemeClr val="accent1"/>
                </a:solidFill>
                <a:latin typeface="微软雅黑" pitchFamily="34" charset="-122"/>
                <a:ea typeface="微软雅黑" pitchFamily="34" charset="-122"/>
              </a:rPr>
              <a:t>全路径和元数据映射关系的查找表</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F3014938-6D14-45DA-8021-405745FCA481}"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6</a:t>
            </a:fld>
            <a:endParaRPr lang="zh-CN" altLang="en-US" sz="1000">
              <a:solidFill>
                <a:schemeClr val="bg2">
                  <a:shade val="50000"/>
                </a:schemeClr>
              </a:solidFill>
              <a:latin typeface="微软雅黑" pitchFamily="34" charset="-122"/>
              <a:ea typeface="微软雅黑" pitchFamily="34" charset="-122"/>
            </a:endParaRPr>
          </a:p>
        </p:txBody>
      </p:sp>
      <p:sp>
        <p:nvSpPr>
          <p:cNvPr id="5" name="圆角矩形标注 4"/>
          <p:cNvSpPr/>
          <p:nvPr/>
        </p:nvSpPr>
        <p:spPr>
          <a:xfrm>
            <a:off x="7020272" y="1222068"/>
            <a:ext cx="914400" cy="612775"/>
          </a:xfrm>
          <a:prstGeom prst="wedgeRoundRectCallout">
            <a:avLst>
              <a:gd name="adj1" fmla="val -98153"/>
              <a:gd name="adj2" fmla="val 7122"/>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zh-CN" altLang="en-US" sz="2400" dirty="0">
                <a:latin typeface="微软雅黑" pitchFamily="34" charset="-122"/>
                <a:ea typeface="微软雅黑" pitchFamily="34" charset="-122"/>
              </a:rPr>
              <a:t>大块</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EF029CCF-B7D5-43FC-9A5B-B5A2B64B04F4}" type="slidenum">
              <a:rPr lang="zh-CN" altLang="en-US">
                <a:latin typeface="微软雅黑" pitchFamily="34" charset="-122"/>
                <a:ea typeface="微软雅黑" pitchFamily="34" charset="-122"/>
              </a:rPr>
              <a:pPr>
                <a:defRPr/>
              </a:pPr>
              <a:t>60</a:t>
            </a:fld>
            <a:endParaRPr lang="zh-CN" altLang="en-US">
              <a:latin typeface="微软雅黑" pitchFamily="34" charset="-122"/>
              <a:ea typeface="微软雅黑" pitchFamily="34" charset="-122"/>
            </a:endParaRPr>
          </a:p>
        </p:txBody>
      </p:sp>
      <p:sp>
        <p:nvSpPr>
          <p:cNvPr id="97282" name="Rectangle 2"/>
          <p:cNvSpPr>
            <a:spLocks noGrp="1"/>
          </p:cNvSpPr>
          <p:nvPr>
            <p:ph type="title"/>
          </p:nvPr>
        </p:nvSpPr>
        <p:spPr bwMode="auto"/>
        <p:txBody>
          <a:bodyPr>
            <a:normAutofit/>
          </a:bodyPr>
          <a:lstStyle/>
          <a:p>
            <a:pPr eaLnBrk="1" hangingPunct="1">
              <a:defRPr/>
            </a:pPr>
            <a:r>
              <a:rPr lang="zh-CN" altLang="en-US" dirty="0" smtClean="0">
                <a:latin typeface="微软雅黑" pitchFamily="34" charset="-122"/>
                <a:ea typeface="微软雅黑" pitchFamily="34" charset="-122"/>
              </a:rPr>
              <a:t>一致性保障</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服务器检测与数据校验</a:t>
            </a:r>
          </a:p>
        </p:txBody>
      </p:sp>
      <p:sp>
        <p:nvSpPr>
          <p:cNvPr id="53252" name="Rectangle 3"/>
          <p:cNvSpPr>
            <a:spLocks noGrp="1"/>
          </p:cNvSpPr>
          <p:nvPr>
            <p:ph type="body" idx="1"/>
          </p:nvPr>
        </p:nvSpPr>
        <p:spPr>
          <a:xfrm>
            <a:off x="527473" y="1412776"/>
            <a:ext cx="8183562" cy="4608512"/>
          </a:xfrm>
        </p:spPr>
        <p:txBody>
          <a:bodyPr/>
          <a:lstStyle/>
          <a:p>
            <a:pPr marL="0" indent="0" eaLnBrk="1" hangingPunct="1">
              <a:lnSpc>
                <a:spcPct val="150000"/>
              </a:lnSpc>
              <a:buFont typeface="Wingdings 2" pitchFamily="18" charset="2"/>
              <a:buNone/>
            </a:pPr>
            <a:r>
              <a:rPr lang="zh-CN" altLang="en-US" sz="2400" dirty="0" smtClean="0">
                <a:latin typeface="微软雅黑" pitchFamily="34" charset="-122"/>
                <a:ea typeface="微软雅黑" pitchFamily="34" charset="-122"/>
              </a:rPr>
              <a:t>组件</a:t>
            </a:r>
            <a:r>
              <a:rPr lang="zh-CN" altLang="en-US" sz="2400" dirty="0" smtClean="0">
                <a:latin typeface="微软雅黑" pitchFamily="34" charset="-122"/>
                <a:ea typeface="微软雅黑" pitchFamily="34" charset="-122"/>
              </a:rPr>
              <a:t>的失效可能损坏或者删除数据。</a:t>
            </a:r>
            <a:endParaRPr lang="en-US" altLang="zh-CN" sz="2400" dirty="0" smtClean="0">
              <a:latin typeface="微软雅黑" pitchFamily="34" charset="-122"/>
              <a:ea typeface="微软雅黑" pitchFamily="34" charset="-122"/>
            </a:endParaRPr>
          </a:p>
          <a:p>
            <a:pPr marL="0" indent="0" eaLnBrk="1" hangingPunct="1">
              <a:lnSpc>
                <a:spcPct val="150000"/>
              </a:lnSpc>
              <a:buNone/>
            </a:pPr>
            <a:r>
              <a:rPr lang="zh-CN" altLang="en-US" sz="2400" b="1" dirty="0" smtClean="0">
                <a:solidFill>
                  <a:srgbClr val="FF0000"/>
                </a:solidFill>
                <a:latin typeface="微软雅黑" pitchFamily="34" charset="-122"/>
                <a:ea typeface="微软雅黑" pitchFamily="34" charset="-122"/>
              </a:rPr>
              <a:t>数据损坏：</a:t>
            </a:r>
            <a:r>
              <a:rPr lang="zh-CN" altLang="en-US" sz="2400" dirty="0" smtClean="0">
                <a:latin typeface="微软雅黑" pitchFamily="34" charset="-122"/>
                <a:ea typeface="微软雅黑" pitchFamily="34" charset="-122"/>
              </a:rPr>
              <a:t>通过</a:t>
            </a:r>
            <a:r>
              <a:rPr lang="en-US" altLang="zh-CN" sz="2400" dirty="0" smtClean="0">
                <a:solidFill>
                  <a:srgbClr val="FF0000"/>
                </a:solidFill>
                <a:latin typeface="微软雅黑" pitchFamily="34" charset="-122"/>
                <a:ea typeface="微软雅黑" pitchFamily="34" charset="-122"/>
              </a:rPr>
              <a:t>Checksum</a:t>
            </a:r>
            <a:r>
              <a:rPr lang="zh-CN" altLang="en-US" sz="2400" dirty="0" smtClean="0">
                <a:solidFill>
                  <a:srgbClr val="FF0000"/>
                </a:solidFill>
                <a:latin typeface="微软雅黑" pitchFamily="34" charset="-122"/>
                <a:ea typeface="微软雅黑" pitchFamily="34" charset="-122"/>
              </a:rPr>
              <a:t>校验</a:t>
            </a:r>
            <a:r>
              <a:rPr lang="zh-CN" altLang="en-US" sz="2400" dirty="0" smtClean="0">
                <a:latin typeface="微软雅黑" pitchFamily="34" charset="-122"/>
                <a:ea typeface="微软雅黑" pitchFamily="34" charset="-122"/>
              </a:rPr>
              <a:t>数据是否损坏。</a:t>
            </a:r>
          </a:p>
          <a:p>
            <a:pPr marL="0" indent="0" eaLnBrk="1" hangingPunct="1">
              <a:lnSpc>
                <a:spcPct val="150000"/>
              </a:lnSpc>
              <a:buFont typeface="Wingdings 2" pitchFamily="18" charset="2"/>
              <a:buNone/>
            </a:pPr>
            <a:r>
              <a:rPr lang="zh-CN" altLang="en-US" sz="2400" dirty="0" smtClean="0">
                <a:latin typeface="微软雅黑" pitchFamily="34" charset="-122"/>
                <a:ea typeface="微软雅黑" pitchFamily="34" charset="-122"/>
              </a:rPr>
              <a:t>    发现问题则尽快</a:t>
            </a:r>
            <a:r>
              <a:rPr lang="zh-CN" altLang="en-US" sz="2400" dirty="0" smtClean="0">
                <a:solidFill>
                  <a:srgbClr val="FF0000"/>
                </a:solidFill>
                <a:latin typeface="微软雅黑" pitchFamily="34" charset="-122"/>
                <a:ea typeface="微软雅黑" pitchFamily="34" charset="-122"/>
              </a:rPr>
              <a:t>利用有效的副本恢复</a:t>
            </a:r>
            <a:r>
              <a:rPr lang="zh-CN" altLang="en-US" sz="2400" dirty="0" smtClean="0">
                <a:latin typeface="微软雅黑" pitchFamily="34" charset="-122"/>
                <a:ea typeface="微软雅黑" pitchFamily="34" charset="-122"/>
              </a:rPr>
              <a:t>数据</a:t>
            </a:r>
            <a:r>
              <a:rPr lang="zh-CN" altLang="en-US" sz="2400" dirty="0" smtClean="0">
                <a:latin typeface="微软雅黑" pitchFamily="34" charset="-122"/>
                <a:ea typeface="微软雅黑" pitchFamily="34" charset="-122"/>
              </a:rPr>
              <a:t>。只有</a:t>
            </a:r>
            <a:r>
              <a:rPr lang="zh-CN" altLang="en-US" sz="2400" dirty="0" smtClean="0">
                <a:latin typeface="微软雅黑" pitchFamily="34" charset="-122"/>
                <a:ea typeface="微软雅黑" pitchFamily="34" charset="-122"/>
              </a:rPr>
              <a:t>当一个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的所有副本在</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检测到错误并采取应对措施之前全部丢失，该</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才会不可逆转的丢失。</a:t>
            </a:r>
            <a:endParaRPr lang="en-US" altLang="zh-CN" sz="2400" dirty="0" smtClean="0">
              <a:latin typeface="微软雅黑" pitchFamily="34" charset="-122"/>
              <a:ea typeface="微软雅黑" pitchFamily="34" charset="-122"/>
            </a:endParaRPr>
          </a:p>
          <a:p>
            <a:pPr marL="0" indent="0" eaLnBrk="1" hangingPunct="1">
              <a:lnSpc>
                <a:spcPct val="150000"/>
              </a:lnSpc>
              <a:buNone/>
            </a:pPr>
            <a:r>
              <a:rPr lang="zh-CN" altLang="en-US" sz="2400" b="1" dirty="0">
                <a:solidFill>
                  <a:srgbClr val="FF0000"/>
                </a:solidFill>
                <a:latin typeface="微软雅黑" pitchFamily="34" charset="-122"/>
                <a:ea typeface="微软雅黑" pitchFamily="34" charset="-122"/>
              </a:rPr>
              <a:t>发现失效</a:t>
            </a:r>
            <a:r>
              <a:rPr lang="en-US" altLang="zh-CN" sz="2400" b="1" dirty="0">
                <a:solidFill>
                  <a:srgbClr val="FF0000"/>
                </a:solidFill>
                <a:latin typeface="微软雅黑" pitchFamily="34" charset="-122"/>
                <a:ea typeface="微软雅黑" pitchFamily="34" charset="-122"/>
              </a:rPr>
              <a:t>Chunk</a:t>
            </a:r>
            <a:r>
              <a:rPr lang="zh-CN" altLang="en-US" sz="2400" b="1" dirty="0">
                <a:solidFill>
                  <a:srgbClr val="FF0000"/>
                </a:solidFill>
                <a:latin typeface="微软雅黑" pitchFamily="34" charset="-122"/>
                <a:ea typeface="微软雅黑" pitchFamily="34" charset="-122"/>
              </a:rPr>
              <a:t>服务器：</a:t>
            </a:r>
            <a:r>
              <a:rPr lang="en-US" altLang="zh-CN" sz="2400" dirty="0">
                <a:latin typeface="微软雅黑" pitchFamily="34" charset="-122"/>
                <a:ea typeface="微软雅黑" pitchFamily="34" charset="-122"/>
              </a:rPr>
              <a:t>Master</a:t>
            </a:r>
            <a:r>
              <a:rPr lang="zh-CN" altLang="en-US" sz="2400" dirty="0">
                <a:latin typeface="微软雅黑" pitchFamily="34" charset="-122"/>
                <a:ea typeface="微软雅黑" pitchFamily="34" charset="-122"/>
              </a:rPr>
              <a:t>服务器通过和所有</a:t>
            </a:r>
            <a:r>
              <a:rPr lang="en-US" altLang="zh-CN" sz="2400" dirty="0">
                <a:latin typeface="微软雅黑" pitchFamily="34" charset="-122"/>
                <a:ea typeface="微软雅黑" pitchFamily="34" charset="-122"/>
              </a:rPr>
              <a:t>Chunk</a:t>
            </a:r>
            <a:r>
              <a:rPr lang="zh-CN" altLang="en-US" sz="2400" dirty="0">
                <a:latin typeface="微软雅黑" pitchFamily="34" charset="-122"/>
                <a:ea typeface="微软雅黑" pitchFamily="34" charset="-122"/>
              </a:rPr>
              <a:t>服务器的</a:t>
            </a:r>
            <a:r>
              <a:rPr lang="zh-CN" altLang="en-US" sz="2400" dirty="0">
                <a:solidFill>
                  <a:srgbClr val="FF0000"/>
                </a:solidFill>
                <a:latin typeface="微软雅黑" pitchFamily="34" charset="-122"/>
                <a:ea typeface="微软雅黑" pitchFamily="34" charset="-122"/>
              </a:rPr>
              <a:t>定期“握手”</a:t>
            </a:r>
            <a:r>
              <a:rPr lang="zh-CN" altLang="en-US" sz="2400" dirty="0">
                <a:latin typeface="微软雅黑" pitchFamily="34" charset="-122"/>
                <a:ea typeface="微软雅黑" pitchFamily="34" charset="-122"/>
              </a:rPr>
              <a:t>来找出失效的</a:t>
            </a:r>
            <a:r>
              <a:rPr lang="en-US" altLang="zh-CN" sz="2400" dirty="0">
                <a:latin typeface="微软雅黑" pitchFamily="34" charset="-122"/>
                <a:ea typeface="微软雅黑" pitchFamily="34" charset="-122"/>
              </a:rPr>
              <a:t>Chunk</a:t>
            </a:r>
            <a:r>
              <a:rPr lang="zh-CN" altLang="en-US" sz="2400" dirty="0">
                <a:latin typeface="微软雅黑" pitchFamily="34" charset="-122"/>
                <a:ea typeface="微软雅黑" pitchFamily="34" charset="-122"/>
              </a:rPr>
              <a:t>服务器。</a:t>
            </a:r>
            <a:endParaRPr lang="zh-CN" altLang="en-US" sz="2400" dirty="0" smtClean="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59963DD4-FF63-49A9-A01A-896333680252}" type="slidenum">
              <a:rPr lang="zh-CN" altLang="en-US">
                <a:latin typeface="微软雅黑" pitchFamily="34" charset="-122"/>
                <a:ea typeface="微软雅黑" pitchFamily="34" charset="-122"/>
              </a:rPr>
              <a:pPr>
                <a:defRPr/>
              </a:pPr>
              <a:t>61</a:t>
            </a:fld>
            <a:endParaRPr lang="zh-CN" altLang="en-US">
              <a:latin typeface="微软雅黑" pitchFamily="34" charset="-122"/>
              <a:ea typeface="微软雅黑" pitchFamily="34" charset="-122"/>
            </a:endParaRPr>
          </a:p>
        </p:txBody>
      </p:sp>
      <p:sp>
        <p:nvSpPr>
          <p:cNvPr id="95234"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一致性保障机制</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操作顺序、版本检测</a:t>
            </a:r>
          </a:p>
        </p:txBody>
      </p:sp>
      <p:sp>
        <p:nvSpPr>
          <p:cNvPr id="50180" name="Rectangle 3"/>
          <p:cNvSpPr>
            <a:spLocks noGrp="1"/>
          </p:cNvSpPr>
          <p:nvPr>
            <p:ph type="body" idx="1"/>
          </p:nvPr>
        </p:nvSpPr>
        <p:spPr>
          <a:xfrm>
            <a:off x="503238" y="1428750"/>
            <a:ext cx="8183562" cy="5000625"/>
          </a:xfrm>
        </p:spPr>
        <p:txBody>
          <a:bodyPr/>
          <a:lstStyle/>
          <a:p>
            <a:pPr marL="0" indent="0" eaLnBrk="1" hangingPunct="1">
              <a:lnSpc>
                <a:spcPct val="110000"/>
              </a:lnSpc>
              <a:buFont typeface="Wingdings 2" pitchFamily="18" charset="2"/>
              <a:buNone/>
            </a:pPr>
            <a:r>
              <a:rPr lang="zh-CN" altLang="en-US" sz="2400" dirty="0" smtClean="0">
                <a:latin typeface="微软雅黑" pitchFamily="34" charset="-122"/>
                <a:ea typeface="微软雅黑" pitchFamily="34" charset="-122"/>
              </a:rPr>
              <a:t>    经过了一系列成功的修改操作之后，</a:t>
            </a:r>
            <a:r>
              <a:rPr lang="en-US" altLang="zh-CN" sz="2400" dirty="0" smtClean="0">
                <a:latin typeface="微软雅黑" pitchFamily="34" charset="-122"/>
                <a:ea typeface="微软雅黑" pitchFamily="34" charset="-122"/>
              </a:rPr>
              <a:t>GFS</a:t>
            </a:r>
            <a:r>
              <a:rPr lang="zh-CN" altLang="en-US" sz="2400" dirty="0" smtClean="0">
                <a:latin typeface="微软雅黑" pitchFamily="34" charset="-122"/>
                <a:ea typeface="微软雅黑" pitchFamily="34" charset="-122"/>
              </a:rPr>
              <a:t>确保被修改的文件</a:t>
            </a:r>
            <a:r>
              <a:rPr lang="en-US" altLang="zh-CN" sz="2400" dirty="0" smtClean="0">
                <a:latin typeface="微软雅黑" pitchFamily="34" charset="-122"/>
                <a:ea typeface="微软雅黑" pitchFamily="34" charset="-122"/>
              </a:rPr>
              <a:t>region</a:t>
            </a:r>
            <a:r>
              <a:rPr lang="zh-CN" altLang="en-US" sz="2400" dirty="0" smtClean="0">
                <a:latin typeface="微软雅黑" pitchFamily="34" charset="-122"/>
                <a:ea typeface="微软雅黑" pitchFamily="34" charset="-122"/>
              </a:rPr>
              <a:t>是已定义的，并且包含最后一次修改操作写入的数据。</a:t>
            </a:r>
          </a:p>
          <a:p>
            <a:pPr marL="0" indent="0" eaLnBrk="1" hangingPunct="1">
              <a:lnSpc>
                <a:spcPct val="110000"/>
              </a:lnSpc>
              <a:buNone/>
            </a:pPr>
            <a:r>
              <a:rPr lang="en-US" altLang="zh-CN" sz="2400" dirty="0" smtClean="0">
                <a:latin typeface="微软雅黑" pitchFamily="34" charset="-122"/>
                <a:ea typeface="微软雅黑" pitchFamily="34" charset="-122"/>
              </a:rPr>
              <a:t>    GFS</a:t>
            </a:r>
            <a:r>
              <a:rPr lang="zh-CN" altLang="en-US" sz="2400" dirty="0" smtClean="0">
                <a:latin typeface="微软雅黑" pitchFamily="34" charset="-122"/>
                <a:ea typeface="微软雅黑" pitchFamily="34" charset="-122"/>
              </a:rPr>
              <a:t>确保上述已定义效果的措施包括：</a:t>
            </a:r>
          </a:p>
          <a:p>
            <a:pPr marL="0" indent="0" eaLnBrk="1" hangingPunct="1">
              <a:lnSpc>
                <a:spcPct val="110000"/>
              </a:lnSpc>
              <a:buFont typeface="Wingdings 2" pitchFamily="18" charset="2"/>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a:t>
            </a:r>
            <a:r>
              <a:rPr lang="zh-CN" altLang="en-US" sz="2400" dirty="0" smtClean="0">
                <a:latin typeface="微软雅黑" pitchFamily="34" charset="-122"/>
                <a:ea typeface="微软雅黑" pitchFamily="34" charset="-122"/>
              </a:rPr>
              <a:t>）对</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a:t>
            </a:r>
            <a:r>
              <a:rPr lang="zh-CN" altLang="en-US" sz="2400" dirty="0" smtClean="0">
                <a:solidFill>
                  <a:srgbClr val="FF0000"/>
                </a:solidFill>
                <a:latin typeface="微软雅黑" pitchFamily="34" charset="-122"/>
                <a:ea typeface="微软雅黑" pitchFamily="34" charset="-122"/>
              </a:rPr>
              <a:t>所有副本的修改操作顺序</a:t>
            </a:r>
            <a:r>
              <a:rPr lang="zh-CN" altLang="en-US" sz="2400" dirty="0" smtClean="0">
                <a:latin typeface="微软雅黑" pitchFamily="34" charset="-122"/>
                <a:ea typeface="微软雅黑" pitchFamily="34" charset="-122"/>
              </a:rPr>
              <a:t>一致；</a:t>
            </a:r>
          </a:p>
          <a:p>
            <a:pPr marL="0" indent="0" eaLnBrk="1" hangingPunct="1">
              <a:lnSpc>
                <a:spcPct val="110000"/>
              </a:lnSpc>
              <a:buFont typeface="Wingdings 2" pitchFamily="18" charset="2"/>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b</a:t>
            </a:r>
            <a:r>
              <a:rPr lang="zh-CN" altLang="en-US" sz="2400" dirty="0" smtClean="0">
                <a:latin typeface="微软雅黑" pitchFamily="34" charset="-122"/>
                <a:ea typeface="微软雅黑" pitchFamily="34" charset="-122"/>
              </a:rPr>
              <a:t>）使用</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版本号</a:t>
            </a:r>
            <a:r>
              <a:rPr lang="zh-CN" altLang="en-US" sz="2400" dirty="0" smtClean="0">
                <a:latin typeface="微软雅黑" pitchFamily="34" charset="-122"/>
                <a:ea typeface="微软雅黑" pitchFamily="34" charset="-122"/>
              </a:rPr>
              <a:t>来检测副本是否因为它所在的</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服务器宕机</a:t>
            </a:r>
            <a:r>
              <a:rPr lang="zh-CN" altLang="en-US" sz="2400" dirty="0" smtClean="0">
                <a:latin typeface="微软雅黑" pitchFamily="34" charset="-122"/>
                <a:ea typeface="微软雅黑" pitchFamily="34" charset="-122"/>
              </a:rPr>
              <a:t>而错过了修改操作而导致其失效。</a:t>
            </a:r>
            <a:endParaRPr lang="en-US" altLang="zh-CN" sz="2400" dirty="0" smtClean="0">
              <a:latin typeface="微软雅黑" pitchFamily="34" charset="-122"/>
              <a:ea typeface="微软雅黑" pitchFamily="34" charset="-122"/>
            </a:endParaRPr>
          </a:p>
          <a:p>
            <a:pPr marL="0" indent="0" eaLnBrk="1" hangingPunct="1">
              <a:lnSpc>
                <a:spcPct val="110000"/>
              </a:lnSpc>
              <a:buFont typeface="Wingdings 2" pitchFamily="18" charset="2"/>
              <a:buNone/>
            </a:pPr>
            <a:r>
              <a:rPr lang="zh-CN" altLang="en-US" sz="2400" dirty="0" smtClean="0">
                <a:solidFill>
                  <a:srgbClr val="00B0F0"/>
                </a:solidFill>
                <a:latin typeface="微软雅黑" pitchFamily="34" charset="-122"/>
                <a:ea typeface="微软雅黑" pitchFamily="34" charset="-122"/>
              </a:rPr>
              <a:t>失效副本处理：</a:t>
            </a:r>
            <a:endParaRPr lang="en-US" altLang="zh-CN" sz="2400" dirty="0">
              <a:solidFill>
                <a:srgbClr val="00B0F0"/>
              </a:solidFill>
              <a:latin typeface="微软雅黑" pitchFamily="34" charset="-122"/>
              <a:ea typeface="微软雅黑" pitchFamily="34" charset="-122"/>
            </a:endParaRPr>
          </a:p>
          <a:p>
            <a:pPr marL="0" indent="0" eaLnBrk="1" hangingPunct="1">
              <a:lnSpc>
                <a:spcPct val="110000"/>
              </a:lnSpc>
              <a:buNone/>
            </a:pPr>
            <a:r>
              <a:rPr lang="zh-CN" altLang="en-US" sz="2400" dirty="0" smtClean="0">
                <a:solidFill>
                  <a:srgbClr val="00B0F0"/>
                </a:solidFill>
                <a:latin typeface="微软雅黑" pitchFamily="34" charset="-122"/>
                <a:ea typeface="微软雅黑" pitchFamily="34" charset="-122"/>
              </a:rPr>
              <a:t>（</a:t>
            </a:r>
            <a:r>
              <a:rPr lang="en-US" altLang="zh-CN" sz="2400" dirty="0" smtClean="0">
                <a:solidFill>
                  <a:srgbClr val="00B0F0"/>
                </a:solidFill>
                <a:latin typeface="微软雅黑" pitchFamily="34" charset="-122"/>
                <a:ea typeface="微软雅黑" pitchFamily="34" charset="-122"/>
              </a:rPr>
              <a:t>1</a:t>
            </a:r>
            <a:r>
              <a:rPr lang="zh-CN" altLang="en-US" sz="2400" dirty="0">
                <a:solidFill>
                  <a:srgbClr val="00B0F0"/>
                </a:solidFill>
                <a:latin typeface="微软雅黑" pitchFamily="34" charset="-122"/>
                <a:ea typeface="微软雅黑" pitchFamily="34" charset="-122"/>
              </a:rPr>
              <a:t>）失效副本位置信息</a:t>
            </a:r>
            <a:r>
              <a:rPr lang="en-US" altLang="zh-CN" sz="2400" dirty="0" smtClean="0">
                <a:solidFill>
                  <a:srgbClr val="00B0F0"/>
                </a:solidFill>
                <a:latin typeface="微软雅黑" pitchFamily="34" charset="-122"/>
                <a:ea typeface="微软雅黑" pitchFamily="34" charset="-122"/>
              </a:rPr>
              <a:t>Master</a:t>
            </a:r>
            <a:r>
              <a:rPr lang="zh-CN" altLang="en-US" sz="2400" dirty="0">
                <a:solidFill>
                  <a:srgbClr val="00B0F0"/>
                </a:solidFill>
                <a:latin typeface="微软雅黑" pitchFamily="34" charset="-122"/>
                <a:ea typeface="微软雅黑" pitchFamily="34" charset="-122"/>
              </a:rPr>
              <a:t>服务器将</a:t>
            </a:r>
            <a:r>
              <a:rPr lang="zh-CN" altLang="en-US" sz="2400" b="1" dirty="0">
                <a:solidFill>
                  <a:srgbClr val="00B0F0"/>
                </a:solidFill>
                <a:latin typeface="微软雅黑" pitchFamily="34" charset="-122"/>
                <a:ea typeface="微软雅黑" pitchFamily="34" charset="-122"/>
              </a:rPr>
              <a:t>不再返回</a:t>
            </a:r>
            <a:r>
              <a:rPr lang="zh-CN" altLang="en-US" sz="2400" b="1" dirty="0" smtClean="0">
                <a:solidFill>
                  <a:srgbClr val="00B0F0"/>
                </a:solidFill>
                <a:latin typeface="微软雅黑" pitchFamily="34" charset="-122"/>
                <a:ea typeface="微软雅黑" pitchFamily="34" charset="-122"/>
              </a:rPr>
              <a:t>客户端</a:t>
            </a:r>
            <a:r>
              <a:rPr lang="zh-CN" altLang="en-US" sz="2400" dirty="0" smtClean="0">
                <a:solidFill>
                  <a:srgbClr val="00B0F0"/>
                </a:solidFill>
                <a:latin typeface="微软雅黑" pitchFamily="34" charset="-122"/>
                <a:ea typeface="微软雅黑" pitchFamily="34" charset="-122"/>
              </a:rPr>
              <a:t>；</a:t>
            </a:r>
            <a:endParaRPr lang="en-US" altLang="zh-CN" sz="2400" dirty="0" smtClean="0">
              <a:solidFill>
                <a:srgbClr val="00B0F0"/>
              </a:solidFill>
              <a:latin typeface="微软雅黑" pitchFamily="34" charset="-122"/>
              <a:ea typeface="微软雅黑" pitchFamily="34" charset="-122"/>
            </a:endParaRPr>
          </a:p>
          <a:p>
            <a:pPr marL="0" indent="0" eaLnBrk="1" hangingPunct="1">
              <a:lnSpc>
                <a:spcPct val="110000"/>
              </a:lnSpc>
              <a:buNone/>
            </a:pPr>
            <a:r>
              <a:rPr lang="zh-CN" altLang="en-US" sz="2400" dirty="0" smtClean="0">
                <a:solidFill>
                  <a:srgbClr val="00B0F0"/>
                </a:solidFill>
                <a:latin typeface="微软雅黑" pitchFamily="34" charset="-122"/>
                <a:ea typeface="微软雅黑" pitchFamily="34" charset="-122"/>
              </a:rPr>
              <a:t>（</a:t>
            </a:r>
            <a:r>
              <a:rPr lang="en-US" altLang="zh-CN" sz="2400" dirty="0" smtClean="0">
                <a:solidFill>
                  <a:srgbClr val="00B0F0"/>
                </a:solidFill>
                <a:latin typeface="微软雅黑" pitchFamily="34" charset="-122"/>
                <a:ea typeface="微软雅黑" pitchFamily="34" charset="-122"/>
              </a:rPr>
              <a:t>2</a:t>
            </a:r>
            <a:r>
              <a:rPr lang="zh-CN" altLang="en-US" sz="2400" dirty="0" smtClean="0">
                <a:solidFill>
                  <a:srgbClr val="00B0F0"/>
                </a:solidFill>
                <a:latin typeface="微软雅黑" pitchFamily="34" charset="-122"/>
                <a:ea typeface="微软雅黑" pitchFamily="34" charset="-122"/>
              </a:rPr>
              <a:t>）该副本</a:t>
            </a:r>
            <a:r>
              <a:rPr lang="zh-CN" altLang="en-US" sz="2400" b="1" dirty="0" smtClean="0">
                <a:solidFill>
                  <a:srgbClr val="00B0F0"/>
                </a:solidFill>
                <a:latin typeface="微软雅黑" pitchFamily="34" charset="-122"/>
                <a:ea typeface="微软雅黑" pitchFamily="34" charset="-122"/>
              </a:rPr>
              <a:t>不再</a:t>
            </a:r>
            <a:r>
              <a:rPr lang="zh-CN" altLang="en-US" sz="2400" b="1" dirty="0" smtClean="0">
                <a:solidFill>
                  <a:srgbClr val="00B0F0"/>
                </a:solidFill>
                <a:latin typeface="微软雅黑" pitchFamily="34" charset="-122"/>
                <a:ea typeface="微软雅黑" pitchFamily="34" charset="-122"/>
              </a:rPr>
              <a:t>进行任何修改操作</a:t>
            </a:r>
            <a:r>
              <a:rPr lang="zh-CN" altLang="en-US" sz="2400" dirty="0" smtClean="0">
                <a:solidFill>
                  <a:srgbClr val="00B0F0"/>
                </a:solidFill>
                <a:latin typeface="微软雅黑" pitchFamily="34" charset="-122"/>
                <a:ea typeface="微软雅黑" pitchFamily="34" charset="-122"/>
              </a:rPr>
              <a:t>；</a:t>
            </a:r>
            <a:endParaRPr lang="en-US" altLang="zh-CN" sz="2400" dirty="0" smtClean="0">
              <a:solidFill>
                <a:srgbClr val="00B0F0"/>
              </a:solidFill>
              <a:latin typeface="微软雅黑" pitchFamily="34" charset="-122"/>
              <a:ea typeface="微软雅黑" pitchFamily="34" charset="-122"/>
            </a:endParaRPr>
          </a:p>
          <a:p>
            <a:pPr marL="0" indent="0" eaLnBrk="1" hangingPunct="1">
              <a:lnSpc>
                <a:spcPct val="110000"/>
              </a:lnSpc>
              <a:buNone/>
            </a:pPr>
            <a:r>
              <a:rPr lang="zh-CN" altLang="en-US" sz="2400" dirty="0" smtClean="0">
                <a:solidFill>
                  <a:srgbClr val="00B0F0"/>
                </a:solidFill>
                <a:latin typeface="微软雅黑" pitchFamily="34" charset="-122"/>
                <a:ea typeface="微软雅黑" pitchFamily="34" charset="-122"/>
              </a:rPr>
              <a:t>（</a:t>
            </a:r>
            <a:r>
              <a:rPr lang="en-US" altLang="zh-CN" sz="2400" dirty="0" smtClean="0">
                <a:solidFill>
                  <a:srgbClr val="00B0F0"/>
                </a:solidFill>
                <a:latin typeface="微软雅黑" pitchFamily="34" charset="-122"/>
                <a:ea typeface="微软雅黑" pitchFamily="34" charset="-122"/>
              </a:rPr>
              <a:t>3</a:t>
            </a:r>
            <a:r>
              <a:rPr lang="zh-CN" altLang="en-US" sz="2400" dirty="0" smtClean="0">
                <a:solidFill>
                  <a:srgbClr val="00B0F0"/>
                </a:solidFill>
                <a:latin typeface="微软雅黑" pitchFamily="34" charset="-122"/>
                <a:ea typeface="微软雅黑" pitchFamily="34" charset="-122"/>
              </a:rPr>
              <a:t>）该副本会被垃圾收集系统</a:t>
            </a:r>
            <a:r>
              <a:rPr lang="zh-CN" altLang="en-US" sz="2400" b="1" dirty="0" smtClean="0">
                <a:solidFill>
                  <a:srgbClr val="00B0F0"/>
                </a:solidFill>
                <a:latin typeface="微软雅黑" pitchFamily="34" charset="-122"/>
                <a:ea typeface="微软雅黑" pitchFamily="34" charset="-122"/>
              </a:rPr>
              <a:t>尽快回收</a:t>
            </a:r>
            <a:r>
              <a:rPr lang="zh-CN" altLang="en-US" sz="2400" dirty="0" smtClean="0">
                <a:solidFill>
                  <a:srgbClr val="00B0F0"/>
                </a:solidFill>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1B7F9C68-2FD2-493A-BAF4-051340E87BD0}" type="slidenum">
              <a:rPr lang="zh-CN" altLang="en-US">
                <a:latin typeface="微软雅黑" pitchFamily="34" charset="-122"/>
                <a:ea typeface="微软雅黑" pitchFamily="34" charset="-122"/>
              </a:rPr>
              <a:pPr>
                <a:defRPr/>
              </a:pPr>
              <a:t>62</a:t>
            </a:fld>
            <a:endParaRPr lang="zh-CN" altLang="en-US">
              <a:latin typeface="微软雅黑" pitchFamily="34" charset="-122"/>
              <a:ea typeface="微软雅黑" pitchFamily="34" charset="-122"/>
            </a:endParaRPr>
          </a:p>
        </p:txBody>
      </p:sp>
      <p:sp>
        <p:nvSpPr>
          <p:cNvPr id="112642" name="Rectangle 2"/>
          <p:cNvSpPr>
            <a:spLocks noGrp="1"/>
          </p:cNvSpPr>
          <p:nvPr>
            <p:ph type="title"/>
          </p:nvPr>
        </p:nvSpPr>
        <p:spPr bwMode="auto"/>
        <p:txBody>
          <a:bodyPr/>
          <a:lstStyle/>
          <a:p>
            <a:pPr eaLnBrk="1" hangingPunct="1">
              <a:defRPr/>
            </a:pPr>
            <a:r>
              <a:rPr lang="en-US" altLang="zh-CN" dirty="0" smtClean="0">
                <a:latin typeface="微软雅黑" pitchFamily="34" charset="-122"/>
                <a:ea typeface="微软雅黑" pitchFamily="34" charset="-122"/>
              </a:rPr>
              <a:t>Chunk</a:t>
            </a:r>
            <a:r>
              <a:rPr lang="zh-CN" altLang="en-US" dirty="0" smtClean="0">
                <a:latin typeface="微软雅黑" pitchFamily="34" charset="-122"/>
                <a:ea typeface="微软雅黑" pitchFamily="34" charset="-122"/>
              </a:rPr>
              <a:t>版本变更</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租约及其日志</a:t>
            </a:r>
          </a:p>
        </p:txBody>
      </p:sp>
      <p:sp>
        <p:nvSpPr>
          <p:cNvPr id="67588" name="Rectangle 3"/>
          <p:cNvSpPr>
            <a:spLocks noGrp="1"/>
          </p:cNvSpPr>
          <p:nvPr>
            <p:ph type="body" idx="1"/>
          </p:nvPr>
        </p:nvSpPr>
        <p:spPr/>
        <p:txBody>
          <a:bodyPr/>
          <a:lstStyle/>
          <a:p>
            <a:pPr marL="0" indent="0" eaLnBrk="1" hangingPunct="1">
              <a:lnSpc>
                <a:spcPct val="110000"/>
              </a:lnSpc>
              <a:buFont typeface="Wingdings 2" pitchFamily="18" charset="2"/>
              <a:buNone/>
            </a:pPr>
            <a:r>
              <a:rPr lang="en-US" altLang="zh-CN" sz="2400" b="1" dirty="0" smtClean="0">
                <a:latin typeface="微软雅黑" pitchFamily="34" charset="-122"/>
                <a:ea typeface="微软雅黑" pitchFamily="34" charset="-122"/>
              </a:rPr>
              <a:t>Chunk</a:t>
            </a:r>
            <a:r>
              <a:rPr lang="zh-CN" altLang="en-US" sz="2400" b="1" dirty="0" smtClean="0">
                <a:latin typeface="微软雅黑" pitchFamily="34" charset="-122"/>
                <a:ea typeface="微软雅黑" pitchFamily="34" charset="-122"/>
              </a:rPr>
              <a:t>版本号增加：</a:t>
            </a:r>
            <a:endParaRPr lang="en-US" altLang="zh-CN" sz="2400" b="1" dirty="0" smtClean="0">
              <a:latin typeface="微软雅黑" pitchFamily="34" charset="-122"/>
              <a:ea typeface="微软雅黑" pitchFamily="34" charset="-122"/>
            </a:endParaRPr>
          </a:p>
          <a:p>
            <a:pPr marL="0" indent="0" eaLnBrk="1" hangingPunct="1">
              <a:lnSpc>
                <a:spcPct val="110000"/>
              </a:lnSpc>
              <a:buFont typeface="Wingdings 2" pitchFamily="18" charset="2"/>
              <a:buNone/>
            </a:pPr>
            <a:r>
              <a:rPr lang="en-US" altLang="zh-CN" sz="2400" dirty="0" smtClean="0">
                <a:latin typeface="微软雅黑" pitchFamily="34" charset="-122"/>
                <a:ea typeface="微软雅黑" pitchFamily="34" charset="-122"/>
              </a:rPr>
              <a:t>    Master</a:t>
            </a:r>
            <a:r>
              <a:rPr lang="zh-CN" altLang="en-US" sz="2400" dirty="0" smtClean="0">
                <a:latin typeface="微软雅黑" pitchFamily="34" charset="-122"/>
                <a:ea typeface="微软雅黑" pitchFamily="34" charset="-122"/>
              </a:rPr>
              <a:t>节点和</a:t>
            </a:r>
            <a:r>
              <a:rPr lang="en-US" altLang="zh-CN" sz="2400" dirty="0" smtClean="0">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签订一个新租约时</a:t>
            </a:r>
            <a:endParaRPr lang="en-US" altLang="zh-CN" sz="2400" dirty="0" smtClean="0">
              <a:latin typeface="微软雅黑" pitchFamily="34" charset="-122"/>
              <a:ea typeface="微软雅黑" pitchFamily="34" charset="-122"/>
            </a:endParaRPr>
          </a:p>
          <a:p>
            <a:pPr marL="0" indent="0" eaLnBrk="1" hangingPunct="1">
              <a:lnSpc>
                <a:spcPct val="110000"/>
              </a:lnSpc>
              <a:buFont typeface="Wingdings 2" pitchFamily="18" charset="2"/>
              <a:buNone/>
            </a:pPr>
            <a:r>
              <a:rPr lang="en-US" altLang="zh-CN" sz="2400" dirty="0" smtClean="0">
                <a:latin typeface="微软雅黑" pitchFamily="34" charset="-122"/>
                <a:ea typeface="微软雅黑" pitchFamily="34" charset="-122"/>
                <a:cs typeface="Arial" charset="0"/>
              </a:rPr>
              <a:t>     </a:t>
            </a:r>
            <a:r>
              <a:rPr lang="zh-CN" altLang="zh-CN" sz="2400" dirty="0" smtClean="0">
                <a:latin typeface="微软雅黑" pitchFamily="34" charset="-122"/>
                <a:ea typeface="微软雅黑" pitchFamily="34" charset="-122"/>
                <a:cs typeface="Arial" charset="0"/>
              </a:rPr>
              <a:t>↓</a:t>
            </a:r>
            <a:endParaRPr lang="en-US" altLang="zh-CN" sz="2400" dirty="0" smtClean="0">
              <a:latin typeface="微软雅黑" pitchFamily="34" charset="-122"/>
              <a:ea typeface="微软雅黑" pitchFamily="34" charset="-122"/>
              <a:cs typeface="Arial" charset="0"/>
            </a:endParaRPr>
          </a:p>
          <a:p>
            <a:pPr marL="0" indent="0" eaLnBrk="1" hangingPunct="1">
              <a:lnSpc>
                <a:spcPct val="110000"/>
              </a:lnSpc>
              <a:buFont typeface="Wingdings 2" pitchFamily="18" charset="2"/>
              <a:buNone/>
            </a:pPr>
            <a:r>
              <a:rPr lang="en-US" altLang="zh-CN" sz="2400" dirty="0" smtClean="0">
                <a:latin typeface="微软雅黑" pitchFamily="34" charset="-122"/>
                <a:ea typeface="微软雅黑" pitchFamily="34" charset="-122"/>
              </a:rPr>
              <a:t>    Master</a:t>
            </a:r>
            <a:r>
              <a:rPr lang="zh-CN" altLang="en-US" sz="2400" dirty="0" smtClean="0">
                <a:solidFill>
                  <a:srgbClr val="FF0000"/>
                </a:solidFill>
                <a:latin typeface="微软雅黑" pitchFamily="34" charset="-122"/>
                <a:ea typeface="微软雅黑" pitchFamily="34" charset="-122"/>
              </a:rPr>
              <a:t>增加</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版本号</a:t>
            </a:r>
            <a:r>
              <a:rPr lang="zh-CN" altLang="en-US" sz="2400" dirty="0" smtClean="0">
                <a:latin typeface="微软雅黑" pitchFamily="34" charset="-122"/>
                <a:ea typeface="微软雅黑" pitchFamily="34" charset="-122"/>
              </a:rPr>
              <a:t>，然后</a:t>
            </a:r>
            <a:r>
              <a:rPr lang="zh-CN" altLang="en-US" sz="2400" dirty="0" smtClean="0">
                <a:solidFill>
                  <a:srgbClr val="FF0000"/>
                </a:solidFill>
                <a:latin typeface="微软雅黑" pitchFamily="34" charset="-122"/>
                <a:ea typeface="微软雅黑" pitchFamily="34" charset="-122"/>
              </a:rPr>
              <a:t>通知</a:t>
            </a:r>
            <a:r>
              <a:rPr lang="zh-CN" altLang="en-US" sz="2400" dirty="0" smtClean="0">
                <a:latin typeface="微软雅黑" pitchFamily="34" charset="-122"/>
                <a:ea typeface="微软雅黑" pitchFamily="34" charset="-122"/>
              </a:rPr>
              <a:t>最新的副本。</a:t>
            </a:r>
            <a:endParaRPr lang="en-US" altLang="zh-CN" sz="2400" dirty="0" smtClean="0">
              <a:latin typeface="微软雅黑" pitchFamily="34" charset="-122"/>
              <a:ea typeface="微软雅黑" pitchFamily="34" charset="-122"/>
            </a:endParaRPr>
          </a:p>
          <a:p>
            <a:pPr marL="0" indent="0" eaLnBrk="1" hangingPunct="1">
              <a:lnSpc>
                <a:spcPct val="110000"/>
              </a:lnSpc>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lnSpc>
                <a:spcPct val="110000"/>
              </a:lnSpc>
              <a:buFont typeface="Wingdings 2" pitchFamily="18" charset="2"/>
              <a:buNone/>
            </a:pP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和这些副本都把新的版本号记录在它们</a:t>
            </a:r>
            <a:r>
              <a:rPr lang="zh-CN" altLang="en-US" sz="2400" dirty="0" smtClean="0">
                <a:solidFill>
                  <a:srgbClr val="FF0000"/>
                </a:solidFill>
                <a:latin typeface="微软雅黑" pitchFamily="34" charset="-122"/>
                <a:ea typeface="微软雅黑" pitchFamily="34" charset="-122"/>
              </a:rPr>
              <a:t>持久化存储的状态信息</a:t>
            </a:r>
            <a:r>
              <a:rPr lang="zh-CN" altLang="en-US" sz="2400" dirty="0" smtClean="0">
                <a:latin typeface="微软雅黑" pitchFamily="34" charset="-122"/>
                <a:ea typeface="微软雅黑" pitchFamily="34" charset="-122"/>
              </a:rPr>
              <a:t>中。</a:t>
            </a:r>
            <a:endParaRPr lang="en-US" altLang="zh-CN" sz="2400" dirty="0" smtClean="0">
              <a:latin typeface="微软雅黑" pitchFamily="34" charset="-122"/>
              <a:ea typeface="微软雅黑" pitchFamily="34" charset="-122"/>
            </a:endParaRPr>
          </a:p>
          <a:p>
            <a:pPr marL="0" indent="0" eaLnBrk="1" hangingPunct="1">
              <a:lnSpc>
                <a:spcPct val="110000"/>
              </a:lnSpc>
              <a:buFont typeface="Wingdings 2" pitchFamily="18" charset="2"/>
              <a:buNone/>
            </a:pPr>
            <a:r>
              <a:rPr lang="zh-CN" altLang="en-US" sz="2400" dirty="0" smtClean="0">
                <a:solidFill>
                  <a:srgbClr val="FF0000"/>
                </a:solidFill>
                <a:latin typeface="微软雅黑" pitchFamily="34" charset="-122"/>
                <a:ea typeface="微软雅黑" pitchFamily="34" charset="-122"/>
              </a:rPr>
              <a:t>该动作发生在任何客户机得到通知以前</a:t>
            </a:r>
            <a:r>
              <a:rPr lang="zh-CN" altLang="en-US" sz="2400" dirty="0" smtClean="0">
                <a:latin typeface="微软雅黑" pitchFamily="34" charset="-122"/>
                <a:ea typeface="微软雅黑" pitchFamily="34" charset="-122"/>
              </a:rPr>
              <a:t>（也是对新版</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开始写之前）。</a:t>
            </a:r>
          </a:p>
        </p:txBody>
      </p:sp>
      <p:sp>
        <p:nvSpPr>
          <p:cNvPr id="2" name="圆角矩形标注 1"/>
          <p:cNvSpPr/>
          <p:nvPr/>
        </p:nvSpPr>
        <p:spPr>
          <a:xfrm>
            <a:off x="3347864" y="4365104"/>
            <a:ext cx="1872208" cy="432048"/>
          </a:xfrm>
          <a:prstGeom prst="wedgeRoundRectCallout">
            <a:avLst>
              <a:gd name="adj1" fmla="val -78489"/>
              <a:gd name="adj2" fmla="val -3391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日志</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微软雅黑" pitchFamily="34" charset="-122"/>
                <a:ea typeface="微软雅黑" pitchFamily="34" charset="-122"/>
              </a:rPr>
              <a:t>Chunk</a:t>
            </a:r>
            <a:r>
              <a:rPr lang="zh-CN" altLang="en-US" dirty="0">
                <a:latin typeface="微软雅黑" pitchFamily="34" charset="-122"/>
                <a:ea typeface="微软雅黑" pitchFamily="34" charset="-122"/>
              </a:rPr>
              <a:t>版本（时效）检测</a:t>
            </a:r>
            <a:endParaRPr lang="zh-CN" altLang="en-US" dirty="0"/>
          </a:p>
        </p:txBody>
      </p:sp>
      <p:sp>
        <p:nvSpPr>
          <p:cNvPr id="3" name="内容占位符 2"/>
          <p:cNvSpPr>
            <a:spLocks noGrp="1"/>
          </p:cNvSpPr>
          <p:nvPr>
            <p:ph idx="1"/>
          </p:nvPr>
        </p:nvSpPr>
        <p:spPr>
          <a:xfrm>
            <a:off x="427403" y="1412776"/>
            <a:ext cx="8183562" cy="4187825"/>
          </a:xfrm>
        </p:spPr>
        <p:txBody>
          <a:bodyPr/>
          <a:lstStyle/>
          <a:p>
            <a:pPr marL="0" indent="0" eaLnBrk="1" hangingPunct="1">
              <a:lnSpc>
                <a:spcPct val="150000"/>
              </a:lnSpc>
              <a:buNone/>
            </a:pPr>
            <a:r>
              <a:rPr lang="zh-CN" altLang="en-US" sz="2400" dirty="0" smtClean="0">
                <a:latin typeface="微软雅黑" pitchFamily="34" charset="-122"/>
                <a:ea typeface="微软雅黑" pitchFamily="34" charset="-122"/>
              </a:rPr>
              <a:t>保护</a:t>
            </a:r>
            <a:r>
              <a:rPr lang="zh-CN" altLang="en-US" sz="2400" dirty="0" smtClean="0">
                <a:latin typeface="微软雅黑" pitchFamily="34" charset="-122"/>
                <a:ea typeface="微软雅黑" pitchFamily="34" charset="-122"/>
              </a:rPr>
              <a:t>措施：（</a:t>
            </a:r>
            <a:r>
              <a:rPr lang="en-US" altLang="zh-CN" sz="2400" b="1" dirty="0" smtClean="0">
                <a:solidFill>
                  <a:srgbClr val="FF0000"/>
                </a:solidFill>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a:t>
            </a:r>
            <a:endParaRPr lang="zh-CN" altLang="en-US" sz="2400" dirty="0" smtClean="0">
              <a:latin typeface="微软雅黑" pitchFamily="34" charset="-122"/>
              <a:ea typeface="微软雅黑" pitchFamily="34" charset="-122"/>
            </a:endParaRPr>
          </a:p>
          <a:p>
            <a:pPr marL="0" indent="0" eaLnBrk="1" hangingPunct="1">
              <a:lnSpc>
                <a:spcPct val="150000"/>
              </a:lnSpc>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r>
              <a:rPr lang="en-US" altLang="zh-CN" sz="2400" dirty="0">
                <a:solidFill>
                  <a:srgbClr val="FF0000"/>
                </a:solidFill>
                <a:latin typeface="微软雅黑" pitchFamily="34" charset="-122"/>
                <a:ea typeface="微软雅黑" pitchFamily="34" charset="-122"/>
              </a:rPr>
              <a:t>Master</a:t>
            </a:r>
            <a:r>
              <a:rPr lang="zh-CN" altLang="en-US" sz="2400" dirty="0">
                <a:solidFill>
                  <a:srgbClr val="FF0000"/>
                </a:solidFill>
                <a:latin typeface="微软雅黑" pitchFamily="34" charset="-122"/>
                <a:ea typeface="微软雅黑" pitchFamily="34" charset="-122"/>
              </a:rPr>
              <a:t>在通知客户机</a:t>
            </a:r>
            <a:r>
              <a:rPr lang="zh-CN" altLang="en-US" sz="2400" dirty="0">
                <a:latin typeface="微软雅黑" pitchFamily="34" charset="-122"/>
                <a:ea typeface="微软雅黑" pitchFamily="34" charset="-122"/>
              </a:rPr>
              <a:t>某个</a:t>
            </a:r>
            <a:r>
              <a:rPr lang="en-US" altLang="zh-CN" sz="2400" dirty="0">
                <a:latin typeface="微软雅黑" pitchFamily="34" charset="-122"/>
                <a:ea typeface="微软雅黑" pitchFamily="34" charset="-122"/>
              </a:rPr>
              <a:t>Chunk</a:t>
            </a:r>
            <a:r>
              <a:rPr lang="zh-CN" altLang="en-US" sz="2400" dirty="0">
                <a:latin typeface="微软雅黑" pitchFamily="34" charset="-122"/>
                <a:ea typeface="微软雅黑" pitchFamily="34" charset="-122"/>
              </a:rPr>
              <a:t>服务器持有租约、或者指示从哪个</a:t>
            </a:r>
            <a:r>
              <a:rPr lang="en-US" altLang="zh-CN" sz="2400" dirty="0">
                <a:latin typeface="微软雅黑" pitchFamily="34" charset="-122"/>
                <a:ea typeface="微软雅黑" pitchFamily="34" charset="-122"/>
              </a:rPr>
              <a:t>Chunk</a:t>
            </a:r>
            <a:r>
              <a:rPr lang="zh-CN" altLang="en-US" sz="2400" dirty="0">
                <a:latin typeface="微软雅黑" pitchFamily="34" charset="-122"/>
                <a:ea typeface="微软雅黑" pitchFamily="34" charset="-122"/>
              </a:rPr>
              <a:t>服务器进行克隆时，</a:t>
            </a:r>
            <a:r>
              <a:rPr lang="zh-CN" altLang="en-US" sz="2400" dirty="0">
                <a:solidFill>
                  <a:srgbClr val="FF0000"/>
                </a:solidFill>
                <a:latin typeface="微软雅黑" pitchFamily="34" charset="-122"/>
                <a:ea typeface="微软雅黑" pitchFamily="34" charset="-122"/>
              </a:rPr>
              <a:t>消息中都附带了</a:t>
            </a:r>
            <a:r>
              <a:rPr lang="en-US" altLang="zh-CN" sz="2400" dirty="0">
                <a:solidFill>
                  <a:srgbClr val="FF0000"/>
                </a:solidFill>
                <a:latin typeface="微软雅黑" pitchFamily="34" charset="-122"/>
                <a:ea typeface="微软雅黑" pitchFamily="34" charset="-122"/>
              </a:rPr>
              <a:t>Chunk</a:t>
            </a:r>
            <a:r>
              <a:rPr lang="zh-CN" altLang="en-US" sz="2400" dirty="0">
                <a:solidFill>
                  <a:srgbClr val="FF0000"/>
                </a:solidFill>
                <a:latin typeface="微软雅黑" pitchFamily="34" charset="-122"/>
                <a:ea typeface="微软雅黑" pitchFamily="34" charset="-122"/>
              </a:rPr>
              <a:t>的版本号</a:t>
            </a:r>
            <a:r>
              <a:rPr lang="zh-CN" altLang="en-US" sz="2400" dirty="0">
                <a:latin typeface="微软雅黑" pitchFamily="34" charset="-122"/>
                <a:ea typeface="微软雅黑" pitchFamily="34" charset="-122"/>
              </a:rPr>
              <a:t>。</a:t>
            </a:r>
          </a:p>
          <a:p>
            <a:pPr marL="0" indent="0" eaLnBrk="1" hangingPunct="1">
              <a:lnSpc>
                <a:spcPct val="150000"/>
              </a:lnSpc>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在回复客户机</a:t>
            </a:r>
            <a:r>
              <a:rPr lang="zh-CN" altLang="en-US" sz="2400" dirty="0" smtClean="0">
                <a:latin typeface="微软雅黑" pitchFamily="34" charset="-122"/>
                <a:ea typeface="微软雅黑" pitchFamily="34" charset="-122"/>
              </a:rPr>
              <a:t>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信息请求时会</a:t>
            </a:r>
            <a:r>
              <a:rPr lang="zh-CN" altLang="en-US" sz="2400" dirty="0" smtClean="0">
                <a:solidFill>
                  <a:srgbClr val="FF0000"/>
                </a:solidFill>
                <a:latin typeface="微软雅黑" pitchFamily="34" charset="-122"/>
                <a:ea typeface="微软雅黑" pitchFamily="34" charset="-122"/>
              </a:rPr>
              <a:t>认为那些过期的</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不存在</a:t>
            </a:r>
            <a:r>
              <a:rPr lang="zh-CN" altLang="en-US" sz="2400" dirty="0" smtClean="0">
                <a:latin typeface="微软雅黑" pitchFamily="34" charset="-122"/>
                <a:ea typeface="微软雅黑" pitchFamily="34" charset="-122"/>
              </a:rPr>
              <a:t>（即使过期副本还未被回收）。</a:t>
            </a:r>
          </a:p>
          <a:p>
            <a:pPr marL="0" indent="0" eaLnBrk="1" hangingPunct="1">
              <a:lnSpc>
                <a:spcPct val="150000"/>
              </a:lnSpc>
              <a:buNone/>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例行垃圾回收</a:t>
            </a:r>
            <a:r>
              <a:rPr lang="zh-CN" altLang="en-US" sz="2400" dirty="0" smtClean="0">
                <a:latin typeface="微软雅黑" pitchFamily="34" charset="-122"/>
                <a:ea typeface="微软雅黑" pitchFamily="34" charset="-122"/>
              </a:rPr>
              <a:t>时</a:t>
            </a:r>
            <a:r>
              <a:rPr lang="zh-CN" altLang="en-US" sz="2400" dirty="0" smtClean="0">
                <a:solidFill>
                  <a:srgbClr val="FF0000"/>
                </a:solidFill>
                <a:latin typeface="微软雅黑" pitchFamily="34" charset="-122"/>
                <a:ea typeface="微软雅黑" pitchFamily="34" charset="-122"/>
              </a:rPr>
              <a:t>移除</a:t>
            </a:r>
            <a:r>
              <a:rPr lang="zh-CN" altLang="en-US" sz="2400" dirty="0" smtClean="0">
                <a:latin typeface="微软雅黑" pitchFamily="34" charset="-122"/>
                <a:ea typeface="微软雅黑" pitchFamily="34" charset="-122"/>
              </a:rPr>
              <a:t>所有的过期失效副本。</a:t>
            </a:r>
          </a:p>
        </p:txBody>
      </p:sp>
      <p:sp>
        <p:nvSpPr>
          <p:cNvPr id="4" name="灯片编号占位符 3"/>
          <p:cNvSpPr>
            <a:spLocks noGrp="1"/>
          </p:cNvSpPr>
          <p:nvPr>
            <p:ph type="sldNum" sz="quarter" idx="12"/>
          </p:nvPr>
        </p:nvSpPr>
        <p:spPr/>
        <p:txBody>
          <a:bodyPr/>
          <a:lstStyle/>
          <a:p>
            <a:pPr>
              <a:defRPr/>
            </a:pPr>
            <a:fld id="{E45A1168-582C-4C59-B322-0F92F27BE46A}" type="slidenum">
              <a:rPr lang="zh-CN" altLang="en-US" smtClean="0"/>
              <a:pPr>
                <a:defRPr/>
              </a:pPr>
              <a:t>63</a:t>
            </a:fld>
            <a:endParaRPr lang="zh-CN" altLang="en-US"/>
          </a:p>
        </p:txBody>
      </p:sp>
      <p:sp>
        <p:nvSpPr>
          <p:cNvPr id="5" name="圆角矩形标注 4"/>
          <p:cNvSpPr/>
          <p:nvPr/>
        </p:nvSpPr>
        <p:spPr>
          <a:xfrm>
            <a:off x="3203848" y="3290664"/>
            <a:ext cx="1872208" cy="432048"/>
          </a:xfrm>
          <a:prstGeom prst="wedgeRoundRectCallout">
            <a:avLst>
              <a:gd name="adj1" fmla="val -64322"/>
              <a:gd name="adj2" fmla="val -537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通知版本号</a:t>
            </a:r>
            <a:endParaRPr lang="zh-CN" altLang="en-US" sz="2400" dirty="0">
              <a:latin typeface="微软雅黑" panose="020B0503020204020204" pitchFamily="34" charset="-122"/>
              <a:ea typeface="微软雅黑" panose="020B0503020204020204" pitchFamily="34" charset="-122"/>
            </a:endParaRPr>
          </a:p>
        </p:txBody>
      </p:sp>
      <p:sp>
        <p:nvSpPr>
          <p:cNvPr id="6" name="圆角矩形标注 5"/>
          <p:cNvSpPr/>
          <p:nvPr/>
        </p:nvSpPr>
        <p:spPr>
          <a:xfrm>
            <a:off x="6372200" y="3290664"/>
            <a:ext cx="1872208" cy="432048"/>
          </a:xfrm>
          <a:prstGeom prst="wedgeRoundRectCallout">
            <a:avLst>
              <a:gd name="adj1" fmla="val -65932"/>
              <a:gd name="adj2" fmla="val 8575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过期不回复</a:t>
            </a:r>
            <a:endParaRPr lang="zh-CN" altLang="en-US" sz="2400" dirty="0">
              <a:latin typeface="微软雅黑" panose="020B0503020204020204" pitchFamily="34" charset="-122"/>
              <a:ea typeface="微软雅黑" panose="020B0503020204020204" pitchFamily="34" charset="-122"/>
            </a:endParaRPr>
          </a:p>
        </p:txBody>
      </p:sp>
      <p:sp>
        <p:nvSpPr>
          <p:cNvPr id="7" name="圆角矩形标注 6"/>
          <p:cNvSpPr/>
          <p:nvPr/>
        </p:nvSpPr>
        <p:spPr>
          <a:xfrm>
            <a:off x="5057411" y="5606901"/>
            <a:ext cx="1872208" cy="432048"/>
          </a:xfrm>
          <a:prstGeom prst="wedgeRoundRectCallout">
            <a:avLst>
              <a:gd name="adj1" fmla="val -62175"/>
              <a:gd name="adj2" fmla="val -793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例行清理</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F5734EC0-48E8-4278-85F9-07BD13A8C395}" type="slidenum">
              <a:rPr lang="zh-CN" altLang="en-US">
                <a:latin typeface="微软雅黑" pitchFamily="34" charset="-122"/>
                <a:ea typeface="微软雅黑" pitchFamily="34" charset="-122"/>
              </a:rPr>
              <a:pPr>
                <a:defRPr/>
              </a:pPr>
              <a:t>64</a:t>
            </a:fld>
            <a:endParaRPr lang="zh-CN" altLang="en-US">
              <a:latin typeface="微软雅黑" pitchFamily="34" charset="-122"/>
              <a:ea typeface="微软雅黑" pitchFamily="34" charset="-122"/>
            </a:endParaRPr>
          </a:p>
        </p:txBody>
      </p:sp>
      <p:sp>
        <p:nvSpPr>
          <p:cNvPr id="111618" name="Rectangle 2"/>
          <p:cNvSpPr>
            <a:spLocks noGrp="1"/>
          </p:cNvSpPr>
          <p:nvPr>
            <p:ph type="title"/>
          </p:nvPr>
        </p:nvSpPr>
        <p:spPr bwMode="auto"/>
        <p:txBody>
          <a:bodyPr/>
          <a:lstStyle/>
          <a:p>
            <a:pPr eaLnBrk="1" hangingPunct="1">
              <a:defRPr/>
            </a:pPr>
            <a:r>
              <a:rPr lang="en-US" altLang="zh-CN" dirty="0" smtClean="0">
                <a:latin typeface="微软雅黑" pitchFamily="34" charset="-122"/>
                <a:ea typeface="微软雅黑" pitchFamily="34" charset="-122"/>
              </a:rPr>
              <a:t>Chunk</a:t>
            </a:r>
            <a:r>
              <a:rPr lang="zh-CN" altLang="en-US" dirty="0" smtClean="0">
                <a:latin typeface="微软雅黑" pitchFamily="34" charset="-122"/>
                <a:ea typeface="微软雅黑" pitchFamily="34" charset="-122"/>
              </a:rPr>
              <a:t>时效检测</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版本号验证</a:t>
            </a:r>
          </a:p>
        </p:txBody>
      </p:sp>
      <p:sp>
        <p:nvSpPr>
          <p:cNvPr id="66564" name="Rectangle 3"/>
          <p:cNvSpPr>
            <a:spLocks noGrp="1"/>
          </p:cNvSpPr>
          <p:nvPr>
            <p:ph type="body" idx="1"/>
          </p:nvPr>
        </p:nvSpPr>
        <p:spPr>
          <a:xfrm>
            <a:off x="503238" y="1412875"/>
            <a:ext cx="8183562" cy="4320381"/>
          </a:xfrm>
        </p:spPr>
        <p:txBody>
          <a:bodyPr/>
          <a:lstStyle/>
          <a:p>
            <a:pPr marL="0" indent="0" eaLnBrk="1" hangingPunct="1">
              <a:lnSpc>
                <a:spcPct val="150000"/>
              </a:lnSpc>
              <a:buFont typeface="Wingdings 2" pitchFamily="18" charset="2"/>
              <a:buNone/>
            </a:pPr>
            <a:r>
              <a:rPr lang="en-US" altLang="zh-CN" sz="2400" b="1" dirty="0" smtClean="0">
                <a:latin typeface="微软雅黑" pitchFamily="34" charset="-122"/>
                <a:ea typeface="微软雅黑" pitchFamily="34" charset="-122"/>
              </a:rPr>
              <a:t>Chunk</a:t>
            </a:r>
            <a:r>
              <a:rPr lang="zh-CN" altLang="en-US" sz="2400" b="1" dirty="0" smtClean="0">
                <a:latin typeface="微软雅黑" pitchFamily="34" charset="-122"/>
                <a:ea typeface="微软雅黑" pitchFamily="34" charset="-122"/>
              </a:rPr>
              <a:t>服务器失效</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副本可能因错失一些修改操作而过期失效。</a:t>
            </a:r>
            <a:endParaRPr lang="en-US" altLang="zh-CN" sz="2400" dirty="0" smtClean="0">
              <a:latin typeface="微软雅黑" pitchFamily="34" charset="-122"/>
              <a:ea typeface="微软雅黑" pitchFamily="34" charset="-122"/>
            </a:endParaRPr>
          </a:p>
          <a:p>
            <a:pPr marL="0" indent="0" eaLnBrk="1" hangingPunct="1">
              <a:lnSpc>
                <a:spcPct val="150000"/>
              </a:lnSpc>
              <a:buNone/>
            </a:pPr>
            <a:r>
              <a:rPr lang="en-US" altLang="zh-CN" sz="2400" dirty="0" smtClean="0">
                <a:latin typeface="微软雅黑" pitchFamily="34" charset="-122"/>
                <a:ea typeface="微软雅黑" pitchFamily="34" charset="-122"/>
              </a:rPr>
              <a:t>         ↓</a:t>
            </a:r>
          </a:p>
          <a:p>
            <a:pPr marL="0" indent="0" eaLnBrk="1" hangingPunct="1">
              <a:lnSpc>
                <a:spcPct val="150000"/>
              </a:lnSpc>
              <a:buFont typeface="Wingdings 2" pitchFamily="18" charset="2"/>
              <a:buNone/>
            </a:pPr>
            <a:r>
              <a:rPr lang="en-US" altLang="zh-CN" sz="2400" dirty="0" smtClean="0">
                <a:latin typeface="微软雅黑" pitchFamily="34" charset="-122"/>
                <a:ea typeface="微软雅黑" pitchFamily="34" charset="-122"/>
              </a:rPr>
              <a:t>    </a:t>
            </a:r>
            <a:r>
              <a:rPr lang="en-US" altLang="zh-CN" sz="2400" dirty="0" smtClean="0">
                <a:solidFill>
                  <a:srgbClr val="FF0000"/>
                </a:solidFill>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保存每个</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的版本号</a:t>
            </a:r>
            <a:r>
              <a:rPr lang="zh-CN" altLang="en-US" sz="2400" dirty="0" smtClean="0">
                <a:latin typeface="微软雅黑" pitchFamily="34" charset="-122"/>
                <a:ea typeface="微软雅黑" pitchFamily="34" charset="-122"/>
              </a:rPr>
              <a:t>以区分当前副本和过期副本。</a:t>
            </a:r>
            <a:endParaRPr lang="en-US" altLang="zh-CN" sz="2400" dirty="0" smtClean="0">
              <a:latin typeface="微软雅黑" pitchFamily="34" charset="-122"/>
              <a:ea typeface="微软雅黑" pitchFamily="34" charset="-122"/>
            </a:endParaRPr>
          </a:p>
          <a:p>
            <a:pPr marL="0" indent="0" eaLnBrk="1" hangingPunct="1">
              <a:lnSpc>
                <a:spcPct val="150000"/>
              </a:lnSpc>
              <a:buFont typeface="Wingdings 2" pitchFamily="18" charset="2"/>
              <a:buNone/>
            </a:pPr>
            <a:r>
              <a:rPr lang="zh-CN" altLang="en-US" sz="2400" b="1" dirty="0" smtClean="0">
                <a:solidFill>
                  <a:srgbClr val="FF0000"/>
                </a:solidFill>
                <a:latin typeface="微软雅黑" pitchFamily="34" charset="-122"/>
                <a:ea typeface="微软雅黑" pitchFamily="34" charset="-122"/>
              </a:rPr>
              <a:t>客户</a:t>
            </a:r>
            <a:r>
              <a:rPr lang="zh-CN" altLang="en-US" sz="2400" b="1" dirty="0" smtClean="0">
                <a:solidFill>
                  <a:srgbClr val="FF0000"/>
                </a:solidFill>
                <a:latin typeface="微软雅黑" pitchFamily="34" charset="-122"/>
                <a:ea typeface="微软雅黑" pitchFamily="34" charset="-122"/>
              </a:rPr>
              <a:t>机或者</a:t>
            </a:r>
            <a:r>
              <a:rPr lang="en-US" altLang="zh-CN" sz="2400" b="1" dirty="0" smtClean="0">
                <a:solidFill>
                  <a:srgbClr val="FF0000"/>
                </a:solidFill>
                <a:latin typeface="微软雅黑" pitchFamily="34" charset="-122"/>
                <a:ea typeface="微软雅黑" pitchFamily="34" charset="-122"/>
              </a:rPr>
              <a:t>Chunk</a:t>
            </a:r>
            <a:r>
              <a:rPr lang="zh-CN" altLang="en-US" sz="2400" b="1" dirty="0" smtClean="0">
                <a:solidFill>
                  <a:srgbClr val="FF0000"/>
                </a:solidFill>
                <a:latin typeface="微软雅黑" pitchFamily="34" charset="-122"/>
                <a:ea typeface="微软雅黑" pitchFamily="34" charset="-122"/>
              </a:rPr>
              <a:t>服务器</a:t>
            </a:r>
            <a:r>
              <a:rPr lang="zh-CN" altLang="en-US" sz="2400" dirty="0" smtClean="0">
                <a:solidFill>
                  <a:srgbClr val="FF0000"/>
                </a:solidFill>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在</a:t>
            </a:r>
            <a:r>
              <a:rPr lang="zh-CN" altLang="en-US" sz="2400" dirty="0" smtClean="0">
                <a:latin typeface="微软雅黑" pitchFamily="34" charset="-122"/>
                <a:ea typeface="微软雅黑" pitchFamily="34" charset="-122"/>
              </a:rPr>
              <a:t>执行操作时都会</a:t>
            </a:r>
            <a:r>
              <a:rPr lang="zh-CN" altLang="en-US" sz="2400" dirty="0" smtClean="0">
                <a:solidFill>
                  <a:srgbClr val="FF0000"/>
                </a:solidFill>
                <a:latin typeface="微软雅黑" pitchFamily="34" charset="-122"/>
                <a:ea typeface="微软雅黑" pitchFamily="34" charset="-122"/>
              </a:rPr>
              <a:t>验证版本号</a:t>
            </a:r>
            <a:r>
              <a:rPr lang="zh-CN" altLang="en-US" sz="2400" dirty="0" smtClean="0">
                <a:latin typeface="微软雅黑" pitchFamily="34" charset="-122"/>
                <a:ea typeface="微软雅黑" pitchFamily="34" charset="-122"/>
              </a:rPr>
              <a:t>以确保总是</a:t>
            </a:r>
            <a:r>
              <a:rPr lang="zh-CN" altLang="en-US" sz="2400" dirty="0" smtClean="0">
                <a:solidFill>
                  <a:srgbClr val="FF0000"/>
                </a:solidFill>
                <a:latin typeface="微软雅黑" pitchFamily="34" charset="-122"/>
                <a:ea typeface="微软雅黑" pitchFamily="34" charset="-122"/>
              </a:rPr>
              <a:t>访问当前版本</a:t>
            </a:r>
            <a:r>
              <a:rPr lang="zh-CN" altLang="en-US" sz="2400" dirty="0" smtClean="0">
                <a:latin typeface="微软雅黑" pitchFamily="34" charset="-122"/>
                <a:ea typeface="微软雅黑" pitchFamily="34" charset="-122"/>
              </a:rPr>
              <a:t>的数据。</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latin typeface="微软雅黑" pitchFamily="34" charset="-122"/>
                <a:ea typeface="微软雅黑" pitchFamily="34" charset="-122"/>
              </a:rPr>
              <a:t>Chunk</a:t>
            </a:r>
            <a:r>
              <a:rPr lang="zh-CN" altLang="en-US" dirty="0" smtClean="0">
                <a:latin typeface="微软雅黑" pitchFamily="34" charset="-122"/>
                <a:ea typeface="微软雅黑" pitchFamily="34" charset="-122"/>
              </a:rPr>
              <a:t>版本变更异常情况</a:t>
            </a:r>
            <a:endParaRPr lang="zh-CN" altLang="en-US" dirty="0"/>
          </a:p>
        </p:txBody>
      </p:sp>
      <p:sp>
        <p:nvSpPr>
          <p:cNvPr id="68611" name="内容占位符 2"/>
          <p:cNvSpPr>
            <a:spLocks noGrp="1"/>
          </p:cNvSpPr>
          <p:nvPr>
            <p:ph idx="1"/>
          </p:nvPr>
        </p:nvSpPr>
        <p:spPr>
          <a:xfrm>
            <a:off x="503238" y="1340769"/>
            <a:ext cx="8183562" cy="4896544"/>
          </a:xfrm>
        </p:spPr>
        <p:txBody>
          <a:bodyPr/>
          <a:lstStyle/>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如果某个副本所在的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服务器处于失效状态，则该副本版本号不会增加。</a:t>
            </a:r>
            <a:endParaRPr lang="en-US" altLang="zh-CN" sz="2400" dirty="0" smtClean="0">
              <a:latin typeface="微软雅黑" pitchFamily="34" charset="-122"/>
              <a:ea typeface="微软雅黑" pitchFamily="34" charset="-122"/>
            </a:endParaRPr>
          </a:p>
          <a:p>
            <a:pPr marL="0" indent="0" eaLnBrk="1" hangingPunct="1">
              <a:lnSpc>
                <a:spcPct val="120000"/>
              </a:lnSpc>
              <a:buNone/>
            </a:pPr>
            <a:r>
              <a:rPr lang="en-US" altLang="zh-CN" sz="2400" dirty="0" smtClean="0">
                <a:latin typeface="微软雅黑" pitchFamily="34" charset="-122"/>
                <a:ea typeface="微软雅黑" pitchFamily="34" charset="-122"/>
              </a:rPr>
              <a:t>      ↓</a:t>
            </a:r>
          </a:p>
          <a:p>
            <a:pPr marL="0" indent="0" eaLnBrk="1" hangingPunct="1">
              <a:lnSpc>
                <a:spcPct val="120000"/>
              </a:lnSpc>
              <a:buNone/>
            </a:pPr>
            <a:r>
              <a:rPr lang="zh-CN" altLang="en-US" sz="2400" dirty="0" smtClean="0">
                <a:latin typeface="微软雅黑" pitchFamily="34" charset="-122"/>
                <a:ea typeface="微软雅黑" pitchFamily="34" charset="-122"/>
              </a:rPr>
              <a:t>    该</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服务器重新启动</a:t>
            </a:r>
            <a:r>
              <a:rPr lang="zh-CN" altLang="en-US" sz="2400" dirty="0" smtClean="0">
                <a:latin typeface="微软雅黑" pitchFamily="34" charset="-122"/>
                <a:ea typeface="微软雅黑" pitchFamily="34" charset="-122"/>
              </a:rPr>
              <a:t>并向</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报告其拥有的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集合及版本号时，</a:t>
            </a:r>
            <a:r>
              <a:rPr lang="en-US" altLang="zh-CN" sz="2400" dirty="0">
                <a:latin typeface="微软雅黑" pitchFamily="34" charset="-122"/>
                <a:ea typeface="微软雅黑" pitchFamily="34" charset="-122"/>
              </a:rPr>
              <a:t> </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可检测出</a:t>
            </a:r>
            <a:r>
              <a:rPr lang="zh-CN" altLang="en-US" sz="2400" dirty="0" smtClean="0">
                <a:latin typeface="微软雅黑" pitchFamily="34" charset="-122"/>
                <a:ea typeface="微软雅黑" pitchFamily="34" charset="-122"/>
              </a:rPr>
              <a:t>这些过期的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20000"/>
              </a:lnSpc>
              <a:buNone/>
            </a:pPr>
            <a:endParaRPr lang="zh-CN" altLang="en-US"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a:t>
            </a:r>
            <a:r>
              <a:rPr lang="zh-CN" altLang="en-US" sz="2400" dirty="0" smtClean="0">
                <a:solidFill>
                  <a:srgbClr val="FF0000"/>
                </a:solidFill>
                <a:latin typeface="微软雅黑" pitchFamily="34" charset="-122"/>
                <a:ea typeface="微软雅黑" pitchFamily="34" charset="-122"/>
              </a:rPr>
              <a:t>如果</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看到一个比它记录的版本号更高的版本号</a:t>
            </a:r>
            <a:r>
              <a:rPr lang="zh-CN" altLang="en-US" sz="2400" dirty="0" smtClean="0">
                <a:solidFill>
                  <a:schemeClr val="accent1"/>
                </a:solidFill>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会认为它和</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a:t>
            </a:r>
            <a:r>
              <a:rPr lang="zh-CN" altLang="en-US" sz="2400" dirty="0" smtClean="0">
                <a:solidFill>
                  <a:srgbClr val="FF0000"/>
                </a:solidFill>
                <a:latin typeface="微软雅黑" pitchFamily="34" charset="-122"/>
                <a:ea typeface="微软雅黑" pitchFamily="34" charset="-122"/>
              </a:rPr>
              <a:t>签订租约的操作失败</a:t>
            </a:r>
            <a:r>
              <a:rPr lang="zh-CN" altLang="en-US" sz="2400" dirty="0" smtClean="0">
                <a:latin typeface="微软雅黑" pitchFamily="34" charset="-122"/>
                <a:ea typeface="微软雅黑" pitchFamily="34" charset="-122"/>
              </a:rPr>
              <a:t>了，此时会</a:t>
            </a:r>
            <a:r>
              <a:rPr lang="zh-CN" altLang="en-US" sz="2400" dirty="0" smtClean="0">
                <a:solidFill>
                  <a:srgbClr val="FF0000"/>
                </a:solidFill>
                <a:latin typeface="微软雅黑" pitchFamily="34" charset="-122"/>
                <a:ea typeface="微软雅黑" pitchFamily="34" charset="-122"/>
              </a:rPr>
              <a:t>选择更高的版本号</a:t>
            </a:r>
            <a:r>
              <a:rPr lang="zh-CN" altLang="en-US" sz="2400" dirty="0" smtClean="0">
                <a:latin typeface="微软雅黑" pitchFamily="34" charset="-122"/>
                <a:ea typeface="微软雅黑" pitchFamily="34" charset="-122"/>
              </a:rPr>
              <a:t>作为当前的版本号。</a:t>
            </a:r>
            <a:endParaRPr lang="zh-CN" altLang="en-US" sz="2400" dirty="0" smtClean="0"/>
          </a:p>
        </p:txBody>
      </p:sp>
      <p:sp>
        <p:nvSpPr>
          <p:cNvPr id="4" name="灯片编号占位符 3"/>
          <p:cNvSpPr>
            <a:spLocks noGrp="1"/>
          </p:cNvSpPr>
          <p:nvPr>
            <p:ph type="sldNum" sz="quarter" idx="12"/>
          </p:nvPr>
        </p:nvSpPr>
        <p:spPr/>
        <p:txBody>
          <a:bodyPr/>
          <a:lstStyle/>
          <a:p>
            <a:pPr>
              <a:defRPr/>
            </a:pPr>
            <a:fld id="{70B3D1DD-73F3-4E23-A175-DE17DAF53214}" type="slidenum">
              <a:rPr lang="zh-CN" altLang="en-US" smtClean="0"/>
              <a:pPr>
                <a:defRPr/>
              </a:pPr>
              <a:t>65</a:t>
            </a:fld>
            <a:endParaRPr lang="zh-CN" altLang="en-US" dirty="0"/>
          </a:p>
        </p:txBody>
      </p:sp>
      <p:sp>
        <p:nvSpPr>
          <p:cNvPr id="5" name="圆角矩形标注 4"/>
          <p:cNvSpPr/>
          <p:nvPr/>
        </p:nvSpPr>
        <p:spPr>
          <a:xfrm>
            <a:off x="6760295" y="5578475"/>
            <a:ext cx="1963018" cy="792088"/>
          </a:xfrm>
          <a:prstGeom prst="wedgeRoundRectCallout">
            <a:avLst>
              <a:gd name="adj1" fmla="val -63557"/>
              <a:gd name="adj2" fmla="val -7454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itchFamily="34" charset="-122"/>
                <a:ea typeface="微软雅黑" pitchFamily="34" charset="-122"/>
              </a:rPr>
              <a:t>租约的选择；</a:t>
            </a:r>
            <a:endParaRPr lang="en-US" altLang="zh-CN" sz="2400" dirty="0" smtClean="0">
              <a:latin typeface="微软雅黑" pitchFamily="34" charset="-122"/>
              <a:ea typeface="微软雅黑" pitchFamily="34" charset="-122"/>
            </a:endParaRPr>
          </a:p>
          <a:p>
            <a:pPr algn="ctr"/>
            <a:r>
              <a:rPr lang="zh-CN" altLang="en-US" sz="2400" dirty="0" smtClean="0">
                <a:latin typeface="微软雅黑" pitchFamily="34" charset="-122"/>
                <a:ea typeface="微软雅黑" pitchFamily="34" charset="-122"/>
              </a:rPr>
              <a:t>一致性。</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40AD96FF-688C-466B-B229-E1401CADF43B}" type="slidenum">
              <a:rPr lang="zh-CN" altLang="en-US">
                <a:latin typeface="微软雅黑" pitchFamily="34" charset="-122"/>
                <a:ea typeface="微软雅黑" pitchFamily="34" charset="-122"/>
              </a:rPr>
              <a:pPr>
                <a:defRPr/>
              </a:pPr>
              <a:t>66</a:t>
            </a:fld>
            <a:endParaRPr lang="zh-CN" altLang="en-US">
              <a:latin typeface="微软雅黑" pitchFamily="34" charset="-122"/>
              <a:ea typeface="微软雅黑" pitchFamily="34" charset="-122"/>
            </a:endParaRPr>
          </a:p>
        </p:txBody>
      </p:sp>
      <p:sp>
        <p:nvSpPr>
          <p:cNvPr id="99330"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快照机制（用途）</a:t>
            </a:r>
          </a:p>
        </p:txBody>
      </p:sp>
      <p:sp>
        <p:nvSpPr>
          <p:cNvPr id="54276" name="Rectangle 3"/>
          <p:cNvSpPr>
            <a:spLocks noGrp="1"/>
          </p:cNvSpPr>
          <p:nvPr>
            <p:ph type="body" idx="1"/>
          </p:nvPr>
        </p:nvSpPr>
        <p:spPr>
          <a:xfrm>
            <a:off x="522801" y="1412776"/>
            <a:ext cx="8183562" cy="4187825"/>
          </a:xfrm>
        </p:spPr>
        <p:txBody>
          <a:bodyPr/>
          <a:lstStyle/>
          <a:p>
            <a:pPr marL="0" indent="0" eaLnBrk="1" hangingPunct="1">
              <a:buFont typeface="Wingdings 2" pitchFamily="18" charset="2"/>
              <a:buNone/>
            </a:pPr>
            <a:r>
              <a:rPr lang="zh-CN" altLang="en-US" sz="2400" dirty="0" smtClean="0">
                <a:latin typeface="微软雅黑" pitchFamily="34" charset="-122"/>
                <a:ea typeface="微软雅黑" pitchFamily="34" charset="-122"/>
              </a:rPr>
              <a:t>应用请求：对一个</a:t>
            </a:r>
            <a:r>
              <a:rPr lang="zh-CN" altLang="en-US" sz="2400" dirty="0" smtClean="0">
                <a:solidFill>
                  <a:srgbClr val="FF0000"/>
                </a:solidFill>
                <a:latin typeface="微软雅黑" pitchFamily="34" charset="-122"/>
                <a:ea typeface="微软雅黑" pitchFamily="34" charset="-122"/>
              </a:rPr>
              <a:t>文件</a:t>
            </a:r>
            <a:r>
              <a:rPr lang="zh-CN" altLang="en-US" sz="2400" dirty="0" smtClean="0">
                <a:latin typeface="微软雅黑" pitchFamily="34" charset="-122"/>
                <a:ea typeface="微软雅黑" pitchFamily="34" charset="-122"/>
              </a:rPr>
              <a:t>或</a:t>
            </a:r>
            <a:r>
              <a:rPr lang="zh-CN" altLang="en-US" sz="2400" dirty="0" smtClean="0">
                <a:solidFill>
                  <a:srgbClr val="FF0000"/>
                </a:solidFill>
                <a:latin typeface="微软雅黑" pitchFamily="34" charset="-122"/>
                <a:ea typeface="微软雅黑" pitchFamily="34" charset="-122"/>
              </a:rPr>
              <a:t>目录树</a:t>
            </a:r>
            <a:r>
              <a:rPr lang="zh-CN" altLang="en-US" sz="2400" dirty="0" smtClean="0">
                <a:latin typeface="微软雅黑" pitchFamily="34" charset="-122"/>
                <a:ea typeface="微软雅黑" pitchFamily="34" charset="-122"/>
              </a:rPr>
              <a:t>做一个拷贝</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cs typeface="Times New Roman" pitchFamily="18" charset="0"/>
              </a:rPr>
              <a:t>    </a:t>
            </a:r>
            <a:r>
              <a:rPr lang="zh-CN" altLang="zh-CN" sz="2400" dirty="0" smtClean="0">
                <a:latin typeface="微软雅黑" pitchFamily="34" charset="-122"/>
                <a:ea typeface="微软雅黑" pitchFamily="34" charset="-122"/>
                <a:cs typeface="Times New Roman" pitchFamily="18" charset="0"/>
              </a:rPr>
              <a:t>↓</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    快照操作</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    </a:t>
            </a:r>
            <a:r>
              <a:rPr lang="zh-CN" altLang="zh-CN"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   </a:t>
            </a:r>
            <a:r>
              <a:rPr lang="zh-CN" altLang="en-US" sz="2400" i="1" dirty="0" smtClean="0">
                <a:solidFill>
                  <a:srgbClr val="0066FF"/>
                </a:solidFill>
                <a:latin typeface="微软雅黑" pitchFamily="34" charset="-122"/>
                <a:ea typeface="微软雅黑" pitchFamily="34" charset="-122"/>
              </a:rPr>
              <a:t>快</a:t>
            </a:r>
            <a:endParaRPr lang="en-US" altLang="zh-CN" sz="2400" i="1" dirty="0" smtClean="0">
              <a:solidFill>
                <a:srgbClr val="0066FF"/>
              </a:solidFill>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    几乎瞬间完成，几乎不会对正在进行的其它操作造成任何干扰。</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用户可使用快照迅速创建一个巨大数据集的</a:t>
            </a:r>
            <a:r>
              <a:rPr lang="zh-CN" altLang="en-US" sz="2400" dirty="0" smtClean="0">
                <a:solidFill>
                  <a:srgbClr val="FF0000"/>
                </a:solidFill>
                <a:latin typeface="微软雅黑" pitchFamily="34" charset="-122"/>
                <a:ea typeface="微软雅黑" pitchFamily="34" charset="-122"/>
              </a:rPr>
              <a:t>分支拷贝</a:t>
            </a:r>
            <a:r>
              <a:rPr lang="zh-CN" altLang="en-US" sz="2400" dirty="0" smtClean="0">
                <a:latin typeface="微软雅黑" pitchFamily="34" charset="-122"/>
                <a:ea typeface="微软雅黑" pitchFamily="34" charset="-122"/>
              </a:rPr>
              <a:t>，或使用快照操作</a:t>
            </a:r>
            <a:r>
              <a:rPr lang="zh-CN" altLang="en-US" sz="2400" dirty="0" smtClean="0">
                <a:solidFill>
                  <a:srgbClr val="FF0000"/>
                </a:solidFill>
                <a:latin typeface="微软雅黑" pitchFamily="34" charset="-122"/>
                <a:ea typeface="微软雅黑" pitchFamily="34" charset="-122"/>
              </a:rPr>
              <a:t>备份当前状态</a:t>
            </a:r>
            <a:r>
              <a:rPr lang="zh-CN" altLang="en-US" sz="2400" dirty="0" smtClean="0">
                <a:latin typeface="微软雅黑" pitchFamily="34" charset="-122"/>
                <a:ea typeface="微软雅黑" pitchFamily="34" charset="-122"/>
              </a:rPr>
              <a:t>，之后可以</a:t>
            </a:r>
            <a:r>
              <a:rPr lang="zh-CN" altLang="en-US" sz="2400" dirty="0" smtClean="0">
                <a:solidFill>
                  <a:srgbClr val="FF0000"/>
                </a:solidFill>
                <a:latin typeface="微软雅黑" pitchFamily="34" charset="-122"/>
                <a:ea typeface="微软雅黑" pitchFamily="34" charset="-122"/>
              </a:rPr>
              <a:t>轻松的提交或回滚</a:t>
            </a:r>
            <a:r>
              <a:rPr lang="zh-CN" altLang="en-US" sz="2400" dirty="0" smtClean="0">
                <a:latin typeface="微软雅黑" pitchFamily="34" charset="-122"/>
                <a:ea typeface="微软雅黑" pitchFamily="34" charset="-122"/>
              </a:rPr>
              <a:t>到备份时的状态。</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BD2655F3-1701-45B6-9ACA-657414FE5CE7}" type="slidenum">
              <a:rPr lang="zh-CN" altLang="en-US">
                <a:latin typeface="微软雅黑" pitchFamily="34" charset="-122"/>
                <a:ea typeface="微软雅黑" pitchFamily="34" charset="-122"/>
              </a:rPr>
              <a:pPr>
                <a:defRPr/>
              </a:pPr>
              <a:t>67</a:t>
            </a:fld>
            <a:endParaRPr lang="zh-CN" altLang="en-US">
              <a:latin typeface="微软雅黑" pitchFamily="34" charset="-122"/>
              <a:ea typeface="微软雅黑" pitchFamily="34" charset="-122"/>
            </a:endParaRPr>
          </a:p>
        </p:txBody>
      </p:sp>
      <p:sp>
        <p:nvSpPr>
          <p:cNvPr id="100354"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“快照”之产生与引用计数</a:t>
            </a:r>
          </a:p>
        </p:txBody>
      </p:sp>
      <p:sp>
        <p:nvSpPr>
          <p:cNvPr id="55300" name="Rectangle 3"/>
          <p:cNvSpPr>
            <a:spLocks noGrp="1"/>
          </p:cNvSpPr>
          <p:nvPr>
            <p:ph type="body" idx="1"/>
          </p:nvPr>
        </p:nvSpPr>
        <p:spPr>
          <a:xfrm>
            <a:off x="503238" y="1700213"/>
            <a:ext cx="8183562" cy="4609107"/>
          </a:xfrm>
        </p:spPr>
        <p:txBody>
          <a:bodyPr/>
          <a:lstStyle/>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实现技术：</a:t>
            </a:r>
            <a:r>
              <a:rPr lang="en-US" altLang="zh-CN" sz="2400" dirty="0" smtClean="0">
                <a:latin typeface="微软雅黑" pitchFamily="34" charset="-122"/>
                <a:ea typeface="微软雅黑" pitchFamily="34" charset="-122"/>
              </a:rPr>
              <a:t>copy-on-write</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节点收到快照请求，</a:t>
            </a:r>
            <a:r>
              <a:rPr lang="zh-CN" altLang="en-US" sz="2400" dirty="0" smtClean="0">
                <a:solidFill>
                  <a:srgbClr val="FF0000"/>
                </a:solidFill>
                <a:latin typeface="微软雅黑" pitchFamily="34" charset="-122"/>
                <a:ea typeface="微软雅黑" pitchFamily="34" charset="-122"/>
              </a:rPr>
              <a:t>取消</a:t>
            </a:r>
            <a:r>
              <a:rPr lang="zh-CN" altLang="en-US" sz="2400" dirty="0" smtClean="0">
                <a:latin typeface="微软雅黑" pitchFamily="34" charset="-122"/>
                <a:ea typeface="微软雅黑" pitchFamily="34" charset="-122"/>
              </a:rPr>
              <a:t>做快照的文件的所有</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a:t>
            </a:r>
            <a:r>
              <a:rPr lang="zh-CN" altLang="en-US" sz="2400" dirty="0" smtClean="0">
                <a:solidFill>
                  <a:srgbClr val="FF0000"/>
                </a:solidFill>
                <a:latin typeface="微软雅黑" pitchFamily="34" charset="-122"/>
                <a:ea typeface="微软雅黑" pitchFamily="34" charset="-122"/>
              </a:rPr>
              <a:t>租约</a:t>
            </a:r>
            <a:r>
              <a:rPr lang="zh-CN" altLang="en-US" sz="2400" dirty="0" smtClean="0">
                <a:latin typeface="微软雅黑" pitchFamily="34" charset="-122"/>
                <a:ea typeface="微软雅黑" pitchFamily="34" charset="-122"/>
              </a:rPr>
              <a:t>（</a:t>
            </a:r>
            <a:r>
              <a:rPr lang="zh-CN" altLang="en-US" sz="2400" dirty="0" smtClean="0">
                <a:solidFill>
                  <a:srgbClr val="0066FF"/>
                </a:solidFill>
                <a:latin typeface="微软雅黑" pitchFamily="34" charset="-122"/>
                <a:ea typeface="微软雅黑" pitchFamily="34" charset="-122"/>
              </a:rPr>
              <a:t>后续对这些</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的写操作都必须与</a:t>
            </a:r>
            <a:r>
              <a:rPr lang="en-US" altLang="zh-CN" sz="2400" dirty="0" smtClean="0">
                <a:solidFill>
                  <a:srgbClr val="0066FF"/>
                </a:solidFill>
                <a:latin typeface="微软雅黑" pitchFamily="34" charset="-122"/>
                <a:ea typeface="微软雅黑" pitchFamily="34" charset="-122"/>
              </a:rPr>
              <a:t>Master</a:t>
            </a:r>
            <a:r>
              <a:rPr lang="zh-CN" altLang="en-US" sz="2400" dirty="0" smtClean="0">
                <a:solidFill>
                  <a:srgbClr val="0066FF"/>
                </a:solidFill>
                <a:latin typeface="微软雅黑" pitchFamily="34" charset="-122"/>
                <a:ea typeface="微软雅黑" pitchFamily="34" charset="-122"/>
              </a:rPr>
              <a:t>交互以找到租约持有者，从而给</a:t>
            </a:r>
            <a:r>
              <a:rPr lang="en-US" altLang="zh-CN" sz="2400" dirty="0" smtClean="0">
                <a:solidFill>
                  <a:srgbClr val="0066FF"/>
                </a:solidFill>
                <a:latin typeface="微软雅黑" pitchFamily="34" charset="-122"/>
                <a:ea typeface="微软雅黑" pitchFamily="34" charset="-122"/>
              </a:rPr>
              <a:t>Master</a:t>
            </a:r>
            <a:r>
              <a:rPr lang="zh-CN" altLang="en-US" sz="2400" dirty="0" smtClean="0">
                <a:solidFill>
                  <a:srgbClr val="0066FF"/>
                </a:solidFill>
                <a:latin typeface="微软雅黑" pitchFamily="34" charset="-122"/>
                <a:ea typeface="微软雅黑" pitchFamily="34" charset="-122"/>
              </a:rPr>
              <a:t>一个率先创建</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的新拷贝的机会</a:t>
            </a:r>
            <a:r>
              <a:rPr lang="zh-CN" altLang="en-US" sz="2400" dirty="0" smtClean="0">
                <a:latin typeface="微软雅黑" pitchFamily="34" charset="-122"/>
                <a:ea typeface="微软雅黑" pitchFamily="34" charset="-122"/>
              </a:rPr>
              <a:t>）。</a:t>
            </a: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）租约取消或过期之后，</a:t>
            </a:r>
            <a:r>
              <a:rPr lang="en-US" altLang="zh-CN" sz="2400" dirty="0" smtClean="0">
                <a:solidFill>
                  <a:srgbClr val="FF0000"/>
                </a:solidFill>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把操作以</a:t>
            </a:r>
            <a:r>
              <a:rPr lang="zh-CN" altLang="en-US" sz="2400" dirty="0" smtClean="0">
                <a:solidFill>
                  <a:srgbClr val="FF0000"/>
                </a:solidFill>
                <a:latin typeface="微软雅黑" pitchFamily="34" charset="-122"/>
                <a:ea typeface="微软雅黑" pitchFamily="34" charset="-122"/>
              </a:rPr>
              <a:t>日志的方式</a:t>
            </a:r>
            <a:r>
              <a:rPr lang="zh-CN" altLang="en-US" sz="2400" dirty="0" smtClean="0">
                <a:latin typeface="微软雅黑" pitchFamily="34" charset="-122"/>
                <a:ea typeface="微软雅黑" pitchFamily="34" charset="-122"/>
              </a:rPr>
              <a:t>记录到硬盘上，然后通过</a:t>
            </a:r>
            <a:r>
              <a:rPr lang="zh-CN" altLang="en-US" sz="2400" dirty="0" smtClean="0">
                <a:solidFill>
                  <a:srgbClr val="FF0000"/>
                </a:solidFill>
                <a:latin typeface="微软雅黑" pitchFamily="34" charset="-122"/>
                <a:ea typeface="微软雅黑" pitchFamily="34" charset="-122"/>
              </a:rPr>
              <a:t>复制</a:t>
            </a:r>
            <a:r>
              <a:rPr lang="zh-CN" altLang="en-US" sz="2400" dirty="0" smtClean="0">
                <a:latin typeface="微软雅黑" pitchFamily="34" charset="-122"/>
                <a:ea typeface="微软雅黑" pitchFamily="34" charset="-122"/>
              </a:rPr>
              <a:t>源文件或者目录的</a:t>
            </a:r>
            <a:r>
              <a:rPr lang="zh-CN" altLang="en-US" sz="2400" dirty="0" smtClean="0">
                <a:solidFill>
                  <a:srgbClr val="FF0000"/>
                </a:solidFill>
                <a:latin typeface="微软雅黑" pitchFamily="34" charset="-122"/>
                <a:ea typeface="微软雅黑" pitchFamily="34" charset="-122"/>
              </a:rPr>
              <a:t>元数据</a:t>
            </a:r>
            <a:r>
              <a:rPr lang="zh-CN" altLang="en-US" sz="2400" dirty="0" smtClean="0">
                <a:latin typeface="微软雅黑" pitchFamily="34" charset="-122"/>
                <a:ea typeface="微软雅黑" pitchFamily="34" charset="-122"/>
              </a:rPr>
              <a:t>的方式，把这条日志记录的变化反映到内存的状态中。新创建的快照文件和源文件</a:t>
            </a:r>
            <a:r>
              <a:rPr lang="zh-CN" altLang="en-US" sz="2400" dirty="0" smtClean="0">
                <a:solidFill>
                  <a:srgbClr val="FF0000"/>
                </a:solidFill>
                <a:latin typeface="微软雅黑" pitchFamily="34" charset="-122"/>
                <a:ea typeface="微软雅黑" pitchFamily="34" charset="-122"/>
              </a:rPr>
              <a:t>指向完全相同的</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地址，</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引用计数变为</a:t>
            </a:r>
            <a:r>
              <a:rPr lang="en-US" altLang="zh-CN" sz="2400" dirty="0" smtClean="0">
                <a:solidFill>
                  <a:srgbClr val="FF0000"/>
                </a:solidFill>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BF3390D0-DB27-4F94-827F-29C65CD764FB}" type="slidenum">
              <a:rPr lang="zh-CN" altLang="en-US">
                <a:latin typeface="微软雅黑" pitchFamily="34" charset="-122"/>
                <a:ea typeface="微软雅黑" pitchFamily="34" charset="-122"/>
              </a:rPr>
              <a:pPr>
                <a:defRPr/>
              </a:pPr>
              <a:t>68</a:t>
            </a:fld>
            <a:endParaRPr lang="zh-CN" altLang="en-US">
              <a:latin typeface="微软雅黑" pitchFamily="34" charset="-122"/>
              <a:ea typeface="微软雅黑" pitchFamily="34" charset="-122"/>
            </a:endParaRPr>
          </a:p>
        </p:txBody>
      </p:sp>
      <p:sp>
        <p:nvSpPr>
          <p:cNvPr id="101378"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“快照”之</a:t>
            </a:r>
            <a:r>
              <a:rPr lang="en-US" altLang="zh-CN" dirty="0" smtClean="0">
                <a:latin typeface="微软雅黑" pitchFamily="34" charset="-122"/>
                <a:ea typeface="微软雅黑" pitchFamily="34" charset="-122"/>
              </a:rPr>
              <a:t>copy on write</a:t>
            </a:r>
          </a:p>
        </p:txBody>
      </p:sp>
      <p:sp>
        <p:nvSpPr>
          <p:cNvPr id="56324" name="Rectangle 3"/>
          <p:cNvSpPr>
            <a:spLocks noGrp="1"/>
          </p:cNvSpPr>
          <p:nvPr>
            <p:ph type="body" idx="1"/>
          </p:nvPr>
        </p:nvSpPr>
        <p:spPr/>
        <p:txBody>
          <a:bodyPr/>
          <a:lstStyle/>
          <a:p>
            <a:pPr marL="0" indent="0" eaLnBrk="1" hangingPunct="1">
              <a:lnSpc>
                <a:spcPct val="90000"/>
              </a:lnSpc>
              <a:buFont typeface="Wingdings 2" pitchFamily="18" charset="2"/>
              <a:buNone/>
            </a:pPr>
            <a:r>
              <a:rPr lang="zh-CN" altLang="en-US" sz="2400" dirty="0" smtClean="0">
                <a:latin typeface="微软雅黑" pitchFamily="34" charset="-122"/>
                <a:ea typeface="微软雅黑" pitchFamily="34" charset="-122"/>
              </a:rPr>
              <a:t>    快照操作后，当客户机第一次想写入数据到相关</a:t>
            </a:r>
            <a:r>
              <a:rPr lang="en-US" altLang="zh-CN" sz="2400" dirty="0" smtClean="0">
                <a:latin typeface="微软雅黑" pitchFamily="34" charset="-122"/>
                <a:ea typeface="微软雅黑" pitchFamily="34" charset="-122"/>
              </a:rPr>
              <a:t>Chunk C</a:t>
            </a:r>
            <a:r>
              <a:rPr lang="zh-CN" altLang="en-US" sz="2400" dirty="0" smtClean="0">
                <a:latin typeface="微软雅黑" pitchFamily="34" charset="-122"/>
                <a:ea typeface="微软雅黑" pitchFamily="34" charset="-122"/>
              </a:rPr>
              <a:t>时：</a:t>
            </a:r>
            <a:endParaRPr lang="en-US" altLang="zh-CN" sz="2400" dirty="0" smtClean="0">
              <a:latin typeface="微软雅黑" pitchFamily="34" charset="-122"/>
              <a:ea typeface="微软雅黑" pitchFamily="34" charset="-122"/>
            </a:endParaRPr>
          </a:p>
          <a:p>
            <a:pPr marL="0" indent="0" eaLnBrk="1" hangingPunct="1">
              <a:lnSpc>
                <a:spcPct val="90000"/>
              </a:lnSpc>
              <a:buFont typeface="Wingdings 2" pitchFamily="18"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）它会先发送请求到</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查询当前的租约持有者。</a:t>
            </a:r>
            <a:endParaRPr lang="en-US" altLang="zh-CN" sz="2400" dirty="0" smtClean="0">
              <a:latin typeface="微软雅黑" pitchFamily="34" charset="-122"/>
              <a:ea typeface="微软雅黑" pitchFamily="34" charset="-122"/>
            </a:endParaRPr>
          </a:p>
          <a:p>
            <a:pPr marL="0" indent="0" eaLnBrk="1" hangingPunct="1">
              <a:lnSpc>
                <a:spcPct val="90000"/>
              </a:lnSpc>
              <a:buFont typeface="Wingdings 2" pitchFamily="18" charset="2"/>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此时发现</a:t>
            </a:r>
            <a:r>
              <a:rPr lang="en-US" altLang="zh-CN" sz="2400" dirty="0" smtClean="0">
                <a:solidFill>
                  <a:srgbClr val="FF0000"/>
                </a:solidFill>
                <a:latin typeface="微软雅黑" pitchFamily="34" charset="-122"/>
                <a:ea typeface="微软雅黑" pitchFamily="34" charset="-122"/>
              </a:rPr>
              <a:t>Chunk C</a:t>
            </a:r>
            <a:r>
              <a:rPr lang="zh-CN" altLang="en-US" sz="2400" dirty="0" smtClean="0">
                <a:solidFill>
                  <a:srgbClr val="FF0000"/>
                </a:solidFill>
                <a:latin typeface="微软雅黑" pitchFamily="34" charset="-122"/>
                <a:ea typeface="微软雅黑" pitchFamily="34" charset="-122"/>
              </a:rPr>
              <a:t>的引用计数大于</a:t>
            </a:r>
            <a:r>
              <a:rPr lang="en-US" altLang="zh-CN" sz="2400" dirty="0" smtClean="0">
                <a:solidFill>
                  <a:srgbClr val="FF0000"/>
                </a:solidFill>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，会选择一个新的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句柄</a:t>
            </a:r>
            <a:r>
              <a:rPr lang="en-US" altLang="zh-CN" sz="2400" dirty="0" smtClean="0">
                <a:latin typeface="微软雅黑" pitchFamily="34" charset="-122"/>
                <a:ea typeface="微软雅黑" pitchFamily="34" charset="-122"/>
              </a:rPr>
              <a:t>C’</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90000"/>
              </a:lnSpc>
              <a:buFont typeface="Wingdings 2" pitchFamily="18" charset="2"/>
              <a:buNone/>
            </a:pP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要求</a:t>
            </a:r>
            <a:r>
              <a:rPr lang="zh-CN" altLang="en-US" sz="2400" dirty="0" smtClean="0">
                <a:solidFill>
                  <a:srgbClr val="FF0000"/>
                </a:solidFill>
                <a:latin typeface="微软雅黑" pitchFamily="34" charset="-122"/>
                <a:ea typeface="微软雅黑" pitchFamily="34" charset="-122"/>
              </a:rPr>
              <a:t>每个拥有</a:t>
            </a:r>
            <a:r>
              <a:rPr lang="en-US" altLang="zh-CN" sz="2400" dirty="0" smtClean="0">
                <a:solidFill>
                  <a:srgbClr val="FF0000"/>
                </a:solidFill>
                <a:latin typeface="微软雅黑" pitchFamily="34" charset="-122"/>
                <a:ea typeface="微软雅黑" pitchFamily="34" charset="-122"/>
              </a:rPr>
              <a:t>Chunk C</a:t>
            </a:r>
            <a:r>
              <a:rPr lang="zh-CN" altLang="en-US" sz="2400" dirty="0" smtClean="0">
                <a:solidFill>
                  <a:srgbClr val="FF0000"/>
                </a:solidFill>
                <a:latin typeface="微软雅黑" pitchFamily="34" charset="-122"/>
                <a:ea typeface="微软雅黑" pitchFamily="34" charset="-122"/>
              </a:rPr>
              <a:t>当前副本的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a:t>
            </a:r>
            <a:r>
              <a:rPr lang="zh-CN" altLang="en-US" sz="2400" dirty="0" smtClean="0">
                <a:solidFill>
                  <a:srgbClr val="FF0000"/>
                </a:solidFill>
                <a:latin typeface="微软雅黑" pitchFamily="34" charset="-122"/>
                <a:ea typeface="微软雅黑" pitchFamily="34" charset="-122"/>
              </a:rPr>
              <a:t>在本地创建</a:t>
            </a:r>
            <a:r>
              <a:rPr lang="zh-CN" altLang="en-US" sz="2400" dirty="0" smtClean="0">
                <a:latin typeface="微软雅黑" pitchFamily="34" charset="-122"/>
                <a:ea typeface="微软雅黑" pitchFamily="34" charset="-122"/>
              </a:rPr>
              <a:t>一个叫做</a:t>
            </a:r>
            <a:r>
              <a:rPr lang="en-US" altLang="zh-CN" sz="2400" dirty="0" smtClean="0">
                <a:solidFill>
                  <a:srgbClr val="FF0000"/>
                </a:solidFill>
                <a:latin typeface="微软雅黑" pitchFamily="34" charset="-122"/>
                <a:ea typeface="微软雅黑" pitchFamily="34" charset="-122"/>
              </a:rPr>
              <a:t>C’</a:t>
            </a:r>
            <a:r>
              <a:rPr lang="zh-CN" altLang="en-US" sz="2400" dirty="0" smtClean="0">
                <a:latin typeface="微软雅黑" pitchFamily="34" charset="-122"/>
                <a:ea typeface="微软雅黑" pitchFamily="34" charset="-122"/>
              </a:rPr>
              <a:t>的新</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90000"/>
              </a:lnSpc>
              <a:buFont typeface="Wingdings 2" pitchFamily="18" charset="2"/>
              <a:buNone/>
            </a:pPr>
            <a:r>
              <a:rPr lang="en-US" altLang="zh-CN" sz="2400" dirty="0" smtClean="0">
                <a:latin typeface="微软雅黑" pitchFamily="34" charset="-122"/>
                <a:ea typeface="微软雅黑" pitchFamily="34" charset="-122"/>
              </a:rPr>
              <a:t>    </a:t>
            </a:r>
            <a:r>
              <a:rPr lang="zh-CN" altLang="en-US" sz="2400" dirty="0" smtClean="0">
                <a:solidFill>
                  <a:srgbClr val="0066FF"/>
                </a:solidFill>
                <a:latin typeface="微软雅黑" pitchFamily="34" charset="-122"/>
                <a:ea typeface="微软雅黑" pitchFamily="34" charset="-122"/>
              </a:rPr>
              <a:t>本地复制使得写请求的处理方式和任何其它</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几乎没有区别。</a:t>
            </a:r>
            <a:endParaRPr lang="en-US" altLang="zh-CN" sz="2400" dirty="0" smtClean="0">
              <a:solidFill>
                <a:srgbClr val="0066FF"/>
              </a:solidFill>
              <a:latin typeface="微软雅黑" pitchFamily="34" charset="-122"/>
              <a:ea typeface="微软雅黑" pitchFamily="34" charset="-122"/>
            </a:endParaRPr>
          </a:p>
          <a:p>
            <a:pPr marL="0" indent="0" eaLnBrk="1" hangingPunct="1">
              <a:lnSpc>
                <a:spcPct val="90000"/>
              </a:lnSpc>
              <a:buFont typeface="Wingdings 2" pitchFamily="18" charset="2"/>
              <a:buNone/>
            </a:pPr>
            <a:r>
              <a:rPr lang="en-US" altLang="zh-CN" sz="2400" dirty="0" smtClean="0">
                <a:latin typeface="微软雅黑" pitchFamily="34" charset="-122"/>
                <a:ea typeface="微软雅黑" pitchFamily="34" charset="-122"/>
              </a:rPr>
              <a:t>    Master</a:t>
            </a:r>
            <a:r>
              <a:rPr lang="zh-CN" altLang="en-US" sz="2400" dirty="0" smtClean="0">
                <a:latin typeface="微软雅黑" pitchFamily="34" charset="-122"/>
                <a:ea typeface="微软雅黑" pitchFamily="34" charset="-122"/>
              </a:rPr>
              <a:t>节点确保</a:t>
            </a:r>
            <a:r>
              <a:rPr lang="zh-CN" altLang="en-US" sz="2400" dirty="0" smtClean="0">
                <a:solidFill>
                  <a:srgbClr val="FF0000"/>
                </a:solidFill>
                <a:latin typeface="微软雅黑" pitchFamily="34" charset="-122"/>
                <a:ea typeface="微软雅黑" pitchFamily="34" charset="-122"/>
              </a:rPr>
              <a:t>新</a:t>
            </a:r>
            <a:r>
              <a:rPr lang="en-US" altLang="zh-CN" sz="2400" dirty="0" smtClean="0">
                <a:solidFill>
                  <a:srgbClr val="FF0000"/>
                </a:solidFill>
                <a:latin typeface="微软雅黑" pitchFamily="34" charset="-122"/>
                <a:ea typeface="微软雅黑" pitchFamily="34" charset="-122"/>
              </a:rPr>
              <a:t>Chunk C’</a:t>
            </a:r>
            <a:r>
              <a:rPr lang="zh-CN" altLang="en-US" sz="2400" dirty="0" smtClean="0">
                <a:solidFill>
                  <a:srgbClr val="FF0000"/>
                </a:solidFill>
                <a:latin typeface="微软雅黑" pitchFamily="34" charset="-122"/>
                <a:ea typeface="微软雅黑" pitchFamily="34" charset="-122"/>
              </a:rPr>
              <a:t>的一个副本拥有租约</a:t>
            </a:r>
            <a:r>
              <a:rPr lang="zh-CN" altLang="en-US" sz="2400" dirty="0" smtClean="0">
                <a:latin typeface="微软雅黑" pitchFamily="34" charset="-122"/>
                <a:ea typeface="微软雅黑" pitchFamily="34" charset="-122"/>
              </a:rPr>
              <a:t>并回复客户机，客户机得到回复后就可以正常的写该</a:t>
            </a:r>
            <a:r>
              <a:rPr lang="en-US" altLang="zh-CN" sz="2400" dirty="0" smtClean="0">
                <a:latin typeface="微软雅黑" pitchFamily="34" charset="-122"/>
                <a:ea typeface="微软雅黑" pitchFamily="34" charset="-122"/>
              </a:rPr>
              <a:t>Chunk C’</a:t>
            </a:r>
            <a:r>
              <a:rPr lang="zh-CN" altLang="en-US" sz="2400" dirty="0" smtClean="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smtClean="0"/>
              <a:t>空间管理</a:t>
            </a:r>
            <a:endParaRPr lang="zh-CN" altLang="en-US" dirty="0"/>
          </a:p>
        </p:txBody>
      </p:sp>
      <p:sp>
        <p:nvSpPr>
          <p:cNvPr id="6" name="副标题 5"/>
          <p:cNvSpPr>
            <a:spLocks noGrp="1"/>
          </p:cNvSpPr>
          <p:nvPr>
            <p:ph type="subTitle" idx="1"/>
          </p:nvPr>
        </p:nvSpPr>
        <p:spPr>
          <a:xfrm>
            <a:off x="722376" y="3685031"/>
            <a:ext cx="7772400" cy="1832201"/>
          </a:xfrm>
        </p:spPr>
        <p:txBody>
          <a:bodyPr>
            <a:normAutofit/>
          </a:bodyPr>
          <a:lstStyle/>
          <a:p>
            <a:r>
              <a:rPr lang="zh-CN" altLang="en-US" dirty="0"/>
              <a:t>锁</a:t>
            </a:r>
            <a:r>
              <a:rPr lang="zh-CN" altLang="en-US" dirty="0" smtClean="0"/>
              <a:t>机制</a:t>
            </a:r>
            <a:endParaRPr lang="en-US" altLang="zh-CN" dirty="0" smtClean="0"/>
          </a:p>
          <a:p>
            <a:r>
              <a:rPr lang="en-US" altLang="zh-CN" dirty="0" smtClean="0"/>
              <a:t>Chunk</a:t>
            </a:r>
            <a:r>
              <a:rPr lang="zh-CN" altLang="en-US" dirty="0" smtClean="0"/>
              <a:t>创建、复制、移动</a:t>
            </a:r>
            <a:endParaRPr lang="en-US" altLang="zh-CN" dirty="0" smtClean="0"/>
          </a:p>
          <a:p>
            <a:r>
              <a:rPr lang="zh-CN" altLang="en-US" dirty="0" smtClean="0"/>
              <a:t>垃圾回收</a:t>
            </a:r>
            <a:endParaRPr lang="zh-CN" altLang="en-US" dirty="0"/>
          </a:p>
        </p:txBody>
      </p:sp>
      <p:sp>
        <p:nvSpPr>
          <p:cNvPr id="4" name="灯片编号占位符 3"/>
          <p:cNvSpPr>
            <a:spLocks noGrp="1"/>
          </p:cNvSpPr>
          <p:nvPr>
            <p:ph type="sldNum" sz="quarter" idx="12"/>
          </p:nvPr>
        </p:nvSpPr>
        <p:spPr/>
        <p:txBody>
          <a:bodyPr/>
          <a:lstStyle/>
          <a:p>
            <a:pPr>
              <a:defRPr/>
            </a:pPr>
            <a:fld id="{E45A1168-582C-4C59-B322-0F92F27BE46A}" type="slidenum">
              <a:rPr lang="zh-CN" altLang="en-US" smtClean="0"/>
              <a:pPr>
                <a:defRPr/>
              </a:pPr>
              <a:t>69</a:t>
            </a:fld>
            <a:endParaRPr lang="zh-CN" altLang="en-US"/>
          </a:p>
        </p:txBody>
      </p:sp>
    </p:spTree>
    <p:extLst>
      <p:ext uri="{BB962C8B-B14F-4D97-AF65-F5344CB8AC3E}">
        <p14:creationId xmlns:p14="http://schemas.microsoft.com/office/powerpoint/2010/main" val="191495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微软雅黑" pitchFamily="34" charset="-122"/>
                <a:ea typeface="微软雅黑" pitchFamily="34" charset="-122"/>
              </a:rPr>
              <a:t>GFS</a:t>
            </a:r>
            <a:r>
              <a:rPr lang="zh-CN" altLang="en-US" dirty="0">
                <a:latin typeface="微软雅黑" pitchFamily="34" charset="-122"/>
                <a:ea typeface="微软雅黑" pitchFamily="34" charset="-122"/>
              </a:rPr>
              <a:t>设计思想与基本概念</a:t>
            </a:r>
            <a:endParaRPr lang="zh-CN" altLang="en-US" dirty="0"/>
          </a:p>
        </p:txBody>
      </p:sp>
      <p:sp>
        <p:nvSpPr>
          <p:cNvPr id="4" name="内容占位符 3"/>
          <p:cNvSpPr>
            <a:spLocks noGrp="1"/>
          </p:cNvSpPr>
          <p:nvPr>
            <p:ph idx="1"/>
          </p:nvPr>
        </p:nvSpPr>
        <p:spPr>
          <a:xfrm>
            <a:off x="503238" y="1428736"/>
            <a:ext cx="8183562" cy="4786346"/>
          </a:xfrm>
        </p:spPr>
        <p:txBody>
          <a:bodyPr/>
          <a:lstStyle/>
          <a:p>
            <a:pPr marL="0" indent="0">
              <a:lnSpc>
                <a:spcPct val="150000"/>
              </a:lnSpc>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）利用前缀压缩，</a:t>
            </a:r>
            <a:r>
              <a:rPr lang="en-US" altLang="zh-CN" sz="2400" dirty="0" smtClean="0">
                <a:latin typeface="微软雅黑" pitchFamily="34" charset="-122"/>
                <a:ea typeface="微软雅黑" pitchFamily="34" charset="-122"/>
              </a:rPr>
              <a:t>namespace</a:t>
            </a:r>
            <a:r>
              <a:rPr lang="zh-CN" altLang="en-US" sz="2400" dirty="0" smtClean="0">
                <a:latin typeface="微软雅黑" pitchFamily="34" charset="-122"/>
                <a:ea typeface="微软雅黑" pitchFamily="34" charset="-122"/>
              </a:rPr>
              <a:t>表高效的</a:t>
            </a:r>
            <a:r>
              <a:rPr lang="zh-CN" altLang="en-US" sz="2400" dirty="0" smtClean="0">
                <a:solidFill>
                  <a:srgbClr val="FF0000"/>
                </a:solidFill>
                <a:latin typeface="微软雅黑" pitchFamily="34" charset="-122"/>
                <a:ea typeface="微软雅黑" pitchFamily="34" charset="-122"/>
              </a:rPr>
              <a:t>存储在内存中</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a:lnSpc>
                <a:spcPct val="150000"/>
              </a:lnSpc>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）在存储</a:t>
            </a:r>
            <a:r>
              <a:rPr lang="zh-CN" altLang="en-US" sz="2400" dirty="0" smtClean="0">
                <a:solidFill>
                  <a:srgbClr val="FF0000"/>
                </a:solidFill>
                <a:latin typeface="微软雅黑" pitchFamily="34" charset="-122"/>
                <a:ea typeface="微软雅黑" pitchFamily="34" charset="-122"/>
              </a:rPr>
              <a:t>名称空间</a:t>
            </a:r>
            <a:r>
              <a:rPr lang="zh-CN" altLang="en-US" sz="2400" dirty="0" smtClean="0">
                <a:latin typeface="微软雅黑" pitchFamily="34" charset="-122"/>
                <a:ea typeface="微软雅黑" pitchFamily="34" charset="-122"/>
              </a:rPr>
              <a:t>的树型结构上，</a:t>
            </a:r>
            <a:r>
              <a:rPr lang="zh-CN" altLang="en-US" sz="2400" dirty="0" smtClean="0">
                <a:solidFill>
                  <a:srgbClr val="FF0000"/>
                </a:solidFill>
                <a:latin typeface="微软雅黑" pitchFamily="34" charset="-122"/>
                <a:ea typeface="微软雅黑" pitchFamily="34" charset="-122"/>
              </a:rPr>
              <a:t>每个节点</a:t>
            </a:r>
            <a:r>
              <a:rPr lang="zh-CN" altLang="en-US" sz="2400" dirty="0" smtClean="0">
                <a:latin typeface="微软雅黑" pitchFamily="34" charset="-122"/>
                <a:ea typeface="微软雅黑" pitchFamily="34" charset="-122"/>
              </a:rPr>
              <a:t>（绝对路径的文件名或绝对路径的目录名）都有一个关联的</a:t>
            </a:r>
            <a:r>
              <a:rPr lang="zh-CN" altLang="en-US" sz="2400" dirty="0" smtClean="0">
                <a:solidFill>
                  <a:srgbClr val="FF0000"/>
                </a:solidFill>
                <a:latin typeface="微软雅黑" pitchFamily="34" charset="-122"/>
                <a:ea typeface="微软雅黑" pitchFamily="34" charset="-122"/>
              </a:rPr>
              <a:t>读写锁</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a:lnSpc>
                <a:spcPct val="150000"/>
              </a:lnSpc>
              <a:buNone/>
            </a:pPr>
            <a:endParaRPr lang="en-US" altLang="zh-CN" sz="2400" dirty="0" smtClean="0">
              <a:latin typeface="微软雅黑" pitchFamily="34" charset="-122"/>
              <a:ea typeface="微软雅黑" pitchFamily="34" charset="-122"/>
            </a:endParaRPr>
          </a:p>
          <a:p>
            <a:pPr marL="0" indent="0">
              <a:lnSpc>
                <a:spcPct val="150000"/>
              </a:lnSpc>
              <a:buNone/>
            </a:pPr>
            <a:r>
              <a:rPr lang="zh-CN" altLang="en-US" sz="2400" i="1" dirty="0" smtClean="0">
                <a:solidFill>
                  <a:srgbClr val="00B0F0"/>
                </a:solidFill>
                <a:latin typeface="微软雅黑" pitchFamily="34" charset="-122"/>
                <a:ea typeface="微软雅黑" pitchFamily="34" charset="-122"/>
              </a:rPr>
              <a:t>不同于许多传统文件系统，</a:t>
            </a:r>
            <a:r>
              <a:rPr lang="en-US" altLang="zh-CN" sz="2400" i="1" dirty="0" smtClean="0">
                <a:solidFill>
                  <a:srgbClr val="00B0F0"/>
                </a:solidFill>
                <a:latin typeface="微软雅黑" pitchFamily="34" charset="-122"/>
                <a:ea typeface="微软雅黑" pitchFamily="34" charset="-122"/>
              </a:rPr>
              <a:t>GFS</a:t>
            </a:r>
            <a:r>
              <a:rPr lang="zh-CN" altLang="en-US" sz="2400" i="1" dirty="0" smtClean="0">
                <a:solidFill>
                  <a:srgbClr val="00B0F0"/>
                </a:solidFill>
                <a:latin typeface="微软雅黑" pitchFamily="34" charset="-122"/>
                <a:ea typeface="微软雅黑" pitchFamily="34" charset="-122"/>
              </a:rPr>
              <a:t>没有针对每个目录实现能够列出目录下所有文件的数据结构，</a:t>
            </a:r>
            <a:r>
              <a:rPr lang="en-US" altLang="zh-CN" sz="2400" i="1" dirty="0" smtClean="0">
                <a:solidFill>
                  <a:srgbClr val="00B0F0"/>
                </a:solidFill>
                <a:latin typeface="微软雅黑" pitchFamily="34" charset="-122"/>
                <a:ea typeface="微软雅黑" pitchFamily="34" charset="-122"/>
              </a:rPr>
              <a:t>GFS</a:t>
            </a:r>
            <a:r>
              <a:rPr lang="zh-CN" altLang="en-US" sz="2400" i="1" dirty="0" smtClean="0">
                <a:solidFill>
                  <a:srgbClr val="00B0F0"/>
                </a:solidFill>
                <a:latin typeface="微软雅黑" pitchFamily="34" charset="-122"/>
                <a:ea typeface="微软雅黑" pitchFamily="34" charset="-122"/>
              </a:rPr>
              <a:t>也不支持文件或者目录的链接（即</a:t>
            </a:r>
            <a:r>
              <a:rPr lang="en-US" altLang="zh-CN" sz="2400" i="1" dirty="0" smtClean="0">
                <a:solidFill>
                  <a:srgbClr val="00B0F0"/>
                </a:solidFill>
                <a:latin typeface="微软雅黑" pitchFamily="34" charset="-122"/>
                <a:ea typeface="微软雅黑" pitchFamily="34" charset="-122"/>
              </a:rPr>
              <a:t>Unix</a:t>
            </a:r>
            <a:r>
              <a:rPr lang="zh-CN" altLang="en-US" sz="2400" i="1" dirty="0" smtClean="0">
                <a:solidFill>
                  <a:srgbClr val="00B0F0"/>
                </a:solidFill>
                <a:latin typeface="微软雅黑" pitchFamily="34" charset="-122"/>
                <a:ea typeface="微软雅黑" pitchFamily="34" charset="-122"/>
              </a:rPr>
              <a:t>术语中的硬链接或者符号链接）。</a:t>
            </a:r>
          </a:p>
          <a:p>
            <a:pPr marL="0" indent="0">
              <a:lnSpc>
                <a:spcPct val="150000"/>
              </a:lnSpc>
              <a:buNone/>
            </a:pPr>
            <a:endParaRPr lang="zh-CN" altLang="en-US" sz="2400" dirty="0"/>
          </a:p>
        </p:txBody>
      </p:sp>
      <p:sp>
        <p:nvSpPr>
          <p:cNvPr id="2" name="灯片编号占位符 1"/>
          <p:cNvSpPr>
            <a:spLocks noGrp="1"/>
          </p:cNvSpPr>
          <p:nvPr>
            <p:ph type="sldNum" sz="quarter" idx="12"/>
          </p:nvPr>
        </p:nvSpPr>
        <p:spPr/>
        <p:txBody>
          <a:bodyPr/>
          <a:lstStyle/>
          <a:p>
            <a:pPr>
              <a:defRPr/>
            </a:pPr>
            <a:fld id="{FE017992-A809-427F-9FC2-0EBCCBCC2782}" type="slidenum">
              <a:rPr lang="zh-CN" altLang="en-US" smtClean="0"/>
              <a:pPr>
                <a:defRPr/>
              </a:pPr>
              <a:t>7</a:t>
            </a:fld>
            <a:endParaRPr lang="zh-CN" altLang="en-US"/>
          </a:p>
        </p:txBody>
      </p:sp>
      <p:sp>
        <p:nvSpPr>
          <p:cNvPr id="5" name="AutoShape 4"/>
          <p:cNvSpPr>
            <a:spLocks noChangeArrowheads="1"/>
          </p:cNvSpPr>
          <p:nvPr/>
        </p:nvSpPr>
        <p:spPr bwMode="auto">
          <a:xfrm>
            <a:off x="5004048" y="429309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圆角矩形标注 5"/>
          <p:cNvSpPr/>
          <p:nvPr/>
        </p:nvSpPr>
        <p:spPr>
          <a:xfrm>
            <a:off x="3786182" y="5798371"/>
            <a:ext cx="4357718" cy="547670"/>
          </a:xfrm>
          <a:prstGeom prst="wedgeRoundRectCallout">
            <a:avLst>
              <a:gd name="adj1" fmla="val -43501"/>
              <a:gd name="adj2" fmla="val -10032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tx1"/>
                </a:solidFill>
                <a:latin typeface="微软雅黑" pitchFamily="34" charset="-122"/>
                <a:ea typeface="微软雅黑" pitchFamily="34" charset="-122"/>
              </a:rPr>
              <a:t>元数据的存储与访问机制</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1C04419C-C21B-44A2-9806-E34C26A9823E}" type="slidenum">
              <a:rPr lang="zh-CN" altLang="en-US">
                <a:latin typeface="微软雅黑" pitchFamily="34" charset="-122"/>
                <a:ea typeface="微软雅黑" pitchFamily="34" charset="-122"/>
              </a:rPr>
              <a:pPr>
                <a:defRPr/>
              </a:pPr>
              <a:t>70</a:t>
            </a:fld>
            <a:endParaRPr lang="zh-CN" altLang="en-US">
              <a:latin typeface="微软雅黑" pitchFamily="34" charset="-122"/>
              <a:ea typeface="微软雅黑" pitchFamily="34" charset="-122"/>
            </a:endParaRPr>
          </a:p>
        </p:txBody>
      </p:sp>
      <p:sp>
        <p:nvSpPr>
          <p:cNvPr id="102402" name="Rectangle 2"/>
          <p:cNvSpPr>
            <a:spLocks noGrp="1"/>
          </p:cNvSpPr>
          <p:nvPr>
            <p:ph type="title"/>
          </p:nvPr>
        </p:nvSpPr>
        <p:spPr bwMode="auto"/>
        <p:txBody>
          <a:bodyPr/>
          <a:lstStyle/>
          <a:p>
            <a:pPr eaLnBrk="1" hangingPunct="1">
              <a:defRPr/>
            </a:pPr>
            <a:r>
              <a:rPr lang="en-US" altLang="zh-CN" dirty="0" smtClean="0">
                <a:latin typeface="微软雅黑" pitchFamily="34" charset="-122"/>
                <a:ea typeface="微软雅黑" pitchFamily="34" charset="-122"/>
              </a:rPr>
              <a:t>namespace</a:t>
            </a:r>
            <a:r>
              <a:rPr lang="zh-CN" altLang="en-US" dirty="0" smtClean="0">
                <a:latin typeface="微软雅黑" pitchFamily="34" charset="-122"/>
                <a:ea typeface="微软雅黑" pitchFamily="34" charset="-122"/>
              </a:rPr>
              <a:t>锁</a:t>
            </a:r>
          </a:p>
        </p:txBody>
      </p:sp>
      <p:sp>
        <p:nvSpPr>
          <p:cNvPr id="57348" name="Rectangle 3"/>
          <p:cNvSpPr>
            <a:spLocks noGrp="1"/>
          </p:cNvSpPr>
          <p:nvPr>
            <p:ph type="body" idx="1"/>
          </p:nvPr>
        </p:nvSpPr>
        <p:spPr>
          <a:xfrm>
            <a:off x="503238" y="1412776"/>
            <a:ext cx="8183562" cy="4752975"/>
          </a:xfrm>
        </p:spPr>
        <p:txBody>
          <a:bodyPr/>
          <a:lstStyle/>
          <a:p>
            <a:pPr marL="0" indent="0" eaLnBrk="1" hangingPunct="1">
              <a:buFont typeface="Wingdings 2" pitchFamily="18" charset="2"/>
              <a:buNone/>
            </a:pPr>
            <a:r>
              <a:rPr lang="zh-CN" altLang="en-US" sz="2400" b="1" dirty="0" smtClean="0">
                <a:latin typeface="微软雅黑" pitchFamily="34" charset="-122"/>
                <a:ea typeface="微软雅黑" pitchFamily="34" charset="-122"/>
              </a:rPr>
              <a:t>读锁和读写锁：</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节点的每个操作在开始之前都要获得</a:t>
            </a:r>
            <a:r>
              <a:rPr lang="zh-CN" altLang="en-US" sz="2400" dirty="0" smtClean="0">
                <a:solidFill>
                  <a:srgbClr val="FF0000"/>
                </a:solidFill>
                <a:latin typeface="微软雅黑" pitchFamily="34" charset="-122"/>
                <a:ea typeface="微软雅黑" pitchFamily="34" charset="-122"/>
              </a:rPr>
              <a:t>一系列</a:t>
            </a:r>
            <a:r>
              <a:rPr lang="zh-CN" altLang="en-US" sz="2400" dirty="0" smtClean="0">
                <a:latin typeface="微软雅黑" pitchFamily="34" charset="-122"/>
                <a:ea typeface="微软雅黑" pitchFamily="34" charset="-122"/>
              </a:rPr>
              <a:t>的锁。</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例：一个写操作涉及</a:t>
            </a:r>
            <a:r>
              <a:rPr lang="en-US" altLang="zh-CN" sz="2400" dirty="0" smtClean="0">
                <a:solidFill>
                  <a:srgbClr val="0066FF"/>
                </a:solidFill>
                <a:latin typeface="微软雅黑" pitchFamily="34" charset="-122"/>
                <a:ea typeface="微软雅黑" pitchFamily="34" charset="-122"/>
              </a:rPr>
              <a:t>/d1/d2/…/</a:t>
            </a:r>
            <a:r>
              <a:rPr lang="en-US" altLang="zh-CN" sz="2400" dirty="0" err="1" smtClean="0">
                <a:solidFill>
                  <a:srgbClr val="0066FF"/>
                </a:solidFill>
                <a:latin typeface="微软雅黑" pitchFamily="34" charset="-122"/>
                <a:ea typeface="微软雅黑" pitchFamily="34" charset="-122"/>
              </a:rPr>
              <a:t>dn</a:t>
            </a:r>
            <a:r>
              <a:rPr lang="en-US" altLang="zh-CN" sz="2400" dirty="0" smtClean="0">
                <a:solidFill>
                  <a:srgbClr val="0066FF"/>
                </a:solidFill>
                <a:latin typeface="微软雅黑" pitchFamily="34" charset="-122"/>
                <a:ea typeface="微软雅黑" pitchFamily="34" charset="-122"/>
              </a:rPr>
              <a:t>/leaf</a:t>
            </a:r>
            <a:r>
              <a:rPr lang="zh-CN" altLang="en-US" sz="2400" dirty="0" smtClean="0">
                <a:latin typeface="微软雅黑" pitchFamily="34" charset="-122"/>
                <a:ea typeface="微软雅黑" pitchFamily="34" charset="-122"/>
              </a:rPr>
              <a:t>，那么它首先要获得目录</a:t>
            </a:r>
            <a:r>
              <a:rPr lang="en-US" altLang="zh-CN" sz="2400" dirty="0" smtClean="0">
                <a:solidFill>
                  <a:srgbClr val="0066FF"/>
                </a:solidFill>
                <a:latin typeface="微软雅黑" pitchFamily="34" charset="-122"/>
                <a:ea typeface="微软雅黑" pitchFamily="34" charset="-122"/>
              </a:rPr>
              <a:t>/d1</a:t>
            </a:r>
            <a:r>
              <a:rPr lang="zh-CN" altLang="en-US" sz="2400" dirty="0" smtClean="0">
                <a:latin typeface="微软雅黑" pitchFamily="34" charset="-122"/>
                <a:ea typeface="微软雅黑" pitchFamily="34" charset="-122"/>
              </a:rPr>
              <a:t>，</a:t>
            </a:r>
            <a:r>
              <a:rPr lang="en-US" altLang="zh-CN" sz="2400" dirty="0" smtClean="0">
                <a:solidFill>
                  <a:srgbClr val="0066FF"/>
                </a:solidFill>
                <a:latin typeface="微软雅黑" pitchFamily="34" charset="-122"/>
                <a:ea typeface="微软雅黑" pitchFamily="34" charset="-122"/>
              </a:rPr>
              <a:t>/d1/d2</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r>
              <a:rPr lang="en-US" altLang="zh-CN" sz="2400" dirty="0" smtClean="0">
                <a:solidFill>
                  <a:srgbClr val="0066FF"/>
                </a:solidFill>
                <a:latin typeface="微软雅黑" pitchFamily="34" charset="-122"/>
                <a:ea typeface="微软雅黑" pitchFamily="34" charset="-122"/>
              </a:rPr>
              <a:t>/d1/d2/…/</a:t>
            </a:r>
            <a:r>
              <a:rPr lang="en-US" altLang="zh-CN" sz="2400" dirty="0" err="1" smtClean="0">
                <a:solidFill>
                  <a:srgbClr val="0066FF"/>
                </a:solidFill>
                <a:latin typeface="微软雅黑" pitchFamily="34" charset="-122"/>
                <a:ea typeface="微软雅黑" pitchFamily="34" charset="-122"/>
              </a:rPr>
              <a:t>dn</a:t>
            </a:r>
            <a:r>
              <a:rPr lang="zh-CN" altLang="en-US" sz="2400" dirty="0" smtClean="0">
                <a:latin typeface="微软雅黑" pitchFamily="34" charset="-122"/>
                <a:ea typeface="微软雅黑" pitchFamily="34" charset="-122"/>
              </a:rPr>
              <a:t>的</a:t>
            </a:r>
            <a:r>
              <a:rPr lang="zh-CN" altLang="en-US" sz="2400" dirty="0" smtClean="0">
                <a:solidFill>
                  <a:srgbClr val="FF0000"/>
                </a:solidFill>
                <a:latin typeface="微软雅黑" pitchFamily="34" charset="-122"/>
                <a:ea typeface="微软雅黑" pitchFamily="34" charset="-122"/>
              </a:rPr>
              <a:t>读锁</a:t>
            </a:r>
            <a:r>
              <a:rPr lang="zh-CN" altLang="en-US" sz="2400" dirty="0" smtClean="0">
                <a:latin typeface="微软雅黑" pitchFamily="34" charset="-122"/>
                <a:ea typeface="微软雅黑" pitchFamily="34" charset="-122"/>
              </a:rPr>
              <a:t>，以及</a:t>
            </a:r>
            <a:r>
              <a:rPr lang="en-US" altLang="zh-CN" sz="2400" dirty="0" smtClean="0">
                <a:latin typeface="微软雅黑" pitchFamily="34" charset="-122"/>
                <a:ea typeface="微软雅黑" pitchFamily="34" charset="-122"/>
              </a:rPr>
              <a:t>/d1/d2/…/</a:t>
            </a:r>
            <a:r>
              <a:rPr lang="en-US" altLang="zh-CN" sz="2400" dirty="0" err="1" smtClean="0">
                <a:latin typeface="微软雅黑" pitchFamily="34" charset="-122"/>
                <a:ea typeface="微软雅黑" pitchFamily="34" charset="-122"/>
              </a:rPr>
              <a:t>dn</a:t>
            </a:r>
            <a:r>
              <a:rPr lang="en-US" altLang="zh-CN" sz="2400" dirty="0" smtClean="0">
                <a:solidFill>
                  <a:srgbClr val="FF0000"/>
                </a:solidFill>
                <a:latin typeface="微软雅黑" pitchFamily="34" charset="-122"/>
                <a:ea typeface="微软雅黑" pitchFamily="34" charset="-122"/>
              </a:rPr>
              <a:t>/leaf</a:t>
            </a:r>
            <a:r>
              <a:rPr lang="zh-CN" altLang="en-US" sz="2400" dirty="0" smtClean="0">
                <a:latin typeface="微软雅黑" pitchFamily="34" charset="-122"/>
                <a:ea typeface="微软雅黑" pitchFamily="34" charset="-122"/>
              </a:rPr>
              <a:t>的</a:t>
            </a:r>
            <a:r>
              <a:rPr lang="zh-CN" altLang="en-US" sz="2400" dirty="0" smtClean="0">
                <a:solidFill>
                  <a:srgbClr val="FF0000"/>
                </a:solidFill>
                <a:latin typeface="微软雅黑" pitchFamily="34" charset="-122"/>
                <a:ea typeface="微软雅黑" pitchFamily="34" charset="-122"/>
              </a:rPr>
              <a:t>读写锁</a:t>
            </a:r>
            <a:r>
              <a:rPr lang="zh-CN" altLang="en-US" sz="2400" dirty="0" smtClean="0">
                <a:latin typeface="微软雅黑" pitchFamily="34" charset="-122"/>
                <a:ea typeface="微软雅黑" pitchFamily="34" charset="-122"/>
              </a:rPr>
              <a:t>。</a:t>
            </a:r>
          </a:p>
          <a:p>
            <a:pPr marL="0" indent="0" eaLnBrk="1" hangingPunct="1">
              <a:buFont typeface="Wingdings 2" pitchFamily="18" charset="2"/>
              <a:buNone/>
            </a:pPr>
            <a:r>
              <a:rPr lang="zh-CN" altLang="en-US" sz="2400" i="1" dirty="0" smtClean="0">
                <a:solidFill>
                  <a:srgbClr val="0066FF"/>
                </a:solidFill>
                <a:latin typeface="微软雅黑" pitchFamily="34" charset="-122"/>
                <a:ea typeface="微软雅黑" pitchFamily="34" charset="-122"/>
              </a:rPr>
              <a:t>注：</a:t>
            </a:r>
            <a:r>
              <a:rPr lang="en-US" altLang="zh-CN" sz="2400" i="1" dirty="0" smtClean="0">
                <a:solidFill>
                  <a:srgbClr val="0066FF"/>
                </a:solidFill>
                <a:latin typeface="微软雅黑" pitchFamily="34" charset="-122"/>
                <a:ea typeface="微软雅黑" pitchFamily="34" charset="-122"/>
              </a:rPr>
              <a:t>leaf</a:t>
            </a:r>
            <a:r>
              <a:rPr lang="zh-CN" altLang="en-US" sz="2400" i="1" dirty="0" smtClean="0">
                <a:solidFill>
                  <a:srgbClr val="0066FF"/>
                </a:solidFill>
                <a:latin typeface="微软雅黑" pitchFamily="34" charset="-122"/>
                <a:ea typeface="微软雅黑" pitchFamily="34" charset="-122"/>
              </a:rPr>
              <a:t>可以是一个文件，也可以是一个目录。 </a:t>
            </a:r>
          </a:p>
          <a:p>
            <a:pPr marL="0" indent="0" eaLnBrk="1" hangingPunct="1">
              <a:buFont typeface="Wingdings 2" pitchFamily="18" charset="2"/>
              <a:buNone/>
            </a:pPr>
            <a:r>
              <a:rPr lang="zh-CN" altLang="en-US" sz="2400" b="1" dirty="0">
                <a:latin typeface="微软雅黑" pitchFamily="34" charset="-122"/>
                <a:ea typeface="微软雅黑" pitchFamily="34" charset="-122"/>
              </a:rPr>
              <a:t>锁</a:t>
            </a:r>
            <a:r>
              <a:rPr lang="zh-CN" altLang="en-US" sz="2400" b="1" dirty="0" smtClean="0">
                <a:latin typeface="微软雅黑" pitchFamily="34" charset="-122"/>
                <a:ea typeface="微软雅黑" pitchFamily="34" charset="-122"/>
              </a:rPr>
              <a:t>的分配：</a:t>
            </a:r>
          </a:p>
          <a:p>
            <a:pPr marL="0" indent="0" eaLnBrk="1" hangingPunct="1">
              <a:buFont typeface="Wingdings 2" pitchFamily="18" charset="2"/>
              <a:buNone/>
            </a:pPr>
            <a:r>
              <a:rPr lang="zh-CN" altLang="en-US" sz="2400" dirty="0" smtClean="0">
                <a:latin typeface="微软雅黑" pitchFamily="34" charset="-122"/>
                <a:ea typeface="微软雅黑" pitchFamily="34" charset="-122"/>
              </a:rPr>
              <a:t>    因为名称空间可能有很多节点，读写锁采用</a:t>
            </a:r>
            <a:r>
              <a:rPr lang="zh-CN" altLang="en-US" sz="2400" dirty="0" smtClean="0">
                <a:solidFill>
                  <a:srgbClr val="FF0000"/>
                </a:solidFill>
                <a:latin typeface="微软雅黑" pitchFamily="34" charset="-122"/>
                <a:ea typeface="微软雅黑" pitchFamily="34" charset="-122"/>
              </a:rPr>
              <a:t>惰性分配</a:t>
            </a:r>
            <a:r>
              <a:rPr lang="zh-CN" altLang="en-US" sz="2400" dirty="0" smtClean="0">
                <a:latin typeface="微软雅黑" pitchFamily="34" charset="-122"/>
                <a:ea typeface="微软雅黑" pitchFamily="34" charset="-122"/>
              </a:rPr>
              <a:t>策略，并且在不再使用时</a:t>
            </a:r>
            <a:r>
              <a:rPr lang="zh-CN" altLang="en-US" sz="2400" dirty="0" smtClean="0">
                <a:solidFill>
                  <a:srgbClr val="FF0000"/>
                </a:solidFill>
                <a:latin typeface="微软雅黑" pitchFamily="34" charset="-122"/>
                <a:ea typeface="微软雅黑" pitchFamily="34" charset="-122"/>
              </a:rPr>
              <a:t>立刻删除</a:t>
            </a:r>
            <a:r>
              <a:rPr lang="zh-CN" altLang="en-US" sz="2400" dirty="0" smtClean="0">
                <a:latin typeface="微软雅黑" pitchFamily="34" charset="-122"/>
                <a:ea typeface="微软雅黑" pitchFamily="34" charset="-122"/>
              </a:rPr>
              <a:t>。</a:t>
            </a:r>
          </a:p>
          <a:p>
            <a:pPr marL="0" indent="0" eaLnBrk="1" hangingPunct="1">
              <a:buFont typeface="Wingdings 2" pitchFamily="18" charset="2"/>
              <a:buNone/>
            </a:pPr>
            <a:r>
              <a:rPr lang="zh-CN" altLang="en-US" sz="2400" dirty="0" smtClean="0">
                <a:solidFill>
                  <a:srgbClr val="FF0000"/>
                </a:solidFill>
                <a:latin typeface="微软雅黑" pitchFamily="34" charset="-122"/>
                <a:ea typeface="微软雅黑" pitchFamily="34" charset="-122"/>
              </a:rPr>
              <a:t>避免死锁</a:t>
            </a:r>
            <a:r>
              <a:rPr lang="zh-CN" altLang="en-US" sz="2400" dirty="0" smtClean="0">
                <a:latin typeface="微软雅黑" pitchFamily="34" charset="-122"/>
                <a:ea typeface="微软雅黑" pitchFamily="34" charset="-122"/>
              </a:rPr>
              <a:t>：锁的获取依据一个全局一致的顺序，首先按名称空间的层次排序，在同一个层次内按字典顺序排序。</a:t>
            </a:r>
          </a:p>
        </p:txBody>
      </p:sp>
      <p:sp>
        <p:nvSpPr>
          <p:cNvPr id="5" name="圆角矩形标注 4"/>
          <p:cNvSpPr/>
          <p:nvPr/>
        </p:nvSpPr>
        <p:spPr>
          <a:xfrm>
            <a:off x="4185620" y="5866949"/>
            <a:ext cx="3128978" cy="427488"/>
          </a:xfrm>
          <a:prstGeom prst="wedgeRoundRectCallout">
            <a:avLst>
              <a:gd name="adj1" fmla="val -66756"/>
              <a:gd name="adj2" fmla="val -642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solidFill>
                  <a:schemeClr val="tx1"/>
                </a:solidFill>
                <a:latin typeface="微软雅黑" pitchFamily="34" charset="-122"/>
                <a:ea typeface="微软雅黑" pitchFamily="34" charset="-122"/>
              </a:rPr>
              <a:t>顺序封锁法</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795149F8-6170-4D86-8E08-8B9A0A9FE8E3}" type="slidenum">
              <a:rPr lang="zh-CN" altLang="en-US">
                <a:latin typeface="微软雅黑" pitchFamily="34" charset="-122"/>
                <a:ea typeface="微软雅黑" pitchFamily="34" charset="-122"/>
              </a:rPr>
              <a:pPr>
                <a:defRPr/>
              </a:pPr>
              <a:t>71</a:t>
            </a:fld>
            <a:endParaRPr lang="zh-CN" altLang="en-US">
              <a:latin typeface="微软雅黑" pitchFamily="34" charset="-122"/>
              <a:ea typeface="微软雅黑" pitchFamily="34" charset="-122"/>
            </a:endParaRPr>
          </a:p>
        </p:txBody>
      </p:sp>
      <p:sp>
        <p:nvSpPr>
          <p:cNvPr id="104450" name="Rectangle 2"/>
          <p:cNvSpPr>
            <a:spLocks noGrp="1"/>
          </p:cNvSpPr>
          <p:nvPr>
            <p:ph type="title"/>
          </p:nvPr>
        </p:nvSpPr>
        <p:spPr bwMode="auto"/>
        <p:txBody>
          <a:bodyPr/>
          <a:lstStyle/>
          <a:p>
            <a:pPr eaLnBrk="1" hangingPunct="1">
              <a:defRPr/>
            </a:pPr>
            <a:r>
              <a:rPr lang="en-US" altLang="zh-CN" dirty="0">
                <a:latin typeface="微软雅黑" pitchFamily="34" charset="-122"/>
                <a:ea typeface="微软雅黑" pitchFamily="34" charset="-122"/>
              </a:rPr>
              <a:t>namespace</a:t>
            </a:r>
            <a:r>
              <a:rPr lang="zh-CN" altLang="en-US" dirty="0">
                <a:latin typeface="微软雅黑" pitchFamily="34" charset="-122"/>
                <a:ea typeface="微软雅黑" pitchFamily="34" charset="-122"/>
              </a:rPr>
              <a:t>锁</a:t>
            </a:r>
            <a:endParaRPr lang="zh-CN" altLang="en-US" dirty="0" smtClean="0">
              <a:latin typeface="微软雅黑" pitchFamily="34" charset="-122"/>
              <a:ea typeface="微软雅黑" pitchFamily="34" charset="-122"/>
            </a:endParaRPr>
          </a:p>
        </p:txBody>
      </p:sp>
      <p:sp>
        <p:nvSpPr>
          <p:cNvPr id="58372" name="Rectangle 3"/>
          <p:cNvSpPr>
            <a:spLocks noGrp="1"/>
          </p:cNvSpPr>
          <p:nvPr>
            <p:ph type="body" idx="1"/>
          </p:nvPr>
        </p:nvSpPr>
        <p:spPr/>
        <p:txBody>
          <a:bodyPr/>
          <a:lstStyle/>
          <a:p>
            <a:pPr marL="0" indent="0" eaLnBrk="1" hangingPunct="1">
              <a:lnSpc>
                <a:spcPct val="150000"/>
              </a:lnSpc>
              <a:buFont typeface="Wingdings 2" pitchFamily="18" charset="2"/>
              <a:buNone/>
            </a:pPr>
            <a:r>
              <a:rPr lang="zh-CN" altLang="en-US" sz="2400" dirty="0" smtClean="0">
                <a:latin typeface="微软雅黑" pitchFamily="34" charset="-122"/>
                <a:ea typeface="微软雅黑" pitchFamily="34" charset="-122"/>
              </a:rPr>
              <a:t>特点：</a:t>
            </a:r>
          </a:p>
          <a:p>
            <a:pPr marL="0" indent="0" eaLnBrk="1" hangingPunct="1">
              <a:lnSpc>
                <a:spcPct val="150000"/>
              </a:lnSpc>
              <a:buFont typeface="Wingdings 2" pitchFamily="18" charset="2"/>
              <a:buNone/>
            </a:pPr>
            <a:r>
              <a:rPr lang="zh-CN" altLang="en-US" sz="2400" dirty="0" smtClean="0">
                <a:latin typeface="微软雅黑" pitchFamily="34" charset="-122"/>
                <a:ea typeface="微软雅黑" pitchFamily="34" charset="-122"/>
              </a:rPr>
              <a:t>    读写锁支持对同一目录的</a:t>
            </a:r>
            <a:r>
              <a:rPr lang="zh-CN" altLang="en-US" sz="2400" dirty="0" smtClean="0">
                <a:solidFill>
                  <a:srgbClr val="FF0000"/>
                </a:solidFill>
                <a:latin typeface="微软雅黑" pitchFamily="34" charset="-122"/>
                <a:ea typeface="微软雅黑" pitchFamily="34" charset="-122"/>
              </a:rPr>
              <a:t>并行操作</a:t>
            </a:r>
            <a:r>
              <a:rPr lang="zh-CN" altLang="en-US" sz="2400" dirty="0" smtClean="0">
                <a:solidFill>
                  <a:schemeClr val="accent1"/>
                </a:solidFill>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可以在同一个目录下同时创建多个文件（</a:t>
            </a:r>
            <a:r>
              <a:rPr lang="zh-CN" altLang="en-US" sz="2400" dirty="0" smtClean="0">
                <a:solidFill>
                  <a:srgbClr val="0066FF"/>
                </a:solidFill>
                <a:latin typeface="微软雅黑" pitchFamily="34" charset="-122"/>
                <a:ea typeface="微软雅黑" pitchFamily="34" charset="-122"/>
              </a:rPr>
              <a:t>每一个操作都获取一个目录名的上的读锁和文件名上的写入锁</a:t>
            </a:r>
            <a:r>
              <a:rPr lang="zh-CN" altLang="en-US" sz="2400" dirty="0" smtClean="0">
                <a:latin typeface="微软雅黑" pitchFamily="34" charset="-122"/>
                <a:ea typeface="微软雅黑" pitchFamily="34" charset="-122"/>
              </a:rPr>
              <a:t>）。</a:t>
            </a:r>
          </a:p>
          <a:p>
            <a:pPr marL="0" indent="0" eaLnBrk="1" hangingPunct="1">
              <a:lnSpc>
                <a:spcPct val="150000"/>
              </a:lnSpc>
              <a:buFont typeface="Wingdings 2" pitchFamily="18" charset="2"/>
              <a:buNone/>
            </a:pPr>
            <a:r>
              <a:rPr lang="zh-CN" altLang="en-US" sz="2400" dirty="0" smtClean="0">
                <a:latin typeface="微软雅黑" pitchFamily="34" charset="-122"/>
                <a:ea typeface="微软雅黑" pitchFamily="34" charset="-122"/>
              </a:rPr>
              <a:t>    </a:t>
            </a:r>
            <a:r>
              <a:rPr lang="zh-CN" altLang="en-US" sz="2400" dirty="0" smtClean="0">
                <a:solidFill>
                  <a:srgbClr val="FF0000"/>
                </a:solidFill>
                <a:latin typeface="微软雅黑" pitchFamily="34" charset="-122"/>
                <a:ea typeface="微软雅黑" pitchFamily="34" charset="-122"/>
              </a:rPr>
              <a:t>目录名的读锁</a:t>
            </a:r>
            <a:r>
              <a:rPr lang="zh-CN" altLang="en-US" sz="2400" dirty="0" smtClean="0">
                <a:latin typeface="微软雅黑" pitchFamily="34" charset="-122"/>
                <a:ea typeface="微软雅黑" pitchFamily="34" charset="-122"/>
              </a:rPr>
              <a:t>防止目录被删除、改名</a:t>
            </a:r>
            <a:r>
              <a:rPr lang="zh-CN" altLang="en-US" sz="2400" dirty="0" smtClean="0">
                <a:solidFill>
                  <a:srgbClr val="FF0000"/>
                </a:solidFill>
                <a:latin typeface="微软雅黑" pitchFamily="34" charset="-122"/>
                <a:ea typeface="微软雅黑" pitchFamily="34" charset="-122"/>
              </a:rPr>
              <a:t>以及被快照</a:t>
            </a:r>
            <a:r>
              <a:rPr lang="zh-CN" altLang="en-US" sz="2400" dirty="0" smtClean="0">
                <a:latin typeface="微软雅黑" pitchFamily="34" charset="-122"/>
                <a:ea typeface="微软雅黑" pitchFamily="34" charset="-122"/>
              </a:rPr>
              <a:t>。</a:t>
            </a:r>
          </a:p>
          <a:p>
            <a:pPr marL="0" indent="0" eaLnBrk="1" hangingPunct="1">
              <a:lnSpc>
                <a:spcPct val="150000"/>
              </a:lnSpc>
              <a:buFont typeface="Wingdings 2" pitchFamily="18" charset="2"/>
              <a:buNone/>
            </a:pPr>
            <a:r>
              <a:rPr lang="zh-CN" altLang="en-US" sz="2400" dirty="0" smtClean="0">
                <a:latin typeface="微软雅黑" pitchFamily="34" charset="-122"/>
                <a:ea typeface="微软雅黑" pitchFamily="34" charset="-122"/>
              </a:rPr>
              <a:t>    </a:t>
            </a:r>
            <a:r>
              <a:rPr lang="zh-CN" altLang="en-US" sz="2400" dirty="0" smtClean="0">
                <a:solidFill>
                  <a:srgbClr val="FF0000"/>
                </a:solidFill>
                <a:latin typeface="微软雅黑" pitchFamily="34" charset="-122"/>
                <a:ea typeface="微软雅黑" pitchFamily="34" charset="-122"/>
              </a:rPr>
              <a:t>文件名的写入锁</a:t>
            </a:r>
            <a:r>
              <a:rPr lang="zh-CN" altLang="en-US" sz="2400" dirty="0" smtClean="0">
                <a:latin typeface="微软雅黑" pitchFamily="34" charset="-122"/>
                <a:ea typeface="微软雅黑" pitchFamily="34" charset="-122"/>
              </a:rPr>
              <a:t>串行化文件创建操作，确保不会多次创建同名的文件。</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CEE18E4F-43B3-4407-AF69-E9D5AB01A5B7}" type="slidenum">
              <a:rPr lang="zh-CN" altLang="en-US">
                <a:latin typeface="微软雅黑" pitchFamily="34" charset="-122"/>
                <a:ea typeface="微软雅黑" pitchFamily="34" charset="-122"/>
              </a:rPr>
              <a:pPr>
                <a:defRPr/>
              </a:pPr>
              <a:t>72</a:t>
            </a:fld>
            <a:endParaRPr lang="zh-CN" altLang="en-US">
              <a:latin typeface="微软雅黑" pitchFamily="34" charset="-122"/>
              <a:ea typeface="微软雅黑" pitchFamily="34" charset="-122"/>
            </a:endParaRPr>
          </a:p>
        </p:txBody>
      </p:sp>
      <p:sp>
        <p:nvSpPr>
          <p:cNvPr id="103426"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快照中的锁</a:t>
            </a:r>
          </a:p>
        </p:txBody>
      </p:sp>
      <p:sp>
        <p:nvSpPr>
          <p:cNvPr id="59396" name="Rectangle 3"/>
          <p:cNvSpPr>
            <a:spLocks noGrp="1"/>
          </p:cNvSpPr>
          <p:nvPr>
            <p:ph type="body" idx="1"/>
          </p:nvPr>
        </p:nvSpPr>
        <p:spPr/>
        <p:txBody>
          <a:bodyPr/>
          <a:lstStyle/>
          <a:p>
            <a:pPr marL="0" indent="0" eaLnBrk="1" hangingPunct="1">
              <a:lnSpc>
                <a:spcPct val="120000"/>
              </a:lnSpc>
              <a:buFont typeface="Wingdings 2" pitchFamily="18" charset="2"/>
              <a:buNone/>
            </a:pPr>
            <a:r>
              <a:rPr lang="zh-CN" altLang="en-US" sz="2400" dirty="0" smtClean="0">
                <a:solidFill>
                  <a:srgbClr val="FF0000"/>
                </a:solidFill>
                <a:latin typeface="微软雅黑" pitchFamily="34" charset="-122"/>
                <a:ea typeface="微软雅黑" pitchFamily="34" charset="-122"/>
              </a:rPr>
              <a:t>例</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/home/user</a:t>
            </a:r>
            <a:r>
              <a:rPr lang="zh-CN" altLang="en-US" sz="2400" dirty="0" smtClean="0">
                <a:latin typeface="微软雅黑" pitchFamily="34" charset="-122"/>
                <a:ea typeface="微软雅黑" pitchFamily="34" charset="-122"/>
              </a:rPr>
              <a:t>被快照到</a:t>
            </a:r>
            <a:r>
              <a:rPr lang="en-US" altLang="zh-CN" sz="2400" dirty="0" smtClean="0">
                <a:latin typeface="微软雅黑" pitchFamily="34" charset="-122"/>
                <a:ea typeface="微软雅黑" pitchFamily="34" charset="-122"/>
              </a:rPr>
              <a:t>/save/user</a:t>
            </a:r>
            <a:r>
              <a:rPr lang="zh-CN" altLang="en-US" sz="2400" dirty="0" smtClean="0">
                <a:latin typeface="微软雅黑" pitchFamily="34" charset="-122"/>
                <a:ea typeface="微软雅黑" pitchFamily="34" charset="-122"/>
              </a:rPr>
              <a:t>，并且创建文件</a:t>
            </a:r>
            <a:r>
              <a:rPr lang="en-US" altLang="zh-CN" sz="2400" dirty="0" err="1" smtClean="0">
                <a:latin typeface="微软雅黑" pitchFamily="34" charset="-122"/>
                <a:ea typeface="微软雅黑" pitchFamily="34" charset="-122"/>
              </a:rPr>
              <a:t>foo</a:t>
            </a:r>
            <a:r>
              <a:rPr lang="zh-CN" altLang="en-US" sz="2400" dirty="0" smtClean="0">
                <a:latin typeface="微软雅黑" pitchFamily="34" charset="-122"/>
                <a:ea typeface="微软雅黑" pitchFamily="34" charset="-122"/>
              </a:rPr>
              <a:t>。</a:t>
            </a: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a:t>
            </a:r>
            <a:r>
              <a:rPr lang="zh-CN" altLang="en-US" sz="2400" dirty="0" smtClean="0">
                <a:solidFill>
                  <a:srgbClr val="FF0000"/>
                </a:solidFill>
                <a:latin typeface="微软雅黑" pitchFamily="34" charset="-122"/>
                <a:ea typeface="微软雅黑" pitchFamily="34" charset="-122"/>
              </a:rPr>
              <a:t>应防止快照的同时创建文件</a:t>
            </a:r>
            <a:r>
              <a:rPr lang="en-US" altLang="zh-CN" sz="2400" dirty="0" smtClean="0">
                <a:solidFill>
                  <a:srgbClr val="FF0000"/>
                </a:solidFill>
                <a:latin typeface="微软雅黑" pitchFamily="34" charset="-122"/>
                <a:ea typeface="微软雅黑" pitchFamily="34" charset="-122"/>
              </a:rPr>
              <a:t>/home/user/</a:t>
            </a:r>
            <a:r>
              <a:rPr lang="en-US" altLang="zh-CN" sz="2400" dirty="0" err="1" smtClean="0">
                <a:solidFill>
                  <a:srgbClr val="FF0000"/>
                </a:solidFill>
                <a:latin typeface="微软雅黑" pitchFamily="34" charset="-122"/>
                <a:ea typeface="微软雅黑" pitchFamily="34" charset="-122"/>
              </a:rPr>
              <a:t>foo</a:t>
            </a:r>
            <a:r>
              <a:rPr lang="zh-CN" altLang="en-US" sz="2400" dirty="0" smtClean="0">
                <a:solidFill>
                  <a:srgbClr val="FF0000"/>
                </a:solidFill>
                <a:latin typeface="微软雅黑" pitchFamily="34" charset="-122"/>
                <a:ea typeface="微软雅黑" pitchFamily="34" charset="-122"/>
              </a:rPr>
              <a:t>。</a:t>
            </a: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快照操作获取</a:t>
            </a:r>
            <a:r>
              <a:rPr lang="en-US" altLang="zh-CN" sz="2400" dirty="0" smtClean="0">
                <a:latin typeface="微软雅黑" pitchFamily="34" charset="-122"/>
                <a:ea typeface="微软雅黑" pitchFamily="34" charset="-122"/>
              </a:rPr>
              <a:t>/home</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/save</a:t>
            </a:r>
            <a:r>
              <a:rPr lang="zh-CN" altLang="en-US" sz="2400" dirty="0" smtClean="0">
                <a:latin typeface="微软雅黑" pitchFamily="34" charset="-122"/>
                <a:ea typeface="微软雅黑" pitchFamily="34" charset="-122"/>
              </a:rPr>
              <a:t>的</a:t>
            </a:r>
            <a:r>
              <a:rPr lang="zh-CN" altLang="en-US" sz="2400" dirty="0" smtClean="0">
                <a:solidFill>
                  <a:srgbClr val="FF0000"/>
                </a:solidFill>
                <a:latin typeface="微软雅黑" pitchFamily="34" charset="-122"/>
                <a:ea typeface="微软雅黑" pitchFamily="34" charset="-122"/>
              </a:rPr>
              <a:t>读取锁</a:t>
            </a:r>
            <a:r>
              <a:rPr lang="zh-CN" altLang="en-US" sz="2400" dirty="0" smtClean="0">
                <a:latin typeface="微软雅黑" pitchFamily="34" charset="-122"/>
                <a:ea typeface="微软雅黑" pitchFamily="34" charset="-122"/>
              </a:rPr>
              <a:t>，以及</a:t>
            </a:r>
            <a:r>
              <a:rPr lang="en-US" altLang="zh-CN" sz="2400" dirty="0" smtClean="0">
                <a:solidFill>
                  <a:srgbClr val="FF0000"/>
                </a:solidFill>
                <a:latin typeface="微软雅黑" pitchFamily="34" charset="-122"/>
                <a:ea typeface="微软雅黑" pitchFamily="34" charset="-122"/>
              </a:rPr>
              <a:t>/home/user</a:t>
            </a:r>
            <a:r>
              <a:rPr lang="zh-CN" altLang="en-US" sz="2400" dirty="0" smtClean="0">
                <a:latin typeface="微软雅黑" pitchFamily="34" charset="-122"/>
                <a:ea typeface="微软雅黑" pitchFamily="34" charset="-122"/>
              </a:rPr>
              <a:t>和</a:t>
            </a:r>
            <a:r>
              <a:rPr lang="en-US" altLang="zh-CN" sz="2400" dirty="0" smtClean="0">
                <a:latin typeface="微软雅黑" pitchFamily="34" charset="-122"/>
                <a:ea typeface="微软雅黑" pitchFamily="34" charset="-122"/>
              </a:rPr>
              <a:t>/save/user</a:t>
            </a:r>
            <a:r>
              <a:rPr lang="zh-CN" altLang="en-US" sz="2400" dirty="0" smtClean="0">
                <a:latin typeface="微软雅黑" pitchFamily="34" charset="-122"/>
                <a:ea typeface="微软雅黑" pitchFamily="34" charset="-122"/>
              </a:rPr>
              <a:t>的</a:t>
            </a:r>
            <a:r>
              <a:rPr lang="zh-CN" altLang="en-US" sz="2400" dirty="0" smtClean="0">
                <a:solidFill>
                  <a:srgbClr val="FF0000"/>
                </a:solidFill>
                <a:latin typeface="微软雅黑" pitchFamily="34" charset="-122"/>
                <a:ea typeface="微软雅黑" pitchFamily="34" charset="-122"/>
              </a:rPr>
              <a:t>写入锁</a:t>
            </a:r>
            <a:r>
              <a:rPr lang="zh-CN" altLang="en-US" sz="2400" dirty="0" smtClean="0">
                <a:latin typeface="微软雅黑" pitchFamily="34" charset="-122"/>
                <a:ea typeface="微软雅黑" pitchFamily="34" charset="-122"/>
              </a:rPr>
              <a:t>。</a:t>
            </a: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文件创建操作获得</a:t>
            </a:r>
            <a:r>
              <a:rPr lang="en-US" altLang="zh-CN" sz="2400" dirty="0" smtClean="0">
                <a:latin typeface="微软雅黑" pitchFamily="34" charset="-122"/>
                <a:ea typeface="微软雅黑" pitchFamily="34" charset="-122"/>
              </a:rPr>
              <a:t>/home</a:t>
            </a:r>
            <a:r>
              <a:rPr lang="zh-CN" altLang="en-US" sz="2400" dirty="0" smtClean="0">
                <a:latin typeface="微软雅黑" pitchFamily="34" charset="-122"/>
                <a:ea typeface="微软雅黑" pitchFamily="34" charset="-122"/>
              </a:rPr>
              <a:t>和</a:t>
            </a:r>
            <a:r>
              <a:rPr lang="en-US" altLang="zh-CN" sz="2400" dirty="0" smtClean="0">
                <a:solidFill>
                  <a:srgbClr val="FF0000"/>
                </a:solidFill>
                <a:latin typeface="微软雅黑" pitchFamily="34" charset="-122"/>
                <a:ea typeface="微软雅黑" pitchFamily="34" charset="-122"/>
              </a:rPr>
              <a:t>/home/user</a:t>
            </a:r>
            <a:r>
              <a:rPr lang="zh-CN" altLang="en-US" sz="2400" dirty="0" smtClean="0">
                <a:latin typeface="微软雅黑" pitchFamily="34" charset="-122"/>
                <a:ea typeface="微软雅黑" pitchFamily="34" charset="-122"/>
              </a:rPr>
              <a:t>的</a:t>
            </a:r>
            <a:r>
              <a:rPr lang="zh-CN" altLang="en-US" sz="2400" dirty="0" smtClean="0">
                <a:solidFill>
                  <a:srgbClr val="FF0000"/>
                </a:solidFill>
                <a:latin typeface="微软雅黑" pitchFamily="34" charset="-122"/>
                <a:ea typeface="微软雅黑" pitchFamily="34" charset="-122"/>
              </a:rPr>
              <a:t>读取锁</a:t>
            </a:r>
            <a:r>
              <a:rPr lang="zh-CN" altLang="en-US" sz="2400" dirty="0" smtClean="0">
                <a:latin typeface="微软雅黑" pitchFamily="34" charset="-122"/>
                <a:ea typeface="微软雅黑" pitchFamily="34" charset="-122"/>
              </a:rPr>
              <a:t>，以及</a:t>
            </a:r>
            <a:r>
              <a:rPr lang="en-US" altLang="zh-CN" sz="2400" dirty="0" smtClean="0">
                <a:latin typeface="微软雅黑" pitchFamily="34" charset="-122"/>
                <a:ea typeface="微软雅黑" pitchFamily="34" charset="-122"/>
              </a:rPr>
              <a:t>/home/user/</a:t>
            </a:r>
            <a:r>
              <a:rPr lang="en-US" altLang="zh-CN" sz="2400" dirty="0" err="1" smtClean="0">
                <a:latin typeface="微软雅黑" pitchFamily="34" charset="-122"/>
                <a:ea typeface="微软雅黑" pitchFamily="34" charset="-122"/>
              </a:rPr>
              <a:t>foo</a:t>
            </a:r>
            <a:r>
              <a:rPr lang="zh-CN" altLang="en-US" sz="2400" dirty="0" smtClean="0">
                <a:latin typeface="微软雅黑" pitchFamily="34" charset="-122"/>
                <a:ea typeface="微软雅黑" pitchFamily="34" charset="-122"/>
              </a:rPr>
              <a:t>的</a:t>
            </a:r>
            <a:r>
              <a:rPr lang="zh-CN" altLang="en-US" sz="2400" dirty="0" smtClean="0">
                <a:solidFill>
                  <a:srgbClr val="FF0000"/>
                </a:solidFill>
                <a:latin typeface="微软雅黑" pitchFamily="34" charset="-122"/>
                <a:ea typeface="微软雅黑" pitchFamily="34" charset="-122"/>
              </a:rPr>
              <a:t>写入锁</a:t>
            </a:r>
            <a:r>
              <a:rPr lang="zh-CN" altLang="en-US" sz="2400" dirty="0" smtClean="0">
                <a:latin typeface="微软雅黑" pitchFamily="34" charset="-122"/>
                <a:ea typeface="微软雅黑" pitchFamily="34" charset="-122"/>
              </a:rPr>
              <a:t>。</a:t>
            </a:r>
          </a:p>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这两个操作只能串行执行（</a:t>
            </a:r>
            <a:r>
              <a:rPr lang="zh-CN" altLang="en-US" sz="2400" dirty="0" smtClean="0">
                <a:solidFill>
                  <a:srgbClr val="0066FF"/>
                </a:solidFill>
                <a:latin typeface="微软雅黑" pitchFamily="34" charset="-122"/>
                <a:ea typeface="微软雅黑" pitchFamily="34" charset="-122"/>
              </a:rPr>
              <a:t>因为它们试图获取的</a:t>
            </a:r>
            <a:r>
              <a:rPr lang="en-US" altLang="zh-CN" sz="2400" dirty="0" smtClean="0">
                <a:solidFill>
                  <a:srgbClr val="0066FF"/>
                </a:solidFill>
                <a:latin typeface="微软雅黑" pitchFamily="34" charset="-122"/>
                <a:ea typeface="微软雅黑" pitchFamily="34" charset="-122"/>
              </a:rPr>
              <a:t>/home/user</a:t>
            </a:r>
            <a:r>
              <a:rPr lang="zh-CN" altLang="en-US" sz="2400" dirty="0" smtClean="0">
                <a:solidFill>
                  <a:srgbClr val="0066FF"/>
                </a:solidFill>
                <a:latin typeface="微软雅黑" pitchFamily="34" charset="-122"/>
                <a:ea typeface="微软雅黑" pitchFamily="34" charset="-122"/>
              </a:rPr>
              <a:t>的锁相互冲突</a:t>
            </a:r>
            <a:r>
              <a:rPr lang="zh-CN" altLang="en-US" sz="2400" dirty="0" smtClean="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fontScale="90000"/>
          </a:bodyPr>
          <a:lstStyle/>
          <a:p>
            <a:r>
              <a:rPr lang="en-US" altLang="zh-CN" dirty="0" smtClean="0"/>
              <a:t>GFS</a:t>
            </a:r>
            <a:r>
              <a:rPr lang="zh-CN" altLang="en-US" dirty="0" smtClean="0"/>
              <a:t>机群存储资源调整</a:t>
            </a:r>
            <a:r>
              <a:rPr lang="en-US" altLang="zh-CN" dirty="0" smtClean="0"/>
              <a:t/>
            </a:r>
            <a:br>
              <a:rPr lang="en-US" altLang="zh-CN" dirty="0" smtClean="0"/>
            </a:br>
            <a:r>
              <a:rPr lang="zh-CN" altLang="en-US" dirty="0" smtClean="0"/>
              <a:t>的关键动作</a:t>
            </a:r>
            <a:endParaRPr lang="zh-CN" altLang="en-US" dirty="0"/>
          </a:p>
        </p:txBody>
      </p:sp>
      <p:sp>
        <p:nvSpPr>
          <p:cNvPr id="6" name="副标题 5"/>
          <p:cNvSpPr>
            <a:spLocks noGrp="1"/>
          </p:cNvSpPr>
          <p:nvPr>
            <p:ph type="subTitle" idx="1"/>
          </p:nvPr>
        </p:nvSpPr>
        <p:spPr>
          <a:xfrm>
            <a:off x="722376" y="3685032"/>
            <a:ext cx="7772400" cy="2048224"/>
          </a:xfrm>
        </p:spPr>
        <p:txBody>
          <a:bodyPr>
            <a:normAutofit lnSpcReduction="10000"/>
          </a:bodyPr>
          <a:lstStyle/>
          <a:p>
            <a:r>
              <a:rPr lang="zh-CN" altLang="en-US" dirty="0" smtClean="0"/>
              <a:t>创建</a:t>
            </a:r>
            <a:r>
              <a:rPr lang="en-US" altLang="zh-CN" dirty="0" smtClean="0"/>
              <a:t>Chunk</a:t>
            </a:r>
          </a:p>
          <a:p>
            <a:r>
              <a:rPr lang="zh-CN" altLang="en-US" dirty="0" smtClean="0"/>
              <a:t>补充副本（例如一部分相邻的节点宕机）</a:t>
            </a:r>
            <a:endParaRPr lang="en-US" altLang="zh-CN" dirty="0" smtClean="0"/>
          </a:p>
          <a:p>
            <a:r>
              <a:rPr lang="en-US" altLang="zh-CN" dirty="0" smtClean="0"/>
              <a:t>      </a:t>
            </a:r>
            <a:r>
              <a:rPr lang="zh-CN" altLang="en-US" dirty="0" smtClean="0"/>
              <a:t>可能产生数据访问和网络传输的热点</a:t>
            </a:r>
            <a:endParaRPr lang="en-US" altLang="zh-CN" dirty="0" smtClean="0"/>
          </a:p>
          <a:p>
            <a:r>
              <a:rPr lang="zh-CN" altLang="en-US" dirty="0" smtClean="0"/>
              <a:t>负载均衡</a:t>
            </a:r>
            <a:endParaRPr lang="en-US" altLang="zh-CN" dirty="0" smtClean="0"/>
          </a:p>
          <a:p>
            <a:r>
              <a:rPr lang="en-US" altLang="zh-CN" dirty="0" smtClean="0"/>
              <a:t>      </a:t>
            </a:r>
            <a:r>
              <a:rPr lang="zh-CN" altLang="en-US" dirty="0" smtClean="0"/>
              <a:t>可能导致加载</a:t>
            </a:r>
            <a:r>
              <a:rPr lang="en-US" altLang="zh-CN" dirty="0" smtClean="0"/>
              <a:t>chunk</a:t>
            </a:r>
            <a:r>
              <a:rPr lang="zh-CN" altLang="en-US" dirty="0" smtClean="0"/>
              <a:t>的目标节点成为热点</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E45A1168-582C-4C59-B322-0F92F27BE46A}" type="slidenum">
              <a:rPr lang="zh-CN" altLang="en-US" smtClean="0"/>
              <a:pPr>
                <a:defRPr/>
              </a:pPr>
              <a:t>73</a:t>
            </a:fld>
            <a:endParaRPr lang="zh-CN" altLang="en-US"/>
          </a:p>
        </p:txBody>
      </p:sp>
    </p:spTree>
    <p:extLst>
      <p:ext uri="{BB962C8B-B14F-4D97-AF65-F5344CB8AC3E}">
        <p14:creationId xmlns:p14="http://schemas.microsoft.com/office/powerpoint/2010/main" val="24194397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8F89DFD4-9137-4CEB-9A93-A7A85995F3F8}" type="slidenum">
              <a:rPr lang="zh-CN" altLang="en-US">
                <a:latin typeface="微软雅黑" pitchFamily="34" charset="-122"/>
                <a:ea typeface="微软雅黑" pitchFamily="34" charset="-122"/>
              </a:rPr>
              <a:pPr>
                <a:defRPr/>
              </a:pPr>
              <a:t>74</a:t>
            </a:fld>
            <a:endParaRPr lang="zh-CN" altLang="en-US">
              <a:latin typeface="微软雅黑" pitchFamily="34" charset="-122"/>
              <a:ea typeface="微软雅黑" pitchFamily="34" charset="-122"/>
            </a:endParaRPr>
          </a:p>
        </p:txBody>
      </p:sp>
      <p:sp>
        <p:nvSpPr>
          <p:cNvPr id="105474" name="Rectangle 2"/>
          <p:cNvSpPr>
            <a:spLocks noGrp="1"/>
          </p:cNvSpPr>
          <p:nvPr>
            <p:ph type="title"/>
          </p:nvPr>
        </p:nvSpPr>
        <p:spPr bwMode="auto"/>
        <p:txBody>
          <a:bodyPr/>
          <a:lstStyle/>
          <a:p>
            <a:pPr eaLnBrk="1" hangingPunct="1">
              <a:defRPr/>
            </a:pPr>
            <a:r>
              <a:rPr lang="en-US" altLang="zh-CN" dirty="0" smtClean="0">
                <a:latin typeface="微软雅黑" pitchFamily="34" charset="-122"/>
                <a:ea typeface="微软雅黑" pitchFamily="34" charset="-122"/>
              </a:rPr>
              <a:t>Chunk</a:t>
            </a:r>
            <a:r>
              <a:rPr lang="zh-CN" altLang="en-US" dirty="0" smtClean="0">
                <a:latin typeface="微软雅黑" pitchFamily="34" charset="-122"/>
                <a:ea typeface="微软雅黑" pitchFamily="34" charset="-122"/>
              </a:rPr>
              <a:t>的创建</a:t>
            </a:r>
          </a:p>
        </p:txBody>
      </p:sp>
      <p:sp>
        <p:nvSpPr>
          <p:cNvPr id="60420" name="Rectangle 3"/>
          <p:cNvSpPr>
            <a:spLocks noGrp="1"/>
          </p:cNvSpPr>
          <p:nvPr>
            <p:ph type="body" idx="1"/>
          </p:nvPr>
        </p:nvSpPr>
        <p:spPr>
          <a:xfrm>
            <a:off x="500034" y="1500175"/>
            <a:ext cx="8183562" cy="3729026"/>
          </a:xfrm>
        </p:spPr>
        <p:txBody>
          <a:bodyPr/>
          <a:lstStyle/>
          <a:p>
            <a:pPr marL="0" indent="0" eaLnBrk="1" hangingPunct="1">
              <a:buNone/>
            </a:pP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在</a:t>
            </a:r>
            <a:r>
              <a:rPr lang="en-US" altLang="zh-CN" sz="2400" dirty="0" smtClean="0">
                <a:latin typeface="微软雅黑" pitchFamily="34" charset="-122"/>
                <a:ea typeface="微软雅黑" pitchFamily="34" charset="-122"/>
              </a:rPr>
              <a:t>Writer</a:t>
            </a:r>
            <a:r>
              <a:rPr lang="zh-CN" altLang="en-US" sz="2400" dirty="0" smtClean="0">
                <a:latin typeface="微软雅黑" pitchFamily="34" charset="-122"/>
                <a:ea typeface="微软雅黑" pitchFamily="34" charset="-122"/>
              </a:rPr>
              <a:t>真正写入数据时才被物理上创建。</a:t>
            </a:r>
            <a:endParaRPr lang="en-US" altLang="zh-CN" sz="2400" dirty="0" smtClean="0">
              <a:latin typeface="微软雅黑" pitchFamily="34" charset="-122"/>
              <a:ea typeface="微软雅黑" pitchFamily="34" charset="-122"/>
            </a:endParaRPr>
          </a:p>
          <a:p>
            <a:pPr marL="0" indent="0" eaLnBrk="1" hangingPunct="1">
              <a:buNone/>
            </a:pPr>
            <a:endParaRPr lang="en-US" altLang="zh-CN" sz="2400" dirty="0" smtClean="0">
              <a:latin typeface="微软雅黑" pitchFamily="34" charset="-122"/>
              <a:ea typeface="微软雅黑" pitchFamily="34" charset="-122"/>
            </a:endParaRPr>
          </a:p>
          <a:p>
            <a:pPr marL="0" indent="0" eaLnBrk="1" hangingPunct="1">
              <a:buNone/>
            </a:pP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创建一个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时，需要选择在哪里放置初始的空副本，考虑几个因素：</a:t>
            </a:r>
          </a:p>
          <a:p>
            <a:pPr marL="0" indent="0" eaLnBrk="1" hangingPunct="1">
              <a:buFont typeface="Wingdings 2" pitchFamily="18" charset="2"/>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）尽量选择低于</a:t>
            </a:r>
            <a:r>
              <a:rPr lang="zh-CN" altLang="en-US" sz="2400" dirty="0" smtClean="0">
                <a:solidFill>
                  <a:srgbClr val="FF0000"/>
                </a:solidFill>
                <a:latin typeface="微软雅黑" pitchFamily="34" charset="-122"/>
                <a:ea typeface="微软雅黑" pitchFamily="34" charset="-122"/>
              </a:rPr>
              <a:t>平均硬盘使用率</a:t>
            </a:r>
            <a:r>
              <a:rPr lang="zh-CN" altLang="en-US" sz="2400" dirty="0" smtClean="0">
                <a:latin typeface="微软雅黑" pitchFamily="34" charset="-122"/>
                <a:ea typeface="微软雅黑" pitchFamily="34" charset="-122"/>
              </a:rPr>
              <a:t>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a:t>
            </a:r>
          </a:p>
          <a:p>
            <a:pPr marL="0" indent="0" eaLnBrk="1" hangingPunct="1">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）限制每个</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服务器上”近期“</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创建操作的次数</a:t>
            </a:r>
            <a:r>
              <a:rPr lang="zh-CN" altLang="en-US" sz="2400" dirty="0" smtClean="0">
                <a:solidFill>
                  <a:srgbClr val="0066FF"/>
                </a:solidFill>
                <a:latin typeface="微软雅黑" pitchFamily="34" charset="-122"/>
                <a:ea typeface="微软雅黑" pitchFamily="34" charset="-122"/>
              </a:rPr>
              <a:t>（虽然</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在</a:t>
            </a:r>
            <a:r>
              <a:rPr lang="en-US" altLang="zh-CN" sz="2400" dirty="0" smtClean="0">
                <a:solidFill>
                  <a:srgbClr val="0066FF"/>
                </a:solidFill>
                <a:latin typeface="微软雅黑" pitchFamily="34" charset="-122"/>
                <a:ea typeface="微软雅黑" pitchFamily="34" charset="-122"/>
              </a:rPr>
              <a:t>Writer</a:t>
            </a:r>
            <a:r>
              <a:rPr lang="zh-CN" altLang="en-US" sz="2400" dirty="0" smtClean="0">
                <a:solidFill>
                  <a:srgbClr val="0066FF"/>
                </a:solidFill>
                <a:latin typeface="微软雅黑" pitchFamily="34" charset="-122"/>
                <a:ea typeface="微软雅黑" pitchFamily="34" charset="-122"/>
              </a:rPr>
              <a:t>真正写入数据时才被创建，但是创建也意味着随之会有大量的写入数据的操作</a:t>
            </a:r>
            <a:r>
              <a:rPr lang="zh-CN" altLang="en-US" sz="2400" dirty="0">
                <a:solidFill>
                  <a:srgbClr val="0066FF"/>
                </a:solidFill>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a:t>
            </a:r>
            <a:endParaRPr lang="zh-CN" altLang="en-US" sz="2400" dirty="0" smtClean="0">
              <a:solidFill>
                <a:srgbClr val="0066FF"/>
              </a:solidFill>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）尽量把</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的副本分布在</a:t>
            </a:r>
            <a:r>
              <a:rPr lang="zh-CN" altLang="en-US" sz="2400" dirty="0" smtClean="0">
                <a:solidFill>
                  <a:srgbClr val="FF0000"/>
                </a:solidFill>
                <a:latin typeface="微软雅黑" pitchFamily="34" charset="-122"/>
                <a:ea typeface="微软雅黑" pitchFamily="34" charset="-122"/>
              </a:rPr>
              <a:t>多个机架</a:t>
            </a:r>
            <a:r>
              <a:rPr lang="zh-CN" altLang="en-US" sz="2400" dirty="0" smtClean="0">
                <a:latin typeface="微软雅黑" pitchFamily="34" charset="-122"/>
                <a:ea typeface="微软雅黑" pitchFamily="34" charset="-122"/>
              </a:rPr>
              <a:t>之间。</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49874058-E911-4217-A785-08B332754099}" type="slidenum">
              <a:rPr lang="zh-CN" altLang="en-US">
                <a:latin typeface="微软雅黑" pitchFamily="34" charset="-122"/>
                <a:ea typeface="微软雅黑" pitchFamily="34" charset="-122"/>
              </a:rPr>
              <a:pPr>
                <a:defRPr/>
              </a:pPr>
              <a:t>75</a:t>
            </a:fld>
            <a:endParaRPr lang="zh-CN" altLang="en-US">
              <a:latin typeface="微软雅黑" pitchFamily="34" charset="-122"/>
              <a:ea typeface="微软雅黑" pitchFamily="34" charset="-122"/>
            </a:endParaRPr>
          </a:p>
        </p:txBody>
      </p:sp>
      <p:sp>
        <p:nvSpPr>
          <p:cNvPr id="106498"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副本复制及其优先级指定</a:t>
            </a:r>
          </a:p>
        </p:txBody>
      </p:sp>
      <p:sp>
        <p:nvSpPr>
          <p:cNvPr id="61444" name="Rectangle 3"/>
          <p:cNvSpPr>
            <a:spLocks noGrp="1"/>
          </p:cNvSpPr>
          <p:nvPr>
            <p:ph type="body" idx="1"/>
          </p:nvPr>
        </p:nvSpPr>
        <p:spPr>
          <a:xfrm>
            <a:off x="395288" y="1700213"/>
            <a:ext cx="8316912" cy="4872059"/>
          </a:xfrm>
        </p:spPr>
        <p:txBody>
          <a:bodyPr/>
          <a:lstStyle/>
          <a:p>
            <a:pPr marL="0" indent="0" eaLnBrk="1" hangingPunct="1">
              <a:buFont typeface="Wingdings 2" pitchFamily="18" charset="2"/>
              <a:buNone/>
            </a:pP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的有效副本数量少于用户指定的</a:t>
            </a:r>
            <a:r>
              <a:rPr lang="zh-CN" altLang="en-US" sz="2400" dirty="0" smtClean="0">
                <a:solidFill>
                  <a:srgbClr val="FF0000"/>
                </a:solidFill>
                <a:latin typeface="微软雅黑" pitchFamily="34" charset="-122"/>
                <a:ea typeface="微软雅黑" pitchFamily="34" charset="-122"/>
              </a:rPr>
              <a:t>复制因数</a:t>
            </a:r>
            <a:r>
              <a:rPr lang="zh-CN" altLang="en-US" sz="2400" dirty="0" smtClean="0">
                <a:latin typeface="微软雅黑" pitchFamily="34" charset="-122"/>
                <a:ea typeface="微软雅黑" pitchFamily="34" charset="-122"/>
              </a:rPr>
              <a:t>时（</a:t>
            </a:r>
            <a:r>
              <a:rPr lang="zh-CN" altLang="en-US" sz="2400" dirty="0" smtClean="0">
                <a:solidFill>
                  <a:srgbClr val="0066FF"/>
                </a:solidFill>
                <a:latin typeface="微软雅黑" pitchFamily="34" charset="-122"/>
                <a:ea typeface="微软雅黑" pitchFamily="34" charset="-122"/>
              </a:rPr>
              <a:t>某些副本坏了，或者</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副本的复制因数提高了</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None/>
            </a:pPr>
            <a:r>
              <a:rPr lang="zh-CN" altLang="en-US" sz="2400" dirty="0" smtClean="0">
                <a:latin typeface="微软雅黑" pitchFamily="34" charset="-122"/>
                <a:ea typeface="微软雅黑" pitchFamily="34" charset="-122"/>
              </a:rPr>
              <a:t>     ↓</a:t>
            </a:r>
            <a:endParaRPr lang="en-US" altLang="zh-CN" sz="2400" dirty="0" smtClean="0">
              <a:latin typeface="微软雅黑" pitchFamily="34" charset="-122"/>
              <a:ea typeface="微软雅黑" pitchFamily="34" charset="-122"/>
            </a:endParaRPr>
          </a:p>
          <a:p>
            <a:pPr marL="0" indent="0" eaLnBrk="1" hangingPunct="1">
              <a:buNone/>
            </a:pP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会重新复制它。</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多个需要被重新复制的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会根据几个因素进行排序：</a:t>
            </a:r>
          </a:p>
          <a:p>
            <a:pPr marL="0" indent="0" eaLnBrk="1" hangingPunct="1">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现有副本数量和复制因数</a:t>
            </a:r>
            <a:r>
              <a:rPr lang="zh-CN" altLang="en-US" sz="2400" dirty="0" smtClean="0">
                <a:solidFill>
                  <a:srgbClr val="FF0000"/>
                </a:solidFill>
                <a:latin typeface="微软雅黑" pitchFamily="34" charset="-122"/>
                <a:ea typeface="微软雅黑" pitchFamily="34" charset="-122"/>
              </a:rPr>
              <a:t>相差多少</a:t>
            </a:r>
            <a:r>
              <a:rPr lang="zh-CN" altLang="en-US" sz="2400" dirty="0" smtClean="0">
                <a:latin typeface="微软雅黑" pitchFamily="34" charset="-122"/>
                <a:ea typeface="微软雅黑" pitchFamily="34" charset="-122"/>
              </a:rPr>
              <a:t>（</a:t>
            </a:r>
            <a:r>
              <a:rPr lang="zh-CN" altLang="en-US" sz="2400" dirty="0" smtClean="0">
                <a:solidFill>
                  <a:srgbClr val="0066FF"/>
                </a:solidFill>
                <a:latin typeface="微软雅黑" pitchFamily="34" charset="-122"/>
                <a:ea typeface="微软雅黑" pitchFamily="34" charset="-122"/>
              </a:rPr>
              <a:t>丢失两个副本的</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比丢失一个副本的</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优先级更高</a:t>
            </a:r>
            <a:r>
              <a:rPr lang="zh-CN" altLang="en-US" sz="2400" dirty="0" smtClean="0">
                <a:latin typeface="微软雅黑" pitchFamily="34" charset="-122"/>
                <a:ea typeface="微软雅黑" pitchFamily="34" charset="-122"/>
              </a:rPr>
              <a:t>）。</a:t>
            </a:r>
          </a:p>
          <a:p>
            <a:pPr marL="0" indent="0" eaLnBrk="1" hangingPunct="1">
              <a:buFont typeface="Wingdings 2" pitchFamily="18" charset="2"/>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）优先复制</a:t>
            </a:r>
            <a:r>
              <a:rPr lang="zh-CN" altLang="en-US" sz="2400" dirty="0" smtClean="0">
                <a:solidFill>
                  <a:srgbClr val="FF0000"/>
                </a:solidFill>
                <a:latin typeface="微软雅黑" pitchFamily="34" charset="-122"/>
                <a:ea typeface="微软雅黑" pitchFamily="34" charset="-122"/>
              </a:rPr>
              <a:t>活跃文件</a:t>
            </a:r>
            <a:r>
              <a:rPr lang="zh-CN" altLang="en-US" sz="2400" dirty="0" smtClean="0">
                <a:latin typeface="微软雅黑" pitchFamily="34" charset="-122"/>
                <a:ea typeface="微软雅黑" pitchFamily="34" charset="-122"/>
              </a:rPr>
              <a:t>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而不是最近刚被删除的文件的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a:t>
            </a:r>
            <a:r>
              <a:rPr lang="zh-CN" altLang="en-US" sz="2400" dirty="0" smtClean="0">
                <a:solidFill>
                  <a:srgbClr val="0066FF"/>
                </a:solidFill>
                <a:latin typeface="微软雅黑" pitchFamily="34" charset="-122"/>
                <a:ea typeface="微软雅黑" pitchFamily="34" charset="-122"/>
              </a:rPr>
              <a:t>和垃圾回收相关</a:t>
            </a:r>
            <a:r>
              <a:rPr lang="zh-CN" altLang="en-US" sz="2400" dirty="0" smtClean="0">
                <a:latin typeface="微软雅黑" pitchFamily="34" charset="-122"/>
                <a:ea typeface="微软雅黑" pitchFamily="34" charset="-122"/>
              </a:rPr>
              <a:t>）。</a:t>
            </a:r>
          </a:p>
          <a:p>
            <a:pPr marL="0" indent="0" eaLnBrk="1" hangingPunct="1">
              <a:buFont typeface="Wingdings 2" pitchFamily="18" charset="2"/>
              <a:buNone/>
            </a:pP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3</a:t>
            </a:r>
            <a:r>
              <a:rPr lang="zh-CN" altLang="en-US" sz="2400" dirty="0" smtClean="0">
                <a:latin typeface="微软雅黑" pitchFamily="34" charset="-122"/>
                <a:ea typeface="微软雅黑" pitchFamily="34" charset="-122"/>
              </a:rPr>
              <a:t>）提高</a:t>
            </a:r>
            <a:r>
              <a:rPr lang="zh-CN" altLang="en-US" sz="2400" dirty="0" smtClean="0">
                <a:solidFill>
                  <a:srgbClr val="FF0000"/>
                </a:solidFill>
                <a:latin typeface="微软雅黑" pitchFamily="34" charset="-122"/>
                <a:ea typeface="微软雅黑" pitchFamily="34" charset="-122"/>
              </a:rPr>
              <a:t>会阻塞客户机程序处理流程的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的优先级。</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A7947D95-9FAE-45AB-A908-2068D569E3FE}" type="slidenum">
              <a:rPr lang="zh-CN" altLang="en-US">
                <a:latin typeface="微软雅黑" pitchFamily="34" charset="-122"/>
                <a:ea typeface="微软雅黑" pitchFamily="34" charset="-122"/>
              </a:rPr>
              <a:pPr>
                <a:defRPr/>
              </a:pPr>
              <a:t>76</a:t>
            </a:fld>
            <a:endParaRPr lang="zh-CN" altLang="en-US">
              <a:latin typeface="微软雅黑" pitchFamily="34" charset="-122"/>
              <a:ea typeface="微软雅黑" pitchFamily="34" charset="-122"/>
            </a:endParaRPr>
          </a:p>
        </p:txBody>
      </p:sp>
      <p:sp>
        <p:nvSpPr>
          <p:cNvPr id="107522" name="Rectangle 2"/>
          <p:cNvSpPr>
            <a:spLocks noGrp="1"/>
          </p:cNvSpPr>
          <p:nvPr>
            <p:ph type="title"/>
          </p:nvPr>
        </p:nvSpPr>
        <p:spPr bwMode="auto"/>
        <p:txBody>
          <a:bodyPr/>
          <a:lstStyle/>
          <a:p>
            <a:pPr eaLnBrk="1" hangingPunct="1">
              <a:defRPr/>
            </a:pPr>
            <a:r>
              <a:rPr lang="zh-CN" altLang="en-US" dirty="0">
                <a:latin typeface="微软雅黑" pitchFamily="34" charset="-122"/>
                <a:ea typeface="微软雅黑" pitchFamily="34" charset="-122"/>
              </a:rPr>
              <a:t>副本复制</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写操作</a:t>
            </a:r>
          </a:p>
        </p:txBody>
      </p:sp>
      <p:sp>
        <p:nvSpPr>
          <p:cNvPr id="62468" name="Rectangle 3"/>
          <p:cNvSpPr>
            <a:spLocks noGrp="1"/>
          </p:cNvSpPr>
          <p:nvPr>
            <p:ph type="body" idx="1"/>
          </p:nvPr>
        </p:nvSpPr>
        <p:spPr>
          <a:xfrm>
            <a:off x="323850" y="1700213"/>
            <a:ext cx="8362950" cy="4657745"/>
          </a:xfrm>
        </p:spPr>
        <p:txBody>
          <a:bodyPr/>
          <a:lstStyle/>
          <a:p>
            <a:pPr marL="0" indent="0" eaLnBrk="1" hangingPunct="1">
              <a:buFont typeface="Wingdings 2" pitchFamily="18" charset="2"/>
              <a:buNone/>
            </a:pPr>
            <a:r>
              <a:rPr lang="en-US" altLang="zh-CN" sz="2400" dirty="0" smtClean="0">
                <a:latin typeface="微软雅黑" pitchFamily="34" charset="-122"/>
                <a:ea typeface="微软雅黑" pitchFamily="34" charset="-122"/>
              </a:rPr>
              <a:t>    Master</a:t>
            </a:r>
            <a:r>
              <a:rPr lang="zh-CN" altLang="en-US" sz="2400" dirty="0" smtClean="0">
                <a:latin typeface="微软雅黑" pitchFamily="34" charset="-122"/>
                <a:ea typeface="微软雅黑" pitchFamily="34" charset="-122"/>
              </a:rPr>
              <a:t>选择</a:t>
            </a:r>
            <a:r>
              <a:rPr lang="zh-CN" altLang="en-US" sz="2400" dirty="0" smtClean="0">
                <a:solidFill>
                  <a:srgbClr val="FF0000"/>
                </a:solidFill>
                <a:latin typeface="微软雅黑" pitchFamily="34" charset="-122"/>
                <a:ea typeface="微软雅黑" pitchFamily="34" charset="-122"/>
              </a:rPr>
              <a:t>优先级最高的</a:t>
            </a:r>
            <a:r>
              <a:rPr lang="en-US" altLang="zh-CN" sz="2400" dirty="0" smtClean="0">
                <a:solidFill>
                  <a:srgbClr val="FF0000"/>
                </a:solidFill>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，然后命令</a:t>
            </a:r>
            <a:r>
              <a:rPr lang="zh-CN" altLang="en-US" sz="2400" dirty="0" smtClean="0">
                <a:solidFill>
                  <a:srgbClr val="FF0000"/>
                </a:solidFill>
                <a:latin typeface="微软雅黑" pitchFamily="34" charset="-122"/>
                <a:ea typeface="微软雅黑" pitchFamily="34" charset="-122"/>
              </a:rPr>
              <a:t>某个</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服务器</a:t>
            </a:r>
            <a:r>
              <a:rPr lang="zh-CN" altLang="en-US" sz="2400" dirty="0" smtClean="0">
                <a:latin typeface="微软雅黑" pitchFamily="34" charset="-122"/>
                <a:ea typeface="微软雅黑" pitchFamily="34" charset="-122"/>
              </a:rPr>
              <a:t>直接从可用的副本”克隆”一个副本出来。</a:t>
            </a:r>
          </a:p>
          <a:p>
            <a:pPr marL="0" indent="0" eaLnBrk="1" hangingPunct="1">
              <a:buFont typeface="Wingdings 2" pitchFamily="18" charset="2"/>
              <a:buNone/>
            </a:pPr>
            <a:r>
              <a:rPr lang="zh-CN" altLang="en-US" sz="2400" dirty="0" smtClean="0">
                <a:latin typeface="微软雅黑" pitchFamily="34" charset="-122"/>
                <a:ea typeface="微软雅黑" pitchFamily="34" charset="-122"/>
              </a:rPr>
              <a:t>    </a:t>
            </a:r>
            <a:r>
              <a:rPr lang="zh-CN" altLang="en-US" sz="2400" dirty="0" smtClean="0">
                <a:solidFill>
                  <a:srgbClr val="0066FF"/>
                </a:solidFill>
                <a:latin typeface="微软雅黑" pitchFamily="34" charset="-122"/>
                <a:ea typeface="微软雅黑" pitchFamily="34" charset="-122"/>
              </a:rPr>
              <a:t>选择新副本位置的策略和创建时类似：平衡硬盘使用率、限制同一台</a:t>
            </a:r>
            <a:r>
              <a:rPr lang="en-US" altLang="zh-CN" sz="2400" dirty="0" smtClean="0">
                <a:solidFill>
                  <a:srgbClr val="0066FF"/>
                </a:solidFill>
                <a:latin typeface="微软雅黑" pitchFamily="34" charset="-122"/>
                <a:ea typeface="微软雅黑" pitchFamily="34" charset="-122"/>
              </a:rPr>
              <a:t>Chunk</a:t>
            </a:r>
            <a:r>
              <a:rPr lang="zh-CN" altLang="en-US" sz="2400" dirty="0" smtClean="0">
                <a:solidFill>
                  <a:srgbClr val="0066FF"/>
                </a:solidFill>
                <a:latin typeface="微软雅黑" pitchFamily="34" charset="-122"/>
                <a:ea typeface="微软雅黑" pitchFamily="34" charset="-122"/>
              </a:rPr>
              <a:t>服务器上的正在进行的克隆操作的数量、在机架间分布副本。</a:t>
            </a:r>
            <a:endParaRPr lang="en-US" altLang="zh-CN" sz="2400" dirty="0" smtClean="0">
              <a:solidFill>
                <a:srgbClr val="0066FF"/>
              </a:solidFill>
              <a:latin typeface="微软雅黑" pitchFamily="34" charset="-122"/>
              <a:ea typeface="微软雅黑" pitchFamily="34" charset="-122"/>
            </a:endParaRPr>
          </a:p>
          <a:p>
            <a:pPr marL="0" indent="0" eaLnBrk="1" hangingPunct="1">
              <a:buFont typeface="Wingdings 2" pitchFamily="18" charset="2"/>
              <a:buNone/>
            </a:pPr>
            <a:endParaRPr lang="zh-CN" altLang="en-US" sz="2400" dirty="0" smtClean="0">
              <a:latin typeface="微软雅黑" pitchFamily="34" charset="-122"/>
              <a:ea typeface="微软雅黑" pitchFamily="34" charset="-122"/>
            </a:endParaRPr>
          </a:p>
          <a:p>
            <a:pPr marL="0" indent="0" eaLnBrk="1" hangingPunct="1">
              <a:buFont typeface="Wingdings 2" pitchFamily="18" charset="2"/>
              <a:buNone/>
            </a:pPr>
            <a:r>
              <a:rPr lang="zh-CN" altLang="en-US" sz="2400" dirty="0" smtClean="0">
                <a:latin typeface="微软雅黑" pitchFamily="34" charset="-122"/>
                <a:ea typeface="微软雅黑" pitchFamily="34" charset="-122"/>
              </a:rPr>
              <a:t>    为防止克隆产生的网络流量大大超过客户机的流量：</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限制</a:t>
            </a:r>
            <a:r>
              <a:rPr lang="zh-CN" altLang="en-US" sz="2400" dirty="0" smtClean="0">
                <a:solidFill>
                  <a:srgbClr val="FF0000"/>
                </a:solidFill>
                <a:latin typeface="微软雅黑" pitchFamily="34" charset="-122"/>
                <a:ea typeface="微软雅黑" pitchFamily="34" charset="-122"/>
              </a:rPr>
              <a:t>整个集群</a:t>
            </a:r>
            <a:r>
              <a:rPr lang="zh-CN" altLang="en-US" sz="2400" dirty="0" smtClean="0">
                <a:latin typeface="微软雅黑" pitchFamily="34" charset="-122"/>
                <a:ea typeface="微软雅黑" pitchFamily="34" charset="-122"/>
              </a:rPr>
              <a:t>和</a:t>
            </a:r>
            <a:r>
              <a:rPr lang="zh-CN" altLang="en-US" sz="2400" dirty="0" smtClean="0">
                <a:solidFill>
                  <a:srgbClr val="FF0000"/>
                </a:solidFill>
                <a:latin typeface="微软雅黑" pitchFamily="34" charset="-122"/>
                <a:ea typeface="微软雅黑" pitchFamily="34" charset="-122"/>
              </a:rPr>
              <a:t>每个</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服务器</a:t>
            </a:r>
            <a:r>
              <a:rPr lang="zh-CN" altLang="en-US" sz="2400" dirty="0" smtClean="0">
                <a:latin typeface="微软雅黑" pitchFamily="34" charset="-122"/>
                <a:ea typeface="微软雅黑" pitchFamily="34" charset="-122"/>
              </a:rPr>
              <a:t>上的同时进行的</a:t>
            </a:r>
            <a:r>
              <a:rPr lang="zh-CN" altLang="en-US" sz="2400" dirty="0" smtClean="0">
                <a:solidFill>
                  <a:srgbClr val="FF0000"/>
                </a:solidFill>
                <a:latin typeface="微软雅黑" pitchFamily="34" charset="-122"/>
                <a:ea typeface="微软雅黑" pitchFamily="34" charset="-122"/>
              </a:rPr>
              <a:t>克隆操作的数量</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buFont typeface="Wingdings 2" pitchFamily="18" charset="2"/>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服务器通过调节它</a:t>
            </a:r>
            <a:r>
              <a:rPr lang="zh-CN" altLang="en-US" sz="2400" dirty="0" smtClean="0">
                <a:solidFill>
                  <a:srgbClr val="FF0000"/>
                </a:solidFill>
                <a:latin typeface="微软雅黑" pitchFamily="34" charset="-122"/>
                <a:ea typeface="微软雅黑" pitchFamily="34" charset="-122"/>
              </a:rPr>
              <a:t>对源</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服务器读请求的频率</a:t>
            </a:r>
            <a:r>
              <a:rPr lang="zh-CN" altLang="en-US" sz="2400" dirty="0" smtClean="0">
                <a:latin typeface="微软雅黑" pitchFamily="34" charset="-122"/>
                <a:ea typeface="微软雅黑" pitchFamily="34" charset="-122"/>
              </a:rPr>
              <a:t>来限制它用于克隆操作的带宽。</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ADAA71B6-9664-493A-A3A4-8EF0B1D31359}" type="slidenum">
              <a:rPr lang="zh-CN" altLang="en-US">
                <a:latin typeface="微软雅黑" pitchFamily="34" charset="-122"/>
                <a:ea typeface="微软雅黑" pitchFamily="34" charset="-122"/>
              </a:rPr>
              <a:pPr>
                <a:defRPr/>
              </a:pPr>
              <a:t>77</a:t>
            </a:fld>
            <a:endParaRPr lang="zh-CN" altLang="en-US">
              <a:latin typeface="微软雅黑" pitchFamily="34" charset="-122"/>
              <a:ea typeface="微软雅黑" pitchFamily="34" charset="-122"/>
            </a:endParaRPr>
          </a:p>
        </p:txBody>
      </p:sp>
      <p:sp>
        <p:nvSpPr>
          <p:cNvPr id="108546"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副本移动</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负载均衡</a:t>
            </a:r>
          </a:p>
        </p:txBody>
      </p:sp>
      <p:sp>
        <p:nvSpPr>
          <p:cNvPr id="63492" name="Rectangle 3"/>
          <p:cNvSpPr>
            <a:spLocks noGrp="1"/>
          </p:cNvSpPr>
          <p:nvPr>
            <p:ph type="body" idx="1"/>
          </p:nvPr>
        </p:nvSpPr>
        <p:spPr>
          <a:xfrm>
            <a:off x="503238" y="1700213"/>
            <a:ext cx="8183562" cy="4537099"/>
          </a:xfrm>
        </p:spPr>
        <p:txBody>
          <a:bodyPr/>
          <a:lstStyle/>
          <a:p>
            <a:pPr marL="0" indent="0" eaLnBrk="1" hangingPunct="1">
              <a:lnSpc>
                <a:spcPct val="125000"/>
              </a:lnSpc>
              <a:buFont typeface="Wingdings 2" pitchFamily="18" charset="2"/>
              <a:buNone/>
            </a:pPr>
            <a:r>
              <a:rPr lang="en-US" altLang="zh-CN" sz="2400" dirty="0" smtClean="0">
                <a:latin typeface="微软雅黑" pitchFamily="34" charset="-122"/>
                <a:ea typeface="微软雅黑" pitchFamily="34" charset="-122"/>
              </a:rPr>
              <a:t>    Master</a:t>
            </a:r>
            <a:r>
              <a:rPr lang="zh-CN" altLang="en-US" sz="2400" dirty="0" smtClean="0">
                <a:latin typeface="微软雅黑" pitchFamily="34" charset="-122"/>
                <a:ea typeface="微软雅黑" pitchFamily="34" charset="-122"/>
              </a:rPr>
              <a:t>周期性地对副本进行负载均衡：检查当前副本分布情况，然后</a:t>
            </a:r>
            <a:r>
              <a:rPr lang="zh-CN" altLang="en-US" sz="2400" dirty="0" smtClean="0">
                <a:solidFill>
                  <a:srgbClr val="FF0000"/>
                </a:solidFill>
                <a:latin typeface="微软雅黑" pitchFamily="34" charset="-122"/>
                <a:ea typeface="微软雅黑" pitchFamily="34" charset="-122"/>
              </a:rPr>
              <a:t>移动副本</a:t>
            </a:r>
            <a:r>
              <a:rPr lang="zh-CN" altLang="en-US" sz="2400" dirty="0" smtClean="0">
                <a:latin typeface="微软雅黑" pitchFamily="34" charset="-122"/>
                <a:ea typeface="微软雅黑" pitchFamily="34" charset="-122"/>
              </a:rPr>
              <a:t>以更好的利用硬盘空间、更有效的进行负载均衡。</a:t>
            </a:r>
            <a:endParaRPr lang="en-US" altLang="zh-CN" sz="2400" dirty="0" smtClean="0">
              <a:latin typeface="微软雅黑" pitchFamily="34" charset="-122"/>
              <a:ea typeface="微软雅黑" pitchFamily="34" charset="-122"/>
            </a:endParaRPr>
          </a:p>
          <a:p>
            <a:pPr marL="0" indent="0" eaLnBrk="1" hangingPunct="1">
              <a:lnSpc>
                <a:spcPct val="125000"/>
              </a:lnSpc>
              <a:buFont typeface="Wingdings 2" pitchFamily="18" charset="2"/>
              <a:buNone/>
            </a:pPr>
            <a:r>
              <a:rPr lang="en-US" altLang="zh-CN" sz="2400" dirty="0" smtClean="0">
                <a:latin typeface="微软雅黑" pitchFamily="34" charset="-122"/>
                <a:ea typeface="微软雅黑" pitchFamily="34" charset="-122"/>
                <a:cs typeface="Arial" charset="0"/>
              </a:rPr>
              <a:t>    </a:t>
            </a:r>
            <a:r>
              <a:rPr lang="zh-CN" altLang="zh-CN" sz="2400" dirty="0" smtClean="0">
                <a:latin typeface="微软雅黑" pitchFamily="34" charset="-122"/>
                <a:ea typeface="微软雅黑" pitchFamily="34" charset="-122"/>
                <a:cs typeface="Arial" charset="0"/>
              </a:rPr>
              <a:t>↓</a:t>
            </a:r>
            <a:endParaRPr lang="zh-CN" altLang="en-US" sz="2400" dirty="0" smtClean="0">
              <a:latin typeface="微软雅黑" pitchFamily="34" charset="-122"/>
              <a:ea typeface="微软雅黑" pitchFamily="34" charset="-122"/>
            </a:endParaRPr>
          </a:p>
          <a:p>
            <a:pPr marL="0" indent="0" eaLnBrk="1" hangingPunct="1">
              <a:lnSpc>
                <a:spcPct val="125000"/>
              </a:lnSpc>
              <a:buFont typeface="Wingdings 2" pitchFamily="18" charset="2"/>
              <a:buNone/>
            </a:pPr>
            <a:r>
              <a:rPr lang="en-US" altLang="zh-CN" sz="2400" dirty="0" smtClean="0">
                <a:solidFill>
                  <a:srgbClr val="FF0000"/>
                </a:solidFill>
                <a:latin typeface="微软雅黑" pitchFamily="34" charset="-122"/>
                <a:ea typeface="微软雅黑" pitchFamily="34" charset="-122"/>
              </a:rPr>
              <a:t>    Master</a:t>
            </a:r>
            <a:r>
              <a:rPr lang="zh-CN" altLang="en-US" sz="2400" dirty="0" smtClean="0">
                <a:solidFill>
                  <a:srgbClr val="FF0000"/>
                </a:solidFill>
                <a:latin typeface="微软雅黑" pitchFamily="34" charset="-122"/>
                <a:ea typeface="微软雅黑" pitchFamily="34" charset="-122"/>
              </a:rPr>
              <a:t>必须选择哪个副本要被移走：</a:t>
            </a:r>
            <a:endParaRPr lang="en-US" altLang="zh-CN" sz="2400" dirty="0" smtClean="0">
              <a:solidFill>
                <a:srgbClr val="FF0000"/>
              </a:solidFill>
              <a:latin typeface="微软雅黑" pitchFamily="34" charset="-122"/>
              <a:ea typeface="微软雅黑" pitchFamily="34" charset="-122"/>
            </a:endParaRPr>
          </a:p>
          <a:p>
            <a:pPr marL="0" indent="0" eaLnBrk="1" hangingPunct="1">
              <a:lnSpc>
                <a:spcPct val="125000"/>
              </a:lnSpc>
              <a:buFont typeface="Wingdings 2" pitchFamily="18" charset="2"/>
              <a:buNone/>
            </a:pPr>
            <a:r>
              <a:rPr lang="en-US" altLang="zh-CN" sz="2400" dirty="0" smtClean="0">
                <a:latin typeface="微软雅黑" pitchFamily="34" charset="-122"/>
                <a:ea typeface="微软雅黑" pitchFamily="34" charset="-122"/>
              </a:rPr>
              <a:t>1</a:t>
            </a:r>
            <a:r>
              <a:rPr lang="zh-CN" altLang="en-US" sz="2400" dirty="0" smtClean="0">
                <a:latin typeface="微软雅黑" pitchFamily="34" charset="-122"/>
                <a:ea typeface="微软雅黑" pitchFamily="34" charset="-122"/>
              </a:rPr>
              <a:t>）通常移走</a:t>
            </a:r>
            <a:r>
              <a:rPr lang="zh-CN" altLang="en-US" sz="2400" dirty="0" smtClean="0">
                <a:solidFill>
                  <a:srgbClr val="FF0000"/>
                </a:solidFill>
                <a:latin typeface="微软雅黑" pitchFamily="34" charset="-122"/>
                <a:ea typeface="微软雅黑" pitchFamily="34" charset="-122"/>
              </a:rPr>
              <a:t>剩余空间低于平均值</a:t>
            </a:r>
            <a:r>
              <a:rPr lang="zh-CN" altLang="en-US" sz="2400" dirty="0" smtClean="0">
                <a:latin typeface="微软雅黑" pitchFamily="34" charset="-122"/>
                <a:ea typeface="微软雅黑" pitchFamily="34" charset="-122"/>
              </a:rPr>
              <a:t>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服务器上的副本，从而平衡系统整体的硬盘使用率。</a:t>
            </a:r>
          </a:p>
          <a:p>
            <a:pPr marL="0" indent="0" eaLnBrk="1" hangingPunct="1">
              <a:lnSpc>
                <a:spcPct val="125000"/>
              </a:lnSpc>
              <a:buFont typeface="Wingdings 2" pitchFamily="18" charset="2"/>
              <a:buNone/>
            </a:pPr>
            <a:r>
              <a:rPr lang="en-US" altLang="zh-CN" sz="2400" dirty="0" smtClean="0">
                <a:latin typeface="微软雅黑" pitchFamily="34" charset="-122"/>
                <a:ea typeface="微软雅黑" pitchFamily="34" charset="-122"/>
              </a:rPr>
              <a:t>2</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逐渐的</a:t>
            </a:r>
            <a:r>
              <a:rPr lang="zh-CN" altLang="en-US" sz="2400" dirty="0" smtClean="0">
                <a:latin typeface="微软雅黑" pitchFamily="34" charset="-122"/>
                <a:ea typeface="微软雅黑" pitchFamily="34" charset="-122"/>
              </a:rPr>
              <a:t>填满一个新的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服务器，而不是在短时间内用新的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填满它，以至于过载。</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A06CFA6-4635-4BF2-A42E-3ADF3CAA96E6}" type="slidenum">
              <a:rPr lang="zh-CN" altLang="en-US">
                <a:latin typeface="微软雅黑" pitchFamily="34" charset="-122"/>
                <a:ea typeface="微软雅黑" pitchFamily="34" charset="-122"/>
              </a:rPr>
              <a:pPr>
                <a:defRPr/>
              </a:pPr>
              <a:t>78</a:t>
            </a:fld>
            <a:endParaRPr lang="zh-CN" altLang="en-US">
              <a:latin typeface="微软雅黑" pitchFamily="34" charset="-122"/>
              <a:ea typeface="微软雅黑" pitchFamily="34" charset="-122"/>
            </a:endParaRPr>
          </a:p>
        </p:txBody>
      </p:sp>
      <p:sp>
        <p:nvSpPr>
          <p:cNvPr id="109570" name="Rectangle 2"/>
          <p:cNvSpPr>
            <a:spLocks noGrp="1"/>
          </p:cNvSpPr>
          <p:nvPr>
            <p:ph type="title"/>
          </p:nvPr>
        </p:nvSpPr>
        <p:spPr bwMode="auto"/>
        <p:txBody>
          <a:bodyPr/>
          <a:lstStyle/>
          <a:p>
            <a:pPr eaLnBrk="1" hangingPunct="1">
              <a:defRPr/>
            </a:pPr>
            <a:r>
              <a:rPr lang="zh-CN" altLang="en-US" dirty="0" smtClean="0">
                <a:latin typeface="微软雅黑" pitchFamily="34" charset="-122"/>
                <a:ea typeface="微软雅黑" pitchFamily="34" charset="-122"/>
              </a:rPr>
              <a:t>垃圾回收</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惰性、日志、隐藏、孤立</a:t>
            </a:r>
          </a:p>
        </p:txBody>
      </p:sp>
      <p:sp>
        <p:nvSpPr>
          <p:cNvPr id="64516" name="Rectangle 3"/>
          <p:cNvSpPr>
            <a:spLocks noGrp="1"/>
          </p:cNvSpPr>
          <p:nvPr>
            <p:ph type="body" idx="1"/>
          </p:nvPr>
        </p:nvSpPr>
        <p:spPr>
          <a:xfrm>
            <a:off x="503238" y="1412875"/>
            <a:ext cx="8183562" cy="5184775"/>
          </a:xfrm>
        </p:spPr>
        <p:txBody>
          <a:bodyPr/>
          <a:lstStyle/>
          <a:p>
            <a:pPr marL="0" indent="0" eaLnBrk="1" hangingPunct="1">
              <a:lnSpc>
                <a:spcPct val="125000"/>
              </a:lnSpc>
              <a:buFont typeface="Wingdings 2" pitchFamily="18" charset="2"/>
              <a:buNone/>
            </a:pPr>
            <a:r>
              <a:rPr lang="zh-CN" altLang="en-US" sz="2400" dirty="0" smtClean="0">
                <a:latin typeface="微软雅黑" pitchFamily="34" charset="-122"/>
                <a:ea typeface="微软雅黑" pitchFamily="34" charset="-122"/>
              </a:rPr>
              <a:t>惰性：</a:t>
            </a:r>
            <a:endParaRPr lang="en-US" altLang="zh-CN" sz="2400" dirty="0" smtClean="0">
              <a:latin typeface="微软雅黑" pitchFamily="34" charset="-122"/>
              <a:ea typeface="微软雅黑" pitchFamily="34" charset="-122"/>
            </a:endParaRPr>
          </a:p>
          <a:p>
            <a:pPr marL="0" indent="0" eaLnBrk="1" hangingPunct="1">
              <a:lnSpc>
                <a:spcPct val="125000"/>
              </a:lnSpc>
              <a:buFont typeface="Wingdings 2" pitchFamily="18" charset="2"/>
              <a:buNone/>
            </a:pPr>
            <a:r>
              <a:rPr lang="en-US" altLang="zh-CN" sz="2400" dirty="0" smtClean="0">
                <a:latin typeface="微软雅黑" pitchFamily="34" charset="-122"/>
                <a:ea typeface="微软雅黑" pitchFamily="34" charset="-122"/>
              </a:rPr>
              <a:t>    GFS</a:t>
            </a:r>
            <a:r>
              <a:rPr lang="zh-CN" altLang="en-US" sz="2400" dirty="0" smtClean="0">
                <a:latin typeface="微软雅黑" pitchFamily="34" charset="-122"/>
                <a:ea typeface="微软雅黑" pitchFamily="34" charset="-122"/>
              </a:rPr>
              <a:t>文件删除后不会立刻回收其</a:t>
            </a:r>
            <a:r>
              <a:rPr lang="zh-CN" altLang="en-US" sz="2400" dirty="0" smtClean="0">
                <a:solidFill>
                  <a:srgbClr val="FF0000"/>
                </a:solidFill>
                <a:latin typeface="微软雅黑" pitchFamily="34" charset="-122"/>
                <a:ea typeface="微软雅黑" pitchFamily="34" charset="-122"/>
              </a:rPr>
              <a:t>物理空间</a:t>
            </a:r>
            <a:r>
              <a:rPr lang="zh-CN" altLang="en-US" sz="2400" dirty="0" smtClean="0">
                <a:latin typeface="微软雅黑" pitchFamily="34" charset="-122"/>
                <a:ea typeface="微软雅黑" pitchFamily="34" charset="-122"/>
              </a:rPr>
              <a:t>，采用</a:t>
            </a:r>
            <a:r>
              <a:rPr lang="zh-CN" altLang="en-US" sz="2400" dirty="0" smtClean="0">
                <a:solidFill>
                  <a:srgbClr val="FF0000"/>
                </a:solidFill>
                <a:latin typeface="微软雅黑" pitchFamily="34" charset="-122"/>
                <a:ea typeface="微软雅黑" pitchFamily="34" charset="-122"/>
              </a:rPr>
              <a:t>惰性</a:t>
            </a:r>
            <a:r>
              <a:rPr lang="zh-CN" altLang="en-US" sz="2400" dirty="0" smtClean="0">
                <a:latin typeface="微软雅黑" pitchFamily="34" charset="-122"/>
                <a:ea typeface="微软雅黑" pitchFamily="34" charset="-122"/>
              </a:rPr>
              <a:t>回收策略，只在文件和</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级的</a:t>
            </a:r>
            <a:r>
              <a:rPr lang="zh-CN" altLang="en-US" sz="2400" dirty="0" smtClean="0">
                <a:solidFill>
                  <a:srgbClr val="FF0000"/>
                </a:solidFill>
                <a:latin typeface="微软雅黑" pitchFamily="34" charset="-122"/>
                <a:ea typeface="微软雅黑" pitchFamily="34" charset="-122"/>
              </a:rPr>
              <a:t>常规垃圾收集时</a:t>
            </a:r>
            <a:r>
              <a:rPr lang="zh-CN" altLang="en-US" sz="2400" dirty="0" smtClean="0">
                <a:latin typeface="微软雅黑" pitchFamily="34" charset="-122"/>
                <a:ea typeface="微软雅黑" pitchFamily="34" charset="-122"/>
              </a:rPr>
              <a:t>进行。</a:t>
            </a:r>
            <a:endParaRPr lang="en-US" altLang="zh-CN" sz="2400" dirty="0" smtClean="0">
              <a:latin typeface="微软雅黑" pitchFamily="34" charset="-122"/>
              <a:ea typeface="微软雅黑" pitchFamily="34" charset="-122"/>
            </a:endParaRPr>
          </a:p>
          <a:p>
            <a:pPr marL="0" indent="0" eaLnBrk="1" hangingPunct="1">
              <a:lnSpc>
                <a:spcPct val="125000"/>
              </a:lnSpc>
              <a:buFont typeface="Wingdings 2" pitchFamily="18" charset="2"/>
              <a:buNone/>
            </a:pPr>
            <a:endParaRPr lang="en-US" altLang="zh-CN" sz="2400" dirty="0" smtClean="0">
              <a:latin typeface="微软雅黑" pitchFamily="34" charset="-122"/>
              <a:ea typeface="微软雅黑" pitchFamily="34" charset="-122"/>
            </a:endParaRPr>
          </a:p>
          <a:p>
            <a:pPr marL="0" indent="0" eaLnBrk="1" hangingPunct="1">
              <a:lnSpc>
                <a:spcPct val="125000"/>
              </a:lnSpc>
              <a:buFont typeface="Wingdings 2" pitchFamily="18" charset="2"/>
              <a:buNone/>
            </a:pPr>
            <a:r>
              <a:rPr lang="zh-CN" altLang="en-US" sz="2400" dirty="0" smtClean="0">
                <a:latin typeface="微软雅黑" pitchFamily="34" charset="-122"/>
                <a:ea typeface="微软雅黑" pitchFamily="34" charset="-122"/>
              </a:rPr>
              <a:t>日志、隐藏：</a:t>
            </a:r>
          </a:p>
          <a:p>
            <a:pPr marL="0" indent="0" eaLnBrk="1" hangingPunct="1">
              <a:lnSpc>
                <a:spcPct val="125000"/>
              </a:lnSpc>
              <a:buFont typeface="Wingdings 2" pitchFamily="18" charset="2"/>
              <a:buNone/>
            </a:pPr>
            <a:r>
              <a:rPr lang="zh-CN" altLang="en-US" sz="2400" dirty="0" smtClean="0">
                <a:latin typeface="微软雅黑" pitchFamily="34" charset="-122"/>
                <a:ea typeface="微软雅黑" pitchFamily="34" charset="-122"/>
              </a:rPr>
              <a:t>    当</a:t>
            </a:r>
            <a:r>
              <a:rPr lang="zh-CN" altLang="en-US" sz="2400" dirty="0" smtClean="0">
                <a:solidFill>
                  <a:srgbClr val="FF0000"/>
                </a:solidFill>
                <a:latin typeface="微软雅黑" pitchFamily="34" charset="-122"/>
                <a:ea typeface="微软雅黑" pitchFamily="34" charset="-122"/>
              </a:rPr>
              <a:t>文件</a:t>
            </a:r>
            <a:r>
              <a:rPr lang="zh-CN" altLang="en-US" sz="2400" dirty="0" smtClean="0">
                <a:latin typeface="微软雅黑" pitchFamily="34" charset="-122"/>
                <a:ea typeface="微软雅黑" pitchFamily="34" charset="-122"/>
              </a:rPr>
              <a:t>被应用程序删除时，</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立刻把删除操作</a:t>
            </a:r>
            <a:r>
              <a:rPr lang="zh-CN" altLang="en-US" sz="2400" dirty="0" smtClean="0">
                <a:solidFill>
                  <a:srgbClr val="FF0000"/>
                </a:solidFill>
                <a:latin typeface="微软雅黑" pitchFamily="34" charset="-122"/>
                <a:ea typeface="微软雅黑" pitchFamily="34" charset="-122"/>
              </a:rPr>
              <a:t>以日志的方式</a:t>
            </a:r>
            <a:r>
              <a:rPr lang="zh-CN" altLang="en-US" sz="2400" dirty="0" smtClean="0">
                <a:latin typeface="微软雅黑" pitchFamily="34" charset="-122"/>
                <a:ea typeface="微软雅黑" pitchFamily="34" charset="-122"/>
              </a:rPr>
              <a:t>记录下来。但是，</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并不马上回收资源，而是把文件名改为一个</a:t>
            </a:r>
            <a:r>
              <a:rPr lang="zh-CN" altLang="en-US" sz="2400" dirty="0" smtClean="0">
                <a:solidFill>
                  <a:srgbClr val="FF0000"/>
                </a:solidFill>
                <a:latin typeface="微软雅黑" pitchFamily="34" charset="-122"/>
                <a:ea typeface="微软雅黑" pitchFamily="34" charset="-122"/>
              </a:rPr>
              <a:t>包含删除时间戳的、隐藏的名字</a:t>
            </a:r>
            <a:r>
              <a:rPr lang="zh-CN" altLang="en-US" sz="2400" dirty="0" smtClean="0">
                <a:latin typeface="微软雅黑" pitchFamily="34" charset="-122"/>
                <a:ea typeface="微软雅黑" pitchFamily="34" charset="-122"/>
              </a:rPr>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itchFamily="34" charset="-122"/>
                <a:ea typeface="微软雅黑" pitchFamily="34" charset="-122"/>
              </a:rPr>
              <a:t>垃圾回收</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惰性、日志、隐藏、孤立</a:t>
            </a:r>
            <a:endParaRPr lang="zh-CN" altLang="en-US" dirty="0"/>
          </a:p>
        </p:txBody>
      </p:sp>
      <p:sp>
        <p:nvSpPr>
          <p:cNvPr id="3" name="内容占位符 2"/>
          <p:cNvSpPr>
            <a:spLocks noGrp="1"/>
          </p:cNvSpPr>
          <p:nvPr>
            <p:ph idx="1"/>
          </p:nvPr>
        </p:nvSpPr>
        <p:spPr>
          <a:xfrm>
            <a:off x="503238" y="1412776"/>
            <a:ext cx="8183562" cy="4729183"/>
          </a:xfrm>
        </p:spPr>
        <p:txBody>
          <a:bodyPr/>
          <a:lstStyle/>
          <a:p>
            <a:pPr marL="0" indent="0" eaLnBrk="1" hangingPunct="1">
              <a:lnSpc>
                <a:spcPct val="110000"/>
              </a:lnSpc>
              <a:buNone/>
            </a:pPr>
            <a:r>
              <a:rPr lang="zh-CN" altLang="en-US" sz="2400" dirty="0" smtClean="0">
                <a:latin typeface="微软雅黑" pitchFamily="34" charset="-122"/>
                <a:ea typeface="微软雅黑" pitchFamily="34" charset="-122"/>
              </a:rPr>
              <a:t>名称空间定期回收：</a:t>
            </a:r>
            <a:endParaRPr lang="en-US" altLang="zh-CN" sz="2400" dirty="0" smtClean="0">
              <a:latin typeface="微软雅黑" pitchFamily="34" charset="-122"/>
              <a:ea typeface="微软雅黑" pitchFamily="34" charset="-122"/>
            </a:endParaRPr>
          </a:p>
          <a:p>
            <a:pPr marL="0" indent="0" eaLnBrk="1" hangingPunct="1">
              <a:lnSpc>
                <a:spcPct val="110000"/>
              </a:lnSpc>
              <a:buNone/>
            </a:pPr>
            <a:r>
              <a:rPr lang="en-US" altLang="zh-CN" sz="2400" dirty="0" smtClean="0">
                <a:latin typeface="微软雅黑" pitchFamily="34" charset="-122"/>
                <a:ea typeface="微软雅黑" pitchFamily="34" charset="-122"/>
              </a:rPr>
              <a:t>    </a:t>
            </a:r>
            <a:r>
              <a:rPr lang="en-US" altLang="zh-CN" sz="2400" dirty="0" smtClean="0">
                <a:solidFill>
                  <a:srgbClr val="FF0000"/>
                </a:solidFill>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会对文件系统</a:t>
            </a:r>
            <a:r>
              <a:rPr lang="zh-CN" altLang="en-US" sz="2400" dirty="0" smtClean="0">
                <a:solidFill>
                  <a:srgbClr val="FF0000"/>
                </a:solidFill>
                <a:latin typeface="微软雅黑" pitchFamily="34" charset="-122"/>
                <a:ea typeface="微软雅黑" pitchFamily="34" charset="-122"/>
              </a:rPr>
              <a:t>命名空间做常规扫描</a:t>
            </a:r>
            <a:r>
              <a:rPr lang="zh-CN" altLang="en-US" sz="2400" dirty="0" smtClean="0">
                <a:latin typeface="微软雅黑" pitchFamily="34" charset="-122"/>
                <a:ea typeface="微软雅黑" pitchFamily="34" charset="-122"/>
              </a:rPr>
              <a:t>，此时它会</a:t>
            </a:r>
            <a:r>
              <a:rPr lang="zh-CN" altLang="en-US" sz="2400" dirty="0" smtClean="0">
                <a:solidFill>
                  <a:srgbClr val="FF0000"/>
                </a:solidFill>
                <a:latin typeface="微软雅黑" pitchFamily="34" charset="-122"/>
                <a:ea typeface="微软雅黑" pitchFamily="34" charset="-122"/>
              </a:rPr>
              <a:t>删除所有三天前的隐藏文件</a:t>
            </a:r>
            <a:r>
              <a:rPr lang="zh-CN" altLang="en-US" sz="2400" dirty="0" smtClean="0">
                <a:latin typeface="微软雅黑" pitchFamily="34" charset="-122"/>
                <a:ea typeface="微软雅黑" pitchFamily="34" charset="-122"/>
              </a:rPr>
              <a:t>（时间间隔可设置）。</a:t>
            </a:r>
            <a:r>
              <a:rPr lang="zh-CN" altLang="en-US" sz="2400" dirty="0" smtClean="0">
                <a:solidFill>
                  <a:srgbClr val="0066FF"/>
                </a:solidFill>
                <a:latin typeface="微软雅黑" pitchFamily="34" charset="-122"/>
                <a:ea typeface="微软雅黑" pitchFamily="34" charset="-122"/>
              </a:rPr>
              <a:t>直到文件被真正删除，它们仍旧可以用新的特殊名字读取，也可通过把隐藏文件改名为正常显示文件名的方式“反删除”</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10000"/>
              </a:lnSpc>
              <a:buNone/>
            </a:pPr>
            <a:endParaRPr lang="en-US" altLang="zh-CN" sz="2400" dirty="0" smtClean="0">
              <a:latin typeface="微软雅黑" pitchFamily="34" charset="-122"/>
              <a:ea typeface="微软雅黑" pitchFamily="34" charset="-122"/>
            </a:endParaRPr>
          </a:p>
          <a:p>
            <a:pPr marL="0" indent="0" eaLnBrk="1" hangingPunct="1">
              <a:lnSpc>
                <a:spcPct val="110000"/>
              </a:lnSpc>
              <a:buNone/>
            </a:pPr>
            <a:r>
              <a:rPr lang="zh-CN" altLang="en-US" sz="2400" dirty="0" smtClean="0">
                <a:latin typeface="微软雅黑" pitchFamily="34" charset="-122"/>
                <a:ea typeface="微软雅黑" pitchFamily="34" charset="-122"/>
              </a:rPr>
              <a:t>孤立：</a:t>
            </a:r>
          </a:p>
          <a:p>
            <a:pPr marL="0" indent="0" eaLnBrk="1" hangingPunct="1">
              <a:lnSpc>
                <a:spcPct val="110000"/>
              </a:lnSpc>
              <a:buNone/>
            </a:pPr>
            <a:r>
              <a:rPr lang="zh-CN" altLang="en-US" sz="2400" dirty="0" smtClean="0">
                <a:latin typeface="微软雅黑" pitchFamily="34" charset="-122"/>
                <a:ea typeface="微软雅黑" pitchFamily="34" charset="-122"/>
              </a:rPr>
              <a:t>    当隐藏文件被</a:t>
            </a:r>
            <a:r>
              <a:rPr lang="zh-CN" altLang="en-US" sz="2400" dirty="0" smtClean="0">
                <a:solidFill>
                  <a:srgbClr val="FF0000"/>
                </a:solidFill>
                <a:latin typeface="微软雅黑" pitchFamily="34" charset="-122"/>
                <a:ea typeface="微软雅黑" pitchFamily="34" charset="-122"/>
              </a:rPr>
              <a:t>从名称空间中删除</a:t>
            </a:r>
            <a:r>
              <a:rPr lang="zh-CN" altLang="en-US" sz="2400" dirty="0" smtClean="0">
                <a:latin typeface="微软雅黑" pitchFamily="34" charset="-122"/>
                <a:ea typeface="微软雅黑" pitchFamily="34" charset="-122"/>
              </a:rPr>
              <a:t>，</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内存中保存的这个</a:t>
            </a:r>
            <a:r>
              <a:rPr lang="zh-CN" altLang="en-US" sz="2400" dirty="0" smtClean="0">
                <a:solidFill>
                  <a:srgbClr val="FF0000"/>
                </a:solidFill>
                <a:latin typeface="微软雅黑" pitchFamily="34" charset="-122"/>
                <a:ea typeface="微软雅黑" pitchFamily="34" charset="-122"/>
              </a:rPr>
              <a:t>文件的相关元数据才会被删除</a:t>
            </a:r>
            <a:r>
              <a:rPr lang="zh-CN" altLang="en-US" sz="2400" dirty="0" smtClean="0">
                <a:latin typeface="微软雅黑" pitchFamily="34" charset="-122"/>
                <a:ea typeface="微软雅黑" pitchFamily="34" charset="-122"/>
              </a:rPr>
              <a:t>。这也有效的切断了</a:t>
            </a:r>
            <a:r>
              <a:rPr lang="zh-CN" altLang="en-US" sz="2400" dirty="0" smtClean="0">
                <a:solidFill>
                  <a:srgbClr val="FF0000"/>
                </a:solidFill>
                <a:latin typeface="微软雅黑" pitchFamily="34" charset="-122"/>
                <a:ea typeface="微软雅黑" pitchFamily="34" charset="-122"/>
              </a:rPr>
              <a:t>文件和它包含的所有</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的连接</a:t>
            </a:r>
            <a:r>
              <a:rPr lang="zh-CN" altLang="en-US" sz="2400" dirty="0" smtClean="0">
                <a:latin typeface="微软雅黑" pitchFamily="34" charset="-122"/>
                <a:ea typeface="微软雅黑" pitchFamily="34" charset="-122"/>
              </a:rPr>
              <a:t>。</a:t>
            </a:r>
          </a:p>
        </p:txBody>
      </p:sp>
      <p:sp>
        <p:nvSpPr>
          <p:cNvPr id="4" name="灯片编号占位符 3"/>
          <p:cNvSpPr>
            <a:spLocks noGrp="1"/>
          </p:cNvSpPr>
          <p:nvPr>
            <p:ph type="sldNum" sz="quarter" idx="12"/>
          </p:nvPr>
        </p:nvSpPr>
        <p:spPr/>
        <p:txBody>
          <a:bodyPr/>
          <a:lstStyle/>
          <a:p>
            <a:pPr>
              <a:defRPr/>
            </a:pPr>
            <a:fld id="{E45A1168-582C-4C59-B322-0F92F27BE46A}" type="slidenum">
              <a:rPr lang="zh-CN" altLang="en-US" smtClean="0"/>
              <a:pPr>
                <a:defRPr/>
              </a:pPr>
              <a:t>79</a:t>
            </a:fld>
            <a:endParaRPr lang="zh-CN" altLang="en-US"/>
          </a:p>
        </p:txBody>
      </p:sp>
      <p:sp>
        <p:nvSpPr>
          <p:cNvPr id="5" name="圆角矩形标注 4"/>
          <p:cNvSpPr/>
          <p:nvPr/>
        </p:nvSpPr>
        <p:spPr>
          <a:xfrm>
            <a:off x="5724129" y="5445224"/>
            <a:ext cx="2624534" cy="828672"/>
          </a:xfrm>
          <a:prstGeom prst="wedgeRoundRectCallout">
            <a:avLst>
              <a:gd name="adj1" fmla="val -75968"/>
              <a:gd name="adj2" fmla="val -6215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惰性，“回调</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本地处理</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GFS</a:t>
            </a:r>
            <a:r>
              <a:rPr lang="zh-CN" altLang="en-US" dirty="0" smtClean="0"/>
              <a:t>体系架构</a:t>
            </a:r>
            <a:endParaRPr lang="zh-CN" altLang="en-US" dirty="0"/>
          </a:p>
        </p:txBody>
      </p:sp>
      <p:sp>
        <p:nvSpPr>
          <p:cNvPr id="6" name="副标题 5"/>
          <p:cNvSpPr>
            <a:spLocks noGrp="1"/>
          </p:cNvSpPr>
          <p:nvPr>
            <p:ph type="subTitle" idx="1"/>
          </p:nvPr>
        </p:nvSpPr>
        <p:spPr>
          <a:xfrm>
            <a:off x="722376" y="3685032"/>
            <a:ext cx="7772400" cy="2624288"/>
          </a:xfrm>
        </p:spPr>
        <p:txBody>
          <a:bodyPr/>
          <a:lstStyle/>
          <a:p>
            <a:r>
              <a:rPr lang="zh-CN" altLang="en-US" dirty="0" smtClean="0"/>
              <a:t>节点组成</a:t>
            </a:r>
            <a:endParaRPr lang="en-US" altLang="zh-CN" dirty="0" smtClean="0"/>
          </a:p>
          <a:p>
            <a:r>
              <a:rPr lang="en-US" altLang="zh-CN" dirty="0" smtClean="0"/>
              <a:t>Master</a:t>
            </a:r>
            <a:r>
              <a:rPr lang="zh-CN" altLang="en-US" dirty="0" smtClean="0"/>
              <a:t>内容管理</a:t>
            </a:r>
            <a:endParaRPr lang="en-US" altLang="zh-CN" dirty="0" smtClean="0"/>
          </a:p>
          <a:p>
            <a:r>
              <a:rPr lang="zh-CN" altLang="en-US" dirty="0" smtClean="0"/>
              <a:t>变更日志及</a:t>
            </a:r>
            <a:r>
              <a:rPr lang="en-US" altLang="zh-CN" dirty="0" smtClean="0"/>
              <a:t>checkpoint</a:t>
            </a:r>
          </a:p>
          <a:p>
            <a:r>
              <a:rPr lang="en-US" altLang="zh-CN" dirty="0" smtClean="0"/>
              <a:t>Master</a:t>
            </a:r>
            <a:r>
              <a:rPr lang="zh-CN" altLang="en-US" dirty="0" smtClean="0"/>
              <a:t>状态复制与影子机制</a:t>
            </a:r>
            <a:endParaRPr lang="zh-CN" altLang="en-US" dirty="0"/>
          </a:p>
        </p:txBody>
      </p:sp>
      <p:sp>
        <p:nvSpPr>
          <p:cNvPr id="4" name="灯片编号占位符 3"/>
          <p:cNvSpPr>
            <a:spLocks noGrp="1"/>
          </p:cNvSpPr>
          <p:nvPr>
            <p:ph type="sldNum" sz="quarter" idx="12"/>
          </p:nvPr>
        </p:nvSpPr>
        <p:spPr/>
        <p:txBody>
          <a:bodyPr/>
          <a:lstStyle/>
          <a:p>
            <a:pPr>
              <a:defRPr/>
            </a:pPr>
            <a:fld id="{E45A1168-582C-4C59-B322-0F92F27BE46A}" type="slidenum">
              <a:rPr lang="zh-CN" altLang="en-US" smtClean="0"/>
              <a:pPr>
                <a:defRPr/>
              </a:pPr>
              <a:t>8</a:t>
            </a:fld>
            <a:endParaRPr lang="zh-CN" altLang="en-US"/>
          </a:p>
        </p:txBody>
      </p:sp>
    </p:spTree>
    <p:extLst>
      <p:ext uri="{BB962C8B-B14F-4D97-AF65-F5344CB8AC3E}">
        <p14:creationId xmlns:p14="http://schemas.microsoft.com/office/powerpoint/2010/main" val="29872210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4D904EEC-DE56-425D-A4DB-366D0E6C26B4}" type="slidenum">
              <a:rPr lang="zh-CN" altLang="en-US">
                <a:latin typeface="微软雅黑" pitchFamily="34" charset="-122"/>
                <a:ea typeface="微软雅黑" pitchFamily="34" charset="-122"/>
              </a:rPr>
              <a:pPr>
                <a:defRPr/>
              </a:pPr>
              <a:t>80</a:t>
            </a:fld>
            <a:endParaRPr lang="zh-CN" altLang="en-US">
              <a:latin typeface="微软雅黑" pitchFamily="34" charset="-122"/>
              <a:ea typeface="微软雅黑" pitchFamily="34" charset="-122"/>
            </a:endParaRPr>
          </a:p>
        </p:txBody>
      </p:sp>
      <p:sp>
        <p:nvSpPr>
          <p:cNvPr id="110594" name="Rectangle 2"/>
          <p:cNvSpPr>
            <a:spLocks noGrp="1"/>
          </p:cNvSpPr>
          <p:nvPr>
            <p:ph type="title"/>
          </p:nvPr>
        </p:nvSpPr>
        <p:spPr bwMode="auto"/>
        <p:txBody>
          <a:bodyPr/>
          <a:lstStyle/>
          <a:p>
            <a:pPr eaLnBrk="1" hangingPunct="1">
              <a:defRPr/>
            </a:pPr>
            <a:r>
              <a:rPr lang="zh-CN" altLang="en-US" smtClean="0">
                <a:latin typeface="微软雅黑" pitchFamily="34" charset="-122"/>
                <a:ea typeface="微软雅黑" pitchFamily="34" charset="-122"/>
              </a:rPr>
              <a:t>垃圾回收</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删除孤儿</a:t>
            </a:r>
            <a:r>
              <a:rPr lang="en-US" altLang="zh-CN" smtClean="0">
                <a:latin typeface="微软雅黑" pitchFamily="34" charset="-122"/>
                <a:ea typeface="微软雅黑" pitchFamily="34" charset="-122"/>
              </a:rPr>
              <a:t>Chunk</a:t>
            </a:r>
          </a:p>
        </p:txBody>
      </p:sp>
      <p:sp>
        <p:nvSpPr>
          <p:cNvPr id="65540" name="Rectangle 3"/>
          <p:cNvSpPr>
            <a:spLocks noGrp="1"/>
          </p:cNvSpPr>
          <p:nvPr>
            <p:ph type="body" idx="1"/>
          </p:nvPr>
        </p:nvSpPr>
        <p:spPr/>
        <p:txBody>
          <a:bodyPr/>
          <a:lstStyle/>
          <a:p>
            <a:pPr marL="0" indent="0" eaLnBrk="1" hangingPunct="1">
              <a:lnSpc>
                <a:spcPct val="120000"/>
              </a:lnSpc>
              <a:buFont typeface="Wingdings 2" pitchFamily="18" charset="2"/>
              <a:buNone/>
            </a:pPr>
            <a:r>
              <a:rPr lang="zh-CN" altLang="en-US" sz="2400" dirty="0" smtClean="0">
                <a:latin typeface="微软雅黑" pitchFamily="34" charset="-122"/>
                <a:ea typeface="微软雅黑" pitchFamily="34" charset="-122"/>
              </a:rPr>
              <a:t>    </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会对</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名字空间</a:t>
            </a:r>
            <a:r>
              <a:rPr lang="zh-CN" altLang="en-US" sz="2400" dirty="0" smtClean="0">
                <a:latin typeface="微软雅黑" pitchFamily="34" charset="-122"/>
                <a:ea typeface="微软雅黑" pitchFamily="34" charset="-122"/>
              </a:rPr>
              <a:t>做类似的</a:t>
            </a:r>
            <a:r>
              <a:rPr lang="zh-CN" altLang="en-US" sz="2400" dirty="0" smtClean="0">
                <a:solidFill>
                  <a:srgbClr val="FF0000"/>
                </a:solidFill>
                <a:latin typeface="微软雅黑" pitchFamily="34" charset="-122"/>
                <a:ea typeface="微软雅黑" pitchFamily="34" charset="-122"/>
              </a:rPr>
              <a:t>常规回收扫描</a:t>
            </a:r>
            <a:r>
              <a:rPr lang="zh-CN" altLang="en-US" sz="2400" dirty="0" smtClean="0">
                <a:latin typeface="微软雅黑" pitchFamily="34" charset="-122"/>
                <a:ea typeface="微软雅黑" pitchFamily="34" charset="-122"/>
              </a:rPr>
              <a:t>，此时会找到孤儿</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（不被任何文件包含）并</a:t>
            </a:r>
            <a:r>
              <a:rPr lang="zh-CN" altLang="en-US" sz="2400" dirty="0" smtClean="0">
                <a:solidFill>
                  <a:srgbClr val="FF0000"/>
                </a:solidFill>
                <a:latin typeface="微软雅黑" pitchFamily="34" charset="-122"/>
                <a:ea typeface="微软雅黑" pitchFamily="34" charset="-122"/>
              </a:rPr>
              <a:t>删除它们的元数据</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a:t>
            </a:r>
          </a:p>
          <a:p>
            <a:pPr marL="0" indent="0" eaLnBrk="1" hangingPunct="1">
              <a:lnSpc>
                <a:spcPct val="120000"/>
              </a:lnSpc>
              <a:buFont typeface="Wingdings 2" pitchFamily="18" charset="2"/>
              <a:buNone/>
            </a:pPr>
            <a:r>
              <a:rPr lang="en-US" altLang="zh-CN" sz="2400" dirty="0" smtClean="0">
                <a:latin typeface="微软雅黑" pitchFamily="34" charset="-122"/>
                <a:ea typeface="微软雅黑" pitchFamily="34" charset="-122"/>
              </a:rPr>
              <a:t>    Chunk</a:t>
            </a:r>
            <a:r>
              <a:rPr lang="zh-CN" altLang="en-US" sz="2400" dirty="0" smtClean="0">
                <a:latin typeface="微软雅黑" pitchFamily="34" charset="-122"/>
                <a:ea typeface="微软雅黑" pitchFamily="34" charset="-122"/>
              </a:rPr>
              <a:t>服务器在与</a:t>
            </a:r>
            <a:r>
              <a:rPr lang="en-US" altLang="zh-CN" sz="2400" dirty="0" smtClean="0">
                <a:latin typeface="微软雅黑" pitchFamily="34" charset="-122"/>
                <a:ea typeface="微软雅黑" pitchFamily="34" charset="-122"/>
              </a:rPr>
              <a:t>Master</a:t>
            </a:r>
            <a:r>
              <a:rPr lang="zh-CN" altLang="en-US" sz="2400" dirty="0" smtClean="0">
                <a:latin typeface="微软雅黑" pitchFamily="34" charset="-122"/>
                <a:ea typeface="微软雅黑" pitchFamily="34" charset="-122"/>
              </a:rPr>
              <a:t>交互的</a:t>
            </a:r>
            <a:r>
              <a:rPr lang="zh-CN" altLang="en-US" sz="2400" dirty="0" smtClean="0">
                <a:solidFill>
                  <a:srgbClr val="FF0000"/>
                </a:solidFill>
                <a:latin typeface="微软雅黑" pitchFamily="34" charset="-122"/>
                <a:ea typeface="微软雅黑" pitchFamily="34" charset="-122"/>
              </a:rPr>
              <a:t>心跳信息</a:t>
            </a:r>
            <a:r>
              <a:rPr lang="zh-CN" altLang="en-US" sz="2400" dirty="0" smtClean="0">
                <a:latin typeface="微软雅黑" pitchFamily="34" charset="-122"/>
                <a:ea typeface="微软雅黑" pitchFamily="34" charset="-122"/>
              </a:rPr>
              <a:t>中，报告它拥有的</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子集信息，</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节点回复</a:t>
            </a:r>
            <a:r>
              <a:rPr lang="zh-CN" altLang="en-US" sz="2400" dirty="0" smtClean="0">
                <a:latin typeface="微软雅黑" pitchFamily="34" charset="-122"/>
                <a:ea typeface="微软雅黑" pitchFamily="34" charset="-122"/>
              </a:rPr>
              <a:t>这其中哪些</a:t>
            </a:r>
            <a:r>
              <a:rPr lang="en-US" altLang="zh-CN" sz="2400" dirty="0" smtClean="0">
                <a:solidFill>
                  <a:srgbClr val="FF0000"/>
                </a:solidFill>
                <a:latin typeface="微软雅黑" pitchFamily="34" charset="-122"/>
                <a:ea typeface="微软雅黑" pitchFamily="34" charset="-122"/>
              </a:rPr>
              <a:t>Chunk</a:t>
            </a:r>
            <a:r>
              <a:rPr lang="zh-CN" altLang="en-US" sz="2400" dirty="0" smtClean="0">
                <a:solidFill>
                  <a:srgbClr val="FF0000"/>
                </a:solidFill>
                <a:latin typeface="微软雅黑" pitchFamily="34" charset="-122"/>
                <a:ea typeface="微软雅黑" pitchFamily="34" charset="-122"/>
              </a:rPr>
              <a:t>在</a:t>
            </a:r>
            <a:r>
              <a:rPr lang="en-US" altLang="zh-CN" sz="2400" dirty="0" smtClean="0">
                <a:solidFill>
                  <a:srgbClr val="FF0000"/>
                </a:solidFill>
                <a:latin typeface="微软雅黑" pitchFamily="34" charset="-122"/>
                <a:ea typeface="微软雅黑" pitchFamily="34" charset="-122"/>
              </a:rPr>
              <a:t>Master</a:t>
            </a:r>
            <a:r>
              <a:rPr lang="zh-CN" altLang="en-US" sz="2400" dirty="0" smtClean="0">
                <a:solidFill>
                  <a:srgbClr val="FF0000"/>
                </a:solidFill>
                <a:latin typeface="微软雅黑" pitchFamily="34" charset="-122"/>
                <a:ea typeface="微软雅黑" pitchFamily="34" charset="-122"/>
              </a:rPr>
              <a:t>节点保存的元数据中已不存在。</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服务器可以任意删除这些</a:t>
            </a:r>
            <a:r>
              <a:rPr lang="en-US" altLang="zh-CN" sz="2400" dirty="0" smtClean="0">
                <a:latin typeface="微软雅黑" pitchFamily="34" charset="-122"/>
                <a:ea typeface="微软雅黑" pitchFamily="34" charset="-122"/>
              </a:rPr>
              <a:t>Chunk</a:t>
            </a:r>
            <a:r>
              <a:rPr lang="zh-CN" altLang="en-US" sz="2400" dirty="0" smtClean="0">
                <a:latin typeface="微软雅黑" pitchFamily="34" charset="-122"/>
                <a:ea typeface="微软雅黑" pitchFamily="34" charset="-122"/>
              </a:rPr>
              <a:t>的副本。</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总结</a:t>
            </a:r>
          </a:p>
        </p:txBody>
      </p:sp>
      <p:sp>
        <p:nvSpPr>
          <p:cNvPr id="3" name="内容占位符 2"/>
          <p:cNvSpPr>
            <a:spLocks noGrp="1"/>
          </p:cNvSpPr>
          <p:nvPr>
            <p:ph idx="1"/>
          </p:nvPr>
        </p:nvSpPr>
        <p:spPr>
          <a:xfrm>
            <a:off x="503238" y="1700213"/>
            <a:ext cx="8183562" cy="4609107"/>
          </a:xfrm>
        </p:spPr>
        <p:txBody>
          <a:bodyPr/>
          <a:lstStyle/>
          <a:p>
            <a:pPr>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设计思想与基本</a:t>
            </a:r>
            <a:r>
              <a:rPr lang="zh-CN" altLang="en-US" sz="2400" dirty="0" smtClean="0">
                <a:solidFill>
                  <a:schemeClr val="accent1"/>
                </a:solidFill>
                <a:latin typeface="微软雅黑" panose="020B0503020204020204" pitchFamily="34" charset="-122"/>
                <a:ea typeface="微软雅黑" panose="020B0503020204020204" pitchFamily="34" charset="-122"/>
              </a:rPr>
              <a:t>概念</a:t>
            </a:r>
            <a:endParaRPr lang="en-US" altLang="zh-CN" sz="2400" dirty="0" smtClean="0">
              <a:solidFill>
                <a:schemeClr val="accent1"/>
              </a:solidFill>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机群容错、</a:t>
            </a:r>
            <a:r>
              <a:rPr lang="en-US" altLang="zh-CN" sz="2400" dirty="0" smtClean="0">
                <a:latin typeface="微软雅黑" panose="020B0503020204020204" pitchFamily="34" charset="-122"/>
                <a:ea typeface="微软雅黑" panose="020B0503020204020204" pitchFamily="34" charset="-122"/>
              </a:rPr>
              <a:t>chunk</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namespace</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体系</a:t>
            </a:r>
            <a:r>
              <a:rPr lang="zh-CN" altLang="en-US" sz="2400" dirty="0" smtClean="0">
                <a:solidFill>
                  <a:schemeClr val="accent1"/>
                </a:solidFill>
                <a:latin typeface="微软雅黑" panose="020B0503020204020204" pitchFamily="34" charset="-122"/>
                <a:ea typeface="微软雅黑" panose="020B0503020204020204" pitchFamily="34" charset="-122"/>
              </a:rPr>
              <a:t>架构</a:t>
            </a:r>
            <a:endParaRPr lang="en-US" altLang="zh-CN" sz="2400" dirty="0" smtClean="0">
              <a:solidFill>
                <a:schemeClr val="accent1"/>
              </a:solidFill>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chunkserver</a:t>
            </a:r>
            <a:r>
              <a:rPr lang="en-US" altLang="zh-CN" sz="2400" dirty="0" smtClean="0">
                <a:latin typeface="微软雅黑" panose="020B0503020204020204" pitchFamily="34" charset="-122"/>
                <a:ea typeface="微软雅黑" panose="020B0503020204020204" pitchFamily="34" charset="-122"/>
              </a:rPr>
              <a:t>/master/client</a:t>
            </a:r>
            <a:r>
              <a:rPr lang="zh-CN" altLang="en-US" sz="2400" dirty="0" smtClean="0">
                <a:latin typeface="微软雅黑" panose="020B0503020204020204" pitchFamily="34" charset="-122"/>
                <a:ea typeface="微软雅黑" panose="020B0503020204020204" pitchFamily="34" charset="-122"/>
              </a:rPr>
              <a:t>，控制流</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数据流，心跳信号</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轮询，元数据操作日志</a:t>
            </a:r>
            <a:r>
              <a:rPr lang="en-US" altLang="zh-CN" sz="2400" dirty="0" smtClean="0">
                <a:latin typeface="微软雅黑" panose="020B0503020204020204" pitchFamily="34" charset="-122"/>
                <a:ea typeface="微软雅黑" panose="020B0503020204020204" pitchFamily="34" charset="-122"/>
              </a:rPr>
              <a:t>/checkpoint</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master</a:t>
            </a:r>
            <a:r>
              <a:rPr lang="zh-CN" altLang="en-US" sz="2400" dirty="0" smtClean="0">
                <a:latin typeface="微软雅黑" panose="020B0503020204020204" pitchFamily="34" charset="-122"/>
                <a:ea typeface="微软雅黑" panose="020B0503020204020204" pitchFamily="34" charset="-122"/>
              </a:rPr>
              <a:t>复制</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影子</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数据</a:t>
            </a:r>
            <a:r>
              <a:rPr lang="zh-CN" altLang="en-US" sz="2400" dirty="0" smtClean="0">
                <a:solidFill>
                  <a:schemeClr val="accent1"/>
                </a:solidFill>
                <a:latin typeface="微软雅黑" panose="020B0503020204020204" pitchFamily="34" charset="-122"/>
                <a:ea typeface="微软雅黑" panose="020B0503020204020204" pitchFamily="34" charset="-122"/>
              </a:rPr>
              <a:t>访问</a:t>
            </a:r>
            <a:endParaRPr lang="en-US" altLang="zh-CN" sz="2400" dirty="0" smtClean="0">
              <a:solidFill>
                <a:schemeClr val="accent1"/>
              </a:solidFill>
              <a:latin typeface="微软雅黑" panose="020B0503020204020204" pitchFamily="34" charset="-122"/>
              <a:ea typeface="微软雅黑" panose="020B0503020204020204" pitchFamily="34" charset="-122"/>
            </a:endParaRPr>
          </a:p>
          <a:p>
            <a:pPr marL="0" indent="0">
              <a:buNone/>
            </a:pPr>
            <a:r>
              <a:rPr lang="zh-CN" altLang="en-US" sz="2400" dirty="0" smtClean="0">
                <a:latin typeface="微软雅黑" panose="020B0503020204020204" pitchFamily="34" charset="-122"/>
                <a:ea typeface="微软雅黑" panose="020B0503020204020204" pitchFamily="34" charset="-122"/>
              </a:rPr>
              <a:t>    读</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写流程（租约），记录</a:t>
            </a:r>
            <a:r>
              <a:rPr lang="zh-CN" altLang="en-US" sz="2400" dirty="0">
                <a:latin typeface="微软雅黑" panose="020B0503020204020204" pitchFamily="34" charset="-122"/>
                <a:ea typeface="微软雅黑" panose="020B0503020204020204" pitchFamily="34" charset="-122"/>
              </a:rPr>
              <a:t>追加（原子操作</a:t>
            </a:r>
            <a:r>
              <a:rPr lang="zh-CN" altLang="en-US" sz="2400" dirty="0" smtClean="0">
                <a:latin typeface="微软雅黑" panose="020B0503020204020204" pitchFamily="34" charset="-122"/>
                <a:ea typeface="微软雅黑" panose="020B0503020204020204" pitchFamily="34" charset="-122"/>
              </a:rPr>
              <a:t>），一致性模型，记录标识符，版本</a:t>
            </a:r>
            <a:r>
              <a:rPr lang="zh-CN" altLang="en-US" sz="2400" dirty="0">
                <a:latin typeface="微软雅黑" panose="020B0503020204020204" pitchFamily="34" charset="-122"/>
                <a:ea typeface="微软雅黑" panose="020B0503020204020204" pitchFamily="34" charset="-122"/>
              </a:rPr>
              <a:t>（租约</a:t>
            </a:r>
            <a:r>
              <a:rPr lang="zh-CN" altLang="en-US" sz="2400" dirty="0" smtClean="0">
                <a:latin typeface="微软雅黑" panose="020B0503020204020204" pitchFamily="34" charset="-122"/>
                <a:ea typeface="微软雅黑" panose="020B0503020204020204" pitchFamily="34" charset="-122"/>
              </a:rPr>
              <a:t>），版本</a:t>
            </a:r>
            <a:r>
              <a:rPr lang="zh-CN" altLang="en-US" sz="2400" dirty="0">
                <a:latin typeface="微软雅黑" panose="020B0503020204020204" pitchFamily="34" charset="-122"/>
                <a:ea typeface="微软雅黑" panose="020B0503020204020204" pitchFamily="34" charset="-122"/>
              </a:rPr>
              <a:t>及</a:t>
            </a:r>
            <a:r>
              <a:rPr lang="en-US" altLang="zh-CN" sz="2400" dirty="0">
                <a:latin typeface="微软雅黑" panose="020B0503020204020204" pitchFamily="34" charset="-122"/>
                <a:ea typeface="微软雅黑" panose="020B0503020204020204" pitchFamily="34" charset="-122"/>
              </a:rPr>
              <a:t>checksum</a:t>
            </a:r>
            <a:r>
              <a:rPr lang="zh-CN" altLang="en-US" sz="2400" dirty="0" smtClean="0">
                <a:latin typeface="微软雅黑" panose="020B0503020204020204" pitchFamily="34" charset="-122"/>
                <a:ea typeface="微软雅黑" panose="020B0503020204020204" pitchFamily="34" charset="-122"/>
              </a:rPr>
              <a:t>校验，快照</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l"/>
            </a:pPr>
            <a:r>
              <a:rPr lang="zh-CN" altLang="en-US" sz="2400" dirty="0">
                <a:solidFill>
                  <a:schemeClr val="accent1"/>
                </a:solidFill>
                <a:latin typeface="微软雅黑" panose="020B0503020204020204" pitchFamily="34" charset="-122"/>
                <a:ea typeface="微软雅黑" panose="020B0503020204020204" pitchFamily="34" charset="-122"/>
              </a:rPr>
              <a:t>空间管理</a:t>
            </a:r>
            <a:endParaRPr lang="en-US" altLang="zh-CN" sz="2400" dirty="0">
              <a:solidFill>
                <a:schemeClr val="accent1"/>
              </a:solidFill>
              <a:latin typeface="微软雅黑" panose="020B0503020204020204" pitchFamily="34" charset="-122"/>
              <a:ea typeface="微软雅黑" panose="020B0503020204020204" pitchFamily="34" charset="-122"/>
            </a:endParaRPr>
          </a:p>
          <a:p>
            <a:pPr marL="0" indent="0">
              <a:buNone/>
            </a:pPr>
            <a:r>
              <a:rPr lang="en-US" altLang="zh-CN" sz="2400" dirty="0" smtClean="0"/>
              <a:t>    </a:t>
            </a:r>
            <a:r>
              <a:rPr lang="en-US" altLang="zh-CN" sz="2400" dirty="0">
                <a:latin typeface="微软雅黑" panose="020B0503020204020204" pitchFamily="34" charset="-122"/>
                <a:ea typeface="微软雅黑" panose="020B0503020204020204" pitchFamily="34" charset="-122"/>
              </a:rPr>
              <a:t>Namespace</a:t>
            </a:r>
            <a:r>
              <a:rPr lang="zh-CN" altLang="en-US" sz="2400" dirty="0" smtClean="0">
                <a:latin typeface="微软雅黑" panose="020B0503020204020204" pitchFamily="34" charset="-122"/>
                <a:ea typeface="微软雅黑" panose="020B0503020204020204" pitchFamily="34" charset="-122"/>
              </a:rPr>
              <a:t>锁，</a:t>
            </a:r>
            <a:r>
              <a:rPr lang="en-US" altLang="zh-CN" sz="2400" dirty="0" smtClean="0">
                <a:latin typeface="微软雅黑" panose="020B0503020204020204" pitchFamily="34" charset="-122"/>
                <a:ea typeface="微软雅黑" panose="020B0503020204020204" pitchFamily="34" charset="-122"/>
              </a:rPr>
              <a:t>chunk</a:t>
            </a:r>
            <a:r>
              <a:rPr lang="zh-CN" altLang="en-US" sz="2400" dirty="0" smtClean="0">
                <a:latin typeface="微软雅黑" panose="020B0503020204020204" pitchFamily="34" charset="-122"/>
                <a:ea typeface="微软雅黑" panose="020B0503020204020204" pitchFamily="34" charset="-122"/>
              </a:rPr>
              <a:t>创建</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移动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回收，</a:t>
            </a:r>
            <a:endParaRPr lang="zh-CN" altLang="en-US" sz="24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a:defRPr/>
            </a:pPr>
            <a:fld id="{E45A1168-582C-4C59-B322-0F92F27BE46A}" type="slidenum">
              <a:rPr lang="zh-CN" altLang="en-US" smtClean="0"/>
              <a:pPr>
                <a:defRPr/>
              </a:pPr>
              <a:t>81</a:t>
            </a:fld>
            <a:endParaRPr lang="zh-CN" altLang="en-US"/>
          </a:p>
        </p:txBody>
      </p:sp>
    </p:spTree>
    <p:extLst>
      <p:ext uri="{BB962C8B-B14F-4D97-AF65-F5344CB8AC3E}">
        <p14:creationId xmlns:p14="http://schemas.microsoft.com/office/powerpoint/2010/main" val="241450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pPr>
              <a:defRPr/>
            </a:pPr>
            <a:fld id="{F6D9E173-6A96-4FA3-93D9-C8FC47E405BA}" type="slidenum">
              <a:rPr lang="zh-CN" altLang="en-US">
                <a:latin typeface="微软雅黑" pitchFamily="34" charset="-122"/>
                <a:ea typeface="微软雅黑" pitchFamily="34" charset="-122"/>
              </a:rPr>
              <a:pPr>
                <a:defRPr/>
              </a:pPr>
              <a:t>9</a:t>
            </a:fld>
            <a:endParaRPr lang="zh-CN" altLang="en-US">
              <a:latin typeface="微软雅黑" pitchFamily="34" charset="-122"/>
              <a:ea typeface="微软雅黑" pitchFamily="34" charset="-122"/>
            </a:endParaRPr>
          </a:p>
        </p:txBody>
      </p:sp>
      <p:sp>
        <p:nvSpPr>
          <p:cNvPr id="2" name="标题 1"/>
          <p:cNvSpPr>
            <a:spLocks noGrp="1"/>
          </p:cNvSpPr>
          <p:nvPr>
            <p:ph type="title" idx="4294967295"/>
          </p:nvPr>
        </p:nvSpPr>
        <p:spPr>
          <a:xfrm>
            <a:off x="357188" y="500063"/>
            <a:ext cx="8429625" cy="642937"/>
          </a:xfrm>
        </p:spPr>
        <p:txBody>
          <a:bodyPr>
            <a:noAutofit/>
          </a:bodyPr>
          <a:lstStyle/>
          <a:p>
            <a:pPr eaLnBrk="1" hangingPunct="1">
              <a:defRPr/>
            </a:pPr>
            <a:r>
              <a:rPr lang="en-US" altLang="zh-CN" sz="2800" dirty="0" smtClean="0">
                <a:latin typeface="微软雅黑" pitchFamily="34" charset="-122"/>
                <a:ea typeface="微软雅黑" pitchFamily="34" charset="-122"/>
              </a:rPr>
              <a:t>GFS</a:t>
            </a:r>
            <a:r>
              <a:rPr lang="zh-CN" altLang="en-US" sz="2800" dirty="0" smtClean="0">
                <a:latin typeface="微软雅黑" pitchFamily="34" charset="-122"/>
                <a:ea typeface="微软雅黑" pitchFamily="34" charset="-122"/>
              </a:rPr>
              <a:t>架构（容错，可伸缩性，数据存储，集群存储）</a:t>
            </a:r>
          </a:p>
        </p:txBody>
      </p:sp>
      <p:sp>
        <p:nvSpPr>
          <p:cNvPr id="15364" name="文本占位符 2"/>
          <p:cNvSpPr>
            <a:spLocks noGrp="1"/>
          </p:cNvSpPr>
          <p:nvPr>
            <p:ph type="body" sz="quarter" idx="4294967295"/>
          </p:nvPr>
        </p:nvSpPr>
        <p:spPr>
          <a:xfrm>
            <a:off x="500063" y="1714500"/>
            <a:ext cx="8143875" cy="4286250"/>
          </a:xfrm>
        </p:spPr>
        <p:txBody>
          <a:bodyPr/>
          <a:lstStyle/>
          <a:p>
            <a:pPr marL="0" indent="0" eaLnBrk="1" hangingPunct="1">
              <a:buFont typeface="Wingdings 2" pitchFamily="18" charset="2"/>
              <a:buNone/>
            </a:pPr>
            <a:endParaRPr lang="zh-CN" altLang="en-US" smtClean="0">
              <a:latin typeface="微软雅黑" pitchFamily="34" charset="-122"/>
              <a:ea typeface="微软雅黑" pitchFamily="34" charset="-122"/>
            </a:endParaRPr>
          </a:p>
        </p:txBody>
      </p:sp>
      <p:sp>
        <p:nvSpPr>
          <p:cNvPr id="4" name="灯片编号占位符 3"/>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FD3D1A1A-14E4-4FF3-AD0C-A53AA7B964B9}" type="slidenum">
              <a:rPr lang="zh-CN" altLang="en-US" sz="1000">
                <a:solidFill>
                  <a:schemeClr val="bg2">
                    <a:shade val="50000"/>
                  </a:schemeClr>
                </a:solidFill>
                <a:latin typeface="微软雅黑" pitchFamily="34" charset="-122"/>
                <a:ea typeface="微软雅黑" pitchFamily="34" charset="-122"/>
              </a:rPr>
              <a:pPr algn="r" fontAlgn="auto">
                <a:spcBef>
                  <a:spcPts val="0"/>
                </a:spcBef>
                <a:spcAft>
                  <a:spcPts val="0"/>
                </a:spcAft>
                <a:defRPr/>
              </a:pPr>
              <a:t>9</a:t>
            </a:fld>
            <a:endParaRPr lang="zh-CN" altLang="en-US" sz="1000">
              <a:solidFill>
                <a:schemeClr val="bg2">
                  <a:shade val="50000"/>
                </a:schemeClr>
              </a:solidFill>
              <a:latin typeface="微软雅黑" pitchFamily="34" charset="-122"/>
              <a:ea typeface="微软雅黑" pitchFamily="34" charset="-122"/>
            </a:endParaRPr>
          </a:p>
        </p:txBody>
      </p:sp>
      <p:pic>
        <p:nvPicPr>
          <p:cNvPr id="15366" name="Picture 2"/>
          <p:cNvPicPr>
            <a:picLocks noChangeAspect="1" noChangeArrowheads="1"/>
          </p:cNvPicPr>
          <p:nvPr/>
        </p:nvPicPr>
        <p:blipFill>
          <a:blip r:embed="rId2" cstate="print"/>
          <a:srcRect/>
          <a:stretch>
            <a:fillRect/>
          </a:stretch>
        </p:blipFill>
        <p:spPr bwMode="auto">
          <a:xfrm>
            <a:off x="500034" y="1643050"/>
            <a:ext cx="8215312" cy="3775075"/>
          </a:xfrm>
          <a:prstGeom prst="rect">
            <a:avLst/>
          </a:prstGeom>
          <a:noFill/>
          <a:ln w="9525">
            <a:noFill/>
            <a:miter lim="800000"/>
            <a:headEnd/>
            <a:tailEnd/>
          </a:ln>
        </p:spPr>
      </p:pic>
      <p:sp>
        <p:nvSpPr>
          <p:cNvPr id="7" name="AutoShape 4"/>
          <p:cNvSpPr>
            <a:spLocks noChangeArrowheads="1"/>
          </p:cNvSpPr>
          <p:nvPr/>
        </p:nvSpPr>
        <p:spPr bwMode="auto">
          <a:xfrm>
            <a:off x="8143900" y="557214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圆角矩形标注 7"/>
          <p:cNvSpPr/>
          <p:nvPr/>
        </p:nvSpPr>
        <p:spPr>
          <a:xfrm>
            <a:off x="4929190" y="5673872"/>
            <a:ext cx="1643074" cy="612648"/>
          </a:xfrm>
          <a:prstGeom prst="wedgeRoundRectCallout">
            <a:avLst>
              <a:gd name="adj1" fmla="val 26620"/>
              <a:gd name="adj2" fmla="val -16732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solidFill>
                  <a:schemeClr val="tx1"/>
                </a:solidFill>
              </a:rPr>
              <a:t>DHT?</a:t>
            </a:r>
            <a:endParaRPr lang="zh-CN" altLang="en-US" sz="2400" dirty="0">
              <a:solidFill>
                <a:schemeClr val="tx1"/>
              </a:solidFill>
            </a:endParaRPr>
          </a:p>
        </p:txBody>
      </p:sp>
      <p:sp>
        <p:nvSpPr>
          <p:cNvPr id="9" name="圆角矩形标注 8"/>
          <p:cNvSpPr/>
          <p:nvPr/>
        </p:nvSpPr>
        <p:spPr>
          <a:xfrm>
            <a:off x="6572264" y="1643050"/>
            <a:ext cx="2214578" cy="612648"/>
          </a:xfrm>
          <a:prstGeom prst="wedgeRoundRectCallout">
            <a:avLst>
              <a:gd name="adj1" fmla="val -47100"/>
              <a:gd name="adj2" fmla="val 8544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400" dirty="0" smtClean="0">
                <a:solidFill>
                  <a:schemeClr val="tx1"/>
                </a:solidFill>
              </a:rPr>
              <a:t>MEMCACHE? </a:t>
            </a:r>
            <a:endParaRPr lang="zh-CN" altLang="en-US" sz="2400" dirty="0">
              <a:solidFill>
                <a:schemeClr val="tx1"/>
              </a:solidFill>
            </a:endParaRPr>
          </a:p>
        </p:txBody>
      </p:sp>
      <p:sp>
        <p:nvSpPr>
          <p:cNvPr id="10" name="圆角矩形标注 9"/>
          <p:cNvSpPr/>
          <p:nvPr/>
        </p:nvSpPr>
        <p:spPr>
          <a:xfrm>
            <a:off x="683568" y="4941168"/>
            <a:ext cx="1418456" cy="1332728"/>
          </a:xfrm>
          <a:prstGeom prst="wedgeRoundRectCallout">
            <a:avLst>
              <a:gd name="adj1" fmla="val 154654"/>
              <a:gd name="adj2" fmla="val -22147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smtClean="0">
                <a:latin typeface="微软雅黑" pitchFamily="34" charset="-122"/>
                <a:ea typeface="微软雅黑" pitchFamily="34" charset="-122"/>
              </a:rPr>
              <a:t>淘宝</a:t>
            </a:r>
            <a:r>
              <a:rPr lang="en-US" altLang="zh-CN" sz="2400" dirty="0" smtClean="0">
                <a:latin typeface="微软雅黑" pitchFamily="34" charset="-122"/>
                <a:ea typeface="微软雅黑" pitchFamily="34" charset="-122"/>
              </a:rPr>
              <a:t>TFS</a:t>
            </a:r>
            <a:r>
              <a:rPr lang="zh-CN" altLang="en-US" sz="2400" dirty="0" smtClean="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点">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6_视点">
  <a:themeElements>
    <a:clrScheme name="6_视点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fontScheme name="6_视点">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视点 1">
        <a:dk1>
          <a:srgbClr val="000000"/>
        </a:dk1>
        <a:lt1>
          <a:srgbClr val="FFFFFF"/>
        </a:lt1>
        <a:dk2>
          <a:srgbClr val="323232"/>
        </a:dk2>
        <a:lt2>
          <a:srgbClr val="E3DED1"/>
        </a:lt2>
        <a:accent1>
          <a:srgbClr val="F07F09"/>
        </a:accent1>
        <a:accent2>
          <a:srgbClr val="9F2936"/>
        </a:accent2>
        <a:accent3>
          <a:srgbClr val="FFFFFF"/>
        </a:accent3>
        <a:accent4>
          <a:srgbClr val="000000"/>
        </a:accent4>
        <a:accent5>
          <a:srgbClr val="F6C0AA"/>
        </a:accent5>
        <a:accent6>
          <a:srgbClr val="902430"/>
        </a:accent6>
        <a:hlink>
          <a:srgbClr val="6B9F25"/>
        </a:hlink>
        <a:folHlink>
          <a:srgbClr val="B26B0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4295</TotalTime>
  <Words>6746</Words>
  <Application>Microsoft Office PowerPoint</Application>
  <PresentationFormat>全屏显示(4:3)</PresentationFormat>
  <Paragraphs>614</Paragraphs>
  <Slides>81</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81</vt:i4>
      </vt:variant>
    </vt:vector>
  </HeadingPairs>
  <TitlesOfParts>
    <vt:vector size="91" baseType="lpstr">
      <vt:lpstr>宋体</vt:lpstr>
      <vt:lpstr>微软雅黑</vt:lpstr>
      <vt:lpstr>Arial</vt:lpstr>
      <vt:lpstr>Calibri</vt:lpstr>
      <vt:lpstr>Times New Roman</vt:lpstr>
      <vt:lpstr>Verdana</vt:lpstr>
      <vt:lpstr>Wingdings</vt:lpstr>
      <vt:lpstr>Wingdings 2</vt:lpstr>
      <vt:lpstr>视点</vt:lpstr>
      <vt:lpstr>6_视点</vt:lpstr>
      <vt:lpstr>现代数据管理理论与技术  潘鹏</vt:lpstr>
      <vt:lpstr>GFS+BigTable+MapReduce</vt:lpstr>
      <vt:lpstr>主要内容</vt:lpstr>
      <vt:lpstr>GFS设计思想与基本概念</vt:lpstr>
      <vt:lpstr>GFS设计思想与基本概念</vt:lpstr>
      <vt:lpstr>GFS设计思想与基本概念</vt:lpstr>
      <vt:lpstr>GFS设计思想与基本概念</vt:lpstr>
      <vt:lpstr>GFS体系架构</vt:lpstr>
      <vt:lpstr>GFS架构（容错，可伸缩性，数据存储，集群存储）</vt:lpstr>
      <vt:lpstr>GFS体系架构</vt:lpstr>
      <vt:lpstr>GFS体系架构</vt:lpstr>
      <vt:lpstr>GFS体系架构</vt:lpstr>
      <vt:lpstr>GFS体系架构</vt:lpstr>
      <vt:lpstr>GFS体系架构</vt:lpstr>
      <vt:lpstr>Master保存的内容——元数据</vt:lpstr>
      <vt:lpstr>Master的容量、系统的容量</vt:lpstr>
      <vt:lpstr>Chunk的位置信息</vt:lpstr>
      <vt:lpstr>Master持久化的内容——操作日志</vt:lpstr>
      <vt:lpstr>元数据变更操作日志</vt:lpstr>
      <vt:lpstr>写日志机制</vt:lpstr>
      <vt:lpstr>灾难恢复</vt:lpstr>
      <vt:lpstr>日志checkpoint</vt:lpstr>
      <vt:lpstr>Checkpoint创建</vt:lpstr>
      <vt:lpstr>Master状态复制</vt:lpstr>
      <vt:lpstr>Master的切换</vt:lpstr>
      <vt:lpstr>“影子”Master节点</vt:lpstr>
      <vt:lpstr>“影子”Master节点（状态更新）</vt:lpstr>
      <vt:lpstr>“影子”Master节点（位置、节点信息）</vt:lpstr>
      <vt:lpstr>GFS数据访问</vt:lpstr>
      <vt:lpstr>关于元数据和文件数据的缓存</vt:lpstr>
      <vt:lpstr>简单读取的流程</vt:lpstr>
      <vt:lpstr>简单读取的流程</vt:lpstr>
      <vt:lpstr>关于Master节点</vt:lpstr>
      <vt:lpstr>Chunk分配及其大小</vt:lpstr>
      <vt:lpstr>Chunk大小</vt:lpstr>
      <vt:lpstr>Chunk大小</vt:lpstr>
      <vt:lpstr>Chunk过热问题</vt:lpstr>
      <vt:lpstr>GFS数据更新</vt:lpstr>
      <vt:lpstr>写数据——租约</vt:lpstr>
      <vt:lpstr>写数据——租约，primary</vt:lpstr>
      <vt:lpstr>写数据流程</vt:lpstr>
      <vt:lpstr>写数据流程</vt:lpstr>
      <vt:lpstr>写数据流程</vt:lpstr>
      <vt:lpstr>写数据流程</vt:lpstr>
      <vt:lpstr>写数据流程</vt:lpstr>
      <vt:lpstr>写数据流程</vt:lpstr>
      <vt:lpstr>写数据分割</vt:lpstr>
      <vt:lpstr>记录追加（原子性操作）</vt:lpstr>
      <vt:lpstr>记录追加</vt:lpstr>
      <vt:lpstr>记录追加</vt:lpstr>
      <vt:lpstr>记录追加</vt:lpstr>
      <vt:lpstr>记录追加</vt:lpstr>
      <vt:lpstr>一致性保障机制</vt:lpstr>
      <vt:lpstr>文件region一致性模型</vt:lpstr>
      <vt:lpstr>文件region一致性模型</vt:lpstr>
      <vt:lpstr>文件region的重复内容</vt:lpstr>
      <vt:lpstr>一致性保障——客户端Chunk位置缓存刷新</vt:lpstr>
      <vt:lpstr>一致性保障——客户端Chunk位置缓存刷新</vt:lpstr>
      <vt:lpstr>有效性校验checksum</vt:lpstr>
      <vt:lpstr>一致性保障——服务器检测与数据校验</vt:lpstr>
      <vt:lpstr>一致性保障机制-操作顺序、版本检测</vt:lpstr>
      <vt:lpstr>Chunk版本变更-租约及其日志</vt:lpstr>
      <vt:lpstr>Chunk版本（时效）检测</vt:lpstr>
      <vt:lpstr>Chunk时效检测-版本号验证</vt:lpstr>
      <vt:lpstr>Chunk版本变更异常情况</vt:lpstr>
      <vt:lpstr>快照机制（用途）</vt:lpstr>
      <vt:lpstr>“快照”之产生与引用计数</vt:lpstr>
      <vt:lpstr>“快照”之copy on write</vt:lpstr>
      <vt:lpstr>空间管理</vt:lpstr>
      <vt:lpstr>namespace锁</vt:lpstr>
      <vt:lpstr>namespace锁</vt:lpstr>
      <vt:lpstr>快照中的锁</vt:lpstr>
      <vt:lpstr>GFS机群存储资源调整 的关键动作</vt:lpstr>
      <vt:lpstr>Chunk的创建</vt:lpstr>
      <vt:lpstr>副本复制及其优先级指定</vt:lpstr>
      <vt:lpstr>副本复制——写操作</vt:lpstr>
      <vt:lpstr>副本移动——负载均衡</vt:lpstr>
      <vt:lpstr>垃圾回收——惰性、日志、隐藏、孤立</vt:lpstr>
      <vt:lpstr>垃圾回收——惰性、日志、隐藏、孤立</vt:lpstr>
      <vt:lpstr>垃圾回收——删除孤儿Chunk</vt:lpstr>
      <vt:lpstr>总结</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多结构化数据管理</dc:title>
  <dc:creator>panppl</dc:creator>
  <cp:lastModifiedBy>微软用户</cp:lastModifiedBy>
  <cp:revision>698</cp:revision>
  <dcterms:created xsi:type="dcterms:W3CDTF">2012-06-05T07:26:34Z</dcterms:created>
  <dcterms:modified xsi:type="dcterms:W3CDTF">2019-10-08T11:42:49Z</dcterms:modified>
</cp:coreProperties>
</file>