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89"/>
  </p:notesMasterIdLst>
  <p:sldIdLst>
    <p:sldId id="256" r:id="rId2"/>
    <p:sldId id="354" r:id="rId3"/>
    <p:sldId id="355" r:id="rId4"/>
    <p:sldId id="257" r:id="rId5"/>
    <p:sldId id="329" r:id="rId6"/>
    <p:sldId id="258" r:id="rId7"/>
    <p:sldId id="330" r:id="rId8"/>
    <p:sldId id="356" r:id="rId9"/>
    <p:sldId id="259" r:id="rId10"/>
    <p:sldId id="261" r:id="rId11"/>
    <p:sldId id="260" r:id="rId12"/>
    <p:sldId id="331" r:id="rId13"/>
    <p:sldId id="262" r:id="rId14"/>
    <p:sldId id="318" r:id="rId15"/>
    <p:sldId id="263" r:id="rId16"/>
    <p:sldId id="332" r:id="rId17"/>
    <p:sldId id="274" r:id="rId18"/>
    <p:sldId id="269" r:id="rId19"/>
    <p:sldId id="328" r:id="rId20"/>
    <p:sldId id="357" r:id="rId21"/>
    <p:sldId id="275" r:id="rId22"/>
    <p:sldId id="333" r:id="rId23"/>
    <p:sldId id="276" r:id="rId24"/>
    <p:sldId id="279" r:id="rId25"/>
    <p:sldId id="277" r:id="rId26"/>
    <p:sldId id="319" r:id="rId27"/>
    <p:sldId id="358" r:id="rId28"/>
    <p:sldId id="278" r:id="rId29"/>
    <p:sldId id="334" r:id="rId30"/>
    <p:sldId id="280" r:id="rId31"/>
    <p:sldId id="281" r:id="rId32"/>
    <p:sldId id="283" r:id="rId33"/>
    <p:sldId id="273" r:id="rId34"/>
    <p:sldId id="327" r:id="rId35"/>
    <p:sldId id="282" r:id="rId36"/>
    <p:sldId id="264" r:id="rId37"/>
    <p:sldId id="320" r:id="rId38"/>
    <p:sldId id="285" r:id="rId39"/>
    <p:sldId id="284" r:id="rId40"/>
    <p:sldId id="359" r:id="rId41"/>
    <p:sldId id="287" r:id="rId42"/>
    <p:sldId id="339" r:id="rId43"/>
    <p:sldId id="302" r:id="rId44"/>
    <p:sldId id="322" r:id="rId45"/>
    <p:sldId id="326" r:id="rId46"/>
    <p:sldId id="301" r:id="rId47"/>
    <p:sldId id="321" r:id="rId48"/>
    <p:sldId id="340" r:id="rId49"/>
    <p:sldId id="341" r:id="rId50"/>
    <p:sldId id="303" r:id="rId51"/>
    <p:sldId id="306" r:id="rId52"/>
    <p:sldId id="304" r:id="rId53"/>
    <p:sldId id="307" r:id="rId54"/>
    <p:sldId id="323" r:id="rId55"/>
    <p:sldId id="289" r:id="rId56"/>
    <p:sldId id="335" r:id="rId57"/>
    <p:sldId id="342" r:id="rId58"/>
    <p:sldId id="300" r:id="rId59"/>
    <p:sldId id="286" r:id="rId60"/>
    <p:sldId id="290" r:id="rId61"/>
    <p:sldId id="360" r:id="rId62"/>
    <p:sldId id="291" r:id="rId63"/>
    <p:sldId id="292" r:id="rId64"/>
    <p:sldId id="294" r:id="rId65"/>
    <p:sldId id="324" r:id="rId66"/>
    <p:sldId id="325" r:id="rId67"/>
    <p:sldId id="295" r:id="rId68"/>
    <p:sldId id="296" r:id="rId69"/>
    <p:sldId id="297" r:id="rId70"/>
    <p:sldId id="343" r:id="rId71"/>
    <p:sldId id="344" r:id="rId72"/>
    <p:sldId id="345" r:id="rId73"/>
    <p:sldId id="347" r:id="rId74"/>
    <p:sldId id="349" r:id="rId75"/>
    <p:sldId id="350" r:id="rId76"/>
    <p:sldId id="351" r:id="rId77"/>
    <p:sldId id="352" r:id="rId78"/>
    <p:sldId id="353" r:id="rId79"/>
    <p:sldId id="346" r:id="rId80"/>
    <p:sldId id="298" r:id="rId81"/>
    <p:sldId id="299" r:id="rId82"/>
    <p:sldId id="338" r:id="rId83"/>
    <p:sldId id="309" r:id="rId84"/>
    <p:sldId id="310" r:id="rId85"/>
    <p:sldId id="336" r:id="rId86"/>
    <p:sldId id="337" r:id="rId87"/>
    <p:sldId id="348" r:id="rId8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0" autoAdjust="0"/>
    <p:restoredTop sz="97956" autoAdjust="0"/>
  </p:normalViewPr>
  <p:slideViewPr>
    <p:cSldViewPr>
      <p:cViewPr varScale="1">
        <p:scale>
          <a:sx n="77" d="100"/>
          <a:sy n="77" d="100"/>
        </p:scale>
        <p:origin x="1046"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C6D8B37-4F26-47AB-B87F-33BD2FC950D5}" type="datetimeFigureOut">
              <a:rPr lang="zh-CN" altLang="en-US"/>
              <a:pPr>
                <a:defRPr/>
              </a:pPr>
              <a:t>2019/10/8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96F0587-C10C-4D00-B85C-EADE0FD093B5}" type="slidenum">
              <a:rPr lang="zh-CN" altLang="en-US"/>
              <a:pPr>
                <a:defRPr/>
              </a:pPr>
              <a:t>‹#›</a:t>
            </a:fld>
            <a:endParaRPr lang="zh-CN" altLang="en-US"/>
          </a:p>
        </p:txBody>
      </p:sp>
    </p:spTree>
    <p:extLst>
      <p:ext uri="{BB962C8B-B14F-4D97-AF65-F5344CB8AC3E}">
        <p14:creationId xmlns:p14="http://schemas.microsoft.com/office/powerpoint/2010/main" val="38085185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圆角矩形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圆角矩形 5"/>
          <p:cNvSpPr/>
          <p:nvPr/>
        </p:nvSpPr>
        <p:spPr>
          <a:xfrm>
            <a:off x="419100" y="433388"/>
            <a:ext cx="8305800" cy="3109912"/>
          </a:xfrm>
          <a:prstGeom prst="roundRect">
            <a:avLst>
              <a:gd name="adj" fmla="val 4578"/>
            </a:avLst>
          </a:prstGeom>
          <a:gradFill rotWithShape="1">
            <a:gsLst>
              <a:gs pos="0">
                <a:schemeClr val="accent3">
                  <a:lumMod val="20000"/>
                  <a:lumOff val="80000"/>
                </a:schemeClr>
              </a:gs>
              <a:gs pos="39999">
                <a:srgbClr val="85C2FF"/>
              </a:gs>
              <a:gs pos="70000">
                <a:srgbClr val="C4D6EB"/>
              </a:gs>
              <a:gs pos="100000">
                <a:srgbClr val="FFEBFA"/>
              </a:gs>
            </a:gsLst>
            <a:lin ang="5400000" scaled="0"/>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标题 4"/>
          <p:cNvSpPr>
            <a:spLocks noGrp="1"/>
          </p:cNvSpPr>
          <p:nvPr>
            <p:ph type="ctrTitle"/>
          </p:nvPr>
        </p:nvSpPr>
        <p:spPr>
          <a:xfrm>
            <a:off x="722376" y="1280168"/>
            <a:ext cx="7772400" cy="1220138"/>
          </a:xfrm>
        </p:spPr>
        <p:txBody>
          <a:bodyPr lIns="45720" rIns="45720" bIns="45720"/>
          <a:lstStyle>
            <a:lvl1pPr algn="ct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zh-CN" altLang="en-US" dirty="0" smtClean="0"/>
              <a:t>单击此处编辑母版标题样式</a:t>
            </a:r>
            <a:endParaRPr lang="en-US" dirty="0"/>
          </a:p>
        </p:txBody>
      </p:sp>
      <p:sp>
        <p:nvSpPr>
          <p:cNvPr id="20" name="副标题 19"/>
          <p:cNvSpPr>
            <a:spLocks noGrp="1"/>
          </p:cNvSpPr>
          <p:nvPr>
            <p:ph type="subTitle" idx="1"/>
          </p:nvPr>
        </p:nvSpPr>
        <p:spPr>
          <a:xfrm>
            <a:off x="722376" y="3685032"/>
            <a:ext cx="7772400" cy="914400"/>
          </a:xfrm>
        </p:spPr>
        <p:txBody>
          <a:bodyPr tIns="0">
            <a:normAutofit/>
          </a:bodyPr>
          <a:lstStyle>
            <a:lvl1pPr marL="36576" indent="0" algn="l">
              <a:spcBef>
                <a:spcPts val="0"/>
              </a:spcBef>
              <a:buNone/>
              <a:defRPr sz="28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dirty="0" smtClean="0"/>
              <a:t>单击此处编辑母版副标题样式</a:t>
            </a:r>
            <a:endParaRPr lang="en-US" dirty="0"/>
          </a:p>
        </p:txBody>
      </p:sp>
      <p:sp>
        <p:nvSpPr>
          <p:cNvPr id="7" name="日期占位符 18"/>
          <p:cNvSpPr>
            <a:spLocks noGrp="1"/>
          </p:cNvSpPr>
          <p:nvPr>
            <p:ph type="dt" sz="half" idx="10"/>
          </p:nvPr>
        </p:nvSpPr>
        <p:spPr/>
        <p:txBody>
          <a:bodyPr/>
          <a:lstStyle>
            <a:lvl1pPr>
              <a:defRPr/>
            </a:lvl1pPr>
            <a:extLst/>
          </a:lstStyle>
          <a:p>
            <a:pPr>
              <a:defRPr/>
            </a:pPr>
            <a:fld id="{8553BA0C-BC24-4F25-B1D9-29716FB17BDA}" type="datetime1">
              <a:rPr lang="zh-CN" altLang="en-US"/>
              <a:pPr>
                <a:defRPr/>
              </a:pPr>
              <a:t>2019/10/8</a:t>
            </a:fld>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10"/>
          <p:cNvSpPr>
            <a:spLocks noGrp="1"/>
          </p:cNvSpPr>
          <p:nvPr>
            <p:ph type="sldNum" sz="quarter" idx="12"/>
          </p:nvPr>
        </p:nvSpPr>
        <p:spPr/>
        <p:txBody>
          <a:bodyPr/>
          <a:lstStyle>
            <a:lvl1pPr>
              <a:defRPr/>
            </a:lvl1pPr>
            <a:extLst/>
          </a:lstStyle>
          <a:p>
            <a:pPr>
              <a:defRPr/>
            </a:pPr>
            <a:fld id="{1024E11A-A45D-4EF3-8F1A-DCBB068DF540}"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圆角矩形 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单圆角矩形 5"/>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zh-CN" altLang="en-US" smtClean="0"/>
              <a:t>单击此处编辑母版标题样式</a:t>
            </a:r>
            <a:endParaRPr lang="en-US"/>
          </a:p>
        </p:txBody>
      </p:sp>
      <p:sp>
        <p:nvSpPr>
          <p:cNvPr id="4" name="文本占位符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3" name="图片占位符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zh-CN" altLang="en-US" noProof="0" smtClean="0"/>
              <a:t>单击图标添加图片</a:t>
            </a:r>
            <a:endParaRPr lang="en-US" noProof="0"/>
          </a:p>
        </p:txBody>
      </p:sp>
      <p:sp>
        <p:nvSpPr>
          <p:cNvPr id="7" name="日期占位符 4"/>
          <p:cNvSpPr>
            <a:spLocks noGrp="1"/>
          </p:cNvSpPr>
          <p:nvPr>
            <p:ph type="dt" sz="half" idx="10"/>
          </p:nvPr>
        </p:nvSpPr>
        <p:spPr/>
        <p:txBody>
          <a:bodyPr/>
          <a:lstStyle>
            <a:lvl1pPr>
              <a:defRPr/>
            </a:lvl1pPr>
            <a:extLst/>
          </a:lstStyle>
          <a:p>
            <a:pPr>
              <a:defRPr/>
            </a:pPr>
            <a:fld id="{682CF2BD-B7D3-495F-96C1-32828F4DD9BE}" type="datetime1">
              <a:rPr lang="zh-CN" altLang="en-US"/>
              <a:pPr>
                <a:defRPr/>
              </a:pPr>
              <a:t>2019/10/8</a:t>
            </a:fld>
            <a:endParaRPr lang="zh-CN" altLang="en-US"/>
          </a:p>
        </p:txBody>
      </p:sp>
      <p:sp>
        <p:nvSpPr>
          <p:cNvPr id="8" name="页脚占位符 5"/>
          <p:cNvSpPr>
            <a:spLocks noGrp="1"/>
          </p:cNvSpPr>
          <p:nvPr>
            <p:ph type="ftr" sz="quarter" idx="11"/>
          </p:nvPr>
        </p:nvSpPr>
        <p:spPr/>
        <p:txBody>
          <a:bodyPr/>
          <a:lstStyle>
            <a:lvl1pPr>
              <a:defRPr/>
            </a:lvl1pPr>
          </a:lstStyle>
          <a:p>
            <a:pPr>
              <a:defRPr/>
            </a:pPr>
            <a:endParaRPr lang="en-US" altLang="zh-CN"/>
          </a:p>
        </p:txBody>
      </p:sp>
      <p:sp>
        <p:nvSpPr>
          <p:cNvPr id="9" name="灯片编号占位符 6"/>
          <p:cNvSpPr>
            <a:spLocks noGrp="1"/>
          </p:cNvSpPr>
          <p:nvPr>
            <p:ph type="sldNum" sz="quarter" idx="12"/>
          </p:nvPr>
        </p:nvSpPr>
        <p:spPr/>
        <p:txBody>
          <a:bodyPr/>
          <a:lstStyle>
            <a:lvl1pPr>
              <a:defRPr/>
            </a:lvl1pPr>
            <a:extLst/>
          </a:lstStyle>
          <a:p>
            <a:pPr>
              <a:defRPr/>
            </a:pPr>
            <a:fld id="{4D1CEF32-D3B6-4D43-A9A3-1508E621C23E}"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02920" y="4983480"/>
            <a:ext cx="8183880" cy="105156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502920" y="530352"/>
            <a:ext cx="8183880" cy="418795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fld id="{236233BD-1CC5-4674-A1E6-197966BE0E91}" type="datetime1">
              <a:rPr lang="zh-CN" altLang="en-US"/>
              <a:pPr>
                <a:defRPr/>
              </a:pPr>
              <a:t>2019/10/8</a:t>
            </a:fld>
            <a:endParaRPr lang="zh-CN" altLang="en-US"/>
          </a:p>
        </p:txBody>
      </p:sp>
      <p:sp>
        <p:nvSpPr>
          <p:cNvPr id="5" name="页脚占位符 17"/>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02C28FD1-1506-49C5-B17B-94EDE4FD180F}"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4"/>
            <a:ext cx="1981200" cy="5257799"/>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533400" y="533402"/>
            <a:ext cx="5943600" cy="52578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fld id="{18DF57AD-FD04-4F79-BC5C-5068964E45EA}" type="datetime1">
              <a:rPr lang="zh-CN" altLang="en-US"/>
              <a:pPr>
                <a:defRPr/>
              </a:pPr>
              <a:t>2019/10/8</a:t>
            </a:fld>
            <a:endParaRPr lang="zh-CN" altLang="en-US"/>
          </a:p>
        </p:txBody>
      </p:sp>
      <p:sp>
        <p:nvSpPr>
          <p:cNvPr id="5" name="页脚占位符 17"/>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88ED8706-8FFC-42E9-8A1E-D11826A690FC}"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02920" y="4983480"/>
            <a:ext cx="8183880" cy="1051560"/>
          </a:xfrm>
        </p:spPr>
        <p:txBody>
          <a:bodyPr/>
          <a:lstStyle/>
          <a:p>
            <a:r>
              <a:rPr lang="zh-CN" altLang="en-US" smtClean="0"/>
              <a:t>单击此处编辑母版标题样式</a:t>
            </a:r>
            <a:endParaRPr lang="en-US"/>
          </a:p>
        </p:txBody>
      </p:sp>
      <p:sp>
        <p:nvSpPr>
          <p:cNvPr id="3" name="内容占位符 2"/>
          <p:cNvSpPr>
            <a:spLocks noGrp="1"/>
          </p:cNvSpPr>
          <p:nvPr>
            <p:ph idx="1"/>
          </p:nvPr>
        </p:nvSpPr>
        <p:spPr>
          <a:xfrm>
            <a:off x="502920" y="530352"/>
            <a:ext cx="8183880" cy="41879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fld id="{EC3F1177-CF3A-4362-BEC5-3194744401F5}" type="datetime1">
              <a:rPr lang="zh-CN" altLang="en-US"/>
              <a:pPr>
                <a:defRPr/>
              </a:pPr>
              <a:t>2019/10/8</a:t>
            </a:fld>
            <a:endParaRPr lang="zh-CN" altLang="en-US"/>
          </a:p>
        </p:txBody>
      </p:sp>
      <p:sp>
        <p:nvSpPr>
          <p:cNvPr id="5" name="页脚占位符 17"/>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1826D308-7631-44E6-AECE-5CBCE5011316}"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圆角矩形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圆角矩形 4"/>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53226017-984B-4169-9F2F-14160DC0EA1F}" type="datetime1">
              <a:rPr lang="zh-CN" altLang="en-US"/>
              <a:pPr>
                <a:defRPr/>
              </a:pPr>
              <a:t>2019/10/8</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extLst/>
          </a:lstStyle>
          <a:p>
            <a:pPr>
              <a:defRPr/>
            </a:pPr>
            <a:fld id="{19A91FF5-E1F2-4066-8707-66CD6EE22AA2}"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en-US" dirty="0"/>
          </a:p>
        </p:txBody>
      </p:sp>
      <p:sp>
        <p:nvSpPr>
          <p:cNvPr id="3" name="内容占位符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4"/>
          <p:cNvSpPr>
            <a:spLocks noGrp="1"/>
          </p:cNvSpPr>
          <p:nvPr>
            <p:ph type="dt" sz="half" idx="10"/>
          </p:nvPr>
        </p:nvSpPr>
        <p:spPr/>
        <p:txBody>
          <a:bodyPr/>
          <a:lstStyle>
            <a:lvl1pPr>
              <a:defRPr/>
            </a:lvl1pPr>
          </a:lstStyle>
          <a:p>
            <a:pPr>
              <a:defRPr/>
            </a:pPr>
            <a:fld id="{26D7216C-ACB2-4811-B02D-BA2F498C47AF}" type="datetime1">
              <a:rPr lang="zh-CN" altLang="en-US"/>
              <a:pPr>
                <a:defRPr/>
              </a:pPr>
              <a:t>2019/10/8</a:t>
            </a:fld>
            <a:endParaRPr lang="zh-CN" altLang="en-US"/>
          </a:p>
        </p:txBody>
      </p:sp>
      <p:sp>
        <p:nvSpPr>
          <p:cNvPr id="6" name="页脚占位符 17"/>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p:txBody>
          <a:bodyPr/>
          <a:lstStyle>
            <a:lvl1pPr>
              <a:defRPr/>
            </a:lvl1pPr>
          </a:lstStyle>
          <a:p>
            <a:pPr>
              <a:defRPr/>
            </a:pPr>
            <a:fld id="{23D14456-95F3-491D-A32C-EFB0A574AC6A}"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2920" y="4983480"/>
            <a:ext cx="8183880" cy="1051560"/>
          </a:xfrm>
        </p:spPr>
        <p:txBody>
          <a:bodyPr/>
          <a:lstStyle>
            <a:lvl1pPr>
              <a:defRPr b="1"/>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24"/>
          <p:cNvSpPr>
            <a:spLocks noGrp="1"/>
          </p:cNvSpPr>
          <p:nvPr>
            <p:ph type="dt" sz="half" idx="10"/>
          </p:nvPr>
        </p:nvSpPr>
        <p:spPr/>
        <p:txBody>
          <a:bodyPr/>
          <a:lstStyle>
            <a:lvl1pPr>
              <a:defRPr/>
            </a:lvl1pPr>
          </a:lstStyle>
          <a:p>
            <a:pPr>
              <a:defRPr/>
            </a:pPr>
            <a:fld id="{7D664250-96F2-4F97-9AC9-8F755EBE3BE4}" type="datetime1">
              <a:rPr lang="zh-CN" altLang="en-US"/>
              <a:pPr>
                <a:defRPr/>
              </a:pPr>
              <a:t>2019/10/8</a:t>
            </a:fld>
            <a:endParaRPr lang="zh-CN" altLang="en-US"/>
          </a:p>
        </p:txBody>
      </p:sp>
      <p:sp>
        <p:nvSpPr>
          <p:cNvPr id="8" name="页脚占位符 17"/>
          <p:cNvSpPr>
            <a:spLocks noGrp="1"/>
          </p:cNvSpPr>
          <p:nvPr>
            <p:ph type="ftr" sz="quarter" idx="11"/>
          </p:nvPr>
        </p:nvSpPr>
        <p:spPr/>
        <p:txBody>
          <a:bodyPr/>
          <a:lstStyle>
            <a:lvl1pPr>
              <a:defRPr/>
            </a:lvl1pPr>
          </a:lstStyle>
          <a:p>
            <a:pPr>
              <a:defRPr/>
            </a:pPr>
            <a:endParaRPr lang="en-US" altLang="zh-CN"/>
          </a:p>
        </p:txBody>
      </p:sp>
      <p:sp>
        <p:nvSpPr>
          <p:cNvPr id="9" name="灯片编号占位符 4"/>
          <p:cNvSpPr>
            <a:spLocks noGrp="1"/>
          </p:cNvSpPr>
          <p:nvPr>
            <p:ph type="sldNum" sz="quarter" idx="12"/>
          </p:nvPr>
        </p:nvSpPr>
        <p:spPr/>
        <p:txBody>
          <a:bodyPr/>
          <a:lstStyle>
            <a:lvl1pPr>
              <a:defRPr/>
            </a:lvl1pPr>
          </a:lstStyle>
          <a:p>
            <a:pPr>
              <a:defRPr/>
            </a:pPr>
            <a:fld id="{4A8E076E-77A7-4E0D-BC89-EA1F346DFF49}"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4"/>
          <p:cNvSpPr>
            <a:spLocks noGrp="1"/>
          </p:cNvSpPr>
          <p:nvPr>
            <p:ph type="dt" sz="half" idx="10"/>
          </p:nvPr>
        </p:nvSpPr>
        <p:spPr/>
        <p:txBody>
          <a:bodyPr/>
          <a:lstStyle>
            <a:lvl1pPr>
              <a:defRPr/>
            </a:lvl1pPr>
          </a:lstStyle>
          <a:p>
            <a:pPr>
              <a:defRPr/>
            </a:pPr>
            <a:fld id="{9D80DB55-FA7E-4B2F-B0D6-49EFB3D82091}" type="datetime1">
              <a:rPr lang="zh-CN" altLang="en-US"/>
              <a:pPr>
                <a:defRPr/>
              </a:pPr>
              <a:t>2019/10/8</a:t>
            </a:fld>
            <a:endParaRPr lang="zh-CN" altLang="en-US"/>
          </a:p>
        </p:txBody>
      </p:sp>
      <p:sp>
        <p:nvSpPr>
          <p:cNvPr id="4" name="页脚占位符 17"/>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E2CFCB65-824E-4C6D-94D5-428F12483BA7}"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圆角矩形 1"/>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日期占位符 1"/>
          <p:cNvSpPr>
            <a:spLocks noGrp="1"/>
          </p:cNvSpPr>
          <p:nvPr>
            <p:ph type="dt" sz="half" idx="10"/>
          </p:nvPr>
        </p:nvSpPr>
        <p:spPr/>
        <p:txBody>
          <a:bodyPr/>
          <a:lstStyle>
            <a:lvl1pPr>
              <a:defRPr/>
            </a:lvl1pPr>
            <a:extLst/>
          </a:lstStyle>
          <a:p>
            <a:pPr>
              <a:defRPr/>
            </a:pPr>
            <a:fld id="{8A4A0A9E-D195-43F2-8746-71A008814664}" type="datetime1">
              <a:rPr lang="zh-CN" altLang="en-US"/>
              <a:pPr>
                <a:defRPr/>
              </a:pPr>
              <a:t>2019/10/8</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en-US" altLang="zh-CN"/>
          </a:p>
        </p:txBody>
      </p:sp>
      <p:sp>
        <p:nvSpPr>
          <p:cNvPr id="5" name="灯片编号占位符 3"/>
          <p:cNvSpPr>
            <a:spLocks noGrp="1"/>
          </p:cNvSpPr>
          <p:nvPr>
            <p:ph type="sldNum" sz="quarter" idx="12"/>
          </p:nvPr>
        </p:nvSpPr>
        <p:spPr/>
        <p:txBody>
          <a:bodyPr/>
          <a:lstStyle>
            <a:lvl1pPr>
              <a:defRPr/>
            </a:lvl1pPr>
            <a:extLst/>
          </a:lstStyle>
          <a:p>
            <a:pPr>
              <a:defRPr/>
            </a:pPr>
            <a:fld id="{1BEDD656-DAC5-44CD-BDDB-1A8F09785DB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标题和正文">
    <p:spTree>
      <p:nvGrpSpPr>
        <p:cNvPr id="1" name=""/>
        <p:cNvGrpSpPr/>
        <p:nvPr/>
      </p:nvGrpSpPr>
      <p:grpSpPr>
        <a:xfrm>
          <a:off x="0" y="0"/>
          <a:ext cx="0" cy="0"/>
          <a:chOff x="0" y="0"/>
          <a:chExt cx="0" cy="0"/>
        </a:xfrm>
      </p:grpSpPr>
      <p:sp>
        <p:nvSpPr>
          <p:cNvPr id="4" name="圆角矩形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圆角矩形 4"/>
          <p:cNvSpPr/>
          <p:nvPr userDrawn="1"/>
        </p:nvSpPr>
        <p:spPr>
          <a:xfrm>
            <a:off x="419100" y="433388"/>
            <a:ext cx="8305800" cy="923925"/>
          </a:xfrm>
          <a:prstGeom prst="roundRect">
            <a:avLst>
              <a:gd name="adj" fmla="val 4578"/>
            </a:avLst>
          </a:prstGeom>
          <a:gradFill rotWithShape="1">
            <a:gsLst>
              <a:gs pos="0">
                <a:schemeClr val="accent3">
                  <a:lumMod val="20000"/>
                  <a:lumOff val="80000"/>
                </a:schemeClr>
              </a:gs>
              <a:gs pos="39999">
                <a:srgbClr val="85C2FF"/>
              </a:gs>
              <a:gs pos="70000">
                <a:srgbClr val="C4D6EB"/>
              </a:gs>
              <a:gs pos="100000">
                <a:srgbClr val="FFEBFA"/>
              </a:gs>
            </a:gsLst>
            <a:lin ang="5400000" scaled="0"/>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标题 6"/>
          <p:cNvSpPr>
            <a:spLocks noGrp="1"/>
          </p:cNvSpPr>
          <p:nvPr>
            <p:ph type="title"/>
          </p:nvPr>
        </p:nvSpPr>
        <p:spPr>
          <a:xfrm>
            <a:off x="500034" y="500042"/>
            <a:ext cx="8183562" cy="642942"/>
          </a:xfrm>
        </p:spPr>
        <p:txBody>
          <a:bodyPr/>
          <a:lstStyle/>
          <a:p>
            <a:r>
              <a:rPr lang="zh-CN" altLang="en-US" smtClean="0"/>
              <a:t>单击此处编辑母版标题样式</a:t>
            </a:r>
            <a:endParaRPr lang="zh-CN" altLang="en-US"/>
          </a:p>
        </p:txBody>
      </p:sp>
      <p:sp>
        <p:nvSpPr>
          <p:cNvPr id="9" name="文本占位符 8"/>
          <p:cNvSpPr>
            <a:spLocks noGrp="1"/>
          </p:cNvSpPr>
          <p:nvPr>
            <p:ph type="body" sz="quarter" idx="13"/>
          </p:nvPr>
        </p:nvSpPr>
        <p:spPr>
          <a:xfrm>
            <a:off x="500062" y="1714500"/>
            <a:ext cx="8143903" cy="4286268"/>
          </a:xfrm>
        </p:spPr>
        <p:txBody>
          <a:bodyPr>
            <a:normAutofit/>
          </a:bodyPr>
          <a:lstStyle>
            <a:lvl1pPr marL="0" indent="0">
              <a:buNone/>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1"/>
          <p:cNvSpPr>
            <a:spLocks noGrp="1"/>
          </p:cNvSpPr>
          <p:nvPr>
            <p:ph type="dt" sz="half" idx="14"/>
          </p:nvPr>
        </p:nvSpPr>
        <p:spPr/>
        <p:txBody>
          <a:bodyPr/>
          <a:lstStyle>
            <a:lvl1pPr>
              <a:defRPr/>
            </a:lvl1pPr>
            <a:extLst/>
          </a:lstStyle>
          <a:p>
            <a:pPr>
              <a:defRPr/>
            </a:pPr>
            <a:fld id="{F9420D07-0770-4E60-B7F1-EF3A7106A9EE}" type="datetime1">
              <a:rPr lang="zh-CN" altLang="en-US"/>
              <a:pPr>
                <a:defRPr/>
              </a:pPr>
              <a:t>2019/10/8</a:t>
            </a:fld>
            <a:endParaRPr lang="zh-CN" altLang="en-US"/>
          </a:p>
        </p:txBody>
      </p:sp>
      <p:sp>
        <p:nvSpPr>
          <p:cNvPr id="8" name="页脚占位符 2"/>
          <p:cNvSpPr>
            <a:spLocks noGrp="1"/>
          </p:cNvSpPr>
          <p:nvPr>
            <p:ph type="ftr" sz="quarter" idx="15"/>
          </p:nvPr>
        </p:nvSpPr>
        <p:spPr/>
        <p:txBody>
          <a:bodyPr/>
          <a:lstStyle>
            <a:lvl1pPr>
              <a:defRPr/>
            </a:lvl1pPr>
          </a:lstStyle>
          <a:p>
            <a:pPr>
              <a:defRPr/>
            </a:pPr>
            <a:endParaRPr lang="en-US" altLang="zh-CN"/>
          </a:p>
        </p:txBody>
      </p:sp>
      <p:sp>
        <p:nvSpPr>
          <p:cNvPr id="10" name="灯片编号占位符 3"/>
          <p:cNvSpPr>
            <a:spLocks noGrp="1"/>
          </p:cNvSpPr>
          <p:nvPr>
            <p:ph type="sldNum" sz="quarter" idx="16"/>
          </p:nvPr>
        </p:nvSpPr>
        <p:spPr/>
        <p:txBody>
          <a:bodyPr/>
          <a:lstStyle>
            <a:lvl1pPr>
              <a:defRPr/>
            </a:lvl1pPr>
            <a:extLst/>
          </a:lstStyle>
          <a:p>
            <a:pPr>
              <a:defRPr/>
            </a:pPr>
            <a:fld id="{ECA13528-80B5-46B8-A78B-47622CC58C0F}" type="slidenum">
              <a:rPr lang="zh-CN" altLang="en-US"/>
              <a:pPr>
                <a:defRPr/>
              </a:pPr>
              <a:t>‹#›</a:t>
            </a:fld>
            <a:endParaRPr lang="zh-CN" altLang="en-US"/>
          </a:p>
        </p:txBody>
      </p:sp>
      <p:sp>
        <p:nvSpPr>
          <p:cNvPr id="11" name="文本框 10"/>
          <p:cNvSpPr txBox="1"/>
          <p:nvPr userDrawn="1"/>
        </p:nvSpPr>
        <p:spPr>
          <a:xfrm>
            <a:off x="7236296" y="589152"/>
            <a:ext cx="1340967" cy="523220"/>
          </a:xfrm>
          <a:prstGeom prst="rect">
            <a:avLst/>
          </a:prstGeom>
          <a:noFill/>
        </p:spPr>
        <p:txBody>
          <a:bodyPr wrap="square" rtlCol="0">
            <a:spAutoFit/>
          </a:bodyPr>
          <a:lstStyle/>
          <a:p>
            <a:pPr algn="r"/>
            <a:r>
              <a:rPr lang="zh-CN" altLang="en-US" sz="1400" b="1" i="1" dirty="0" smtClean="0">
                <a:solidFill>
                  <a:schemeClr val="bg1"/>
                </a:solidFill>
                <a:latin typeface="+mn-ea"/>
                <a:ea typeface="+mn-ea"/>
              </a:rPr>
              <a:t>华中科技大学             潘鹏</a:t>
            </a:r>
            <a:endParaRPr lang="zh-CN" altLang="en-US" sz="1400" b="1" i="1" dirty="0">
              <a:solidFill>
                <a:schemeClr val="bg1"/>
              </a:solidFill>
              <a:latin typeface="+mn-ea"/>
              <a:ea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4"/>
          <p:cNvSpPr>
            <a:spLocks noGrp="1"/>
          </p:cNvSpPr>
          <p:nvPr>
            <p:ph type="dt" sz="half" idx="10"/>
          </p:nvPr>
        </p:nvSpPr>
        <p:spPr/>
        <p:txBody>
          <a:bodyPr/>
          <a:lstStyle>
            <a:lvl1pPr>
              <a:defRPr/>
            </a:lvl1pPr>
          </a:lstStyle>
          <a:p>
            <a:pPr>
              <a:defRPr/>
            </a:pPr>
            <a:fld id="{FCD134F7-1D19-4007-A6D7-5C4350CA9F1E}" type="datetime1">
              <a:rPr lang="zh-CN" altLang="en-US"/>
              <a:pPr>
                <a:defRPr/>
              </a:pPr>
              <a:t>2019/10/8</a:t>
            </a:fld>
            <a:endParaRPr lang="zh-CN" altLang="en-US"/>
          </a:p>
        </p:txBody>
      </p:sp>
      <p:sp>
        <p:nvSpPr>
          <p:cNvPr id="6" name="页脚占位符 17"/>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p:txBody>
          <a:bodyPr/>
          <a:lstStyle>
            <a:lvl1pPr>
              <a:defRPr/>
            </a:lvl1pPr>
          </a:lstStyle>
          <a:p>
            <a:pPr>
              <a:defRPr/>
            </a:pPr>
            <a:fld id="{F86AFD6D-9E9D-47CC-AD24-A4752647F72F}"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圆角矩形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圆角矩形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标题占位符 12"/>
          <p:cNvSpPr>
            <a:spLocks noGrp="1"/>
          </p:cNvSpPr>
          <p:nvPr>
            <p:ph type="title"/>
          </p:nvPr>
        </p:nvSpPr>
        <p:spPr>
          <a:xfrm>
            <a:off x="503238" y="4986338"/>
            <a:ext cx="8183562" cy="1050925"/>
          </a:xfrm>
          <a:prstGeom prst="rect">
            <a:avLst/>
          </a:prstGeom>
        </p:spPr>
        <p:txBody>
          <a:bodyPr vert="horz" anchor="b">
            <a:normAutofit/>
          </a:bodyPr>
          <a:lstStyle/>
          <a:p>
            <a:r>
              <a:rPr lang="zh-CN" altLang="en-US" smtClean="0"/>
              <a:t>单击此处编辑母版标题样式</a:t>
            </a:r>
            <a:endParaRPr lang="en-US"/>
          </a:p>
        </p:txBody>
      </p:sp>
      <p:sp>
        <p:nvSpPr>
          <p:cNvPr id="1031" name="文本占位符 3"/>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25" name="日期占位符 24"/>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ea typeface="+mn-ea"/>
              </a:defRPr>
            </a:lvl1pPr>
            <a:extLst/>
          </a:lstStyle>
          <a:p>
            <a:pPr>
              <a:defRPr/>
            </a:pPr>
            <a:fld id="{8C8844DF-4FA2-464D-9529-9AC020594040}" type="datetime1">
              <a:rPr lang="zh-CN" altLang="en-US"/>
              <a:pPr>
                <a:defRPr/>
              </a:pPr>
              <a:t>2019/10/8</a:t>
            </a:fld>
            <a:endParaRPr lang="zh-CN" altLang="en-US"/>
          </a:p>
        </p:txBody>
      </p:sp>
      <p:sp>
        <p:nvSpPr>
          <p:cNvPr id="18" name="页脚占位符 17"/>
          <p:cNvSpPr>
            <a:spLocks noGrp="1"/>
          </p:cNvSpPr>
          <p:nvPr>
            <p:ph type="ftr" sz="quarter" idx="3"/>
          </p:nvPr>
        </p:nvSpPr>
        <p:spPr>
          <a:xfrm>
            <a:off x="6062663" y="6111875"/>
            <a:ext cx="2286000" cy="365125"/>
          </a:xfrm>
          <a:prstGeom prst="rect">
            <a:avLst/>
          </a:prstGeom>
        </p:spPr>
        <p:txBody>
          <a:bodyPr vert="horz" wrap="square" lIns="91440" tIns="45720" rIns="91440" bIns="45720" numCol="1" anchor="b" anchorCtr="0" compatLnSpc="1">
            <a:prstTxWarp prst="textNoShape">
              <a:avLst/>
            </a:prstTxWarp>
          </a:bodyPr>
          <a:lstStyle>
            <a:lvl1pPr>
              <a:defRPr sz="1000">
                <a:solidFill>
                  <a:srgbClr val="A7A399"/>
                </a:solidFill>
                <a:latin typeface="Verdana" pitchFamily="34" charset="0"/>
                <a:ea typeface="微软雅黑" pitchFamily="34" charset="-122"/>
              </a:defRPr>
            </a:lvl1pPr>
          </a:lstStyle>
          <a:p>
            <a:pPr>
              <a:defRPr/>
            </a:pPr>
            <a:endParaRPr lang="en-US" altLang="zh-CN"/>
          </a:p>
        </p:txBody>
      </p:sp>
      <p:sp>
        <p:nvSpPr>
          <p:cNvPr id="5" name="灯片编号占位符 4"/>
          <p:cNvSpPr>
            <a:spLocks noGrp="1"/>
          </p:cNvSpPr>
          <p:nvPr>
            <p:ph type="sldNum" sz="quarter" idx="4"/>
          </p:nvPr>
        </p:nvSpPr>
        <p:spPr>
          <a:xfrm>
            <a:off x="8348663" y="6111875"/>
            <a:ext cx="4572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ea typeface="+mn-ea"/>
              </a:defRPr>
            </a:lvl1pPr>
            <a:extLst/>
          </a:lstStyle>
          <a:p>
            <a:pPr>
              <a:defRPr/>
            </a:pPr>
            <a:fld id="{0C0D05EE-D093-4173-A712-540F6DDD955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340" r:id="rId1"/>
    <p:sldLayoutId id="2147484333" r:id="rId2"/>
    <p:sldLayoutId id="2147484341" r:id="rId3"/>
    <p:sldLayoutId id="2147484334" r:id="rId4"/>
    <p:sldLayoutId id="2147484335" r:id="rId5"/>
    <p:sldLayoutId id="2147484336" r:id="rId6"/>
    <p:sldLayoutId id="2147484342" r:id="rId7"/>
    <p:sldLayoutId id="2147484343" r:id="rId8"/>
    <p:sldLayoutId id="2147484337" r:id="rId9"/>
    <p:sldLayoutId id="2147484344" r:id="rId10"/>
    <p:sldLayoutId id="2147484338" r:id="rId11"/>
    <p:sldLayoutId id="2147484339" r:id="rId12"/>
  </p:sldLayoutIdLst>
  <p:hf hdr="0" ftr="0" dt="0"/>
  <p:txStyles>
    <p:title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FF8D3E"/>
          </a:solidFill>
          <a:latin typeface="Verdana" pitchFamily="34" charset="0"/>
          <a:ea typeface="微软雅黑" pitchFamily="34" charset="-122"/>
        </a:defRPr>
      </a:lvl2pPr>
      <a:lvl3pPr algn="l" rtl="0" eaLnBrk="0" fontAlgn="base" hangingPunct="0">
        <a:spcBef>
          <a:spcPct val="0"/>
        </a:spcBef>
        <a:spcAft>
          <a:spcPct val="0"/>
        </a:spcAft>
        <a:defRPr sz="3600" b="1">
          <a:solidFill>
            <a:srgbClr val="FF8D3E"/>
          </a:solidFill>
          <a:latin typeface="Verdana" pitchFamily="34" charset="0"/>
          <a:ea typeface="微软雅黑" pitchFamily="34" charset="-122"/>
        </a:defRPr>
      </a:lvl3pPr>
      <a:lvl4pPr algn="l" rtl="0" eaLnBrk="0" fontAlgn="base" hangingPunct="0">
        <a:spcBef>
          <a:spcPct val="0"/>
        </a:spcBef>
        <a:spcAft>
          <a:spcPct val="0"/>
        </a:spcAft>
        <a:defRPr sz="3600" b="1">
          <a:solidFill>
            <a:srgbClr val="FF8D3E"/>
          </a:solidFill>
          <a:latin typeface="Verdana" pitchFamily="34" charset="0"/>
          <a:ea typeface="微软雅黑" pitchFamily="34" charset="-122"/>
        </a:defRPr>
      </a:lvl4pPr>
      <a:lvl5pPr algn="l" rtl="0" eaLnBrk="0" fontAlgn="base" hangingPunct="0">
        <a:spcBef>
          <a:spcPct val="0"/>
        </a:spcBef>
        <a:spcAft>
          <a:spcPct val="0"/>
        </a:spcAft>
        <a:defRPr sz="3600" b="1">
          <a:solidFill>
            <a:srgbClr val="FF8D3E"/>
          </a:solidFill>
          <a:latin typeface="Verdana" pitchFamily="34" charset="0"/>
          <a:ea typeface="微软雅黑" pitchFamily="34" charset="-122"/>
        </a:defRPr>
      </a:lvl5pPr>
      <a:lvl6pPr marL="457200" algn="l" rtl="0" fontAlgn="base">
        <a:spcBef>
          <a:spcPct val="0"/>
        </a:spcBef>
        <a:spcAft>
          <a:spcPct val="0"/>
        </a:spcAft>
        <a:defRPr sz="3600" b="1">
          <a:solidFill>
            <a:srgbClr val="FF8D3E"/>
          </a:solidFill>
          <a:latin typeface="Verdana" pitchFamily="34" charset="0"/>
          <a:ea typeface="微软雅黑" pitchFamily="34" charset="-122"/>
        </a:defRPr>
      </a:lvl6pPr>
      <a:lvl7pPr marL="914400" algn="l" rtl="0" fontAlgn="base">
        <a:spcBef>
          <a:spcPct val="0"/>
        </a:spcBef>
        <a:spcAft>
          <a:spcPct val="0"/>
        </a:spcAft>
        <a:defRPr sz="3600" b="1">
          <a:solidFill>
            <a:srgbClr val="FF8D3E"/>
          </a:solidFill>
          <a:latin typeface="Verdana" pitchFamily="34" charset="0"/>
          <a:ea typeface="微软雅黑" pitchFamily="34" charset="-122"/>
        </a:defRPr>
      </a:lvl7pPr>
      <a:lvl8pPr marL="1371600" algn="l" rtl="0" fontAlgn="base">
        <a:spcBef>
          <a:spcPct val="0"/>
        </a:spcBef>
        <a:spcAft>
          <a:spcPct val="0"/>
        </a:spcAft>
        <a:defRPr sz="3600" b="1">
          <a:solidFill>
            <a:srgbClr val="FF8D3E"/>
          </a:solidFill>
          <a:latin typeface="Verdana" pitchFamily="34" charset="0"/>
          <a:ea typeface="微软雅黑" pitchFamily="34" charset="-122"/>
        </a:defRPr>
      </a:lvl8pPr>
      <a:lvl9pPr marL="1828800" algn="l" rtl="0" fontAlgn="base">
        <a:spcBef>
          <a:spcPct val="0"/>
        </a:spcBef>
        <a:spcAft>
          <a:spcPct val="0"/>
        </a:spcAft>
        <a:defRPr sz="3600" b="1">
          <a:solidFill>
            <a:srgbClr val="FF8D3E"/>
          </a:solidFill>
          <a:latin typeface="Verdana" pitchFamily="34" charset="0"/>
          <a:ea typeface="微软雅黑" pitchFamily="34" charset="-122"/>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ED3742"/>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ED3742"/>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4A85BF"/>
        </a:buClr>
        <a:buSzPct val="100000"/>
        <a:buFont typeface="Wingdings 2" pitchFamily="18" charset="2"/>
        <a:buChar char=""/>
        <a:defRPr sz="20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hyperlink" Target="https://blog.csdn.net/qq_18495465/article/details/78500472"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22313" y="1279525"/>
            <a:ext cx="7772400" cy="2006600"/>
          </a:xfrm>
        </p:spPr>
        <p:txBody>
          <a:bodyPr>
            <a:normAutofit/>
          </a:bodyPr>
          <a:lstStyle/>
          <a:p>
            <a:pPr eaLnBrk="1" fontAlgn="auto" hangingPunct="1">
              <a:spcAft>
                <a:spcPts val="0"/>
              </a:spcAft>
              <a:defRPr/>
            </a:pPr>
            <a:r>
              <a:rPr lang="zh-CN" altLang="en-US" dirty="0" smtClean="0"/>
              <a:t>现代数据管理理论与技术</a:t>
            </a:r>
            <a:r>
              <a:rPr lang="en-US" altLang="zh-CN" dirty="0" smtClean="0"/>
              <a:t/>
            </a:r>
            <a:br>
              <a:rPr lang="en-US" altLang="zh-CN" dirty="0" smtClean="0"/>
            </a:br>
            <a:r>
              <a:rPr lang="en-US" altLang="zh-CN" dirty="0" smtClean="0"/>
              <a:t/>
            </a:r>
            <a:br>
              <a:rPr lang="en-US" altLang="zh-CN" dirty="0" smtClean="0"/>
            </a:br>
            <a:r>
              <a:rPr lang="zh-CN" altLang="en-US" sz="3100" dirty="0" smtClean="0"/>
              <a:t>潘鹏</a:t>
            </a:r>
            <a:endParaRPr lang="zh-CN" altLang="en-US" sz="3100" dirty="0"/>
          </a:p>
        </p:txBody>
      </p:sp>
      <p:sp>
        <p:nvSpPr>
          <p:cNvPr id="7171" name="副标题 2"/>
          <p:cNvSpPr>
            <a:spLocks noGrp="1"/>
          </p:cNvSpPr>
          <p:nvPr>
            <p:ph type="subTitle" idx="1"/>
          </p:nvPr>
        </p:nvSpPr>
        <p:spPr>
          <a:xfrm>
            <a:off x="722313" y="3684588"/>
            <a:ext cx="7772400" cy="2459037"/>
          </a:xfrm>
        </p:spPr>
        <p:txBody>
          <a:bodyPr/>
          <a:lstStyle/>
          <a:p>
            <a:pPr marL="36513" eaLnBrk="1" hangingPunct="1">
              <a:spcBef>
                <a:spcPct val="0"/>
              </a:spcBef>
            </a:pPr>
            <a:r>
              <a:rPr lang="zh-CN" altLang="en-US" dirty="0" smtClean="0">
                <a:solidFill>
                  <a:schemeClr val="tx1"/>
                </a:solidFill>
              </a:rPr>
              <a:t>数据存储与组织方法</a:t>
            </a:r>
            <a:endParaRPr lang="en-US" altLang="zh-CN" dirty="0" smtClean="0">
              <a:solidFill>
                <a:schemeClr val="tx1"/>
              </a:solidFill>
            </a:endParaRPr>
          </a:p>
          <a:p>
            <a:pPr marL="36513" eaLnBrk="1" hangingPunct="1">
              <a:spcBef>
                <a:spcPct val="0"/>
              </a:spcBef>
            </a:pPr>
            <a:r>
              <a:rPr lang="en-US" altLang="zh-CN" dirty="0" smtClean="0">
                <a:solidFill>
                  <a:schemeClr val="tx1"/>
                </a:solidFill>
              </a:rPr>
              <a:t>    </a:t>
            </a:r>
            <a:r>
              <a:rPr lang="zh-CN" altLang="en-US" dirty="0" smtClean="0">
                <a:solidFill>
                  <a:schemeClr val="tx1"/>
                </a:solidFill>
              </a:rPr>
              <a:t>现有技术（</a:t>
            </a:r>
            <a:r>
              <a:rPr lang="en-US" altLang="zh-CN" dirty="0" smtClean="0">
                <a:solidFill>
                  <a:schemeClr val="tx1"/>
                </a:solidFill>
              </a:rPr>
              <a:t>Google </a:t>
            </a:r>
            <a:r>
              <a:rPr lang="en-US" altLang="zh-CN" dirty="0" err="1" smtClean="0">
                <a:solidFill>
                  <a:schemeClr val="tx1"/>
                </a:solidFill>
              </a:rPr>
              <a:t>BigTable</a:t>
            </a:r>
            <a:r>
              <a:rPr lang="zh-CN" altLang="en-US" dirty="0" smtClean="0">
                <a:solidFill>
                  <a:schemeClr val="tx1"/>
                </a:solidFill>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7C89CE69-524A-4CAA-B467-9F4738E00E57}" type="slidenum">
              <a:rPr lang="zh-CN" altLang="en-US"/>
              <a:pPr>
                <a:defRPr/>
              </a:pPr>
              <a:t>10</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zh-CN" altLang="en-US" smtClean="0">
                <a:effectLst>
                  <a:outerShdw blurRad="38100" dist="38100" dir="2700000" algn="tl">
                    <a:srgbClr val="000000"/>
                  </a:outerShdw>
                </a:effectLst>
              </a:rPr>
              <a:t>数据模型</a:t>
            </a:r>
          </a:p>
        </p:txBody>
      </p:sp>
      <p:sp>
        <p:nvSpPr>
          <p:cNvPr id="11268" name="文本占位符 2"/>
          <p:cNvSpPr>
            <a:spLocks noGrp="1"/>
          </p:cNvSpPr>
          <p:nvPr>
            <p:ph type="body" sz="quarter" idx="13"/>
          </p:nvPr>
        </p:nvSpPr>
        <p:spPr>
          <a:xfrm>
            <a:off x="484186" y="1412776"/>
            <a:ext cx="8143875" cy="4286250"/>
          </a:xfrm>
        </p:spPr>
        <p:txBody>
          <a:bodyPr/>
          <a:lstStyle/>
          <a:p>
            <a:pPr>
              <a:lnSpc>
                <a:spcPct val="120000"/>
              </a:lnSpc>
              <a:spcBef>
                <a:spcPts val="300"/>
              </a:spcBef>
            </a:pPr>
            <a:r>
              <a:rPr lang="en-US" altLang="zh-CN" sz="2400" b="1" dirty="0" err="1" smtClean="0"/>
              <a:t>Bigtable</a:t>
            </a:r>
            <a:r>
              <a:rPr lang="zh-CN" altLang="en-US" sz="2400" b="1" dirty="0" smtClean="0"/>
              <a:t>的数据特征</a:t>
            </a:r>
            <a:r>
              <a:rPr lang="zh-CN" altLang="en-US" sz="2400" dirty="0" smtClean="0"/>
              <a:t>：是一个</a:t>
            </a:r>
            <a:r>
              <a:rPr lang="zh-CN" altLang="en-US" sz="2400" dirty="0" smtClean="0">
                <a:solidFill>
                  <a:srgbClr val="FF0000"/>
                </a:solidFill>
              </a:rPr>
              <a:t>稀疏的</a:t>
            </a:r>
            <a:r>
              <a:rPr lang="zh-CN" altLang="en-US" sz="2400" dirty="0" smtClean="0"/>
              <a:t>、</a:t>
            </a:r>
            <a:r>
              <a:rPr lang="zh-CN" altLang="en-US" sz="2400" dirty="0" smtClean="0">
                <a:solidFill>
                  <a:srgbClr val="FF0000"/>
                </a:solidFill>
              </a:rPr>
              <a:t>分布式的</a:t>
            </a:r>
            <a:r>
              <a:rPr lang="zh-CN" altLang="en-US" sz="2400" dirty="0" smtClean="0"/>
              <a:t>、</a:t>
            </a:r>
            <a:r>
              <a:rPr lang="zh-CN" altLang="en-US" sz="2400" dirty="0" smtClean="0">
                <a:solidFill>
                  <a:srgbClr val="FF0000"/>
                </a:solidFill>
              </a:rPr>
              <a:t>持久化存储</a:t>
            </a:r>
            <a:r>
              <a:rPr lang="zh-CN" altLang="en-US" sz="2400" dirty="0" smtClean="0"/>
              <a:t>的</a:t>
            </a:r>
            <a:r>
              <a:rPr lang="zh-CN" altLang="en-US" sz="2400" dirty="0" smtClean="0">
                <a:solidFill>
                  <a:srgbClr val="FF0000"/>
                </a:solidFill>
              </a:rPr>
              <a:t>多维度排序</a:t>
            </a:r>
            <a:r>
              <a:rPr lang="en-US" altLang="zh-CN" sz="2400" dirty="0" smtClean="0"/>
              <a:t>Map</a:t>
            </a:r>
            <a:r>
              <a:rPr lang="zh-CN" altLang="en-US" sz="2400" dirty="0" smtClean="0"/>
              <a:t>（由</a:t>
            </a:r>
            <a:r>
              <a:rPr lang="en-US" altLang="zh-CN" sz="2400" i="1" dirty="0" smtClean="0"/>
              <a:t>key</a:t>
            </a:r>
            <a:r>
              <a:rPr lang="zh-CN" altLang="en-US" sz="2400" dirty="0" smtClean="0"/>
              <a:t>和</a:t>
            </a:r>
            <a:r>
              <a:rPr lang="en-US" altLang="zh-CN" sz="2400" i="1" dirty="0" smtClean="0"/>
              <a:t>value</a:t>
            </a:r>
            <a:r>
              <a:rPr lang="zh-CN" altLang="en-US" sz="2400" dirty="0" smtClean="0"/>
              <a:t>组成）。</a:t>
            </a:r>
          </a:p>
          <a:p>
            <a:pPr>
              <a:lnSpc>
                <a:spcPct val="120000"/>
              </a:lnSpc>
              <a:spcBef>
                <a:spcPts val="300"/>
              </a:spcBef>
            </a:pPr>
            <a:r>
              <a:rPr lang="en-US" altLang="zh-CN" sz="2400" dirty="0" smtClean="0"/>
              <a:t>    </a:t>
            </a:r>
            <a:r>
              <a:rPr lang="en-US" altLang="zh-CN" sz="2400" dirty="0" smtClean="0">
                <a:solidFill>
                  <a:srgbClr val="FF0000"/>
                </a:solidFill>
              </a:rPr>
              <a:t>Map</a:t>
            </a:r>
            <a:r>
              <a:rPr lang="zh-CN" altLang="en-US" sz="2400" dirty="0" smtClean="0">
                <a:solidFill>
                  <a:srgbClr val="FF0000"/>
                </a:solidFill>
              </a:rPr>
              <a:t>的索引</a:t>
            </a:r>
            <a:r>
              <a:rPr lang="en-US" altLang="zh-CN" sz="2400" dirty="0" smtClean="0"/>
              <a:t>=</a:t>
            </a:r>
            <a:r>
              <a:rPr lang="zh-CN" altLang="en-US" sz="2400" dirty="0" smtClean="0"/>
              <a:t>行关键字</a:t>
            </a:r>
            <a:r>
              <a:rPr lang="en-US" altLang="zh-CN" sz="2400" dirty="0" smtClean="0"/>
              <a:t>+</a:t>
            </a:r>
            <a:r>
              <a:rPr lang="zh-CN" altLang="en-US" sz="2400" dirty="0" smtClean="0"/>
              <a:t>列关键字</a:t>
            </a:r>
            <a:r>
              <a:rPr lang="en-US" altLang="zh-CN" sz="2400" dirty="0" smtClean="0"/>
              <a:t>+</a:t>
            </a:r>
            <a:r>
              <a:rPr lang="zh-CN" altLang="en-US" sz="2400" dirty="0" smtClean="0"/>
              <a:t>时间戳。</a:t>
            </a:r>
          </a:p>
          <a:p>
            <a:pPr>
              <a:lnSpc>
                <a:spcPct val="120000"/>
              </a:lnSpc>
              <a:spcBef>
                <a:spcPts val="300"/>
              </a:spcBef>
            </a:pPr>
            <a:r>
              <a:rPr lang="en-US" altLang="zh-CN" sz="2400" dirty="0" smtClean="0"/>
              <a:t>    </a:t>
            </a:r>
          </a:p>
          <a:p>
            <a:pPr>
              <a:lnSpc>
                <a:spcPct val="120000"/>
              </a:lnSpc>
              <a:spcBef>
                <a:spcPts val="300"/>
              </a:spcBef>
            </a:pPr>
            <a:r>
              <a:rPr lang="en-US" altLang="zh-CN" sz="2400" dirty="0" smtClean="0"/>
              <a:t>Map</a:t>
            </a:r>
            <a:r>
              <a:rPr lang="zh-CN" altLang="en-US" sz="2400" dirty="0" smtClean="0"/>
              <a:t>中的每个</a:t>
            </a:r>
            <a:r>
              <a:rPr lang="en-US" altLang="zh-CN" sz="2400" dirty="0" smtClean="0"/>
              <a:t>value</a:t>
            </a:r>
            <a:r>
              <a:rPr lang="zh-CN" altLang="en-US" sz="2400" dirty="0" smtClean="0"/>
              <a:t>都是一个未经解析的</a:t>
            </a:r>
            <a:r>
              <a:rPr lang="en-US" altLang="zh-CN" sz="2400" dirty="0" smtClean="0"/>
              <a:t>byte</a:t>
            </a:r>
            <a:r>
              <a:rPr lang="zh-CN" altLang="en-US" sz="2400" dirty="0" smtClean="0"/>
              <a:t>数组。</a:t>
            </a:r>
          </a:p>
          <a:p>
            <a:pPr>
              <a:lnSpc>
                <a:spcPct val="120000"/>
              </a:lnSpc>
              <a:spcBef>
                <a:spcPts val="300"/>
              </a:spcBef>
            </a:pPr>
            <a:r>
              <a:rPr lang="en-US" altLang="zh-CN" sz="2400" dirty="0" smtClean="0"/>
              <a:t>     ↓</a:t>
            </a:r>
            <a:endParaRPr lang="zh-CN" altLang="en-US" sz="2400" dirty="0" smtClean="0"/>
          </a:p>
          <a:p>
            <a:pPr>
              <a:lnSpc>
                <a:spcPct val="120000"/>
              </a:lnSpc>
              <a:spcBef>
                <a:spcPts val="300"/>
              </a:spcBef>
            </a:pPr>
            <a:r>
              <a:rPr lang="en-US" altLang="zh-CN" sz="2000" b="1" dirty="0" smtClean="0"/>
              <a:t>     (</a:t>
            </a:r>
            <a:r>
              <a:rPr lang="en-US" altLang="zh-CN" sz="2000" b="1" dirty="0" err="1" smtClean="0"/>
              <a:t>row:string</a:t>
            </a:r>
            <a:r>
              <a:rPr lang="en-US" altLang="zh-CN" sz="2000" b="1" dirty="0" smtClean="0"/>
              <a:t>, </a:t>
            </a:r>
          </a:p>
          <a:p>
            <a:pPr>
              <a:lnSpc>
                <a:spcPct val="120000"/>
              </a:lnSpc>
              <a:spcBef>
                <a:spcPts val="300"/>
              </a:spcBef>
            </a:pPr>
            <a:r>
              <a:rPr lang="en-US" altLang="zh-CN" sz="2000" b="1" dirty="0"/>
              <a:t> </a:t>
            </a:r>
            <a:r>
              <a:rPr lang="en-US" altLang="zh-CN" sz="2000" b="1" dirty="0" smtClean="0"/>
              <a:t>        </a:t>
            </a:r>
            <a:r>
              <a:rPr lang="en-US" altLang="zh-CN" sz="2000" b="1" dirty="0" err="1" smtClean="0"/>
              <a:t>column:string</a:t>
            </a:r>
            <a:r>
              <a:rPr lang="en-US" altLang="zh-CN" sz="2000" b="1" dirty="0" smtClean="0"/>
              <a:t>,</a:t>
            </a:r>
          </a:p>
          <a:p>
            <a:pPr>
              <a:lnSpc>
                <a:spcPct val="120000"/>
              </a:lnSpc>
              <a:spcBef>
                <a:spcPts val="300"/>
              </a:spcBef>
            </a:pPr>
            <a:r>
              <a:rPr lang="en-US" altLang="zh-CN" sz="2000" b="1" dirty="0"/>
              <a:t> </a:t>
            </a:r>
            <a:r>
              <a:rPr lang="en-US" altLang="zh-CN" sz="2000" b="1" dirty="0" smtClean="0"/>
              <a:t>           time:int64)      -&gt;     string</a:t>
            </a:r>
            <a:endParaRPr lang="zh-CN" altLang="en-US" sz="2000" b="1" dirty="0" smtClean="0"/>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1682B2FC-CB41-46F9-831C-F4D16D8314D9}" type="slidenum">
              <a:rPr lang="zh-CN" altLang="en-US" sz="1000">
                <a:solidFill>
                  <a:schemeClr val="bg2">
                    <a:shade val="50000"/>
                  </a:schemeClr>
                </a:solidFill>
                <a:latin typeface="+mn-lt"/>
                <a:ea typeface="+mn-ea"/>
              </a:rPr>
              <a:pPr algn="r" fontAlgn="auto">
                <a:spcBef>
                  <a:spcPts val="0"/>
                </a:spcBef>
                <a:spcAft>
                  <a:spcPts val="0"/>
                </a:spcAft>
                <a:defRPr/>
              </a:pPr>
              <a:t>10</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6"/>
          </p:nvPr>
        </p:nvSpPr>
        <p:spPr/>
        <p:txBody>
          <a:bodyPr/>
          <a:lstStyle/>
          <a:p>
            <a:pPr>
              <a:defRPr/>
            </a:pPr>
            <a:fld id="{B5A33241-6150-4C3B-BCF8-8CBC1A577619}" type="slidenum">
              <a:rPr lang="zh-CN" altLang="en-US"/>
              <a:pPr>
                <a:defRPr/>
              </a:pPr>
              <a:t>11</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zh-CN" altLang="en-US" dirty="0" smtClean="0">
                <a:effectLst>
                  <a:outerShdw blurRad="38100" dist="38100" dir="2700000" algn="tl">
                    <a:srgbClr val="000000"/>
                  </a:outerShdw>
                </a:effectLst>
              </a:rPr>
              <a:t>数据模型举例</a:t>
            </a:r>
          </a:p>
        </p:txBody>
      </p:sp>
      <p:sp>
        <p:nvSpPr>
          <p:cNvPr id="12291" name="文本占位符 2"/>
          <p:cNvSpPr>
            <a:spLocks noGrp="1"/>
          </p:cNvSpPr>
          <p:nvPr>
            <p:ph type="body" sz="quarter" idx="13"/>
          </p:nvPr>
        </p:nvSpPr>
        <p:spPr>
          <a:xfrm>
            <a:off x="323850" y="2997200"/>
            <a:ext cx="8496300" cy="3527425"/>
          </a:xfrm>
        </p:spPr>
        <p:txBody>
          <a:bodyPr>
            <a:normAutofit/>
          </a:bodyPr>
          <a:lstStyle/>
          <a:p>
            <a:pPr>
              <a:lnSpc>
                <a:spcPct val="90000"/>
              </a:lnSpc>
            </a:pPr>
            <a:r>
              <a:rPr lang="zh-CN" altLang="en-US" sz="2400" dirty="0" smtClean="0"/>
              <a:t>使用表</a:t>
            </a:r>
            <a:r>
              <a:rPr lang="en-US" altLang="zh-CN" sz="2400" dirty="0" err="1" smtClean="0"/>
              <a:t>Webtable</a:t>
            </a:r>
            <a:r>
              <a:rPr lang="zh-CN" altLang="en-US" sz="2400" dirty="0" smtClean="0"/>
              <a:t>存储海量的网页及相关信息。</a:t>
            </a:r>
            <a:endParaRPr lang="en-US" altLang="zh-CN" sz="2400" dirty="0" smtClean="0"/>
          </a:p>
          <a:p>
            <a:pPr>
              <a:lnSpc>
                <a:spcPct val="90000"/>
              </a:lnSpc>
            </a:pPr>
            <a:endParaRPr lang="en-US" altLang="zh-CN" sz="2400" dirty="0" smtClean="0"/>
          </a:p>
          <a:p>
            <a:pPr>
              <a:lnSpc>
                <a:spcPct val="90000"/>
              </a:lnSpc>
            </a:pPr>
            <a:r>
              <a:rPr lang="zh-CN" altLang="en-US" sz="2400" dirty="0" smtClean="0"/>
              <a:t>用</a:t>
            </a:r>
            <a:r>
              <a:rPr lang="en-US" altLang="zh-CN" sz="2400" dirty="0" smtClean="0"/>
              <a:t>URL</a:t>
            </a:r>
            <a:r>
              <a:rPr lang="zh-CN" altLang="en-US" sz="2400" dirty="0" smtClean="0"/>
              <a:t>（</a:t>
            </a:r>
            <a:r>
              <a:rPr lang="zh-CN" altLang="en-US" sz="2400" dirty="0" smtClean="0">
                <a:solidFill>
                  <a:srgbClr val="FF0000"/>
                </a:solidFill>
              </a:rPr>
              <a:t>反向存储</a:t>
            </a:r>
            <a:r>
              <a:rPr lang="zh-CN" altLang="en-US" sz="2400" dirty="0" smtClean="0"/>
              <a:t>）作为</a:t>
            </a:r>
            <a:r>
              <a:rPr lang="zh-CN" altLang="en-US" sz="2400" dirty="0" smtClean="0">
                <a:solidFill>
                  <a:srgbClr val="FF0000"/>
                </a:solidFill>
              </a:rPr>
              <a:t>行关键字</a:t>
            </a:r>
            <a:r>
              <a:rPr lang="zh-CN" altLang="en-US" sz="2400" dirty="0" smtClean="0"/>
              <a:t>。</a:t>
            </a:r>
            <a:endParaRPr lang="en-US" altLang="zh-CN" sz="2400" dirty="0" smtClean="0"/>
          </a:p>
          <a:p>
            <a:pPr>
              <a:lnSpc>
                <a:spcPct val="90000"/>
              </a:lnSpc>
            </a:pPr>
            <a:endParaRPr lang="en-US" altLang="zh-CN" sz="2400" dirty="0" smtClean="0"/>
          </a:p>
          <a:p>
            <a:pPr>
              <a:lnSpc>
                <a:spcPct val="90000"/>
              </a:lnSpc>
            </a:pPr>
            <a:r>
              <a:rPr lang="en-US" altLang="zh-CN" sz="2400" dirty="0">
                <a:solidFill>
                  <a:srgbClr val="FF0000"/>
                </a:solidFill>
              </a:rPr>
              <a:t>anchor</a:t>
            </a:r>
            <a:r>
              <a:rPr lang="zh-CN" altLang="en-US" sz="2400" dirty="0">
                <a:solidFill>
                  <a:srgbClr val="FF0000"/>
                </a:solidFill>
              </a:rPr>
              <a:t>列</a:t>
            </a:r>
            <a:r>
              <a:rPr lang="zh-CN" altLang="en-US" sz="2400" dirty="0" smtClean="0">
                <a:solidFill>
                  <a:srgbClr val="FF0000"/>
                </a:solidFill>
              </a:rPr>
              <a:t>族：</a:t>
            </a:r>
            <a:r>
              <a:rPr lang="zh-CN" altLang="en-US" sz="2400" dirty="0" smtClean="0"/>
              <a:t>存放</a:t>
            </a:r>
            <a:r>
              <a:rPr lang="zh-CN" altLang="en-US" sz="2400" dirty="0"/>
              <a:t>引用该网页的锚链接</a:t>
            </a:r>
            <a:r>
              <a:rPr lang="zh-CN" altLang="en-US" sz="2400" dirty="0" smtClean="0"/>
              <a:t>文本（</a:t>
            </a:r>
            <a:r>
              <a:rPr lang="zh-CN" altLang="en-US" sz="2400" dirty="0"/>
              <a:t>使用网页的某些属性作为</a:t>
            </a:r>
            <a:r>
              <a:rPr lang="zh-CN" altLang="en-US" sz="2400" dirty="0">
                <a:solidFill>
                  <a:srgbClr val="FF0000"/>
                </a:solidFill>
              </a:rPr>
              <a:t>列名</a:t>
            </a:r>
            <a:r>
              <a:rPr lang="zh-CN" altLang="en-US" sz="2400" dirty="0" smtClean="0"/>
              <a:t>）</a:t>
            </a:r>
            <a:endParaRPr lang="en-US" altLang="zh-CN" sz="2400" dirty="0" smtClean="0"/>
          </a:p>
          <a:p>
            <a:pPr>
              <a:lnSpc>
                <a:spcPct val="90000"/>
              </a:lnSpc>
            </a:pPr>
            <a:r>
              <a:rPr lang="en-US" altLang="zh-CN" sz="2400" dirty="0" smtClean="0">
                <a:solidFill>
                  <a:srgbClr val="FF0000"/>
                </a:solidFill>
              </a:rPr>
              <a:t>contents</a:t>
            </a:r>
            <a:r>
              <a:rPr lang="zh-CN" altLang="en-US" sz="2400" dirty="0">
                <a:solidFill>
                  <a:srgbClr val="FF0000"/>
                </a:solidFill>
              </a:rPr>
              <a:t>列</a:t>
            </a:r>
            <a:r>
              <a:rPr lang="zh-CN" altLang="en-US" sz="2400" dirty="0" smtClean="0">
                <a:solidFill>
                  <a:srgbClr val="FF0000"/>
                </a:solidFill>
              </a:rPr>
              <a:t>族：</a:t>
            </a:r>
            <a:r>
              <a:rPr lang="zh-CN" altLang="en-US" sz="2400" dirty="0" smtClean="0"/>
              <a:t>存放网页内容（</a:t>
            </a:r>
            <a:r>
              <a:rPr lang="zh-CN" altLang="en-US" sz="2400" dirty="0"/>
              <a:t>并用获取该网页的</a:t>
            </a:r>
            <a:r>
              <a:rPr lang="zh-CN" altLang="en-US" sz="2400" dirty="0">
                <a:solidFill>
                  <a:srgbClr val="FF0000"/>
                </a:solidFill>
              </a:rPr>
              <a:t>时间戳</a:t>
            </a:r>
            <a:r>
              <a:rPr lang="zh-CN" altLang="en-US" sz="2400" dirty="0"/>
              <a:t>作为标识。按照获取时间不同，存储</a:t>
            </a:r>
            <a:r>
              <a:rPr lang="zh-CN" altLang="en-US" sz="2400" dirty="0">
                <a:solidFill>
                  <a:srgbClr val="FF0000"/>
                </a:solidFill>
              </a:rPr>
              <a:t>多个版本</a:t>
            </a:r>
            <a:r>
              <a:rPr lang="zh-CN" altLang="en-US" sz="2400" dirty="0"/>
              <a:t>的网页数据</a:t>
            </a:r>
            <a:r>
              <a:rPr lang="zh-CN" altLang="en-US" sz="2400" dirty="0" smtClean="0"/>
              <a:t>）。</a:t>
            </a:r>
            <a:endParaRPr lang="en-US" altLang="zh-CN" sz="2400" dirty="0" smtClean="0"/>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F6A07FE9-5EBC-44A0-B4A5-E8FD621AFC12}" type="slidenum">
              <a:rPr lang="zh-CN" altLang="en-US" sz="1000">
                <a:solidFill>
                  <a:schemeClr val="bg2">
                    <a:shade val="50000"/>
                  </a:schemeClr>
                </a:solidFill>
                <a:latin typeface="+mn-lt"/>
                <a:ea typeface="+mn-ea"/>
              </a:rPr>
              <a:pPr algn="r" fontAlgn="auto">
                <a:spcBef>
                  <a:spcPts val="0"/>
                </a:spcBef>
                <a:spcAft>
                  <a:spcPts val="0"/>
                </a:spcAft>
                <a:defRPr/>
              </a:pPr>
              <a:t>11</a:t>
            </a:fld>
            <a:endParaRPr lang="zh-CN" altLang="en-US" sz="1000">
              <a:solidFill>
                <a:schemeClr val="bg2">
                  <a:shade val="50000"/>
                </a:schemeClr>
              </a:solidFill>
              <a:latin typeface="+mn-lt"/>
              <a:ea typeface="+mn-ea"/>
            </a:endParaRPr>
          </a:p>
        </p:txBody>
      </p:sp>
      <p:pic>
        <p:nvPicPr>
          <p:cNvPr id="12294" name="Picture 7"/>
          <p:cNvPicPr>
            <a:picLocks noChangeAspect="1" noChangeArrowheads="1"/>
          </p:cNvPicPr>
          <p:nvPr/>
        </p:nvPicPr>
        <p:blipFill>
          <a:blip r:embed="rId2" cstate="print"/>
          <a:srcRect/>
          <a:stretch>
            <a:fillRect/>
          </a:stretch>
        </p:blipFill>
        <p:spPr bwMode="auto">
          <a:xfrm>
            <a:off x="611188" y="1412875"/>
            <a:ext cx="7410450" cy="1628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outerShdw blurRad="38100" dist="38100" dir="2700000" algn="tl">
                    <a:srgbClr val="000000"/>
                  </a:outerShdw>
                </a:effectLst>
              </a:rPr>
              <a:t>数据模型举例</a:t>
            </a:r>
            <a:endParaRPr lang="zh-CN" altLang="en-US" dirty="0"/>
          </a:p>
        </p:txBody>
      </p:sp>
      <p:sp>
        <p:nvSpPr>
          <p:cNvPr id="3" name="文本占位符 2"/>
          <p:cNvSpPr>
            <a:spLocks noGrp="1"/>
          </p:cNvSpPr>
          <p:nvPr>
            <p:ph type="body" sz="quarter" idx="13"/>
          </p:nvPr>
        </p:nvSpPr>
        <p:spPr>
          <a:xfrm>
            <a:off x="357158" y="3143248"/>
            <a:ext cx="8501094" cy="2518000"/>
          </a:xfrm>
        </p:spPr>
        <p:txBody>
          <a:bodyPr>
            <a:normAutofit/>
          </a:bodyPr>
          <a:lstStyle/>
          <a:p>
            <a:r>
              <a:rPr lang="zh-CN" altLang="en-US" sz="2400" dirty="0" smtClean="0"/>
              <a:t>例：</a:t>
            </a:r>
            <a:r>
              <a:rPr lang="en-US" altLang="zh-CN" sz="2400" dirty="0" smtClean="0"/>
              <a:t>CNN</a:t>
            </a:r>
            <a:r>
              <a:rPr lang="zh-CN" altLang="en-US" sz="2400" dirty="0" smtClean="0"/>
              <a:t>的主页被</a:t>
            </a:r>
            <a:r>
              <a:rPr lang="en-US" altLang="zh-CN" sz="2400" dirty="0" smtClean="0"/>
              <a:t>Sports </a:t>
            </a:r>
            <a:r>
              <a:rPr lang="en-US" altLang="zh-CN" sz="2400" dirty="0" err="1" smtClean="0"/>
              <a:t>Illustrater</a:t>
            </a:r>
            <a:r>
              <a:rPr lang="zh-CN" altLang="en-US" sz="2400" dirty="0" smtClean="0"/>
              <a:t>和</a:t>
            </a:r>
            <a:r>
              <a:rPr lang="en-US" altLang="zh-CN" sz="2400" dirty="0" smtClean="0"/>
              <a:t>MY-look</a:t>
            </a:r>
            <a:r>
              <a:rPr lang="zh-CN" altLang="en-US" sz="2400" dirty="0" smtClean="0"/>
              <a:t>的主页引用，因此该行包含了名为“</a:t>
            </a:r>
            <a:r>
              <a:rPr lang="en-US" altLang="zh-CN" sz="2400" dirty="0" err="1" smtClean="0"/>
              <a:t>anchor:cnnsi.com</a:t>
            </a:r>
            <a:r>
              <a:rPr lang="en-US" altLang="zh-CN" sz="2400" dirty="0" smtClean="0"/>
              <a:t>”</a:t>
            </a:r>
            <a:r>
              <a:rPr lang="zh-CN" altLang="en-US" sz="2400" dirty="0" smtClean="0"/>
              <a:t>和 “</a:t>
            </a:r>
            <a:r>
              <a:rPr lang="en-US" altLang="zh-CN" sz="2400" dirty="0" err="1" smtClean="0"/>
              <a:t>anchhor:my.look.ca</a:t>
            </a:r>
            <a:r>
              <a:rPr lang="en-US" altLang="zh-CN" sz="2400" dirty="0" smtClean="0"/>
              <a:t>”</a:t>
            </a:r>
            <a:r>
              <a:rPr lang="zh-CN" altLang="en-US" sz="2400" dirty="0" smtClean="0"/>
              <a:t>的列。这里每个锚链接有一个版本（</a:t>
            </a:r>
            <a:r>
              <a:rPr lang="zh-CN" altLang="en-US" sz="2400" dirty="0" smtClean="0">
                <a:solidFill>
                  <a:srgbClr val="3366FF"/>
                </a:solidFill>
              </a:rPr>
              <a:t>时间戳标识了列的版本，</a:t>
            </a:r>
            <a:r>
              <a:rPr lang="en-US" altLang="zh-CN" sz="2400" i="1" dirty="0" smtClean="0">
                <a:solidFill>
                  <a:srgbClr val="3366FF"/>
                </a:solidFill>
              </a:rPr>
              <a:t>t9</a:t>
            </a:r>
            <a:r>
              <a:rPr lang="zh-CN" altLang="en-US" sz="2400" dirty="0" smtClean="0">
                <a:solidFill>
                  <a:srgbClr val="3366FF"/>
                </a:solidFill>
              </a:rPr>
              <a:t>和</a:t>
            </a:r>
            <a:r>
              <a:rPr lang="en-US" altLang="zh-CN" sz="2400" i="1" dirty="0" smtClean="0">
                <a:solidFill>
                  <a:srgbClr val="3366FF"/>
                </a:solidFill>
              </a:rPr>
              <a:t>t8</a:t>
            </a:r>
            <a:r>
              <a:rPr lang="zh-CN" altLang="en-US" sz="2400" dirty="0" smtClean="0">
                <a:solidFill>
                  <a:srgbClr val="3366FF"/>
                </a:solidFill>
              </a:rPr>
              <a:t>分别标识了两个锚链接的版本</a:t>
            </a:r>
            <a:r>
              <a:rPr lang="zh-CN" altLang="en-US" sz="2400" dirty="0" smtClean="0"/>
              <a:t>）。</a:t>
            </a:r>
            <a:endParaRPr lang="en-US" altLang="zh-CN" sz="2400" dirty="0" smtClean="0"/>
          </a:p>
          <a:p>
            <a:r>
              <a:rPr lang="en-US" altLang="zh-CN" sz="2400" dirty="0" smtClean="0"/>
              <a:t>contents</a:t>
            </a:r>
            <a:r>
              <a:rPr lang="zh-CN" altLang="en-US" sz="2400" dirty="0" smtClean="0"/>
              <a:t>列有三个版本，分别由时间戳</a:t>
            </a:r>
            <a:r>
              <a:rPr lang="en-US" altLang="zh-CN" sz="2400" dirty="0" smtClean="0"/>
              <a:t>t3</a:t>
            </a:r>
            <a:r>
              <a:rPr lang="zh-CN" altLang="en-US" sz="2400" dirty="0" smtClean="0"/>
              <a:t>，</a:t>
            </a:r>
            <a:r>
              <a:rPr lang="en-US" altLang="zh-CN" sz="2400" dirty="0" smtClean="0"/>
              <a:t>t5</a:t>
            </a:r>
            <a:r>
              <a:rPr lang="zh-CN" altLang="en-US" sz="2400" dirty="0" smtClean="0"/>
              <a:t>，和</a:t>
            </a:r>
            <a:r>
              <a:rPr lang="en-US" altLang="zh-CN" sz="2400" dirty="0" smtClean="0"/>
              <a:t>t6</a:t>
            </a:r>
            <a:r>
              <a:rPr lang="zh-CN" altLang="en-US" sz="2400" dirty="0" smtClean="0"/>
              <a:t>标识。</a:t>
            </a:r>
            <a:endParaRPr lang="zh-CN" altLang="en-US" sz="2400" dirty="0"/>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12</a:t>
            </a:fld>
            <a:endParaRPr lang="zh-CN" altLang="en-US"/>
          </a:p>
        </p:txBody>
      </p:sp>
      <p:pic>
        <p:nvPicPr>
          <p:cNvPr id="5" name="Picture 7"/>
          <p:cNvPicPr>
            <a:picLocks noChangeAspect="1" noChangeArrowheads="1"/>
          </p:cNvPicPr>
          <p:nvPr/>
        </p:nvPicPr>
        <p:blipFill>
          <a:blip r:embed="rId2" cstate="print"/>
          <a:srcRect/>
          <a:stretch>
            <a:fillRect/>
          </a:stretch>
        </p:blipFill>
        <p:spPr bwMode="auto">
          <a:xfrm>
            <a:off x="611188" y="1412875"/>
            <a:ext cx="7410450" cy="1628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16541C8E-F2D0-4D76-A507-8801BC8A9121}" type="slidenum">
              <a:rPr lang="zh-CN" altLang="en-US"/>
              <a:pPr>
                <a:defRPr/>
              </a:pPr>
              <a:t>13</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zh-CN" altLang="en-US" smtClean="0">
                <a:effectLst>
                  <a:outerShdw blurRad="38100" dist="38100" dir="2700000" algn="tl">
                    <a:srgbClr val="000000"/>
                  </a:outerShdw>
                </a:effectLst>
              </a:rPr>
              <a:t>数据模型</a:t>
            </a:r>
            <a:r>
              <a:rPr lang="en-US" altLang="zh-CN" smtClean="0">
                <a:effectLst>
                  <a:outerShdw blurRad="38100" dist="38100" dir="2700000" algn="tl">
                    <a:srgbClr val="000000"/>
                  </a:outerShdw>
                </a:effectLst>
              </a:rPr>
              <a:t>——</a:t>
            </a:r>
            <a:r>
              <a:rPr lang="zh-CN" altLang="en-US" smtClean="0">
                <a:effectLst>
                  <a:outerShdw blurRad="38100" dist="38100" dir="2700000" algn="tl">
                    <a:srgbClr val="000000"/>
                  </a:outerShdw>
                </a:effectLst>
              </a:rPr>
              <a:t>行</a:t>
            </a:r>
          </a:p>
        </p:txBody>
      </p:sp>
      <p:sp>
        <p:nvSpPr>
          <p:cNvPr id="13316" name="文本占位符 2"/>
          <p:cNvSpPr>
            <a:spLocks noGrp="1"/>
          </p:cNvSpPr>
          <p:nvPr>
            <p:ph type="body" sz="quarter" idx="13"/>
          </p:nvPr>
        </p:nvSpPr>
        <p:spPr>
          <a:xfrm>
            <a:off x="285720" y="1412875"/>
            <a:ext cx="8786874" cy="5040313"/>
          </a:xfrm>
        </p:spPr>
        <p:txBody>
          <a:bodyPr>
            <a:normAutofit/>
          </a:bodyPr>
          <a:lstStyle/>
          <a:p>
            <a:r>
              <a:rPr lang="zh-CN" altLang="en-US" sz="2400" dirty="0" smtClean="0"/>
              <a:t>表的行关键字可以是任意字符串（最大</a:t>
            </a:r>
            <a:r>
              <a:rPr lang="en-US" altLang="zh-CN" sz="2400" dirty="0" smtClean="0"/>
              <a:t>64KB</a:t>
            </a:r>
            <a:r>
              <a:rPr lang="zh-CN" altLang="en-US" sz="2400" dirty="0" smtClean="0"/>
              <a:t>）。</a:t>
            </a:r>
          </a:p>
          <a:p>
            <a:endParaRPr lang="en-US" altLang="zh-CN" sz="2400" dirty="0" smtClean="0"/>
          </a:p>
          <a:p>
            <a:r>
              <a:rPr lang="zh-CN" altLang="en-US" sz="2400" dirty="0"/>
              <a:t>程序在对</a:t>
            </a:r>
            <a:r>
              <a:rPr lang="zh-CN" altLang="en-US" sz="2400" dirty="0">
                <a:solidFill>
                  <a:srgbClr val="FF0000"/>
                </a:solidFill>
              </a:rPr>
              <a:t>某一行进行并发更新操作</a:t>
            </a:r>
            <a:r>
              <a:rPr lang="zh-CN" altLang="en-US" sz="2400" dirty="0"/>
              <a:t>时都是原子</a:t>
            </a:r>
            <a:r>
              <a:rPr lang="zh-CN" altLang="en-US" sz="2400" dirty="0" smtClean="0"/>
              <a:t>的：</a:t>
            </a:r>
            <a:endParaRPr lang="en-US" altLang="zh-CN" sz="2400" dirty="0" smtClean="0"/>
          </a:p>
          <a:p>
            <a:r>
              <a:rPr lang="en-US" altLang="zh-CN" sz="2400" dirty="0"/>
              <a:t> </a:t>
            </a:r>
            <a:r>
              <a:rPr lang="en-US" altLang="zh-CN" sz="2400" dirty="0" smtClean="0"/>
              <a:t>     </a:t>
            </a:r>
            <a:r>
              <a:rPr lang="zh-CN" altLang="en-US" sz="2400" dirty="0" smtClean="0"/>
              <a:t>对同一个行关键字的读或者写操作，不论读或者写这一行里多少个不同列。</a:t>
            </a:r>
            <a:endParaRPr lang="en-US" altLang="zh-CN" sz="2400" dirty="0" smtClean="0"/>
          </a:p>
          <a:p>
            <a:endParaRPr lang="en-US" altLang="zh-CN" sz="2400" dirty="0" smtClean="0"/>
          </a:p>
          <a:p>
            <a:r>
              <a:rPr lang="zh-CN" altLang="en-US" sz="2400" dirty="0" smtClean="0"/>
              <a:t>每一行可参与动态分区，一个分区叫做一个”</a:t>
            </a:r>
            <a:r>
              <a:rPr lang="en-US" altLang="zh-CN" sz="2400" dirty="0" smtClean="0"/>
              <a:t>Tablet”</a:t>
            </a:r>
            <a:r>
              <a:rPr lang="zh-CN" altLang="en-US" sz="2400" dirty="0" smtClean="0"/>
              <a:t>。</a:t>
            </a:r>
            <a:endParaRPr lang="en-US" altLang="zh-CN" sz="2400" dirty="0" smtClean="0"/>
          </a:p>
          <a:p>
            <a:r>
              <a:rPr lang="en-US" altLang="zh-CN" sz="2400" dirty="0"/>
              <a:t> </a:t>
            </a:r>
            <a:r>
              <a:rPr lang="en-US" altLang="zh-CN" sz="2400" dirty="0" smtClean="0"/>
              <a:t>     Tablet</a:t>
            </a:r>
            <a:r>
              <a:rPr lang="zh-CN" altLang="en-US" sz="2400" dirty="0" smtClean="0"/>
              <a:t>是</a:t>
            </a:r>
            <a:r>
              <a:rPr lang="zh-CN" altLang="en-US" sz="2400" dirty="0" smtClean="0">
                <a:solidFill>
                  <a:srgbClr val="FF0000"/>
                </a:solidFill>
              </a:rPr>
              <a:t>数据分布和负载均衡调整</a:t>
            </a:r>
            <a:r>
              <a:rPr lang="zh-CN" altLang="en-US" sz="2400" dirty="0" smtClean="0"/>
              <a:t>的最小单位。（</a:t>
            </a:r>
            <a:r>
              <a:rPr lang="en-US" altLang="zh-CN" sz="2400" dirty="0" err="1" smtClean="0">
                <a:solidFill>
                  <a:srgbClr val="3366FF"/>
                </a:solidFill>
              </a:rPr>
              <a:t>SSTable</a:t>
            </a:r>
            <a:r>
              <a:rPr lang="zh-CN" altLang="en-US" sz="2400" dirty="0" smtClean="0">
                <a:solidFill>
                  <a:srgbClr val="3366FF"/>
                </a:solidFill>
              </a:rPr>
              <a:t>是列存储的单位</a:t>
            </a:r>
            <a:r>
              <a:rPr lang="zh-CN" altLang="en-US" sz="2400" dirty="0" smtClean="0"/>
              <a:t>）</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025850CC-C3FF-460F-B0A1-D1C4F797C0ED}" type="slidenum">
              <a:rPr lang="zh-CN" altLang="en-US" sz="1000">
                <a:solidFill>
                  <a:schemeClr val="bg2">
                    <a:shade val="50000"/>
                  </a:schemeClr>
                </a:solidFill>
                <a:latin typeface="+mn-lt"/>
                <a:ea typeface="+mn-ea"/>
              </a:rPr>
              <a:pPr algn="r" fontAlgn="auto">
                <a:spcBef>
                  <a:spcPts val="0"/>
                </a:spcBef>
                <a:spcAft>
                  <a:spcPts val="0"/>
                </a:spcAft>
                <a:defRPr/>
              </a:pPr>
              <a:t>13</a:t>
            </a:fld>
            <a:endParaRPr lang="zh-CN" altLang="en-US" sz="1000">
              <a:solidFill>
                <a:schemeClr val="bg2">
                  <a:shade val="50000"/>
                </a:schemeClr>
              </a:solidFill>
              <a:latin typeface="+mn-lt"/>
              <a:ea typeface="+mn-ea"/>
            </a:endParaRPr>
          </a:p>
        </p:txBody>
      </p:sp>
      <p:sp>
        <p:nvSpPr>
          <p:cNvPr id="6" name="AutoShape 4"/>
          <p:cNvSpPr>
            <a:spLocks noChangeArrowheads="1"/>
          </p:cNvSpPr>
          <p:nvPr/>
        </p:nvSpPr>
        <p:spPr bwMode="auto">
          <a:xfrm>
            <a:off x="8143900" y="521495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7" name="圆角矩形标注 6"/>
          <p:cNvSpPr/>
          <p:nvPr/>
        </p:nvSpPr>
        <p:spPr>
          <a:xfrm>
            <a:off x="4860032" y="5503495"/>
            <a:ext cx="1714512" cy="603341"/>
          </a:xfrm>
          <a:prstGeom prst="wedgeRoundRectCallout">
            <a:avLst>
              <a:gd name="adj1" fmla="val -72576"/>
              <a:gd name="adj2" fmla="val -9917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smtClean="0">
                <a:solidFill>
                  <a:schemeClr val="tx1"/>
                </a:solidFill>
              </a:rPr>
              <a:t>数据目录</a:t>
            </a:r>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6"/>
          </p:nvPr>
        </p:nvSpPr>
        <p:spPr/>
        <p:txBody>
          <a:bodyPr/>
          <a:lstStyle/>
          <a:p>
            <a:pPr>
              <a:defRPr/>
            </a:pPr>
            <a:fld id="{E85F6B0A-9903-4FF0-B135-5D084A80C219}" type="slidenum">
              <a:rPr lang="zh-CN" altLang="en-US"/>
              <a:pPr>
                <a:defRPr/>
              </a:pPr>
              <a:t>14</a:t>
            </a:fld>
            <a:endParaRPr lang="zh-CN" altLang="en-US"/>
          </a:p>
        </p:txBody>
      </p:sp>
      <p:sp>
        <p:nvSpPr>
          <p:cNvPr id="74754" name="Rectangle 2"/>
          <p:cNvSpPr>
            <a:spLocks noGrp="1"/>
          </p:cNvSpPr>
          <p:nvPr>
            <p:ph type="title" idx="4294967295"/>
          </p:nvPr>
        </p:nvSpPr>
        <p:spPr bwMode="auto">
          <a:xfrm>
            <a:off x="468313" y="260350"/>
            <a:ext cx="8183562" cy="908050"/>
          </a:xfrm>
        </p:spPr>
        <p:txBody>
          <a:bodyPr wrap="square" lIns="91440" tIns="45720" rIns="91440" bIns="45720" numCol="1" anchorCtr="0" compatLnSpc="1">
            <a:prstTxWarp prst="textNoShape">
              <a:avLst/>
            </a:prstTxWarp>
          </a:bodyPr>
          <a:lstStyle/>
          <a:p>
            <a:pPr>
              <a:defRPr/>
            </a:pPr>
            <a:r>
              <a:rPr lang="zh-CN" altLang="en-US" smtClean="0">
                <a:effectLst>
                  <a:outerShdw blurRad="38100" dist="38100" dir="2700000" algn="tl">
                    <a:srgbClr val="000000"/>
                  </a:outerShdw>
                </a:effectLst>
              </a:rPr>
              <a:t>数据模型</a:t>
            </a:r>
            <a:r>
              <a:rPr lang="en-US" altLang="zh-CN" smtClean="0">
                <a:effectLst>
                  <a:outerShdw blurRad="38100" dist="38100" dir="2700000" algn="tl">
                    <a:srgbClr val="000000"/>
                  </a:outerShdw>
                </a:effectLst>
              </a:rPr>
              <a:t>——</a:t>
            </a:r>
            <a:r>
              <a:rPr lang="zh-CN" altLang="en-US" smtClean="0">
                <a:effectLst>
                  <a:outerShdw blurRad="38100" dist="38100" dir="2700000" algn="tl">
                    <a:srgbClr val="000000"/>
                  </a:outerShdw>
                </a:effectLst>
              </a:rPr>
              <a:t>行</a:t>
            </a:r>
          </a:p>
        </p:txBody>
      </p:sp>
      <p:sp>
        <p:nvSpPr>
          <p:cNvPr id="14340" name="Rectangle 3"/>
          <p:cNvSpPr>
            <a:spLocks noGrp="1"/>
          </p:cNvSpPr>
          <p:nvPr>
            <p:ph type="body" idx="4294967295"/>
          </p:nvPr>
        </p:nvSpPr>
        <p:spPr>
          <a:xfrm>
            <a:off x="503238" y="1628775"/>
            <a:ext cx="8183562" cy="4514869"/>
          </a:xfrm>
        </p:spPr>
        <p:txBody>
          <a:bodyPr/>
          <a:lstStyle/>
          <a:p>
            <a:pPr marL="0" indent="0">
              <a:lnSpc>
                <a:spcPct val="120000"/>
              </a:lnSpc>
              <a:spcBef>
                <a:spcPts val="300"/>
              </a:spcBef>
              <a:buFont typeface="Wingdings 2" pitchFamily="18" charset="2"/>
              <a:buNone/>
            </a:pPr>
            <a:r>
              <a:rPr lang="zh-CN" altLang="en-US" sz="2400" dirty="0" smtClean="0"/>
              <a:t>通过行关键字的字典顺序组织数据。</a:t>
            </a:r>
          </a:p>
          <a:p>
            <a:pPr marL="0" indent="0">
              <a:lnSpc>
                <a:spcPct val="120000"/>
              </a:lnSpc>
              <a:spcBef>
                <a:spcPts val="300"/>
              </a:spcBef>
              <a:buFont typeface="Wingdings 2" pitchFamily="18" charset="2"/>
              <a:buNone/>
            </a:pPr>
            <a:endParaRPr lang="en-US" altLang="zh-CN" sz="2400" dirty="0" smtClean="0"/>
          </a:p>
          <a:p>
            <a:pPr marL="0" indent="0">
              <a:lnSpc>
                <a:spcPct val="120000"/>
              </a:lnSpc>
              <a:spcBef>
                <a:spcPts val="300"/>
              </a:spcBef>
              <a:buFont typeface="Wingdings 2" pitchFamily="18" charset="2"/>
              <a:buNone/>
            </a:pPr>
            <a:r>
              <a:rPr lang="zh-CN" altLang="en-US" sz="2400" dirty="0" smtClean="0"/>
              <a:t>用户可通过选择合适的行关键字在数据访问时有效利用数据的位置相关性。</a:t>
            </a:r>
          </a:p>
          <a:p>
            <a:pPr marL="0" indent="0">
              <a:lnSpc>
                <a:spcPct val="120000"/>
              </a:lnSpc>
              <a:spcBef>
                <a:spcPts val="300"/>
              </a:spcBef>
              <a:buFont typeface="Wingdings 2" pitchFamily="18" charset="2"/>
              <a:buNone/>
            </a:pPr>
            <a:endParaRPr lang="en-US" altLang="zh-CN" sz="2400" dirty="0" smtClean="0"/>
          </a:p>
          <a:p>
            <a:pPr marL="0" indent="0">
              <a:lnSpc>
                <a:spcPct val="120000"/>
              </a:lnSpc>
              <a:spcBef>
                <a:spcPts val="300"/>
              </a:spcBef>
              <a:buFont typeface="Wingdings 2" pitchFamily="18" charset="2"/>
              <a:buNone/>
            </a:pPr>
            <a:r>
              <a:rPr lang="zh-CN" altLang="en-US" sz="2400" dirty="0" smtClean="0">
                <a:solidFill>
                  <a:srgbClr val="3366FF"/>
                </a:solidFill>
              </a:rPr>
              <a:t>例：在</a:t>
            </a:r>
            <a:r>
              <a:rPr lang="en-US" altLang="zh-CN" sz="2400" dirty="0" err="1" smtClean="0">
                <a:solidFill>
                  <a:srgbClr val="3366FF"/>
                </a:solidFill>
              </a:rPr>
              <a:t>Webtable</a:t>
            </a:r>
            <a:r>
              <a:rPr lang="zh-CN" altLang="en-US" sz="2400" dirty="0" smtClean="0">
                <a:solidFill>
                  <a:srgbClr val="3366FF"/>
                </a:solidFill>
              </a:rPr>
              <a:t>里反转</a:t>
            </a:r>
            <a:r>
              <a:rPr lang="en-US" altLang="zh-CN" sz="2400" dirty="0" smtClean="0">
                <a:solidFill>
                  <a:srgbClr val="3366FF"/>
                </a:solidFill>
              </a:rPr>
              <a:t>URL</a:t>
            </a:r>
            <a:r>
              <a:rPr lang="zh-CN" altLang="en-US" sz="2400" dirty="0" smtClean="0">
                <a:solidFill>
                  <a:srgbClr val="3366FF"/>
                </a:solidFill>
              </a:rPr>
              <a:t>中主机名，可以把同一个域名下的网页聚集起来组织成连续的行，提高基于主机和域名的分析的效率。</a:t>
            </a:r>
          </a:p>
        </p:txBody>
      </p:sp>
      <p:sp>
        <p:nvSpPr>
          <p:cNvPr id="5" name="圆角矩形标注 4"/>
          <p:cNvSpPr/>
          <p:nvPr/>
        </p:nvSpPr>
        <p:spPr>
          <a:xfrm>
            <a:off x="6000760" y="3357562"/>
            <a:ext cx="1857388" cy="541210"/>
          </a:xfrm>
          <a:prstGeom prst="wedgeRoundRectCallout">
            <a:avLst>
              <a:gd name="adj1" fmla="val -98686"/>
              <a:gd name="adj2" fmla="val -2080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dirty="0" smtClean="0"/>
              <a:t>Tablet</a:t>
            </a:r>
            <a:endParaRPr lang="zh-CN" alt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E5C0E425-7A58-4C0B-9AC3-BE78549E3912}" type="slidenum">
              <a:rPr lang="zh-CN" altLang="en-US"/>
              <a:pPr>
                <a:defRPr/>
              </a:pPr>
              <a:t>15</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zh-CN" altLang="en-US" dirty="0" smtClean="0">
                <a:effectLst>
                  <a:outerShdw blurRad="38100" dist="38100" dir="2700000" algn="tl">
                    <a:srgbClr val="000000"/>
                  </a:outerShdw>
                </a:effectLst>
              </a:rPr>
              <a:t>数据模型</a:t>
            </a:r>
            <a:r>
              <a:rPr lang="en-US" altLang="zh-CN" dirty="0" smtClean="0">
                <a:effectLst>
                  <a:outerShdw blurRad="38100" dist="38100" dir="2700000" algn="tl">
                    <a:srgbClr val="000000"/>
                  </a:outerShdw>
                </a:effectLst>
              </a:rPr>
              <a:t>——</a:t>
            </a:r>
            <a:r>
              <a:rPr lang="zh-CN" altLang="en-US" dirty="0" smtClean="0">
                <a:effectLst>
                  <a:outerShdw blurRad="38100" dist="38100" dir="2700000" algn="tl">
                    <a:srgbClr val="000000"/>
                  </a:outerShdw>
                </a:effectLst>
              </a:rPr>
              <a:t>列族</a:t>
            </a:r>
          </a:p>
        </p:txBody>
      </p:sp>
      <p:sp>
        <p:nvSpPr>
          <p:cNvPr id="15364" name="文本占位符 2"/>
          <p:cNvSpPr>
            <a:spLocks noGrp="1"/>
          </p:cNvSpPr>
          <p:nvPr>
            <p:ph type="body" sz="quarter" idx="13"/>
          </p:nvPr>
        </p:nvSpPr>
        <p:spPr>
          <a:xfrm>
            <a:off x="500063" y="1428736"/>
            <a:ext cx="8143875" cy="4880584"/>
          </a:xfrm>
        </p:spPr>
        <p:txBody>
          <a:bodyPr>
            <a:noAutofit/>
          </a:bodyPr>
          <a:lstStyle/>
          <a:p>
            <a:r>
              <a:rPr lang="zh-CN" altLang="en-US" sz="2400" dirty="0" smtClean="0"/>
              <a:t>“列族“ </a:t>
            </a:r>
            <a:r>
              <a:rPr lang="en-US" altLang="zh-CN" sz="2400" dirty="0" smtClean="0"/>
              <a:t>——</a:t>
            </a:r>
            <a:r>
              <a:rPr lang="zh-CN" altLang="en-US" sz="2400" dirty="0" smtClean="0"/>
              <a:t>列关键字组成的</a:t>
            </a:r>
            <a:r>
              <a:rPr lang="zh-CN" altLang="en-US" sz="2400" dirty="0" smtClean="0">
                <a:solidFill>
                  <a:srgbClr val="FF0000"/>
                </a:solidFill>
              </a:rPr>
              <a:t>集合</a:t>
            </a:r>
            <a:r>
              <a:rPr lang="zh-CN" altLang="en-US" sz="2400" dirty="0" smtClean="0"/>
              <a:t>，是</a:t>
            </a:r>
            <a:r>
              <a:rPr lang="zh-CN" altLang="en-US" sz="2400" dirty="0" smtClean="0">
                <a:solidFill>
                  <a:srgbClr val="FF0000"/>
                </a:solidFill>
              </a:rPr>
              <a:t>访问控制</a:t>
            </a:r>
            <a:r>
              <a:rPr lang="zh-CN" altLang="en-US" sz="2400" dirty="0" smtClean="0"/>
              <a:t>的基本单位。</a:t>
            </a:r>
            <a:endParaRPr lang="en-US" altLang="zh-CN" sz="2400" dirty="0" smtClean="0"/>
          </a:p>
          <a:p>
            <a:endParaRPr lang="en-US" altLang="zh-CN" sz="2400" dirty="0" smtClean="0"/>
          </a:p>
          <a:p>
            <a:r>
              <a:rPr lang="zh-CN" altLang="en-US" sz="2400" dirty="0" smtClean="0"/>
              <a:t>存放在同一列族下的所有数据通常都属于同一个</a:t>
            </a:r>
            <a:r>
              <a:rPr lang="zh-CN" altLang="en-US" sz="2400" dirty="0" smtClean="0">
                <a:solidFill>
                  <a:srgbClr val="FF0000"/>
                </a:solidFill>
              </a:rPr>
              <a:t>类型</a:t>
            </a:r>
            <a:r>
              <a:rPr lang="zh-CN" altLang="en-US" sz="2400" dirty="0" smtClean="0"/>
              <a:t>（可压缩列族）。</a:t>
            </a:r>
            <a:endParaRPr lang="en-US" altLang="zh-CN" sz="2400" dirty="0" smtClean="0"/>
          </a:p>
          <a:p>
            <a:endParaRPr lang="en-US" altLang="zh-CN" sz="2400" dirty="0" smtClean="0"/>
          </a:p>
          <a:p>
            <a:r>
              <a:rPr lang="zh-CN" altLang="en-US" sz="2400" dirty="0" smtClean="0"/>
              <a:t>一张表的列族不能太多（</a:t>
            </a:r>
            <a:r>
              <a:rPr lang="zh-CN" altLang="en-US" sz="2400" dirty="0" smtClean="0">
                <a:solidFill>
                  <a:srgbClr val="3366FF"/>
                </a:solidFill>
              </a:rPr>
              <a:t>最多几百个</a:t>
            </a:r>
            <a:r>
              <a:rPr lang="zh-CN" altLang="en-US" sz="2400" dirty="0" smtClean="0"/>
              <a:t>），并且列族在运行期间很少改变。</a:t>
            </a:r>
          </a:p>
          <a:p>
            <a:r>
              <a:rPr lang="zh-CN" altLang="en-US" sz="2400" dirty="0" smtClean="0"/>
              <a:t>    </a:t>
            </a:r>
          </a:p>
          <a:p>
            <a:r>
              <a:rPr lang="zh-CN" altLang="en-US" sz="2400" dirty="0" smtClean="0"/>
              <a:t>列族使用：先创建，然后在列族中任何的列关键字下存放数据。</a:t>
            </a:r>
            <a:endParaRPr lang="en-US" altLang="zh-CN" sz="2400" dirty="0" smtClean="0">
              <a:solidFill>
                <a:srgbClr val="3366FF"/>
              </a:solidFill>
            </a:endParaRP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46765383-6CB2-4C3E-9ACF-71A18DE3AB7F}" type="slidenum">
              <a:rPr lang="zh-CN" altLang="en-US" sz="1000">
                <a:solidFill>
                  <a:schemeClr val="bg2">
                    <a:shade val="50000"/>
                  </a:schemeClr>
                </a:solidFill>
                <a:latin typeface="+mn-lt"/>
                <a:ea typeface="+mn-ea"/>
              </a:rPr>
              <a:pPr algn="r" fontAlgn="auto">
                <a:spcBef>
                  <a:spcPts val="0"/>
                </a:spcBef>
                <a:spcAft>
                  <a:spcPts val="0"/>
                </a:spcAft>
                <a:defRPr/>
              </a:pPr>
              <a:t>15</a:t>
            </a:fld>
            <a:endParaRPr lang="zh-CN" altLang="en-US" sz="1000">
              <a:solidFill>
                <a:schemeClr val="bg2">
                  <a:shade val="50000"/>
                </a:schemeClr>
              </a:solidFill>
              <a:latin typeface="+mn-lt"/>
              <a:ea typeface="+mn-ea"/>
            </a:endParaRPr>
          </a:p>
        </p:txBody>
      </p:sp>
      <p:sp>
        <p:nvSpPr>
          <p:cNvPr id="6" name="圆角矩形标注 5"/>
          <p:cNvSpPr/>
          <p:nvPr/>
        </p:nvSpPr>
        <p:spPr>
          <a:xfrm>
            <a:off x="5076056" y="4365104"/>
            <a:ext cx="1571636" cy="571504"/>
          </a:xfrm>
          <a:prstGeom prst="wedgeRoundRectCallout">
            <a:avLst>
              <a:gd name="adj1" fmla="val 91894"/>
              <a:gd name="adj2" fmla="val 6050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smtClean="0">
                <a:solidFill>
                  <a:schemeClr val="tx1"/>
                </a:solidFill>
              </a:rPr>
              <a:t>稀疏</a:t>
            </a:r>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outerShdw blurRad="38100" dist="38100" dir="2700000" algn="tl">
                    <a:srgbClr val="000000"/>
                  </a:outerShdw>
                </a:effectLst>
              </a:rPr>
              <a:t>数据模型</a:t>
            </a:r>
            <a:r>
              <a:rPr lang="en-US" altLang="zh-CN" dirty="0" smtClean="0">
                <a:effectLst>
                  <a:outerShdw blurRad="38100" dist="38100" dir="2700000" algn="tl">
                    <a:srgbClr val="000000"/>
                  </a:outerShdw>
                </a:effectLst>
              </a:rPr>
              <a:t>——</a:t>
            </a:r>
            <a:r>
              <a:rPr lang="zh-CN" altLang="en-US" dirty="0" smtClean="0">
                <a:effectLst>
                  <a:outerShdw blurRad="38100" dist="38100" dir="2700000" algn="tl">
                    <a:srgbClr val="000000"/>
                  </a:outerShdw>
                </a:effectLst>
              </a:rPr>
              <a:t>列族</a:t>
            </a:r>
            <a:endParaRPr lang="zh-CN" altLang="en-US" dirty="0"/>
          </a:p>
        </p:txBody>
      </p:sp>
      <p:sp>
        <p:nvSpPr>
          <p:cNvPr id="3" name="文本占位符 2"/>
          <p:cNvSpPr>
            <a:spLocks noGrp="1"/>
          </p:cNvSpPr>
          <p:nvPr>
            <p:ph type="body" sz="quarter" idx="13"/>
          </p:nvPr>
        </p:nvSpPr>
        <p:spPr>
          <a:xfrm>
            <a:off x="500062" y="1714500"/>
            <a:ext cx="8305801" cy="4286268"/>
          </a:xfrm>
        </p:spPr>
        <p:txBody>
          <a:bodyPr>
            <a:normAutofit/>
          </a:bodyPr>
          <a:lstStyle/>
          <a:p>
            <a:r>
              <a:rPr lang="zh-CN" altLang="en-US" sz="2400" dirty="0" smtClean="0">
                <a:solidFill>
                  <a:srgbClr val="FF0000"/>
                </a:solidFill>
              </a:rPr>
              <a:t>访问控制</a:t>
            </a:r>
            <a:r>
              <a:rPr lang="zh-CN" altLang="en-US" sz="2400" dirty="0" smtClean="0"/>
              <a:t>、磁盘和内存的</a:t>
            </a:r>
            <a:r>
              <a:rPr lang="zh-CN" altLang="en-US" sz="2400" dirty="0" smtClean="0">
                <a:solidFill>
                  <a:srgbClr val="FF0000"/>
                </a:solidFill>
              </a:rPr>
              <a:t>使用统计</a:t>
            </a:r>
            <a:r>
              <a:rPr lang="zh-CN" altLang="en-US" sz="2400" dirty="0" smtClean="0"/>
              <a:t>都是在列族层面进行的。</a:t>
            </a:r>
            <a:endParaRPr lang="en-US" altLang="zh-CN" sz="2400" dirty="0" smtClean="0"/>
          </a:p>
          <a:p>
            <a:endParaRPr lang="en-US" altLang="zh-CN" sz="2400" dirty="0" smtClean="0"/>
          </a:p>
          <a:p>
            <a:r>
              <a:rPr lang="zh-CN" altLang="en-US" sz="2400" dirty="0" smtClean="0"/>
              <a:t>控制权限：</a:t>
            </a:r>
            <a:endParaRPr lang="en-US" altLang="zh-CN" sz="2400" dirty="0" smtClean="0"/>
          </a:p>
          <a:p>
            <a:r>
              <a:rPr lang="zh-CN" altLang="en-US" sz="2400" dirty="0" smtClean="0">
                <a:solidFill>
                  <a:srgbClr val="FF0000"/>
                </a:solidFill>
              </a:rPr>
              <a:t>    添加</a:t>
            </a:r>
            <a:r>
              <a:rPr lang="zh-CN" altLang="en-US" sz="2400" dirty="0" smtClean="0"/>
              <a:t>新的基本数据</a:t>
            </a:r>
            <a:endParaRPr lang="en-US" altLang="zh-CN" sz="2400" dirty="0" smtClean="0"/>
          </a:p>
          <a:p>
            <a:r>
              <a:rPr lang="zh-CN" altLang="en-US" sz="2400" dirty="0" smtClean="0">
                <a:solidFill>
                  <a:srgbClr val="FF0000"/>
                </a:solidFill>
              </a:rPr>
              <a:t>    读取</a:t>
            </a:r>
            <a:r>
              <a:rPr lang="zh-CN" altLang="en-US" sz="2400" dirty="0" smtClean="0"/>
              <a:t>基本数据并</a:t>
            </a:r>
            <a:r>
              <a:rPr lang="zh-CN" altLang="en-US" sz="2400" dirty="0" smtClean="0">
                <a:solidFill>
                  <a:srgbClr val="FF0000"/>
                </a:solidFill>
              </a:rPr>
              <a:t>创建继承的列族</a:t>
            </a:r>
            <a:endParaRPr lang="en-US" altLang="zh-CN" sz="2400" dirty="0" smtClean="0">
              <a:solidFill>
                <a:srgbClr val="FF0000"/>
              </a:solidFill>
            </a:endParaRPr>
          </a:p>
          <a:p>
            <a:r>
              <a:rPr lang="zh-CN" altLang="en-US" sz="2400" dirty="0" smtClean="0">
                <a:solidFill>
                  <a:srgbClr val="FF0000"/>
                </a:solidFill>
              </a:rPr>
              <a:t>    浏览</a:t>
            </a:r>
            <a:r>
              <a:rPr lang="zh-CN" altLang="en-US" sz="2400" dirty="0" smtClean="0"/>
              <a:t>数据（</a:t>
            </a:r>
            <a:r>
              <a:rPr lang="zh-CN" altLang="en-US" sz="2400" dirty="0" smtClean="0">
                <a:solidFill>
                  <a:srgbClr val="3366FF"/>
                </a:solidFill>
              </a:rPr>
              <a:t>甚至部分数据</a:t>
            </a:r>
            <a:r>
              <a:rPr lang="zh-CN" altLang="en-US" sz="2400" dirty="0" smtClean="0"/>
              <a:t>）</a:t>
            </a:r>
            <a:endParaRPr lang="en-US" altLang="zh-CN" sz="2400" dirty="0" smtClean="0"/>
          </a:p>
          <a:p>
            <a:r>
              <a:rPr lang="en-US" altLang="zh-CN" sz="2400" dirty="0"/>
              <a:t> </a:t>
            </a:r>
            <a:r>
              <a:rPr lang="en-US" altLang="zh-CN" sz="2400" dirty="0" smtClean="0"/>
              <a:t>   </a:t>
            </a:r>
            <a:r>
              <a:rPr lang="zh-CN" altLang="en-US" sz="2400" dirty="0" smtClean="0"/>
              <a:t>。。。</a:t>
            </a:r>
            <a:endParaRPr lang="en-US" altLang="zh-CN" sz="2400" dirty="0" smtClean="0"/>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E438BF77-E252-43AB-B745-BA546FF8C11E}" type="slidenum">
              <a:rPr lang="zh-CN" altLang="en-US"/>
              <a:pPr>
                <a:defRPr/>
              </a:pPr>
              <a:t>17</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zh-CN" altLang="en-US" smtClean="0">
                <a:effectLst>
                  <a:outerShdw blurRad="38100" dist="38100" dir="2700000" algn="tl">
                    <a:srgbClr val="000000"/>
                  </a:outerShdw>
                </a:effectLst>
              </a:rPr>
              <a:t>数据模型</a:t>
            </a:r>
            <a:r>
              <a:rPr lang="en-US" altLang="zh-CN" smtClean="0">
                <a:effectLst>
                  <a:outerShdw blurRad="38100" dist="38100" dir="2700000" algn="tl">
                    <a:srgbClr val="000000"/>
                  </a:outerShdw>
                </a:effectLst>
              </a:rPr>
              <a:t>——</a:t>
            </a:r>
            <a:r>
              <a:rPr lang="zh-CN" altLang="en-US" smtClean="0">
                <a:effectLst>
                  <a:outerShdw blurRad="38100" dist="38100" dir="2700000" algn="tl">
                    <a:srgbClr val="000000"/>
                  </a:outerShdw>
                </a:effectLst>
              </a:rPr>
              <a:t>列关键字</a:t>
            </a:r>
          </a:p>
        </p:txBody>
      </p:sp>
      <p:sp>
        <p:nvSpPr>
          <p:cNvPr id="16388" name="文本占位符 2"/>
          <p:cNvSpPr>
            <a:spLocks noGrp="1"/>
          </p:cNvSpPr>
          <p:nvPr>
            <p:ph type="body" sz="quarter" idx="13"/>
          </p:nvPr>
        </p:nvSpPr>
        <p:spPr>
          <a:xfrm>
            <a:off x="500063" y="1557338"/>
            <a:ext cx="8143875" cy="4943475"/>
          </a:xfrm>
        </p:spPr>
        <p:txBody>
          <a:bodyPr>
            <a:normAutofit/>
          </a:bodyPr>
          <a:lstStyle/>
          <a:p>
            <a:pPr>
              <a:lnSpc>
                <a:spcPct val="90000"/>
              </a:lnSpc>
            </a:pPr>
            <a:r>
              <a:rPr lang="zh-CN" altLang="en-US" sz="2400" dirty="0" smtClean="0"/>
              <a:t>列关键字的命名语法</a:t>
            </a:r>
            <a:r>
              <a:rPr lang="en-US" altLang="zh-CN" sz="2400" dirty="0" smtClean="0"/>
              <a:t>——</a:t>
            </a:r>
            <a:r>
              <a:rPr lang="zh-CN" altLang="en-US" sz="2400" dirty="0" smtClean="0"/>
              <a:t>“列族：限定词”。 </a:t>
            </a:r>
          </a:p>
          <a:p>
            <a:pPr>
              <a:lnSpc>
                <a:spcPct val="90000"/>
              </a:lnSpc>
            </a:pPr>
            <a:r>
              <a:rPr lang="zh-CN" altLang="en-US" sz="2400" dirty="0" smtClean="0"/>
              <a:t>    列族的名字必须是</a:t>
            </a:r>
            <a:r>
              <a:rPr lang="zh-CN" altLang="en-US" sz="2400" dirty="0" smtClean="0">
                <a:solidFill>
                  <a:srgbClr val="FF0000"/>
                </a:solidFill>
              </a:rPr>
              <a:t>可打印的</a:t>
            </a:r>
            <a:r>
              <a:rPr lang="zh-CN" altLang="en-US" sz="2400" dirty="0" smtClean="0"/>
              <a:t>字符串，限定词可以是任意的字符串。</a:t>
            </a:r>
          </a:p>
          <a:p>
            <a:pPr>
              <a:lnSpc>
                <a:spcPct val="90000"/>
              </a:lnSpc>
            </a:pPr>
            <a:endParaRPr lang="en-US" altLang="zh-CN" sz="2400" dirty="0" smtClean="0"/>
          </a:p>
          <a:p>
            <a:pPr>
              <a:lnSpc>
                <a:spcPct val="90000"/>
              </a:lnSpc>
            </a:pPr>
            <a:r>
              <a:rPr lang="zh-CN" altLang="en-US" sz="2400" dirty="0" smtClean="0">
                <a:solidFill>
                  <a:srgbClr val="3366FF"/>
                </a:solidFill>
              </a:rPr>
              <a:t>例：</a:t>
            </a:r>
          </a:p>
          <a:p>
            <a:pPr>
              <a:lnSpc>
                <a:spcPct val="90000"/>
              </a:lnSpc>
            </a:pPr>
            <a:r>
              <a:rPr lang="en-US" altLang="zh-CN" sz="2400" dirty="0" smtClean="0">
                <a:solidFill>
                  <a:srgbClr val="3366FF"/>
                </a:solidFill>
              </a:rPr>
              <a:t>1</a:t>
            </a:r>
            <a:r>
              <a:rPr lang="zh-CN" altLang="en-US" sz="2400" dirty="0" smtClean="0">
                <a:solidFill>
                  <a:srgbClr val="3366FF"/>
                </a:solidFill>
              </a:rPr>
              <a:t>）</a:t>
            </a:r>
            <a:r>
              <a:rPr lang="en-US" altLang="zh-CN" sz="2400" dirty="0" err="1" smtClean="0">
                <a:solidFill>
                  <a:srgbClr val="3366FF"/>
                </a:solidFill>
              </a:rPr>
              <a:t>Webtable</a:t>
            </a:r>
            <a:r>
              <a:rPr lang="zh-CN" altLang="en-US" sz="2400" dirty="0" smtClean="0">
                <a:solidFill>
                  <a:srgbClr val="3366FF"/>
                </a:solidFill>
              </a:rPr>
              <a:t>的</a:t>
            </a:r>
            <a:r>
              <a:rPr lang="en-US" altLang="zh-CN" sz="2400" dirty="0" smtClean="0">
                <a:solidFill>
                  <a:srgbClr val="3366FF"/>
                </a:solidFill>
              </a:rPr>
              <a:t>language</a:t>
            </a:r>
            <a:r>
              <a:rPr lang="zh-CN" altLang="en-US" sz="2400" dirty="0" smtClean="0">
                <a:solidFill>
                  <a:srgbClr val="3366FF"/>
                </a:solidFill>
              </a:rPr>
              <a:t>列族，存放撰写网页的语言，只有一个列关键字，用来存放网页的语言标识</a:t>
            </a:r>
            <a:r>
              <a:rPr lang="en-US" altLang="zh-CN" sz="2400" dirty="0" smtClean="0">
                <a:solidFill>
                  <a:srgbClr val="3366FF"/>
                </a:solidFill>
              </a:rPr>
              <a:t>ID</a:t>
            </a:r>
            <a:r>
              <a:rPr lang="zh-CN" altLang="en-US" sz="2400" dirty="0" smtClean="0">
                <a:solidFill>
                  <a:srgbClr val="3366FF"/>
                </a:solidFill>
              </a:rPr>
              <a:t>。</a:t>
            </a:r>
          </a:p>
          <a:p>
            <a:pPr>
              <a:lnSpc>
                <a:spcPct val="90000"/>
              </a:lnSpc>
            </a:pPr>
            <a:r>
              <a:rPr lang="en-US" altLang="zh-CN" sz="2400" dirty="0" smtClean="0">
                <a:solidFill>
                  <a:srgbClr val="3366FF"/>
                </a:solidFill>
              </a:rPr>
              <a:t>2</a:t>
            </a:r>
            <a:r>
              <a:rPr lang="zh-CN" altLang="en-US" sz="2400" dirty="0" smtClean="0">
                <a:solidFill>
                  <a:srgbClr val="3366FF"/>
                </a:solidFill>
              </a:rPr>
              <a:t>）</a:t>
            </a:r>
            <a:r>
              <a:rPr lang="en-US" altLang="zh-CN" sz="2400" dirty="0" smtClean="0">
                <a:solidFill>
                  <a:srgbClr val="3366FF"/>
                </a:solidFill>
              </a:rPr>
              <a:t>anchor</a:t>
            </a:r>
            <a:r>
              <a:rPr lang="zh-CN" altLang="en-US" sz="2400" dirty="0" smtClean="0">
                <a:solidFill>
                  <a:srgbClr val="3366FF"/>
                </a:solidFill>
              </a:rPr>
              <a:t>列族，限定词是引用该网页的站点名，每个列关键字代表一个锚链接，每列的数据项存放链接文本。</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AF1F16FF-A233-4AD0-B4ED-9A63D35DCCA9}" type="slidenum">
              <a:rPr lang="zh-CN" altLang="en-US" sz="1000">
                <a:solidFill>
                  <a:schemeClr val="bg2">
                    <a:shade val="50000"/>
                  </a:schemeClr>
                </a:solidFill>
                <a:latin typeface="+mn-lt"/>
                <a:ea typeface="+mn-ea"/>
              </a:rPr>
              <a:pPr algn="r" fontAlgn="auto">
                <a:spcBef>
                  <a:spcPts val="0"/>
                </a:spcBef>
                <a:spcAft>
                  <a:spcPts val="0"/>
                </a:spcAft>
                <a:defRPr/>
              </a:pPr>
              <a:t>17</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77FB5352-BB2B-4237-A7B5-BFAD0FD7216D}" type="slidenum">
              <a:rPr lang="zh-CN" altLang="en-US"/>
              <a:pPr>
                <a:defRPr/>
              </a:pPr>
              <a:t>18</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zh-CN" altLang="en-US" dirty="0" smtClean="0">
                <a:effectLst>
                  <a:outerShdw blurRad="38100" dist="38100" dir="2700000" algn="tl">
                    <a:srgbClr val="000000"/>
                  </a:outerShdw>
                </a:effectLst>
              </a:rPr>
              <a:t>数据模型</a:t>
            </a:r>
            <a:r>
              <a:rPr lang="en-US" altLang="zh-CN" dirty="0" smtClean="0">
                <a:effectLst>
                  <a:outerShdw blurRad="38100" dist="38100" dir="2700000" algn="tl">
                    <a:srgbClr val="000000"/>
                  </a:outerShdw>
                </a:effectLst>
              </a:rPr>
              <a:t>——</a:t>
            </a:r>
            <a:r>
              <a:rPr lang="zh-CN" altLang="en-US" dirty="0" smtClean="0">
                <a:effectLst>
                  <a:outerShdw blurRad="38100" dist="38100" dir="2700000" algn="tl">
                    <a:srgbClr val="000000"/>
                  </a:outerShdw>
                </a:effectLst>
              </a:rPr>
              <a:t>时间戳</a:t>
            </a:r>
          </a:p>
        </p:txBody>
      </p:sp>
      <p:sp>
        <p:nvSpPr>
          <p:cNvPr id="17412" name="文本占位符 2"/>
          <p:cNvSpPr>
            <a:spLocks noGrp="1"/>
          </p:cNvSpPr>
          <p:nvPr>
            <p:ph type="body" sz="quarter" idx="13"/>
          </p:nvPr>
        </p:nvSpPr>
        <p:spPr>
          <a:xfrm>
            <a:off x="285750" y="1484313"/>
            <a:ext cx="8358188" cy="4825007"/>
          </a:xfrm>
        </p:spPr>
        <p:txBody>
          <a:bodyPr>
            <a:normAutofit/>
          </a:bodyPr>
          <a:lstStyle/>
          <a:p>
            <a:r>
              <a:rPr lang="zh-CN" altLang="en-US" sz="2400" dirty="0" smtClean="0"/>
              <a:t>     每个数据项可包含同一份数据的不同版本，通过时间戳（</a:t>
            </a:r>
            <a:r>
              <a:rPr lang="en-US" altLang="zh-CN" sz="2400" dirty="0" smtClean="0">
                <a:solidFill>
                  <a:srgbClr val="FF0000"/>
                </a:solidFill>
              </a:rPr>
              <a:t>int64</a:t>
            </a:r>
            <a:r>
              <a:rPr lang="zh-CN" altLang="en-US" sz="2400" dirty="0" smtClean="0"/>
              <a:t>）来索引。</a:t>
            </a:r>
          </a:p>
          <a:p>
            <a:r>
              <a:rPr lang="zh-CN" altLang="en-US" sz="2400" dirty="0" smtClean="0">
                <a:solidFill>
                  <a:srgbClr val="3366FF"/>
                </a:solidFill>
              </a:rPr>
              <a:t>时间戳赋值：</a:t>
            </a:r>
            <a:endParaRPr lang="en-US" altLang="zh-CN" sz="2400" dirty="0" smtClean="0">
              <a:solidFill>
                <a:srgbClr val="3366FF"/>
              </a:solidFill>
            </a:endParaRPr>
          </a:p>
          <a:p>
            <a:r>
              <a:rPr lang="en-US" altLang="zh-CN" sz="2400" dirty="0" smtClean="0">
                <a:solidFill>
                  <a:srgbClr val="3366FF"/>
                </a:solidFill>
              </a:rPr>
              <a:t>1</a:t>
            </a:r>
            <a:r>
              <a:rPr lang="zh-CN" altLang="en-US" sz="2400" dirty="0" smtClean="0">
                <a:solidFill>
                  <a:srgbClr val="3366FF"/>
                </a:solidFill>
              </a:rPr>
              <a:t>）通过</a:t>
            </a:r>
            <a:r>
              <a:rPr lang="en-US" altLang="zh-CN" sz="2400" dirty="0" err="1" smtClean="0">
                <a:solidFill>
                  <a:srgbClr val="3366FF"/>
                </a:solidFill>
              </a:rPr>
              <a:t>Bigtable</a:t>
            </a:r>
            <a:r>
              <a:rPr lang="zh-CN" altLang="en-US" sz="2400" dirty="0" smtClean="0">
                <a:solidFill>
                  <a:srgbClr val="3366FF"/>
                </a:solidFill>
              </a:rPr>
              <a:t>（可表示精确到毫秒的“实时”时间）</a:t>
            </a:r>
            <a:endParaRPr lang="en-US" altLang="zh-CN" sz="2400" dirty="0" smtClean="0">
              <a:solidFill>
                <a:srgbClr val="3366FF"/>
              </a:solidFill>
            </a:endParaRPr>
          </a:p>
          <a:p>
            <a:r>
              <a:rPr lang="en-US" altLang="zh-CN" sz="2400" dirty="0" smtClean="0">
                <a:solidFill>
                  <a:srgbClr val="3366FF"/>
                </a:solidFill>
              </a:rPr>
              <a:t>2</a:t>
            </a:r>
            <a:r>
              <a:rPr lang="zh-CN" altLang="en-US" sz="2400" dirty="0" smtClean="0">
                <a:solidFill>
                  <a:srgbClr val="3366FF"/>
                </a:solidFill>
              </a:rPr>
              <a:t>）由应用程序自己生成具有唯一性的时间戳。</a:t>
            </a:r>
          </a:p>
          <a:p>
            <a:endParaRPr lang="en-US" altLang="zh-CN" sz="2400" dirty="0" smtClean="0"/>
          </a:p>
          <a:p>
            <a:r>
              <a:rPr lang="zh-CN" altLang="en-US" sz="2400" dirty="0" smtClean="0"/>
              <a:t>    数据项中不同版本的数据按照时间戳</a:t>
            </a:r>
            <a:r>
              <a:rPr lang="zh-CN" altLang="en-US" sz="2400" dirty="0" smtClean="0">
                <a:solidFill>
                  <a:srgbClr val="FF0000"/>
                </a:solidFill>
              </a:rPr>
              <a:t>倒序排序</a:t>
            </a:r>
            <a:r>
              <a:rPr lang="zh-CN" altLang="en-US" sz="2400" dirty="0" smtClean="0"/>
              <a:t>（</a:t>
            </a:r>
            <a:r>
              <a:rPr lang="zh-CN" altLang="en-US" sz="2400" dirty="0" smtClean="0">
                <a:solidFill>
                  <a:srgbClr val="3366FF"/>
                </a:solidFill>
              </a:rPr>
              <a:t>最新的数据排在最前面</a:t>
            </a:r>
            <a:r>
              <a:rPr lang="zh-CN" altLang="en-US" sz="2400" dirty="0" smtClean="0"/>
              <a:t>）。    </a:t>
            </a:r>
            <a:endParaRPr lang="zh-CN" altLang="en-US" sz="2400" dirty="0" smtClean="0">
              <a:solidFill>
                <a:srgbClr val="3366FF"/>
              </a:solidFill>
            </a:endParaRP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88B10D2F-11AB-4974-A442-9DD0D200E5B2}" type="slidenum">
              <a:rPr lang="zh-CN" altLang="en-US" sz="1000">
                <a:solidFill>
                  <a:schemeClr val="bg2">
                    <a:shade val="50000"/>
                  </a:schemeClr>
                </a:solidFill>
                <a:latin typeface="+mn-lt"/>
                <a:ea typeface="+mn-ea"/>
              </a:rPr>
              <a:pPr algn="r" fontAlgn="auto">
                <a:spcBef>
                  <a:spcPts val="0"/>
                </a:spcBef>
                <a:spcAft>
                  <a:spcPts val="0"/>
                </a:spcAft>
                <a:defRPr/>
              </a:pPr>
              <a:t>18</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outerShdw blurRad="38100" dist="38100" dir="2700000" algn="tl">
                    <a:srgbClr val="000000"/>
                  </a:outerShdw>
                </a:effectLst>
              </a:rPr>
              <a:t>数据模型</a:t>
            </a:r>
            <a:r>
              <a:rPr lang="en-US" altLang="zh-CN" dirty="0" smtClean="0">
                <a:effectLst>
                  <a:outerShdw blurRad="38100" dist="38100" dir="2700000" algn="tl">
                    <a:srgbClr val="000000"/>
                  </a:outerShdw>
                </a:effectLst>
              </a:rPr>
              <a:t>——</a:t>
            </a:r>
            <a:r>
              <a:rPr lang="zh-CN" altLang="en-US" dirty="0" smtClean="0">
                <a:effectLst>
                  <a:outerShdw blurRad="38100" dist="38100" dir="2700000" algn="tl">
                    <a:srgbClr val="000000"/>
                  </a:outerShdw>
                </a:effectLst>
              </a:rPr>
              <a:t>时间戳</a:t>
            </a:r>
            <a:endParaRPr lang="zh-CN" altLang="en-US" dirty="0"/>
          </a:p>
        </p:txBody>
      </p:sp>
      <p:sp>
        <p:nvSpPr>
          <p:cNvPr id="3" name="文本占位符 2"/>
          <p:cNvSpPr>
            <a:spLocks noGrp="1"/>
          </p:cNvSpPr>
          <p:nvPr>
            <p:ph type="body" sz="quarter" idx="13"/>
          </p:nvPr>
        </p:nvSpPr>
        <p:spPr/>
        <p:txBody>
          <a:bodyPr>
            <a:normAutofit/>
          </a:bodyPr>
          <a:lstStyle/>
          <a:p>
            <a:r>
              <a:rPr lang="zh-CN" altLang="en-US" sz="2400" dirty="0" smtClean="0"/>
              <a:t>每个列族配有两个设置参数，用户由此指定废弃版本数据的</a:t>
            </a:r>
            <a:r>
              <a:rPr lang="zh-CN" altLang="en-US" sz="2400" dirty="0" smtClean="0">
                <a:solidFill>
                  <a:srgbClr val="FF0000"/>
                </a:solidFill>
              </a:rPr>
              <a:t>自动垃圾收集</a:t>
            </a:r>
            <a:r>
              <a:rPr lang="zh-CN" altLang="en-US" sz="2400" dirty="0" smtClean="0"/>
              <a:t>：</a:t>
            </a:r>
          </a:p>
          <a:p>
            <a:r>
              <a:rPr lang="en-US" altLang="zh-CN" sz="2400" dirty="0" smtClean="0"/>
              <a:t>1</a:t>
            </a:r>
            <a:r>
              <a:rPr lang="zh-CN" altLang="en-US" sz="2400" dirty="0" smtClean="0"/>
              <a:t>）只保存最后</a:t>
            </a:r>
            <a:r>
              <a:rPr lang="en-US" altLang="zh-CN" sz="2400" dirty="0" smtClean="0"/>
              <a:t>n</a:t>
            </a:r>
            <a:r>
              <a:rPr lang="zh-CN" altLang="en-US" sz="2400" dirty="0" smtClean="0"/>
              <a:t>个版本的数据；</a:t>
            </a:r>
          </a:p>
          <a:p>
            <a:r>
              <a:rPr lang="en-US" altLang="zh-CN" sz="2400" dirty="0" smtClean="0"/>
              <a:t>2</a:t>
            </a:r>
            <a:r>
              <a:rPr lang="zh-CN" altLang="en-US" sz="2400" dirty="0" smtClean="0"/>
              <a:t>）只保存“足够新”版本的数据（例如</a:t>
            </a:r>
            <a:r>
              <a:rPr lang="zh-CN" altLang="en-US" sz="2400" dirty="0" smtClean="0">
                <a:solidFill>
                  <a:srgbClr val="3366FF"/>
                </a:solidFill>
              </a:rPr>
              <a:t>最近</a:t>
            </a:r>
            <a:r>
              <a:rPr lang="en-US" altLang="zh-CN" sz="2400" dirty="0" smtClean="0">
                <a:solidFill>
                  <a:srgbClr val="3366FF"/>
                </a:solidFill>
              </a:rPr>
              <a:t>7</a:t>
            </a:r>
            <a:r>
              <a:rPr lang="zh-CN" altLang="en-US" sz="2400" dirty="0" smtClean="0">
                <a:solidFill>
                  <a:srgbClr val="3366FF"/>
                </a:solidFill>
              </a:rPr>
              <a:t>天</a:t>
            </a:r>
            <a:r>
              <a:rPr lang="zh-CN" altLang="en-US" sz="2400" dirty="0" smtClean="0"/>
              <a:t>）。</a:t>
            </a:r>
            <a:endParaRPr lang="en-US" altLang="zh-CN" sz="2400" dirty="0" smtClean="0"/>
          </a:p>
          <a:p>
            <a:endParaRPr lang="zh-CN" altLang="en-US" sz="2400" dirty="0" smtClean="0"/>
          </a:p>
          <a:p>
            <a:r>
              <a:rPr lang="zh-CN" altLang="en-US" sz="2400" dirty="0" smtClean="0">
                <a:solidFill>
                  <a:srgbClr val="3366FF"/>
                </a:solidFill>
              </a:rPr>
              <a:t>例：</a:t>
            </a:r>
            <a:r>
              <a:rPr lang="en-US" altLang="zh-CN" sz="2400" dirty="0" smtClean="0">
                <a:solidFill>
                  <a:srgbClr val="3366FF"/>
                </a:solidFill>
              </a:rPr>
              <a:t>contents</a:t>
            </a:r>
            <a:r>
              <a:rPr lang="zh-CN" altLang="en-US" sz="2400" dirty="0" smtClean="0">
                <a:solidFill>
                  <a:srgbClr val="3366FF"/>
                </a:solidFill>
              </a:rPr>
              <a:t>列存储的时间戳信息是网络爬虫抓取一个页面的时间，可以只保留最近三个版本的网页数据。</a:t>
            </a:r>
            <a:endParaRPr lang="zh-CN" altLang="en-US" sz="2400" dirty="0">
              <a:solidFill>
                <a:srgbClr val="3366FF"/>
              </a:solidFill>
            </a:endParaRPr>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主要内容</a:t>
            </a:r>
            <a:endParaRPr lang="zh-CN" altLang="en-US" dirty="0"/>
          </a:p>
        </p:txBody>
      </p:sp>
      <p:sp>
        <p:nvSpPr>
          <p:cNvPr id="6" name="文本占位符 5"/>
          <p:cNvSpPr>
            <a:spLocks noGrp="1"/>
          </p:cNvSpPr>
          <p:nvPr>
            <p:ph type="body" sz="quarter" idx="13"/>
          </p:nvPr>
        </p:nvSpPr>
        <p:spPr/>
        <p:txBody>
          <a:bodyPr/>
          <a:lstStyle/>
          <a:p>
            <a:pPr marL="457200" indent="-457200">
              <a:buFont typeface="Wingdings" panose="05000000000000000000" pitchFamily="2" charset="2"/>
              <a:buChar char="u"/>
            </a:pPr>
            <a:r>
              <a:rPr lang="zh-CN" altLang="en-US" dirty="0" smtClean="0"/>
              <a:t>设计思想</a:t>
            </a:r>
            <a:endParaRPr lang="en-US" altLang="zh-CN" dirty="0" smtClean="0"/>
          </a:p>
          <a:p>
            <a:pPr marL="457200" indent="-457200">
              <a:buFont typeface="Wingdings" panose="05000000000000000000" pitchFamily="2" charset="2"/>
              <a:buChar char="u"/>
            </a:pPr>
            <a:r>
              <a:rPr lang="zh-CN" altLang="en-US" dirty="0" smtClean="0"/>
              <a:t>数据模型</a:t>
            </a:r>
            <a:endParaRPr lang="en-US" altLang="zh-CN" dirty="0" smtClean="0"/>
          </a:p>
          <a:p>
            <a:pPr marL="457200" indent="-457200">
              <a:buFont typeface="Wingdings" panose="05000000000000000000" pitchFamily="2" charset="2"/>
              <a:buChar char="u"/>
            </a:pPr>
            <a:r>
              <a:rPr lang="zh-CN" altLang="en-US" dirty="0" smtClean="0"/>
              <a:t>基本操作</a:t>
            </a:r>
            <a:endParaRPr lang="en-US" altLang="zh-CN" dirty="0" smtClean="0"/>
          </a:p>
          <a:p>
            <a:pPr marL="457200" indent="-457200">
              <a:buFont typeface="Wingdings" panose="05000000000000000000" pitchFamily="2" charset="2"/>
              <a:buChar char="u"/>
            </a:pPr>
            <a:r>
              <a:rPr lang="zh-CN" altLang="en-US" dirty="0" smtClean="0"/>
              <a:t>体系架构</a:t>
            </a:r>
            <a:endParaRPr lang="en-US" altLang="zh-CN" dirty="0" smtClean="0"/>
          </a:p>
          <a:p>
            <a:pPr marL="457200" indent="-457200">
              <a:buFont typeface="Wingdings" panose="05000000000000000000" pitchFamily="2" charset="2"/>
              <a:buChar char="u"/>
            </a:pPr>
            <a:r>
              <a:rPr lang="zh-CN" altLang="en-US" dirty="0" smtClean="0"/>
              <a:t>运行管理</a:t>
            </a:r>
            <a:endParaRPr lang="en-US" altLang="zh-CN" dirty="0" smtClean="0"/>
          </a:p>
          <a:p>
            <a:pPr marL="457200" indent="-457200">
              <a:buFont typeface="Wingdings" panose="05000000000000000000" pitchFamily="2" charset="2"/>
              <a:buChar char="u"/>
            </a:pPr>
            <a:r>
              <a:rPr lang="en-US" altLang="zh-CN" dirty="0" smtClean="0"/>
              <a:t>Tablet</a:t>
            </a:r>
            <a:r>
              <a:rPr lang="zh-CN" altLang="en-US" dirty="0" smtClean="0"/>
              <a:t>服务</a:t>
            </a:r>
            <a:endParaRPr lang="en-US" altLang="zh-CN" dirty="0" smtClean="0"/>
          </a:p>
          <a:p>
            <a:pPr marL="457200" indent="-457200">
              <a:buFont typeface="Arial" panose="020B0604020202020204" pitchFamily="34" charset="0"/>
              <a:buChar char="•"/>
            </a:pPr>
            <a:endParaRPr lang="en-US" altLang="zh-CN" dirty="0" smtClean="0"/>
          </a:p>
          <a:p>
            <a:pPr marL="457200" indent="-457200">
              <a:buFont typeface="Arial" panose="020B0604020202020204" pitchFamily="34" charset="0"/>
              <a:buChar char="•"/>
            </a:pPr>
            <a:endParaRPr lang="zh-CN" altLang="en-US" dirty="0"/>
          </a:p>
        </p:txBody>
      </p:sp>
      <p:sp>
        <p:nvSpPr>
          <p:cNvPr id="4" name="灯片编号占位符 3"/>
          <p:cNvSpPr>
            <a:spLocks noGrp="1"/>
          </p:cNvSpPr>
          <p:nvPr>
            <p:ph type="sldNum" sz="quarter" idx="16"/>
          </p:nvPr>
        </p:nvSpPr>
        <p:spPr/>
        <p:txBody>
          <a:bodyPr/>
          <a:lstStyle/>
          <a:p>
            <a:pPr>
              <a:defRPr/>
            </a:pPr>
            <a:fld id="{1826D308-7631-44E6-AECE-5CBCE5011316}" type="slidenum">
              <a:rPr lang="zh-CN" altLang="en-US" smtClean="0"/>
              <a:pPr>
                <a:defRPr/>
              </a:pPr>
              <a:t>2</a:t>
            </a:fld>
            <a:endParaRPr lang="zh-CN" altLang="en-US"/>
          </a:p>
        </p:txBody>
      </p:sp>
    </p:spTree>
    <p:extLst>
      <p:ext uri="{BB962C8B-B14F-4D97-AF65-F5344CB8AC3E}">
        <p14:creationId xmlns:p14="http://schemas.microsoft.com/office/powerpoint/2010/main" val="2451388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基本操作</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ECA13528-80B5-46B8-A78B-47622CC58C0F}" type="slidenum">
              <a:rPr lang="zh-CN" altLang="en-US" smtClean="0"/>
              <a:pPr>
                <a:defRPr/>
              </a:pPr>
              <a:t>20</a:t>
            </a:fld>
            <a:endParaRPr lang="zh-CN" altLang="en-US"/>
          </a:p>
        </p:txBody>
      </p:sp>
    </p:spTree>
    <p:extLst>
      <p:ext uri="{BB962C8B-B14F-4D97-AF65-F5344CB8AC3E}">
        <p14:creationId xmlns:p14="http://schemas.microsoft.com/office/powerpoint/2010/main" val="4063421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A89FEA30-4E43-405E-92B2-9DE8B6771DF4}" type="slidenum">
              <a:rPr lang="zh-CN" altLang="en-US"/>
              <a:pPr>
                <a:defRPr/>
              </a:pPr>
              <a:t>21</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API——</a:t>
            </a:r>
            <a:r>
              <a:rPr lang="zh-CN" altLang="en-US" dirty="0" smtClean="0">
                <a:effectLst>
                  <a:outerShdw blurRad="38100" dist="38100" dir="2700000" algn="tl">
                    <a:srgbClr val="000000"/>
                  </a:outerShdw>
                </a:effectLst>
              </a:rPr>
              <a:t>查找、更新、控制</a:t>
            </a:r>
          </a:p>
        </p:txBody>
      </p:sp>
      <p:sp>
        <p:nvSpPr>
          <p:cNvPr id="18436" name="文本占位符 2"/>
          <p:cNvSpPr>
            <a:spLocks noGrp="1"/>
          </p:cNvSpPr>
          <p:nvPr>
            <p:ph type="body" sz="quarter" idx="13"/>
          </p:nvPr>
        </p:nvSpPr>
        <p:spPr>
          <a:xfrm>
            <a:off x="357188" y="1214438"/>
            <a:ext cx="8358187" cy="5286375"/>
          </a:xfrm>
        </p:spPr>
        <p:txBody>
          <a:bodyPr>
            <a:normAutofit/>
          </a:bodyPr>
          <a:lstStyle/>
          <a:p>
            <a:pPr>
              <a:lnSpc>
                <a:spcPct val="120000"/>
              </a:lnSpc>
            </a:pPr>
            <a:r>
              <a:rPr lang="en-US" altLang="zh-CN" sz="2400" dirty="0" err="1" smtClean="0"/>
              <a:t>Bigtable</a:t>
            </a:r>
            <a:r>
              <a:rPr lang="zh-CN" altLang="en-US" sz="2400" dirty="0" smtClean="0"/>
              <a:t>提供的</a:t>
            </a:r>
            <a:r>
              <a:rPr lang="en-US" altLang="zh-CN" sz="2400" dirty="0" smtClean="0"/>
              <a:t>API</a:t>
            </a:r>
            <a:r>
              <a:rPr lang="zh-CN" altLang="en-US" sz="2400" dirty="0" smtClean="0"/>
              <a:t>函数，至少包括： </a:t>
            </a:r>
            <a:endParaRPr lang="en-US" altLang="zh-CN" sz="2400" dirty="0" smtClean="0"/>
          </a:p>
          <a:p>
            <a:pPr>
              <a:lnSpc>
                <a:spcPct val="120000"/>
              </a:lnSpc>
            </a:pPr>
            <a:r>
              <a:rPr lang="en-US" altLang="zh-CN" sz="2400" dirty="0" smtClean="0"/>
              <a:t>1</a:t>
            </a:r>
            <a:r>
              <a:rPr lang="zh-CN" altLang="en-US" sz="2400" dirty="0" smtClean="0"/>
              <a:t>）建立和删除</a:t>
            </a:r>
            <a:r>
              <a:rPr lang="zh-CN" altLang="en-US" sz="2400" dirty="0" smtClean="0">
                <a:solidFill>
                  <a:schemeClr val="accent1"/>
                </a:solidFill>
              </a:rPr>
              <a:t>表</a:t>
            </a:r>
            <a:r>
              <a:rPr lang="zh-CN" altLang="en-US" sz="2400" dirty="0" smtClean="0"/>
              <a:t>；</a:t>
            </a:r>
            <a:endParaRPr lang="en-US" altLang="zh-CN" sz="2400" dirty="0" smtClean="0"/>
          </a:p>
          <a:p>
            <a:pPr>
              <a:lnSpc>
                <a:spcPct val="120000"/>
              </a:lnSpc>
            </a:pPr>
            <a:r>
              <a:rPr lang="en-US" altLang="zh-CN" sz="2400" dirty="0" smtClean="0"/>
              <a:t>2</a:t>
            </a:r>
            <a:r>
              <a:rPr lang="zh-CN" altLang="en-US" sz="2400" dirty="0" smtClean="0"/>
              <a:t>）建立和删除</a:t>
            </a:r>
            <a:r>
              <a:rPr lang="zh-CN" altLang="en-US" sz="2400" dirty="0" smtClean="0">
                <a:solidFill>
                  <a:schemeClr val="accent1"/>
                </a:solidFill>
              </a:rPr>
              <a:t>列族</a:t>
            </a:r>
            <a:r>
              <a:rPr lang="zh-CN" altLang="en-US" sz="2400" dirty="0" smtClean="0"/>
              <a:t>。</a:t>
            </a:r>
            <a:endParaRPr lang="en-US" altLang="zh-CN" sz="2400" dirty="0" smtClean="0"/>
          </a:p>
          <a:p>
            <a:pPr>
              <a:lnSpc>
                <a:spcPct val="120000"/>
              </a:lnSpc>
            </a:pPr>
            <a:endParaRPr lang="en-US" altLang="zh-CN" sz="2400" dirty="0" smtClean="0"/>
          </a:p>
          <a:p>
            <a:pPr>
              <a:lnSpc>
                <a:spcPct val="120000"/>
              </a:lnSpc>
            </a:pPr>
            <a:r>
              <a:rPr lang="zh-CN" altLang="en-US" sz="2400" dirty="0" smtClean="0"/>
              <a:t>客户程序可以写入或者删除表中的值，如：</a:t>
            </a:r>
            <a:endParaRPr lang="en-US" altLang="zh-CN" sz="2400" dirty="0" smtClean="0"/>
          </a:p>
          <a:p>
            <a:pPr>
              <a:lnSpc>
                <a:spcPct val="120000"/>
              </a:lnSpc>
            </a:pPr>
            <a:r>
              <a:rPr lang="en-US" altLang="zh-CN" sz="2400" dirty="0" smtClean="0"/>
              <a:t>1</a:t>
            </a:r>
            <a:r>
              <a:rPr lang="zh-CN" altLang="en-US" sz="2400" dirty="0" smtClean="0"/>
              <a:t>）增加、删除</a:t>
            </a:r>
            <a:r>
              <a:rPr lang="zh-CN" altLang="en-US" sz="2400" dirty="0" smtClean="0">
                <a:solidFill>
                  <a:schemeClr val="accent1"/>
                </a:solidFill>
              </a:rPr>
              <a:t>锚点（增加列）</a:t>
            </a:r>
            <a:r>
              <a:rPr lang="zh-CN" altLang="en-US" sz="2400" dirty="0" smtClean="0"/>
              <a:t>；</a:t>
            </a:r>
            <a:endParaRPr lang="en-US" altLang="zh-CN" sz="2400" dirty="0" smtClean="0"/>
          </a:p>
          <a:p>
            <a:pPr>
              <a:lnSpc>
                <a:spcPct val="120000"/>
              </a:lnSpc>
            </a:pPr>
            <a:r>
              <a:rPr lang="en-US" altLang="zh-CN" sz="2400" dirty="0" smtClean="0"/>
              <a:t>2</a:t>
            </a:r>
            <a:r>
              <a:rPr lang="zh-CN" altLang="en-US" sz="2400" dirty="0" smtClean="0"/>
              <a:t>）从每个</a:t>
            </a:r>
            <a:r>
              <a:rPr lang="zh-CN" altLang="en-US" sz="2400" dirty="0" smtClean="0">
                <a:solidFill>
                  <a:schemeClr val="accent1"/>
                </a:solidFill>
              </a:rPr>
              <a:t>行中查找值</a:t>
            </a:r>
            <a:r>
              <a:rPr lang="zh-CN" altLang="en-US" sz="2400" dirty="0" smtClean="0"/>
              <a:t>；</a:t>
            </a:r>
            <a:endParaRPr lang="en-US" altLang="zh-CN" sz="2400" dirty="0" smtClean="0"/>
          </a:p>
          <a:p>
            <a:pPr>
              <a:lnSpc>
                <a:spcPct val="120000"/>
              </a:lnSpc>
            </a:pPr>
            <a:r>
              <a:rPr lang="en-US" altLang="zh-CN" sz="2400" dirty="0" smtClean="0"/>
              <a:t>3</a:t>
            </a:r>
            <a:r>
              <a:rPr lang="zh-CN" altLang="en-US" sz="2400" dirty="0" smtClean="0"/>
              <a:t>）</a:t>
            </a:r>
            <a:r>
              <a:rPr lang="zh-CN" altLang="en-US" sz="2400" dirty="0" smtClean="0">
                <a:solidFill>
                  <a:schemeClr val="accent1"/>
                </a:solidFill>
              </a:rPr>
              <a:t>遍历</a:t>
            </a:r>
            <a:r>
              <a:rPr lang="zh-CN" altLang="en-US" sz="2400" dirty="0" smtClean="0"/>
              <a:t>表中的一个</a:t>
            </a:r>
            <a:r>
              <a:rPr lang="zh-CN" altLang="en-US" sz="2400" dirty="0" smtClean="0">
                <a:solidFill>
                  <a:schemeClr val="accent1"/>
                </a:solidFill>
              </a:rPr>
              <a:t>数据子集</a:t>
            </a:r>
            <a:r>
              <a:rPr lang="zh-CN" altLang="en-US" sz="2400" dirty="0" smtClean="0"/>
              <a:t>。</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7670AAF6-D03C-4ADE-B373-40F2B485D7EE}" type="slidenum">
              <a:rPr lang="zh-CN" altLang="en-US" sz="1000">
                <a:solidFill>
                  <a:schemeClr val="bg2">
                    <a:shade val="50000"/>
                  </a:schemeClr>
                </a:solidFill>
                <a:latin typeface="+mn-lt"/>
                <a:ea typeface="+mn-ea"/>
              </a:rPr>
              <a:pPr algn="r" fontAlgn="auto">
                <a:spcBef>
                  <a:spcPts val="0"/>
                </a:spcBef>
                <a:spcAft>
                  <a:spcPts val="0"/>
                </a:spcAft>
                <a:defRPr/>
              </a:pPr>
              <a:t>21</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outerShdw blurRad="38100" dist="38100" dir="2700000" algn="tl">
                    <a:srgbClr val="000000"/>
                  </a:outerShdw>
                </a:effectLst>
              </a:rPr>
              <a:t>API——</a:t>
            </a:r>
            <a:r>
              <a:rPr lang="zh-CN" altLang="en-US" dirty="0" smtClean="0">
                <a:effectLst>
                  <a:outerShdw blurRad="38100" dist="38100" dir="2700000" algn="tl">
                    <a:srgbClr val="000000"/>
                  </a:outerShdw>
                </a:effectLst>
              </a:rPr>
              <a:t>查找、更新、控制</a:t>
            </a:r>
            <a:endParaRPr lang="zh-CN" altLang="en-US" dirty="0"/>
          </a:p>
        </p:txBody>
      </p:sp>
      <p:sp>
        <p:nvSpPr>
          <p:cNvPr id="3" name="文本占位符 2"/>
          <p:cNvSpPr>
            <a:spLocks noGrp="1"/>
          </p:cNvSpPr>
          <p:nvPr>
            <p:ph type="body" sz="quarter" idx="13"/>
          </p:nvPr>
        </p:nvSpPr>
        <p:spPr/>
        <p:txBody>
          <a:bodyPr>
            <a:normAutofit/>
          </a:bodyPr>
          <a:lstStyle/>
          <a:p>
            <a:r>
              <a:rPr lang="zh-CN" altLang="en-US" sz="2400" dirty="0" smtClean="0"/>
              <a:t>有多种方法可以对扫描输出的行、列和时间戳进行限制。</a:t>
            </a:r>
            <a:endParaRPr lang="en-US" altLang="zh-CN" sz="2400" dirty="0" smtClean="0"/>
          </a:p>
          <a:p>
            <a:r>
              <a:rPr lang="zh-CN" altLang="en-US" sz="2400" dirty="0" smtClean="0"/>
              <a:t>例如：</a:t>
            </a:r>
            <a:endParaRPr lang="en-US" altLang="zh-CN" sz="2400" dirty="0" smtClean="0"/>
          </a:p>
          <a:p>
            <a:r>
              <a:rPr lang="en-US" altLang="zh-CN" sz="2400" dirty="0" smtClean="0"/>
              <a:t>1</a:t>
            </a:r>
            <a:r>
              <a:rPr lang="zh-CN" altLang="en-US" sz="2400" dirty="0" smtClean="0"/>
              <a:t>）只输出那些</a:t>
            </a:r>
            <a:r>
              <a:rPr lang="zh-CN" altLang="en-US" sz="2400" dirty="0" smtClean="0">
                <a:solidFill>
                  <a:srgbClr val="FF0000"/>
                </a:solidFill>
              </a:rPr>
              <a:t>匹配正则表达式</a:t>
            </a:r>
            <a:r>
              <a:rPr lang="zh-CN" altLang="en-US" sz="2400" dirty="0" smtClean="0"/>
              <a:t>“*</a:t>
            </a:r>
            <a:r>
              <a:rPr lang="en-US" altLang="zh-CN" sz="2400" dirty="0" smtClean="0"/>
              <a:t>.</a:t>
            </a:r>
            <a:r>
              <a:rPr lang="en-US" altLang="zh-CN" sz="2400" dirty="0" err="1" smtClean="0"/>
              <a:t>cnn.com</a:t>
            </a:r>
            <a:r>
              <a:rPr lang="zh-CN" altLang="en-US" sz="2400" dirty="0" smtClean="0"/>
              <a:t>”的锚点；</a:t>
            </a:r>
            <a:endParaRPr lang="en-US" altLang="zh-CN" sz="2400" dirty="0" smtClean="0"/>
          </a:p>
          <a:p>
            <a:r>
              <a:rPr lang="en-US" altLang="zh-CN" sz="2400" dirty="0" smtClean="0"/>
              <a:t>2</a:t>
            </a:r>
            <a:r>
              <a:rPr lang="zh-CN" altLang="en-US" sz="2400" dirty="0" smtClean="0"/>
              <a:t>）输出时间戳在</a:t>
            </a:r>
            <a:r>
              <a:rPr lang="zh-CN" altLang="en-US" sz="2400" dirty="0" smtClean="0">
                <a:solidFill>
                  <a:srgbClr val="FF0000"/>
                </a:solidFill>
              </a:rPr>
              <a:t>当前时间前</a:t>
            </a:r>
            <a:r>
              <a:rPr lang="en-US" altLang="zh-CN" sz="2400" dirty="0" smtClean="0">
                <a:solidFill>
                  <a:srgbClr val="FF0000"/>
                </a:solidFill>
              </a:rPr>
              <a:t>10</a:t>
            </a:r>
            <a:r>
              <a:rPr lang="zh-CN" altLang="en-US" sz="2400" dirty="0" smtClean="0">
                <a:solidFill>
                  <a:srgbClr val="FF0000"/>
                </a:solidFill>
              </a:rPr>
              <a:t>天</a:t>
            </a:r>
            <a:r>
              <a:rPr lang="zh-CN" altLang="en-US" sz="2400" dirty="0" smtClean="0"/>
              <a:t>的锚点。</a:t>
            </a:r>
            <a:endParaRPr lang="en-US" altLang="zh-CN" sz="2400" dirty="0" smtClean="0"/>
          </a:p>
          <a:p>
            <a:endParaRPr lang="en-US" altLang="zh-CN" sz="2400" dirty="0" smtClean="0"/>
          </a:p>
          <a:p>
            <a:r>
              <a:rPr lang="en-US" altLang="zh-CN" sz="2400" dirty="0" err="1" smtClean="0"/>
              <a:t>BigTable</a:t>
            </a:r>
            <a:r>
              <a:rPr lang="zh-CN" altLang="en-US" sz="2400" dirty="0" smtClean="0"/>
              <a:t>还提供修改集群、表和列族的</a:t>
            </a:r>
            <a:r>
              <a:rPr lang="zh-CN" altLang="en-US" sz="2400" dirty="0" smtClean="0">
                <a:solidFill>
                  <a:srgbClr val="FF0000"/>
                </a:solidFill>
              </a:rPr>
              <a:t>元数据</a:t>
            </a:r>
            <a:r>
              <a:rPr lang="zh-CN" altLang="en-US" sz="2400" dirty="0" smtClean="0"/>
              <a:t>的</a:t>
            </a:r>
            <a:r>
              <a:rPr lang="en-US" altLang="zh-CN" sz="2400" dirty="0" smtClean="0"/>
              <a:t>API</a:t>
            </a:r>
            <a:r>
              <a:rPr lang="zh-CN" altLang="en-US" sz="2400" dirty="0" smtClean="0"/>
              <a:t>（</a:t>
            </a:r>
            <a:r>
              <a:rPr lang="zh-CN" altLang="en-US" sz="2400" dirty="0" smtClean="0">
                <a:solidFill>
                  <a:srgbClr val="3366FF"/>
                </a:solidFill>
              </a:rPr>
              <a:t>如修改访问权限</a:t>
            </a:r>
            <a:r>
              <a:rPr lang="zh-CN" altLang="en-US" sz="2400" dirty="0" smtClean="0"/>
              <a:t>）。</a:t>
            </a:r>
            <a:endParaRPr lang="zh-CN" altLang="en-US" sz="2400" dirty="0"/>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FD90A8A6-C432-4A10-B594-800DB2691830}" type="slidenum">
              <a:rPr lang="zh-CN" altLang="en-US"/>
              <a:pPr>
                <a:defRPr/>
              </a:pPr>
              <a:t>23</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en-US" altLang="zh-CN" smtClean="0">
                <a:effectLst>
                  <a:outerShdw blurRad="38100" dist="38100" dir="2700000" algn="tl">
                    <a:srgbClr val="000000"/>
                  </a:outerShdw>
                </a:effectLst>
              </a:rPr>
              <a:t>API——</a:t>
            </a:r>
            <a:r>
              <a:rPr lang="zh-CN" altLang="en-US" smtClean="0">
                <a:effectLst>
                  <a:outerShdw blurRad="38100" dist="38100" dir="2700000" algn="tl">
                    <a:srgbClr val="000000"/>
                  </a:outerShdw>
                </a:effectLst>
              </a:rPr>
              <a:t>查找与更新</a:t>
            </a:r>
          </a:p>
        </p:txBody>
      </p:sp>
      <p:sp>
        <p:nvSpPr>
          <p:cNvPr id="3" name="文本占位符 2"/>
          <p:cNvSpPr>
            <a:spLocks noGrp="1"/>
          </p:cNvSpPr>
          <p:nvPr>
            <p:ph type="body" sz="quarter" idx="13"/>
          </p:nvPr>
        </p:nvSpPr>
        <p:spPr>
          <a:xfrm>
            <a:off x="323528" y="1341437"/>
            <a:ext cx="8568952" cy="5302273"/>
          </a:xfrm>
        </p:spPr>
        <p:txBody>
          <a:bodyPr>
            <a:noAutofit/>
          </a:bodyPr>
          <a:lstStyle/>
          <a:p>
            <a:pPr>
              <a:lnSpc>
                <a:spcPct val="90000"/>
              </a:lnSpc>
            </a:pPr>
            <a:r>
              <a:rPr lang="zh-CN" altLang="en-US" sz="2400" dirty="0" smtClean="0"/>
              <a:t>客户程序可以遍历多个列族</a:t>
            </a:r>
          </a:p>
          <a:p>
            <a:pPr>
              <a:lnSpc>
                <a:spcPct val="90000"/>
              </a:lnSpc>
            </a:pPr>
            <a:r>
              <a:rPr lang="en-US" altLang="zh-CN" sz="2400" dirty="0" smtClean="0"/>
              <a:t>Scanner </a:t>
            </a:r>
            <a:r>
              <a:rPr lang="en-US" altLang="zh-CN" sz="2400" dirty="0" smtClean="0">
                <a:solidFill>
                  <a:srgbClr val="FF0000"/>
                </a:solidFill>
              </a:rPr>
              <a:t>scanner</a:t>
            </a:r>
            <a:r>
              <a:rPr lang="en-US" altLang="zh-CN" sz="2400" dirty="0" smtClean="0"/>
              <a:t>(T);</a:t>
            </a:r>
            <a:r>
              <a:rPr lang="en-US" altLang="zh-CN" sz="2400" dirty="0" smtClean="0">
                <a:solidFill>
                  <a:srgbClr val="3366FF"/>
                </a:solidFill>
              </a:rPr>
              <a:t>//</a:t>
            </a:r>
            <a:r>
              <a:rPr lang="zh-CN" altLang="en-US" sz="2400" dirty="0" smtClean="0">
                <a:solidFill>
                  <a:srgbClr val="3366FF"/>
                </a:solidFill>
              </a:rPr>
              <a:t>目标是</a:t>
            </a:r>
            <a:r>
              <a:rPr lang="en-US" altLang="zh-CN" sz="2400" dirty="0" smtClean="0">
                <a:solidFill>
                  <a:srgbClr val="3366FF"/>
                </a:solidFill>
              </a:rPr>
              <a:t>T</a:t>
            </a:r>
            <a:r>
              <a:rPr lang="zh-CN" altLang="en-US" sz="2400" dirty="0" smtClean="0">
                <a:solidFill>
                  <a:srgbClr val="3366FF"/>
                </a:solidFill>
              </a:rPr>
              <a:t>表</a:t>
            </a:r>
            <a:endParaRPr lang="en-US" altLang="zh-CN" sz="2400" dirty="0" smtClean="0">
              <a:solidFill>
                <a:srgbClr val="3366FF"/>
              </a:solidFill>
            </a:endParaRPr>
          </a:p>
          <a:p>
            <a:pPr>
              <a:lnSpc>
                <a:spcPct val="90000"/>
              </a:lnSpc>
            </a:pPr>
            <a:r>
              <a:rPr lang="en-US" altLang="zh-CN" sz="2400" dirty="0" err="1" smtClean="0"/>
              <a:t>ScanStream</a:t>
            </a:r>
            <a:r>
              <a:rPr lang="en-US" altLang="zh-CN" sz="2400" dirty="0" smtClean="0"/>
              <a:t> *</a:t>
            </a:r>
            <a:r>
              <a:rPr lang="en-US" altLang="zh-CN" sz="2400" dirty="0" smtClean="0">
                <a:solidFill>
                  <a:srgbClr val="FF0000"/>
                </a:solidFill>
              </a:rPr>
              <a:t>stream</a:t>
            </a:r>
            <a:r>
              <a:rPr lang="en-US" altLang="zh-CN" sz="2400" dirty="0" smtClean="0"/>
              <a:t>;</a:t>
            </a:r>
            <a:r>
              <a:rPr lang="en-US" altLang="zh-CN" sz="2400" dirty="0" smtClean="0">
                <a:solidFill>
                  <a:srgbClr val="3366FF"/>
                </a:solidFill>
              </a:rPr>
              <a:t>//</a:t>
            </a:r>
            <a:r>
              <a:rPr lang="zh-CN" altLang="en-US" sz="2400" dirty="0" smtClean="0">
                <a:solidFill>
                  <a:srgbClr val="3366FF"/>
                </a:solidFill>
              </a:rPr>
              <a:t>中间结果数据流</a:t>
            </a:r>
            <a:endParaRPr lang="en-US" altLang="zh-CN" sz="2400" dirty="0" smtClean="0">
              <a:solidFill>
                <a:srgbClr val="3366FF"/>
              </a:solidFill>
            </a:endParaRPr>
          </a:p>
          <a:p>
            <a:pPr>
              <a:lnSpc>
                <a:spcPct val="90000"/>
              </a:lnSpc>
            </a:pPr>
            <a:r>
              <a:rPr lang="en-US" altLang="zh-CN" sz="2400" dirty="0" smtClean="0">
                <a:solidFill>
                  <a:srgbClr val="3366FF"/>
                </a:solidFill>
              </a:rPr>
              <a:t>//</a:t>
            </a:r>
            <a:r>
              <a:rPr lang="zh-CN" altLang="en-US" sz="2400" dirty="0" smtClean="0">
                <a:solidFill>
                  <a:srgbClr val="3366FF"/>
                </a:solidFill>
              </a:rPr>
              <a:t>选择列族</a:t>
            </a:r>
          </a:p>
          <a:p>
            <a:pPr>
              <a:lnSpc>
                <a:spcPct val="90000"/>
              </a:lnSpc>
            </a:pPr>
            <a:r>
              <a:rPr lang="en-US" altLang="zh-CN" sz="2400" dirty="0" smtClean="0">
                <a:solidFill>
                  <a:srgbClr val="FF0000"/>
                </a:solidFill>
              </a:rPr>
              <a:t>stream = </a:t>
            </a:r>
            <a:r>
              <a:rPr lang="en-US" altLang="zh-CN" sz="2400" dirty="0" err="1" smtClean="0">
                <a:solidFill>
                  <a:srgbClr val="FF0000"/>
                </a:solidFill>
              </a:rPr>
              <a:t>scanner</a:t>
            </a:r>
            <a:r>
              <a:rPr lang="en-US" altLang="zh-CN" sz="2400" dirty="0" err="1" smtClean="0"/>
              <a:t>.Fetch</a:t>
            </a:r>
            <a:r>
              <a:rPr lang="en-US" altLang="zh-CN" sz="2400" dirty="0" err="1" smtClean="0">
                <a:solidFill>
                  <a:srgbClr val="FF0000"/>
                </a:solidFill>
              </a:rPr>
              <a:t>ColumnFamily</a:t>
            </a:r>
            <a:r>
              <a:rPr lang="en-US" altLang="zh-CN" sz="2400" dirty="0" smtClean="0"/>
              <a:t>(“anchor”);</a:t>
            </a:r>
          </a:p>
          <a:p>
            <a:pPr>
              <a:lnSpc>
                <a:spcPct val="90000"/>
              </a:lnSpc>
            </a:pPr>
            <a:r>
              <a:rPr lang="en-US" altLang="zh-CN" sz="2400" dirty="0" smtClean="0">
                <a:solidFill>
                  <a:srgbClr val="FF0000"/>
                </a:solidFill>
              </a:rPr>
              <a:t>stream</a:t>
            </a:r>
            <a:r>
              <a:rPr lang="en-US" altLang="zh-CN" sz="2400" dirty="0" smtClean="0"/>
              <a:t>-&gt;</a:t>
            </a:r>
            <a:r>
              <a:rPr lang="en-US" altLang="zh-CN" sz="2400" dirty="0" err="1" smtClean="0"/>
              <a:t>SetReturn</a:t>
            </a:r>
            <a:r>
              <a:rPr lang="en-US" altLang="zh-CN" sz="2400" dirty="0" err="1" smtClean="0">
                <a:solidFill>
                  <a:srgbClr val="FF0000"/>
                </a:solidFill>
              </a:rPr>
              <a:t>AllVersions</a:t>
            </a:r>
            <a:r>
              <a:rPr lang="en-US" altLang="zh-CN" sz="2400" dirty="0" smtClean="0"/>
              <a:t>( );</a:t>
            </a:r>
          </a:p>
          <a:p>
            <a:pPr>
              <a:lnSpc>
                <a:spcPct val="90000"/>
              </a:lnSpc>
            </a:pPr>
            <a:r>
              <a:rPr lang="en-US" altLang="zh-CN" sz="2400" dirty="0" err="1" smtClean="0">
                <a:solidFill>
                  <a:srgbClr val="FF0000"/>
                </a:solidFill>
              </a:rPr>
              <a:t>scanner</a:t>
            </a:r>
            <a:r>
              <a:rPr lang="en-US" altLang="zh-CN" sz="2400" dirty="0" err="1" smtClean="0"/>
              <a:t>.Lookup</a:t>
            </a:r>
            <a:r>
              <a:rPr lang="en-US" altLang="zh-CN" sz="2400" dirty="0" smtClean="0"/>
              <a:t>(“</a:t>
            </a:r>
            <a:r>
              <a:rPr lang="en-US" altLang="zh-CN" sz="2400" dirty="0" err="1" smtClean="0"/>
              <a:t>com.cnn.www</a:t>
            </a:r>
            <a:r>
              <a:rPr lang="en-US" altLang="zh-CN" sz="2400" dirty="0" smtClean="0"/>
              <a:t>”);</a:t>
            </a:r>
            <a:r>
              <a:rPr lang="en-US" altLang="zh-CN" sz="2400" dirty="0" smtClean="0">
                <a:solidFill>
                  <a:srgbClr val="FF0000"/>
                </a:solidFill>
              </a:rPr>
              <a:t>//</a:t>
            </a:r>
            <a:r>
              <a:rPr lang="zh-CN" altLang="en-US" sz="2400" dirty="0" smtClean="0">
                <a:solidFill>
                  <a:srgbClr val="FF0000"/>
                </a:solidFill>
              </a:rPr>
              <a:t>选择行，填充</a:t>
            </a:r>
            <a:r>
              <a:rPr lang="en-US" altLang="zh-CN" sz="2000" dirty="0" smtClean="0">
                <a:solidFill>
                  <a:srgbClr val="FF0000"/>
                </a:solidFill>
              </a:rPr>
              <a:t>stream</a:t>
            </a:r>
            <a:endParaRPr lang="zh-CN" altLang="en-US" sz="2000" dirty="0" smtClean="0">
              <a:solidFill>
                <a:srgbClr val="FF0000"/>
              </a:solidFill>
            </a:endParaRPr>
          </a:p>
          <a:p>
            <a:pPr>
              <a:lnSpc>
                <a:spcPct val="90000"/>
              </a:lnSpc>
            </a:pPr>
            <a:r>
              <a:rPr lang="en-US" altLang="zh-CN" sz="2400" dirty="0" smtClean="0"/>
              <a:t>for (; !stream-&gt;Done(); stream-&gt;Next()) {</a:t>
            </a:r>
          </a:p>
          <a:p>
            <a:pPr>
              <a:lnSpc>
                <a:spcPct val="90000"/>
              </a:lnSpc>
            </a:pPr>
            <a:r>
              <a:rPr lang="en-US" altLang="zh-CN" sz="2400" dirty="0" smtClean="0"/>
              <a:t>   </a:t>
            </a:r>
            <a:r>
              <a:rPr lang="en-US" altLang="zh-CN" sz="2400" dirty="0" err="1" smtClean="0"/>
              <a:t>printf</a:t>
            </a:r>
            <a:r>
              <a:rPr lang="en-US" altLang="zh-CN" sz="2400" dirty="0" smtClean="0"/>
              <a:t>(“%s %s %</a:t>
            </a:r>
            <a:r>
              <a:rPr lang="en-US" altLang="zh-CN" sz="2400" dirty="0" err="1" smtClean="0"/>
              <a:t>lld</a:t>
            </a:r>
            <a:r>
              <a:rPr lang="en-US" altLang="zh-CN" sz="2400" dirty="0" smtClean="0"/>
              <a:t> %s\n”,</a:t>
            </a:r>
          </a:p>
          <a:p>
            <a:pPr>
              <a:lnSpc>
                <a:spcPct val="90000"/>
              </a:lnSpc>
            </a:pPr>
            <a:r>
              <a:rPr lang="en-US" altLang="zh-CN" sz="2400" dirty="0" smtClean="0">
                <a:solidFill>
                  <a:schemeClr val="accent1"/>
                </a:solidFill>
              </a:rPr>
              <a:t>         </a:t>
            </a:r>
            <a:r>
              <a:rPr lang="en-US" altLang="zh-CN" sz="2400" dirty="0" err="1" smtClean="0">
                <a:solidFill>
                  <a:srgbClr val="FF0000"/>
                </a:solidFill>
              </a:rPr>
              <a:t>scanner</a:t>
            </a:r>
            <a:r>
              <a:rPr lang="en-US" altLang="zh-CN" sz="2400" dirty="0" err="1" smtClean="0"/>
              <a:t>.</a:t>
            </a:r>
            <a:r>
              <a:rPr lang="en-US" altLang="zh-CN" sz="2400" dirty="0" err="1" smtClean="0">
                <a:solidFill>
                  <a:srgbClr val="FF0000"/>
                </a:solidFill>
              </a:rPr>
              <a:t>RowName</a:t>
            </a:r>
            <a:r>
              <a:rPr lang="en-US" altLang="zh-CN" sz="2400" dirty="0" smtClean="0"/>
              <a:t>(),</a:t>
            </a:r>
          </a:p>
          <a:p>
            <a:pPr>
              <a:lnSpc>
                <a:spcPct val="90000"/>
              </a:lnSpc>
            </a:pPr>
            <a:r>
              <a:rPr lang="en-US" altLang="zh-CN" sz="2400" dirty="0" smtClean="0"/>
              <a:t>         stream-&gt;</a:t>
            </a:r>
            <a:r>
              <a:rPr lang="en-US" altLang="zh-CN" sz="2400" dirty="0" err="1" smtClean="0">
                <a:solidFill>
                  <a:srgbClr val="FF0000"/>
                </a:solidFill>
              </a:rPr>
              <a:t>ColumnName</a:t>
            </a:r>
            <a:r>
              <a:rPr lang="en-US" altLang="zh-CN" sz="2400" dirty="0" smtClean="0"/>
              <a:t>(),</a:t>
            </a:r>
          </a:p>
          <a:p>
            <a:pPr>
              <a:lnSpc>
                <a:spcPct val="90000"/>
              </a:lnSpc>
            </a:pPr>
            <a:r>
              <a:rPr lang="en-US" altLang="zh-CN" sz="2400" dirty="0" smtClean="0"/>
              <a:t>         stream-&gt;</a:t>
            </a:r>
            <a:r>
              <a:rPr lang="en-US" altLang="zh-CN" sz="2400" dirty="0" err="1" smtClean="0"/>
              <a:t>Micro</a:t>
            </a:r>
            <a:r>
              <a:rPr lang="en-US" altLang="zh-CN" sz="2400" dirty="0" err="1" smtClean="0">
                <a:solidFill>
                  <a:srgbClr val="FF0000"/>
                </a:solidFill>
              </a:rPr>
              <a:t>Timestamp</a:t>
            </a:r>
            <a:r>
              <a:rPr lang="en-US" altLang="zh-CN" sz="2400" dirty="0" smtClean="0"/>
              <a:t>(),</a:t>
            </a:r>
          </a:p>
          <a:p>
            <a:pPr>
              <a:lnSpc>
                <a:spcPct val="90000"/>
              </a:lnSpc>
            </a:pPr>
            <a:r>
              <a:rPr lang="en-US" altLang="zh-CN" sz="2400" dirty="0" smtClean="0"/>
              <a:t>         stream-&gt;</a:t>
            </a:r>
            <a:r>
              <a:rPr lang="en-US" altLang="zh-CN" sz="2400" dirty="0" smtClean="0">
                <a:solidFill>
                  <a:srgbClr val="FF0000"/>
                </a:solidFill>
              </a:rPr>
              <a:t>Value</a:t>
            </a:r>
            <a:r>
              <a:rPr lang="en-US" altLang="zh-CN" sz="2400" dirty="0" smtClean="0"/>
              <a:t>());</a:t>
            </a:r>
          </a:p>
          <a:p>
            <a:pPr>
              <a:lnSpc>
                <a:spcPct val="90000"/>
              </a:lnSpc>
            </a:pPr>
            <a:r>
              <a:rPr lang="en-US" altLang="zh-CN" sz="2400" dirty="0" smtClean="0"/>
              <a:t>}</a:t>
            </a:r>
            <a:r>
              <a:rPr lang="en-US" altLang="zh-CN" sz="2400" dirty="0" smtClean="0">
                <a:solidFill>
                  <a:srgbClr val="3366FF"/>
                </a:solidFill>
              </a:rPr>
              <a:t>//</a:t>
            </a:r>
            <a:r>
              <a:rPr lang="zh-CN" altLang="en-US" sz="2400" dirty="0" smtClean="0">
                <a:solidFill>
                  <a:srgbClr val="3366FF"/>
                </a:solidFill>
              </a:rPr>
              <a:t>遍历</a:t>
            </a:r>
            <a:r>
              <a:rPr lang="en-US" altLang="zh-CN" sz="2400" dirty="0" err="1" smtClean="0">
                <a:solidFill>
                  <a:srgbClr val="3366FF"/>
                </a:solidFill>
              </a:rPr>
              <a:t>com.cnn.www</a:t>
            </a:r>
            <a:r>
              <a:rPr lang="zh-CN" altLang="en-US" sz="2400" dirty="0" smtClean="0">
                <a:solidFill>
                  <a:srgbClr val="3366FF"/>
                </a:solidFill>
              </a:rPr>
              <a:t>行</a:t>
            </a:r>
            <a:r>
              <a:rPr lang="en-US" altLang="zh-CN" sz="2400" dirty="0" smtClean="0">
                <a:solidFill>
                  <a:srgbClr val="3366FF"/>
                </a:solidFill>
              </a:rPr>
              <a:t>anchor</a:t>
            </a:r>
            <a:r>
              <a:rPr lang="zh-CN" altLang="en-US" sz="2400" dirty="0" smtClean="0">
                <a:solidFill>
                  <a:srgbClr val="3366FF"/>
                </a:solidFill>
              </a:rPr>
              <a:t>列族的所有版本值。</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60020D8A-5F19-49E0-8DAA-A2C0D4F1BD9B}" type="slidenum">
              <a:rPr lang="zh-CN" altLang="en-US" sz="1000">
                <a:solidFill>
                  <a:schemeClr val="bg2">
                    <a:shade val="50000"/>
                  </a:schemeClr>
                </a:solidFill>
                <a:latin typeface="+mn-lt"/>
                <a:ea typeface="+mn-ea"/>
              </a:rPr>
              <a:pPr algn="r" fontAlgn="auto">
                <a:spcBef>
                  <a:spcPts val="0"/>
                </a:spcBef>
                <a:spcAft>
                  <a:spcPts val="0"/>
                </a:spcAft>
                <a:defRPr/>
              </a:pPr>
              <a:t>23</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D2D56ADD-29E6-4AB3-AFFF-6ECA6344F6F9}" type="slidenum">
              <a:rPr lang="zh-CN" altLang="en-US"/>
              <a:pPr>
                <a:defRPr/>
              </a:pPr>
              <a:t>24</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en-US" altLang="zh-CN" smtClean="0">
                <a:effectLst>
                  <a:outerShdw blurRad="38100" dist="38100" dir="2700000" algn="tl">
                    <a:srgbClr val="000000"/>
                  </a:outerShdw>
                </a:effectLst>
              </a:rPr>
              <a:t>API——</a:t>
            </a:r>
            <a:r>
              <a:rPr lang="zh-CN" altLang="en-US" smtClean="0">
                <a:effectLst>
                  <a:outerShdw blurRad="38100" dist="38100" dir="2700000" algn="tl">
                    <a:srgbClr val="000000"/>
                  </a:outerShdw>
                </a:effectLst>
              </a:rPr>
              <a:t>计算功能</a:t>
            </a:r>
          </a:p>
        </p:txBody>
      </p:sp>
      <p:sp>
        <p:nvSpPr>
          <p:cNvPr id="21508" name="文本占位符 2"/>
          <p:cNvSpPr>
            <a:spLocks noGrp="1"/>
          </p:cNvSpPr>
          <p:nvPr>
            <p:ph type="body" sz="quarter" idx="13"/>
          </p:nvPr>
        </p:nvSpPr>
        <p:spPr>
          <a:xfrm>
            <a:off x="428625" y="1428750"/>
            <a:ext cx="8358188" cy="5000646"/>
          </a:xfrm>
        </p:spPr>
        <p:txBody>
          <a:bodyPr>
            <a:normAutofit/>
          </a:bodyPr>
          <a:lstStyle/>
          <a:p>
            <a:pPr>
              <a:lnSpc>
                <a:spcPct val="120000"/>
              </a:lnSpc>
            </a:pPr>
            <a:r>
              <a:rPr lang="en-US" altLang="zh-CN" sz="2400" dirty="0" smtClean="0"/>
              <a:t>Bigtable</a:t>
            </a:r>
            <a:r>
              <a:rPr lang="zh-CN" altLang="en-US" sz="2400" dirty="0" smtClean="0"/>
              <a:t>允许把数据项用做</a:t>
            </a:r>
            <a:r>
              <a:rPr lang="zh-CN" altLang="en-US" sz="2400" dirty="0" smtClean="0">
                <a:solidFill>
                  <a:srgbClr val="FF0000"/>
                </a:solidFill>
              </a:rPr>
              <a:t>整数计数器</a:t>
            </a:r>
            <a:r>
              <a:rPr lang="zh-CN" altLang="en-US" sz="2400" dirty="0" smtClean="0"/>
              <a:t>。</a:t>
            </a:r>
          </a:p>
          <a:p>
            <a:pPr>
              <a:lnSpc>
                <a:spcPct val="120000"/>
              </a:lnSpc>
            </a:pPr>
            <a:endParaRPr lang="zh-CN" altLang="en-US" sz="2400" dirty="0" smtClean="0"/>
          </a:p>
          <a:p>
            <a:pPr>
              <a:lnSpc>
                <a:spcPct val="120000"/>
              </a:lnSpc>
            </a:pPr>
            <a:r>
              <a:rPr lang="en-US" altLang="zh-CN" sz="2400" dirty="0" smtClean="0"/>
              <a:t>Bigtable</a:t>
            </a:r>
            <a:r>
              <a:rPr lang="zh-CN" altLang="en-US" sz="2400" dirty="0" smtClean="0"/>
              <a:t>允许用户</a:t>
            </a:r>
            <a:r>
              <a:rPr lang="zh-CN" altLang="en-US" sz="2400" dirty="0" smtClean="0">
                <a:solidFill>
                  <a:srgbClr val="FF0000"/>
                </a:solidFill>
              </a:rPr>
              <a:t>在服务器的地址空间内</a:t>
            </a:r>
            <a:r>
              <a:rPr lang="zh-CN" altLang="en-US" sz="2400" dirty="0" smtClean="0"/>
              <a:t>执行</a:t>
            </a:r>
            <a:r>
              <a:rPr lang="zh-CN" altLang="en-US" sz="2400" dirty="0" smtClean="0">
                <a:solidFill>
                  <a:srgbClr val="FF0000"/>
                </a:solidFill>
              </a:rPr>
              <a:t>脚本程序</a:t>
            </a:r>
            <a:r>
              <a:rPr lang="zh-CN" altLang="en-US" sz="2400" dirty="0" smtClean="0"/>
              <a:t>。</a:t>
            </a:r>
            <a:endParaRPr lang="en-US" altLang="zh-CN" sz="2400" dirty="0" smtClean="0"/>
          </a:p>
          <a:p>
            <a:pPr>
              <a:lnSpc>
                <a:spcPct val="120000"/>
              </a:lnSpc>
            </a:pPr>
            <a:r>
              <a:rPr lang="zh-CN" altLang="en-US" sz="2400" dirty="0" smtClean="0">
                <a:solidFill>
                  <a:srgbClr val="3366FF"/>
                </a:solidFill>
              </a:rPr>
              <a:t>     </a:t>
            </a:r>
            <a:r>
              <a:rPr lang="zh-CN" altLang="en-US" sz="2400" dirty="0" smtClean="0"/>
              <a:t>脚本程序使用</a:t>
            </a:r>
            <a:r>
              <a:rPr lang="en-US" altLang="zh-CN" sz="2400" dirty="0" smtClean="0"/>
              <a:t>Google</a:t>
            </a:r>
            <a:r>
              <a:rPr lang="zh-CN" altLang="en-US" sz="2400" dirty="0" smtClean="0"/>
              <a:t>开发的</a:t>
            </a:r>
            <a:r>
              <a:rPr lang="en-US" altLang="zh-CN" sz="2400" dirty="0" err="1" smtClean="0"/>
              <a:t>Sawzall</a:t>
            </a:r>
            <a:r>
              <a:rPr lang="zh-CN" altLang="en-US" sz="2400" dirty="0" smtClean="0"/>
              <a:t>数据处理语言</a:t>
            </a:r>
            <a:r>
              <a:rPr lang="zh-CN" altLang="en-US" sz="2400" dirty="0" smtClean="0">
                <a:solidFill>
                  <a:srgbClr val="3366FF"/>
                </a:solidFill>
              </a:rPr>
              <a:t>。</a:t>
            </a:r>
            <a:endParaRPr lang="en-US" altLang="zh-CN" sz="2400" dirty="0" smtClean="0">
              <a:solidFill>
                <a:srgbClr val="3366FF"/>
              </a:solidFill>
            </a:endParaRPr>
          </a:p>
          <a:p>
            <a:pPr>
              <a:lnSpc>
                <a:spcPct val="120000"/>
              </a:lnSpc>
            </a:pPr>
            <a:r>
              <a:rPr lang="zh-CN" altLang="en-US" sz="2400" dirty="0" smtClean="0"/>
              <a:t>基于</a:t>
            </a:r>
            <a:r>
              <a:rPr lang="en-US" altLang="zh-CN" sz="2400" dirty="0" err="1" smtClean="0"/>
              <a:t>Sawzall</a:t>
            </a:r>
            <a:r>
              <a:rPr lang="zh-CN" altLang="en-US" sz="2400" dirty="0" smtClean="0"/>
              <a:t>语言的</a:t>
            </a:r>
            <a:r>
              <a:rPr lang="en-US" altLang="zh-CN" sz="2400" dirty="0" smtClean="0"/>
              <a:t>API</a:t>
            </a:r>
            <a:r>
              <a:rPr lang="zh-CN" altLang="en-US" sz="2400" dirty="0" smtClean="0"/>
              <a:t>函数</a:t>
            </a:r>
            <a:r>
              <a:rPr lang="zh-CN" altLang="en-US" sz="2400" dirty="0" smtClean="0">
                <a:solidFill>
                  <a:srgbClr val="FF0000"/>
                </a:solidFill>
              </a:rPr>
              <a:t>不允许</a:t>
            </a:r>
            <a:r>
              <a:rPr lang="zh-CN" altLang="en-US" sz="2400" dirty="0" smtClean="0"/>
              <a:t>客户脚本程序</a:t>
            </a:r>
            <a:r>
              <a:rPr lang="zh-CN" altLang="en-US" sz="2400" dirty="0" smtClean="0">
                <a:solidFill>
                  <a:srgbClr val="FF0000"/>
                </a:solidFill>
              </a:rPr>
              <a:t>写入数据</a:t>
            </a:r>
            <a:r>
              <a:rPr lang="zh-CN" altLang="en-US" sz="2400" dirty="0" smtClean="0"/>
              <a:t>到</a:t>
            </a:r>
            <a:r>
              <a:rPr lang="en-US" altLang="zh-CN" sz="2400" dirty="0" err="1" smtClean="0"/>
              <a:t>Bigtable</a:t>
            </a:r>
            <a:r>
              <a:rPr lang="zh-CN" altLang="en-US" sz="2400" dirty="0" smtClean="0"/>
              <a:t>。</a:t>
            </a:r>
          </a:p>
          <a:p>
            <a:pPr>
              <a:lnSpc>
                <a:spcPct val="120000"/>
              </a:lnSpc>
            </a:pPr>
            <a:endParaRPr lang="en-US" altLang="zh-CN" sz="2400" dirty="0" smtClean="0"/>
          </a:p>
          <a:p>
            <a:pPr>
              <a:lnSpc>
                <a:spcPct val="120000"/>
              </a:lnSpc>
            </a:pPr>
            <a:r>
              <a:rPr lang="en-US" altLang="zh-CN" sz="2400" dirty="0" err="1" smtClean="0">
                <a:solidFill>
                  <a:srgbClr val="3366FF"/>
                </a:solidFill>
              </a:rPr>
              <a:t>Sawzall</a:t>
            </a:r>
            <a:r>
              <a:rPr lang="zh-CN" altLang="en-US" sz="2400" dirty="0" smtClean="0">
                <a:solidFill>
                  <a:srgbClr val="3366FF"/>
                </a:solidFill>
              </a:rPr>
              <a:t>允许多种形式的数据转换、基于任意表达式的数据过滤、以及使用多种操作符进行数据汇总。</a:t>
            </a:r>
            <a:endParaRPr lang="en-US" altLang="zh-CN" sz="2400" dirty="0" smtClean="0">
              <a:solidFill>
                <a:srgbClr val="3366FF"/>
              </a:solidFill>
            </a:endParaRPr>
          </a:p>
          <a:p>
            <a:pPr>
              <a:lnSpc>
                <a:spcPct val="120000"/>
              </a:lnSpc>
            </a:pPr>
            <a:endParaRPr lang="en-US" altLang="zh-CN" sz="2400" dirty="0" smtClean="0"/>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804FADD0-A4D4-494F-A72B-21CD67443D44}" type="slidenum">
              <a:rPr lang="zh-CN" altLang="en-US" sz="1000">
                <a:solidFill>
                  <a:schemeClr val="bg2">
                    <a:shade val="50000"/>
                  </a:schemeClr>
                </a:solidFill>
                <a:latin typeface="+mn-lt"/>
                <a:ea typeface="+mn-ea"/>
              </a:rPr>
              <a:pPr algn="r" fontAlgn="auto">
                <a:spcBef>
                  <a:spcPts val="0"/>
                </a:spcBef>
                <a:spcAft>
                  <a:spcPts val="0"/>
                </a:spcAft>
                <a:defRPr/>
              </a:pPr>
              <a:t>24</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FD36CF3C-1A83-4B88-A4FA-68597AED97DD}" type="slidenum">
              <a:rPr lang="zh-CN" altLang="en-US"/>
              <a:pPr>
                <a:defRPr/>
              </a:pPr>
              <a:t>25</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en-US" altLang="zh-CN" smtClean="0">
                <a:effectLst>
                  <a:outerShdw blurRad="38100" dist="38100" dir="2700000" algn="tl">
                    <a:srgbClr val="000000"/>
                  </a:outerShdw>
                </a:effectLst>
              </a:rPr>
              <a:t>API——</a:t>
            </a:r>
            <a:r>
              <a:rPr lang="zh-CN" altLang="en-US" smtClean="0">
                <a:effectLst>
                  <a:outerShdw blurRad="38100" dist="38100" dir="2700000" algn="tl">
                    <a:srgbClr val="000000"/>
                  </a:outerShdw>
                </a:effectLst>
              </a:rPr>
              <a:t>事务处理</a:t>
            </a:r>
          </a:p>
        </p:txBody>
      </p:sp>
      <p:sp>
        <p:nvSpPr>
          <p:cNvPr id="20484" name="文本占位符 2"/>
          <p:cNvSpPr>
            <a:spLocks noGrp="1"/>
          </p:cNvSpPr>
          <p:nvPr>
            <p:ph type="body" sz="quarter" idx="13"/>
          </p:nvPr>
        </p:nvSpPr>
        <p:spPr>
          <a:xfrm>
            <a:off x="500063" y="1484313"/>
            <a:ext cx="8248650" cy="4945062"/>
          </a:xfrm>
        </p:spPr>
        <p:txBody>
          <a:bodyPr>
            <a:normAutofit lnSpcReduction="10000"/>
          </a:bodyPr>
          <a:lstStyle/>
          <a:p>
            <a:r>
              <a:rPr lang="en-US" altLang="zh-CN" sz="2400" dirty="0" smtClean="0"/>
              <a:t>Bigtable</a:t>
            </a:r>
            <a:r>
              <a:rPr lang="zh-CN" altLang="en-US" sz="2400" dirty="0" smtClean="0"/>
              <a:t>支持</a:t>
            </a:r>
            <a:r>
              <a:rPr lang="zh-CN" altLang="en-US" sz="2400" dirty="0" smtClean="0">
                <a:solidFill>
                  <a:srgbClr val="FF0000"/>
                </a:solidFill>
              </a:rPr>
              <a:t>单行上的事务处理</a:t>
            </a:r>
            <a:r>
              <a:rPr lang="zh-CN" altLang="en-US" sz="2400" dirty="0" smtClean="0"/>
              <a:t>，用户可以对存储在一个行关键字下的数据进行</a:t>
            </a:r>
            <a:r>
              <a:rPr lang="zh-CN" altLang="en-US" sz="2400" dirty="0" smtClean="0">
                <a:solidFill>
                  <a:srgbClr val="FF0000"/>
                </a:solidFill>
              </a:rPr>
              <a:t>原子性的</a:t>
            </a:r>
            <a:r>
              <a:rPr lang="zh-CN" altLang="en-US" sz="2400" dirty="0" smtClean="0"/>
              <a:t>读写操作。</a:t>
            </a:r>
          </a:p>
          <a:p>
            <a:endParaRPr lang="en-US" altLang="zh-CN" sz="2400" dirty="0" smtClean="0">
              <a:solidFill>
                <a:schemeClr val="accent1"/>
              </a:solidFill>
            </a:endParaRPr>
          </a:p>
          <a:p>
            <a:r>
              <a:rPr lang="zh-CN" altLang="en-US" sz="2400" dirty="0" smtClean="0">
                <a:solidFill>
                  <a:srgbClr val="FF0000"/>
                </a:solidFill>
              </a:rPr>
              <a:t>原子操作举例：</a:t>
            </a:r>
          </a:p>
          <a:p>
            <a:r>
              <a:rPr lang="en-US" altLang="zh-CN" sz="2400" dirty="0" smtClean="0">
                <a:solidFill>
                  <a:srgbClr val="FF0000"/>
                </a:solidFill>
              </a:rPr>
              <a:t>RowMutation</a:t>
            </a:r>
            <a:r>
              <a:rPr lang="en-US" altLang="zh-CN" sz="2400" dirty="0" smtClean="0"/>
              <a:t> r1(T, “com.cnn.www”);</a:t>
            </a:r>
          </a:p>
          <a:p>
            <a:r>
              <a:rPr lang="en-US" altLang="zh-CN" sz="2400" dirty="0" smtClean="0"/>
              <a:t>r1.Set(“anchor:www.c-span.org”,   “CNN”);</a:t>
            </a:r>
          </a:p>
          <a:p>
            <a:r>
              <a:rPr lang="en-US" altLang="zh-CN" sz="2400" dirty="0" smtClean="0"/>
              <a:t>r1.Delete(“</a:t>
            </a:r>
            <a:r>
              <a:rPr lang="en-US" altLang="zh-CN" sz="2400" dirty="0" err="1" smtClean="0"/>
              <a:t>anchor:www.abc.com</a:t>
            </a:r>
            <a:r>
              <a:rPr lang="en-US" altLang="zh-CN" sz="2400" dirty="0" smtClean="0"/>
              <a:t>”);</a:t>
            </a:r>
          </a:p>
          <a:p>
            <a:r>
              <a:rPr lang="en-US" altLang="zh-CN" sz="2400" dirty="0" smtClean="0"/>
              <a:t>r1.Set(“Language</a:t>
            </a:r>
            <a:r>
              <a:rPr lang="zh-CN" altLang="en-US" sz="2400" dirty="0" smtClean="0"/>
              <a:t>：</a:t>
            </a:r>
            <a:r>
              <a:rPr lang="en-US" altLang="zh-CN" sz="2400" dirty="0" smtClean="0"/>
              <a:t>language”,    “ENG”);</a:t>
            </a:r>
          </a:p>
          <a:p>
            <a:r>
              <a:rPr lang="en-US" altLang="zh-CN" sz="2400" dirty="0" smtClean="0">
                <a:solidFill>
                  <a:srgbClr val="FF0000"/>
                </a:solidFill>
              </a:rPr>
              <a:t>Operation op</a:t>
            </a:r>
            <a:r>
              <a:rPr lang="en-US" altLang="zh-CN" sz="2400" dirty="0" smtClean="0"/>
              <a:t>;</a:t>
            </a:r>
          </a:p>
          <a:p>
            <a:r>
              <a:rPr lang="en-US" altLang="zh-CN" sz="2400" dirty="0" smtClean="0">
                <a:solidFill>
                  <a:srgbClr val="FF0000"/>
                </a:solidFill>
              </a:rPr>
              <a:t>Apply</a:t>
            </a:r>
            <a:r>
              <a:rPr lang="en-US" altLang="zh-CN" sz="2400" dirty="0" smtClean="0"/>
              <a:t>(&amp;op, &amp;r1);</a:t>
            </a:r>
          </a:p>
          <a:p>
            <a:endParaRPr lang="zh-CN" altLang="en-US" sz="2400" dirty="0" smtClean="0"/>
          </a:p>
          <a:p>
            <a:r>
              <a:rPr lang="zh-CN" altLang="en-US" sz="2400" dirty="0" smtClean="0">
                <a:solidFill>
                  <a:srgbClr val="3366FF"/>
                </a:solidFill>
              </a:rPr>
              <a:t>    虽然</a:t>
            </a:r>
            <a:r>
              <a:rPr lang="en-US" altLang="zh-CN" sz="2400" dirty="0" smtClean="0">
                <a:solidFill>
                  <a:srgbClr val="3366FF"/>
                </a:solidFill>
              </a:rPr>
              <a:t>Bigtable</a:t>
            </a:r>
            <a:r>
              <a:rPr lang="zh-CN" altLang="en-US" sz="2400" dirty="0" smtClean="0">
                <a:solidFill>
                  <a:srgbClr val="3366FF"/>
                </a:solidFill>
              </a:rPr>
              <a:t>提供了允许用户</a:t>
            </a:r>
            <a:r>
              <a:rPr lang="zh-CN" altLang="en-US" sz="2400" dirty="0" smtClean="0">
                <a:solidFill>
                  <a:srgbClr val="FF0000"/>
                </a:solidFill>
              </a:rPr>
              <a:t>跨行批量写入</a:t>
            </a:r>
            <a:r>
              <a:rPr lang="zh-CN" altLang="en-US" sz="2400" dirty="0" smtClean="0">
                <a:solidFill>
                  <a:srgbClr val="3366FF"/>
                </a:solidFill>
              </a:rPr>
              <a:t>数据的接口，但是</a:t>
            </a:r>
            <a:r>
              <a:rPr lang="zh-CN" altLang="en-US" sz="2400" dirty="0" smtClean="0">
                <a:solidFill>
                  <a:srgbClr val="FF0000"/>
                </a:solidFill>
              </a:rPr>
              <a:t>不支持通用的跨行事务处理</a:t>
            </a:r>
            <a:r>
              <a:rPr lang="zh-CN" altLang="en-US" sz="2400" dirty="0" smtClean="0">
                <a:solidFill>
                  <a:srgbClr val="3366FF"/>
                </a:solidFill>
              </a:rPr>
              <a:t>。</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493E9836-56BB-4291-A61D-48A4F5E18E62}" type="slidenum">
              <a:rPr lang="zh-CN" altLang="en-US" sz="1000">
                <a:solidFill>
                  <a:schemeClr val="bg2">
                    <a:shade val="50000"/>
                  </a:schemeClr>
                </a:solidFill>
                <a:latin typeface="+mn-lt"/>
                <a:ea typeface="+mn-ea"/>
              </a:rPr>
              <a:pPr algn="r" fontAlgn="auto">
                <a:spcBef>
                  <a:spcPts val="0"/>
                </a:spcBef>
                <a:spcAft>
                  <a:spcPts val="0"/>
                </a:spcAft>
                <a:defRPr/>
              </a:pPr>
              <a:t>25</a:t>
            </a:fld>
            <a:endParaRPr lang="zh-CN" altLang="en-US" sz="1000">
              <a:solidFill>
                <a:schemeClr val="bg2">
                  <a:shade val="50000"/>
                </a:schemeClr>
              </a:solidFill>
              <a:latin typeface="+mn-lt"/>
              <a:ea typeface="+mn-ea"/>
            </a:endParaRPr>
          </a:p>
        </p:txBody>
      </p:sp>
      <p:sp>
        <p:nvSpPr>
          <p:cNvPr id="6" name="圆角矩形标注 5"/>
          <p:cNvSpPr/>
          <p:nvPr/>
        </p:nvSpPr>
        <p:spPr>
          <a:xfrm>
            <a:off x="5076056" y="4653136"/>
            <a:ext cx="2232248" cy="612648"/>
          </a:xfrm>
          <a:prstGeom prst="wedgeRoundRectCallout">
            <a:avLst>
              <a:gd name="adj1" fmla="val 40354"/>
              <a:gd name="adj2" fmla="val -12108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单行，多</a:t>
            </a:r>
            <a:r>
              <a:rPr lang="en-US" altLang="zh-CN" dirty="0" err="1" smtClean="0"/>
              <a:t>SSTable</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6"/>
          </p:nvPr>
        </p:nvSpPr>
        <p:spPr/>
        <p:txBody>
          <a:bodyPr/>
          <a:lstStyle/>
          <a:p>
            <a:pPr>
              <a:defRPr/>
            </a:pPr>
            <a:fld id="{8F8AF032-724C-4748-A3C3-8C06B021DA48}" type="slidenum">
              <a:rPr lang="zh-CN" altLang="en-US"/>
              <a:pPr>
                <a:defRPr/>
              </a:pPr>
              <a:t>26</a:t>
            </a:fld>
            <a:endParaRPr lang="zh-CN" altLang="en-US"/>
          </a:p>
        </p:txBody>
      </p:sp>
      <p:sp>
        <p:nvSpPr>
          <p:cNvPr id="77826" name="Rectangle 2"/>
          <p:cNvSpPr>
            <a:spLocks noGrp="1"/>
          </p:cNvSpPr>
          <p:nvPr>
            <p:ph type="title" idx="4294967295"/>
          </p:nvPr>
        </p:nvSpPr>
        <p:spPr bwMode="auto">
          <a:xfrm>
            <a:off x="503238" y="460375"/>
            <a:ext cx="8183562" cy="736600"/>
          </a:xfrm>
        </p:spPr>
        <p:txBody>
          <a:bodyPr wrap="square" lIns="91440" tIns="45720" rIns="91440" bIns="45720" numCol="1" anchorCtr="0" compatLnSpc="1">
            <a:prstTxWarp prst="textNoShape">
              <a:avLst/>
            </a:prstTxWarp>
          </a:bodyPr>
          <a:lstStyle/>
          <a:p>
            <a:pPr>
              <a:defRPr/>
            </a:pPr>
            <a:r>
              <a:rPr lang="en-US" altLang="zh-CN" smtClean="0">
                <a:effectLst>
                  <a:outerShdw blurRad="38100" dist="38100" dir="2700000" algn="tl">
                    <a:srgbClr val="000000"/>
                  </a:outerShdw>
                </a:effectLst>
              </a:rPr>
              <a:t>API——</a:t>
            </a:r>
            <a:r>
              <a:rPr lang="zh-CN" altLang="en-US" smtClean="0">
                <a:effectLst>
                  <a:outerShdw blurRad="38100" dist="38100" dir="2700000" algn="tl">
                    <a:srgbClr val="000000"/>
                  </a:outerShdw>
                </a:effectLst>
              </a:rPr>
              <a:t>计算功能</a:t>
            </a:r>
          </a:p>
        </p:txBody>
      </p:sp>
      <p:sp>
        <p:nvSpPr>
          <p:cNvPr id="22532" name="Rectangle 3"/>
          <p:cNvSpPr>
            <a:spLocks noGrp="1"/>
          </p:cNvSpPr>
          <p:nvPr>
            <p:ph type="body" idx="4294967295"/>
          </p:nvPr>
        </p:nvSpPr>
        <p:spPr>
          <a:xfrm>
            <a:off x="503238" y="1689100"/>
            <a:ext cx="8183562" cy="4187825"/>
          </a:xfrm>
        </p:spPr>
        <p:txBody>
          <a:bodyPr/>
          <a:lstStyle/>
          <a:p>
            <a:pPr marL="0" indent="0">
              <a:lnSpc>
                <a:spcPct val="150000"/>
              </a:lnSpc>
              <a:buFont typeface="Wingdings 2" pitchFamily="18" charset="2"/>
              <a:buNone/>
            </a:pPr>
            <a:r>
              <a:rPr lang="en-US" altLang="zh-CN" sz="2400" dirty="0" smtClean="0"/>
              <a:t>Bigtable</a:t>
            </a:r>
            <a:r>
              <a:rPr lang="zh-CN" altLang="en-US" sz="2400" dirty="0" smtClean="0"/>
              <a:t>可以和</a:t>
            </a:r>
            <a:r>
              <a:rPr lang="en-US" altLang="zh-CN" sz="2400" dirty="0" err="1" smtClean="0"/>
              <a:t>MapReduce</a:t>
            </a:r>
            <a:r>
              <a:rPr lang="zh-CN" altLang="en-US" sz="2400" dirty="0" smtClean="0"/>
              <a:t>（</a:t>
            </a:r>
            <a:r>
              <a:rPr lang="en-US" altLang="zh-CN" sz="2400" dirty="0" smtClean="0">
                <a:solidFill>
                  <a:srgbClr val="3366FF"/>
                </a:solidFill>
              </a:rPr>
              <a:t>Google</a:t>
            </a:r>
            <a:r>
              <a:rPr lang="zh-CN" altLang="en-US" sz="2400" dirty="0" smtClean="0">
                <a:solidFill>
                  <a:srgbClr val="3366FF"/>
                </a:solidFill>
              </a:rPr>
              <a:t>开发的大规模并行计算框架</a:t>
            </a:r>
            <a:r>
              <a:rPr lang="zh-CN" altLang="en-US" sz="2400" dirty="0" smtClean="0"/>
              <a:t>）一起使用：</a:t>
            </a:r>
            <a:endParaRPr lang="en-US" altLang="zh-CN" sz="2400" dirty="0" smtClean="0"/>
          </a:p>
          <a:p>
            <a:pPr marL="0" indent="0">
              <a:lnSpc>
                <a:spcPct val="150000"/>
              </a:lnSpc>
              <a:buFont typeface="Wingdings 2" pitchFamily="18" charset="2"/>
              <a:buNone/>
            </a:pPr>
            <a:r>
              <a:rPr lang="zh-CN" altLang="en-US" sz="2400" dirty="0" smtClean="0"/>
              <a:t>    已经开发了一些</a:t>
            </a:r>
            <a:r>
              <a:rPr lang="en-US" altLang="zh-CN" sz="2400" dirty="0" smtClean="0"/>
              <a:t>Wrapper</a:t>
            </a:r>
            <a:r>
              <a:rPr lang="zh-CN" altLang="en-US" sz="2400" dirty="0" smtClean="0"/>
              <a:t>类，</a:t>
            </a:r>
            <a:r>
              <a:rPr lang="en-US" altLang="zh-CN" sz="2400" dirty="0" smtClean="0"/>
              <a:t>Bigtable</a:t>
            </a:r>
            <a:r>
              <a:rPr lang="zh-CN" altLang="en-US" sz="2400" dirty="0" smtClean="0"/>
              <a:t>可以作为</a:t>
            </a:r>
            <a:r>
              <a:rPr lang="en-US" altLang="zh-CN" sz="2400" dirty="0" err="1" smtClean="0"/>
              <a:t>MapReduce</a:t>
            </a:r>
            <a:r>
              <a:rPr lang="zh-CN" altLang="en-US" sz="2400" dirty="0" smtClean="0"/>
              <a:t>框架的输入和输出。</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体系架构</a:t>
            </a:r>
            <a:endParaRPr lang="zh-CN" altLang="en-US" dirty="0"/>
          </a:p>
        </p:txBody>
      </p:sp>
      <p:sp>
        <p:nvSpPr>
          <p:cNvPr id="6" name="副标题 5"/>
          <p:cNvSpPr>
            <a:spLocks noGrp="1"/>
          </p:cNvSpPr>
          <p:nvPr>
            <p:ph type="subTitle" idx="1"/>
          </p:nvPr>
        </p:nvSpPr>
        <p:spPr>
          <a:xfrm>
            <a:off x="722376" y="3685032"/>
            <a:ext cx="7772400" cy="2552280"/>
          </a:xfrm>
        </p:spPr>
        <p:txBody>
          <a:bodyPr>
            <a:normAutofit/>
          </a:bodyPr>
          <a:lstStyle/>
          <a:p>
            <a:r>
              <a:rPr lang="zh-CN" altLang="en-US" sz="2400" dirty="0" smtClean="0">
                <a:solidFill>
                  <a:schemeClr val="tx1"/>
                </a:solidFill>
              </a:rPr>
              <a:t>运行</a:t>
            </a:r>
            <a:r>
              <a:rPr lang="zh-CN" altLang="en-US" sz="2400" dirty="0" smtClean="0">
                <a:solidFill>
                  <a:schemeClr val="tx1"/>
                </a:solidFill>
              </a:rPr>
              <a:t>环境</a:t>
            </a:r>
            <a:endParaRPr lang="en-US" altLang="zh-CN" sz="2400" dirty="0" smtClean="0">
              <a:solidFill>
                <a:schemeClr val="tx1"/>
              </a:solidFill>
            </a:endParaRPr>
          </a:p>
          <a:p>
            <a:r>
              <a:rPr lang="zh-CN" altLang="en-US" sz="2400" dirty="0" smtClean="0">
                <a:solidFill>
                  <a:schemeClr val="tx1"/>
                </a:solidFill>
              </a:rPr>
              <a:t>相关</a:t>
            </a:r>
            <a:r>
              <a:rPr lang="zh-CN" altLang="en-US" sz="2400" dirty="0" smtClean="0">
                <a:solidFill>
                  <a:schemeClr val="tx1"/>
                </a:solidFill>
              </a:rPr>
              <a:t>构件（</a:t>
            </a:r>
            <a:r>
              <a:rPr lang="en-US" altLang="zh-CN" sz="2400" dirty="0" smtClean="0">
                <a:solidFill>
                  <a:schemeClr val="tx1"/>
                </a:solidFill>
              </a:rPr>
              <a:t>GFS-</a:t>
            </a:r>
            <a:r>
              <a:rPr lang="en-US" altLang="zh-CN" sz="2400" dirty="0" err="1" smtClean="0">
                <a:solidFill>
                  <a:schemeClr val="tx1"/>
                </a:solidFill>
              </a:rPr>
              <a:t>SSTable</a:t>
            </a:r>
            <a:r>
              <a:rPr lang="zh-CN" altLang="en-US" sz="2400" dirty="0" smtClean="0">
                <a:solidFill>
                  <a:schemeClr val="tx1"/>
                </a:solidFill>
              </a:rPr>
              <a:t>；</a:t>
            </a:r>
            <a:r>
              <a:rPr lang="en-US" altLang="zh-CN" sz="2400" dirty="0" smtClean="0">
                <a:solidFill>
                  <a:schemeClr val="tx1"/>
                </a:solidFill>
              </a:rPr>
              <a:t>Chubby</a:t>
            </a:r>
            <a:r>
              <a:rPr lang="zh-CN" altLang="en-US" sz="2400" dirty="0" smtClean="0">
                <a:solidFill>
                  <a:schemeClr val="tx1"/>
                </a:solidFill>
              </a:rPr>
              <a:t>锁、</a:t>
            </a:r>
            <a:r>
              <a:rPr lang="zh-CN" altLang="en-US" sz="2400" dirty="0" smtClean="0">
                <a:solidFill>
                  <a:schemeClr val="tx1"/>
                </a:solidFill>
              </a:rPr>
              <a:t>服务器）</a:t>
            </a:r>
            <a:endParaRPr lang="en-US" altLang="zh-CN" sz="2400" dirty="0" smtClean="0">
              <a:solidFill>
                <a:schemeClr val="tx1"/>
              </a:solidFill>
            </a:endParaRPr>
          </a:p>
          <a:p>
            <a:r>
              <a:rPr lang="zh-CN" altLang="en-US" sz="2400" dirty="0" smtClean="0">
                <a:solidFill>
                  <a:schemeClr val="tx1"/>
                </a:solidFill>
              </a:rPr>
              <a:t>引导</a:t>
            </a:r>
            <a:r>
              <a:rPr lang="en-US" altLang="zh-CN" sz="2400" dirty="0" smtClean="0">
                <a:solidFill>
                  <a:schemeClr val="tx1"/>
                </a:solidFill>
              </a:rPr>
              <a:t>/</a:t>
            </a:r>
            <a:r>
              <a:rPr lang="zh-CN" altLang="en-US" sz="2400" dirty="0" smtClean="0">
                <a:solidFill>
                  <a:schemeClr val="tx1"/>
                </a:solidFill>
              </a:rPr>
              <a:t>模式</a:t>
            </a:r>
            <a:r>
              <a:rPr lang="en-US" altLang="zh-CN" sz="2400" dirty="0" smtClean="0">
                <a:solidFill>
                  <a:schemeClr val="tx1"/>
                </a:solidFill>
              </a:rPr>
              <a:t>/</a:t>
            </a:r>
            <a:r>
              <a:rPr lang="zh-CN" altLang="en-US" sz="2400" dirty="0" smtClean="0">
                <a:solidFill>
                  <a:schemeClr val="tx1"/>
                </a:solidFill>
              </a:rPr>
              <a:t>控制</a:t>
            </a:r>
            <a:r>
              <a:rPr lang="zh-CN" altLang="en-US" sz="2400" dirty="0" smtClean="0">
                <a:solidFill>
                  <a:schemeClr val="tx1"/>
                </a:solidFill>
              </a:rPr>
              <a:t>信息</a:t>
            </a:r>
            <a:endParaRPr lang="en-US" altLang="zh-CN" sz="2400" dirty="0" smtClean="0">
              <a:solidFill>
                <a:schemeClr val="tx1"/>
              </a:solidFill>
            </a:endParaRPr>
          </a:p>
          <a:p>
            <a:r>
              <a:rPr lang="zh-CN" altLang="en-US" sz="2400" dirty="0" smtClean="0">
                <a:solidFill>
                  <a:schemeClr val="tx1"/>
                </a:solidFill>
              </a:rPr>
              <a:t>客户端</a:t>
            </a:r>
            <a:r>
              <a:rPr lang="en-US" altLang="zh-CN" sz="2400" dirty="0" smtClean="0">
                <a:solidFill>
                  <a:schemeClr val="tx1"/>
                </a:solidFill>
              </a:rPr>
              <a:t>/Master/Tablet Server</a:t>
            </a:r>
            <a:endParaRPr lang="zh-CN" altLang="en-US" sz="2400" dirty="0">
              <a:solidFill>
                <a:schemeClr val="tx1"/>
              </a:solidFill>
            </a:endParaRPr>
          </a:p>
        </p:txBody>
      </p:sp>
      <p:sp>
        <p:nvSpPr>
          <p:cNvPr id="4" name="灯片编号占位符 3"/>
          <p:cNvSpPr>
            <a:spLocks noGrp="1"/>
          </p:cNvSpPr>
          <p:nvPr>
            <p:ph type="sldNum" sz="quarter" idx="12"/>
          </p:nvPr>
        </p:nvSpPr>
        <p:spPr/>
        <p:txBody>
          <a:bodyPr/>
          <a:lstStyle/>
          <a:p>
            <a:pPr>
              <a:defRPr/>
            </a:pPr>
            <a:fld id="{ECA13528-80B5-46B8-A78B-47622CC58C0F}" type="slidenum">
              <a:rPr lang="zh-CN" altLang="en-US" smtClean="0"/>
              <a:pPr>
                <a:defRPr/>
              </a:pPr>
              <a:t>27</a:t>
            </a:fld>
            <a:endParaRPr lang="zh-CN" altLang="en-US"/>
          </a:p>
        </p:txBody>
      </p:sp>
    </p:spTree>
    <p:extLst>
      <p:ext uri="{BB962C8B-B14F-4D97-AF65-F5344CB8AC3E}">
        <p14:creationId xmlns:p14="http://schemas.microsoft.com/office/powerpoint/2010/main" val="3525006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D2CFF190-8D1C-4F8C-8CD8-F6570C6F26AA}" type="slidenum">
              <a:rPr lang="zh-CN" altLang="en-US"/>
              <a:pPr>
                <a:defRPr/>
              </a:pPr>
              <a:t>28</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Bigtable</a:t>
            </a:r>
            <a:r>
              <a:rPr lang="zh-CN" altLang="en-US" dirty="0" smtClean="0">
                <a:effectLst>
                  <a:outerShdw blurRad="38100" dist="38100" dir="2700000" algn="tl">
                    <a:srgbClr val="000000"/>
                  </a:outerShdw>
                </a:effectLst>
              </a:rPr>
              <a:t>运行环境</a:t>
            </a:r>
          </a:p>
        </p:txBody>
      </p:sp>
      <p:sp>
        <p:nvSpPr>
          <p:cNvPr id="23556" name="文本占位符 2"/>
          <p:cNvSpPr>
            <a:spLocks noGrp="1"/>
          </p:cNvSpPr>
          <p:nvPr>
            <p:ph type="body" sz="quarter" idx="13"/>
          </p:nvPr>
        </p:nvSpPr>
        <p:spPr>
          <a:xfrm>
            <a:off x="500063" y="1357313"/>
            <a:ext cx="8143875" cy="5143500"/>
          </a:xfrm>
        </p:spPr>
        <p:txBody>
          <a:bodyPr>
            <a:normAutofit/>
          </a:bodyPr>
          <a:lstStyle/>
          <a:p>
            <a:pPr>
              <a:lnSpc>
                <a:spcPct val="120000"/>
              </a:lnSpc>
            </a:pPr>
            <a:r>
              <a:rPr lang="en-US" altLang="zh-CN" sz="2400" dirty="0" err="1" smtClean="0"/>
              <a:t>BigTable</a:t>
            </a:r>
            <a:r>
              <a:rPr lang="zh-CN" altLang="en-US" sz="2400" dirty="0" smtClean="0"/>
              <a:t>集群通常运行在一个共享的机器池中，</a:t>
            </a:r>
            <a:r>
              <a:rPr lang="zh-CN" altLang="en-US" sz="2400" dirty="0" smtClean="0">
                <a:solidFill>
                  <a:srgbClr val="3366FF"/>
                </a:solidFill>
              </a:rPr>
              <a:t>池中的机器还会运行其它的各种分布式应用程序</a:t>
            </a:r>
            <a:r>
              <a:rPr lang="zh-CN" altLang="en-US" sz="2400" dirty="0" smtClean="0"/>
              <a:t>。</a:t>
            </a:r>
            <a:endParaRPr lang="en-US" altLang="zh-CN" sz="2400" dirty="0" smtClean="0"/>
          </a:p>
          <a:p>
            <a:r>
              <a:rPr lang="zh-CN" altLang="en-US" sz="2400" dirty="0" smtClean="0"/>
              <a:t>     ↓</a:t>
            </a:r>
            <a:endParaRPr lang="en-US" altLang="zh-CN" sz="2400" dirty="0" smtClean="0"/>
          </a:p>
          <a:p>
            <a:r>
              <a:rPr lang="zh-CN" altLang="en-US" sz="2400" dirty="0" smtClean="0"/>
              <a:t>进程经常要和其它应用的进程共享机器。</a:t>
            </a:r>
            <a:endParaRPr lang="en-US" altLang="zh-CN" sz="2400" dirty="0" smtClean="0"/>
          </a:p>
          <a:p>
            <a:pPr>
              <a:lnSpc>
                <a:spcPct val="120000"/>
              </a:lnSpc>
            </a:pPr>
            <a:endParaRPr lang="zh-CN" altLang="en-US" sz="2400" dirty="0" smtClean="0"/>
          </a:p>
          <a:p>
            <a:pPr>
              <a:lnSpc>
                <a:spcPct val="120000"/>
              </a:lnSpc>
            </a:pPr>
            <a:r>
              <a:rPr lang="en-US" altLang="zh-CN" sz="2400" dirty="0" err="1" smtClean="0"/>
              <a:t>BigTable</a:t>
            </a:r>
            <a:r>
              <a:rPr lang="zh-CN" altLang="en-US" sz="2400" dirty="0" smtClean="0"/>
              <a:t>依赖集群管理系统来完成：</a:t>
            </a:r>
            <a:endParaRPr lang="en-US" altLang="zh-CN" sz="2400" dirty="0" smtClean="0"/>
          </a:p>
          <a:p>
            <a:pPr>
              <a:lnSpc>
                <a:spcPct val="120000"/>
              </a:lnSpc>
            </a:pPr>
            <a:r>
              <a:rPr lang="zh-CN" altLang="en-US" sz="2400" dirty="0" smtClean="0">
                <a:solidFill>
                  <a:srgbClr val="FF0000"/>
                </a:solidFill>
              </a:rPr>
              <a:t>     </a:t>
            </a:r>
            <a:r>
              <a:rPr lang="en-US" altLang="zh-CN" sz="2400" dirty="0" err="1" smtClean="0"/>
              <a:t>BigTable</a:t>
            </a:r>
            <a:r>
              <a:rPr lang="zh-CN" altLang="en-US" sz="2400" dirty="0" smtClean="0"/>
              <a:t>的</a:t>
            </a:r>
            <a:r>
              <a:rPr lang="zh-CN" altLang="en-US" sz="2400" dirty="0" smtClean="0">
                <a:solidFill>
                  <a:srgbClr val="FF0000"/>
                </a:solidFill>
              </a:rPr>
              <a:t>任务调度</a:t>
            </a:r>
            <a:r>
              <a:rPr lang="zh-CN" altLang="en-US" sz="2400" dirty="0" smtClean="0"/>
              <a:t>、</a:t>
            </a:r>
            <a:endParaRPr lang="en-US" altLang="zh-CN" sz="2400" dirty="0" smtClean="0"/>
          </a:p>
          <a:p>
            <a:pPr>
              <a:lnSpc>
                <a:spcPct val="120000"/>
              </a:lnSpc>
            </a:pPr>
            <a:r>
              <a:rPr lang="zh-CN" altLang="en-US" sz="2400" dirty="0" smtClean="0"/>
              <a:t>     共享的机器上的</a:t>
            </a:r>
            <a:r>
              <a:rPr lang="zh-CN" altLang="en-US" sz="2400" dirty="0" smtClean="0">
                <a:solidFill>
                  <a:srgbClr val="FF0000"/>
                </a:solidFill>
              </a:rPr>
              <a:t>资源</a:t>
            </a:r>
            <a:r>
              <a:rPr lang="zh-CN" altLang="en-US" sz="2400" dirty="0">
                <a:solidFill>
                  <a:srgbClr val="FF0000"/>
                </a:solidFill>
              </a:rPr>
              <a:t>管理</a:t>
            </a:r>
            <a:r>
              <a:rPr lang="zh-CN" altLang="en-US" sz="2400" dirty="0"/>
              <a:t>、</a:t>
            </a:r>
            <a:endParaRPr lang="en-US" altLang="zh-CN" sz="2400" dirty="0" smtClean="0"/>
          </a:p>
          <a:p>
            <a:pPr>
              <a:lnSpc>
                <a:spcPct val="120000"/>
              </a:lnSpc>
            </a:pPr>
            <a:r>
              <a:rPr lang="zh-CN" altLang="en-US" sz="2400" dirty="0" smtClean="0"/>
              <a:t>     机器的</a:t>
            </a:r>
            <a:r>
              <a:rPr lang="zh-CN" altLang="en-US" sz="2400" dirty="0" smtClean="0">
                <a:solidFill>
                  <a:srgbClr val="FF0000"/>
                </a:solidFill>
              </a:rPr>
              <a:t>状态</a:t>
            </a:r>
            <a:r>
              <a:rPr lang="zh-CN" altLang="en-US" sz="2400" dirty="0">
                <a:solidFill>
                  <a:srgbClr val="FF0000"/>
                </a:solidFill>
              </a:rPr>
              <a:t>监视</a:t>
            </a:r>
            <a:r>
              <a:rPr lang="zh-CN" altLang="en-US" sz="2400" dirty="0"/>
              <a:t>、</a:t>
            </a:r>
            <a:endParaRPr lang="en-US" altLang="zh-CN" sz="2400" dirty="0" smtClean="0"/>
          </a:p>
          <a:p>
            <a:pPr>
              <a:lnSpc>
                <a:spcPct val="120000"/>
              </a:lnSpc>
            </a:pPr>
            <a:r>
              <a:rPr lang="zh-CN" altLang="en-US" sz="2400" dirty="0" smtClean="0"/>
              <a:t>     机器的</a:t>
            </a:r>
            <a:r>
              <a:rPr lang="zh-CN" altLang="en-US" sz="2400" dirty="0" smtClean="0">
                <a:solidFill>
                  <a:srgbClr val="FF0000"/>
                </a:solidFill>
              </a:rPr>
              <a:t>故障</a:t>
            </a:r>
            <a:r>
              <a:rPr lang="zh-CN" altLang="en-US" sz="2400" dirty="0">
                <a:solidFill>
                  <a:srgbClr val="FF0000"/>
                </a:solidFill>
              </a:rPr>
              <a:t>处理</a:t>
            </a:r>
            <a:r>
              <a:rPr lang="zh-CN" altLang="en-US" sz="2400" dirty="0"/>
              <a:t>。</a:t>
            </a:r>
            <a:endParaRPr lang="zh-CN" altLang="en-US" sz="2400" dirty="0" smtClean="0"/>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1AEB0E4D-5722-4772-A403-F91E64D3C8BD}" type="slidenum">
              <a:rPr lang="zh-CN" altLang="en-US" sz="1000">
                <a:solidFill>
                  <a:schemeClr val="bg2">
                    <a:shade val="50000"/>
                  </a:schemeClr>
                </a:solidFill>
                <a:latin typeface="+mn-lt"/>
                <a:ea typeface="+mn-ea"/>
              </a:rPr>
              <a:pPr algn="r" fontAlgn="auto">
                <a:spcBef>
                  <a:spcPts val="0"/>
                </a:spcBef>
                <a:spcAft>
                  <a:spcPts val="0"/>
                </a:spcAft>
                <a:defRPr/>
              </a:pPr>
              <a:t>28</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outerShdw blurRad="38100" dist="38100" dir="2700000" algn="tl">
                    <a:srgbClr val="000000"/>
                  </a:outerShdw>
                </a:effectLst>
              </a:rPr>
              <a:t>Bigtable</a:t>
            </a:r>
            <a:r>
              <a:rPr lang="zh-CN" altLang="en-US" dirty="0" smtClean="0">
                <a:effectLst>
                  <a:outerShdw blurRad="38100" dist="38100" dir="2700000" algn="tl">
                    <a:srgbClr val="000000"/>
                  </a:outerShdw>
                </a:effectLst>
              </a:rPr>
              <a:t>构件</a:t>
            </a:r>
            <a:endParaRPr lang="zh-CN" altLang="en-US" dirty="0"/>
          </a:p>
        </p:txBody>
      </p:sp>
      <p:sp>
        <p:nvSpPr>
          <p:cNvPr id="3" name="文本占位符 2"/>
          <p:cNvSpPr>
            <a:spLocks noGrp="1"/>
          </p:cNvSpPr>
          <p:nvPr>
            <p:ph type="body" sz="quarter" idx="13"/>
          </p:nvPr>
        </p:nvSpPr>
        <p:spPr/>
        <p:txBody>
          <a:bodyPr>
            <a:normAutofit/>
          </a:bodyPr>
          <a:lstStyle/>
          <a:p>
            <a:pPr>
              <a:lnSpc>
                <a:spcPct val="150000"/>
              </a:lnSpc>
            </a:pPr>
            <a:r>
              <a:rPr lang="en-US" altLang="zh-CN" sz="2400" dirty="0" smtClean="0"/>
              <a:t>Bigtable</a:t>
            </a:r>
            <a:r>
              <a:rPr lang="zh-CN" altLang="en-US" sz="2400" dirty="0" smtClean="0"/>
              <a:t>建立在其它几个</a:t>
            </a:r>
            <a:r>
              <a:rPr lang="en-US" altLang="zh-CN" sz="2400" dirty="0" smtClean="0"/>
              <a:t>Google</a:t>
            </a:r>
            <a:r>
              <a:rPr lang="zh-CN" altLang="en-US" sz="2400" dirty="0" smtClean="0"/>
              <a:t>基础构件上：</a:t>
            </a:r>
          </a:p>
          <a:p>
            <a:pPr>
              <a:lnSpc>
                <a:spcPct val="150000"/>
              </a:lnSpc>
            </a:pPr>
            <a:r>
              <a:rPr lang="en-US" altLang="zh-CN" sz="2400" dirty="0" smtClean="0"/>
              <a:t>1</a:t>
            </a:r>
            <a:r>
              <a:rPr lang="zh-CN" altLang="en-US" sz="2400" dirty="0" smtClean="0"/>
              <a:t>）使用</a:t>
            </a:r>
            <a:r>
              <a:rPr lang="en-US" altLang="zh-CN" sz="2400" dirty="0" smtClean="0"/>
              <a:t>Google</a:t>
            </a:r>
            <a:r>
              <a:rPr lang="zh-CN" altLang="en-US" sz="2400" dirty="0" smtClean="0"/>
              <a:t>的</a:t>
            </a:r>
            <a:r>
              <a:rPr lang="zh-CN" altLang="en-US" sz="2400" dirty="0" smtClean="0">
                <a:solidFill>
                  <a:srgbClr val="FF0000"/>
                </a:solidFill>
              </a:rPr>
              <a:t>分布式文件系统</a:t>
            </a:r>
            <a:r>
              <a:rPr lang="en-US" altLang="zh-CN" sz="2400" dirty="0" smtClean="0">
                <a:solidFill>
                  <a:srgbClr val="FF0000"/>
                </a:solidFill>
              </a:rPr>
              <a:t>(GFS)</a:t>
            </a:r>
            <a:r>
              <a:rPr lang="zh-CN" altLang="en-US" sz="2400" dirty="0" smtClean="0"/>
              <a:t>存储</a:t>
            </a:r>
            <a:r>
              <a:rPr lang="zh-CN" altLang="en-US" sz="2400" dirty="0" smtClean="0">
                <a:solidFill>
                  <a:srgbClr val="FF0000"/>
                </a:solidFill>
              </a:rPr>
              <a:t>日志</a:t>
            </a:r>
            <a:r>
              <a:rPr lang="zh-CN" altLang="en-US" sz="2400" dirty="0" smtClean="0"/>
              <a:t>文件和</a:t>
            </a:r>
            <a:r>
              <a:rPr lang="zh-CN" altLang="en-US" sz="2400" dirty="0" smtClean="0">
                <a:solidFill>
                  <a:srgbClr val="FF0000"/>
                </a:solidFill>
              </a:rPr>
              <a:t>数据</a:t>
            </a:r>
            <a:r>
              <a:rPr lang="zh-CN" altLang="en-US" sz="2400" dirty="0" smtClean="0"/>
              <a:t>文件；</a:t>
            </a:r>
          </a:p>
          <a:p>
            <a:pPr>
              <a:lnSpc>
                <a:spcPct val="150000"/>
              </a:lnSpc>
            </a:pPr>
            <a:r>
              <a:rPr lang="en-US" altLang="zh-CN" sz="2400" dirty="0" smtClean="0"/>
              <a:t>2</a:t>
            </a:r>
            <a:r>
              <a:rPr lang="zh-CN" altLang="en-US" sz="2400" dirty="0" smtClean="0"/>
              <a:t>）依赖高可用的、序列化的</a:t>
            </a:r>
            <a:r>
              <a:rPr lang="zh-CN" altLang="en-US" sz="2400" dirty="0" smtClean="0">
                <a:solidFill>
                  <a:srgbClr val="FF0000"/>
                </a:solidFill>
              </a:rPr>
              <a:t>分布式锁服务组件</a:t>
            </a:r>
            <a:r>
              <a:rPr lang="en-US" altLang="zh-CN" sz="2400" dirty="0" smtClean="0">
                <a:solidFill>
                  <a:srgbClr val="FF0000"/>
                </a:solidFill>
              </a:rPr>
              <a:t>Chubby</a:t>
            </a:r>
            <a:r>
              <a:rPr lang="zh-CN" altLang="en-US" sz="2400" dirty="0" smtClean="0"/>
              <a:t>。</a:t>
            </a:r>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设计思想</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ECA13528-80B5-46B8-A78B-47622CC58C0F}" type="slidenum">
              <a:rPr lang="zh-CN" altLang="en-US" smtClean="0"/>
              <a:pPr>
                <a:defRPr/>
              </a:pPr>
              <a:t>3</a:t>
            </a:fld>
            <a:endParaRPr lang="zh-CN" altLang="en-US"/>
          </a:p>
        </p:txBody>
      </p:sp>
    </p:spTree>
    <p:extLst>
      <p:ext uri="{BB962C8B-B14F-4D97-AF65-F5344CB8AC3E}">
        <p14:creationId xmlns:p14="http://schemas.microsoft.com/office/powerpoint/2010/main" val="1016339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5DED0B58-E038-4454-AEFE-6D3D6E520DB6}" type="slidenum">
              <a:rPr lang="zh-CN" altLang="en-US"/>
              <a:pPr>
                <a:defRPr/>
              </a:pPr>
              <a:t>30</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Bigtable</a:t>
            </a:r>
            <a:r>
              <a:rPr lang="zh-CN" altLang="en-US" dirty="0" smtClean="0">
                <a:effectLst>
                  <a:outerShdw blurRad="38100" dist="38100" dir="2700000" algn="tl">
                    <a:srgbClr val="000000"/>
                  </a:outerShdw>
                </a:effectLst>
              </a:rPr>
              <a:t>构件</a:t>
            </a:r>
            <a:r>
              <a:rPr lang="en-US" altLang="zh-CN" dirty="0" smtClean="0">
                <a:effectLst>
                  <a:outerShdw blurRad="38100" dist="38100" dir="2700000" algn="tl">
                    <a:srgbClr val="000000"/>
                  </a:outerShdw>
                </a:effectLst>
              </a:rPr>
              <a:t>——</a:t>
            </a:r>
            <a:r>
              <a:rPr lang="zh-CN" altLang="en-US" dirty="0" smtClean="0">
                <a:effectLst>
                  <a:outerShdw blurRad="38100" dist="38100" dir="2700000" algn="tl">
                    <a:srgbClr val="000000"/>
                  </a:outerShdw>
                </a:effectLst>
              </a:rPr>
              <a:t>数据文件</a:t>
            </a:r>
          </a:p>
        </p:txBody>
      </p:sp>
      <p:sp>
        <p:nvSpPr>
          <p:cNvPr id="24580" name="文本占位符 2"/>
          <p:cNvSpPr>
            <a:spLocks noGrp="1"/>
          </p:cNvSpPr>
          <p:nvPr>
            <p:ph type="body" sz="quarter" idx="13"/>
          </p:nvPr>
        </p:nvSpPr>
        <p:spPr>
          <a:xfrm>
            <a:off x="500063" y="1412875"/>
            <a:ext cx="8143875" cy="4968875"/>
          </a:xfrm>
        </p:spPr>
        <p:txBody>
          <a:bodyPr/>
          <a:lstStyle/>
          <a:p>
            <a:pPr>
              <a:lnSpc>
                <a:spcPct val="120000"/>
              </a:lnSpc>
            </a:pPr>
            <a:r>
              <a:rPr lang="en-US" altLang="zh-CN" sz="2400" dirty="0" err="1" smtClean="0"/>
              <a:t>BigTable</a:t>
            </a:r>
            <a:r>
              <a:rPr lang="zh-CN" altLang="en-US" sz="2400" dirty="0" smtClean="0"/>
              <a:t>内部存储数据的文件：</a:t>
            </a:r>
            <a:r>
              <a:rPr lang="en-US" altLang="zh-CN" sz="2400" dirty="0" smtClean="0"/>
              <a:t>Google </a:t>
            </a:r>
            <a:r>
              <a:rPr lang="en-US" altLang="zh-CN" sz="2400" dirty="0" err="1" smtClean="0">
                <a:solidFill>
                  <a:srgbClr val="FF0000"/>
                </a:solidFill>
              </a:rPr>
              <a:t>SSTable</a:t>
            </a:r>
            <a:r>
              <a:rPr lang="zh-CN" altLang="en-US" sz="2400" dirty="0" smtClean="0"/>
              <a:t>。</a:t>
            </a:r>
          </a:p>
          <a:p>
            <a:pPr>
              <a:lnSpc>
                <a:spcPct val="120000"/>
              </a:lnSpc>
            </a:pPr>
            <a:r>
              <a:rPr lang="en-US" altLang="zh-CN" sz="2400" dirty="0" smtClean="0"/>
              <a:t>    </a:t>
            </a:r>
            <a:r>
              <a:rPr lang="en-US" altLang="zh-CN" sz="2400" dirty="0" err="1" smtClean="0"/>
              <a:t>SSTable</a:t>
            </a:r>
            <a:r>
              <a:rPr lang="zh-CN" altLang="en-US" sz="2400" dirty="0" smtClean="0"/>
              <a:t>是一个持久化的、排序的、不可更改的</a:t>
            </a:r>
            <a:r>
              <a:rPr lang="en-US" altLang="zh-CN" sz="2400" dirty="0" smtClean="0"/>
              <a:t>Map</a:t>
            </a:r>
            <a:r>
              <a:rPr lang="zh-CN" altLang="en-US" sz="2400" dirty="0" smtClean="0"/>
              <a:t>结构（</a:t>
            </a:r>
            <a:r>
              <a:rPr lang="en-US" altLang="zh-CN" sz="2400" dirty="0" smtClean="0"/>
              <a:t>key-value</a:t>
            </a:r>
            <a:r>
              <a:rPr lang="zh-CN" altLang="en-US" sz="2400" dirty="0" smtClean="0"/>
              <a:t>映射），</a:t>
            </a:r>
            <a:r>
              <a:rPr lang="en-US" altLang="zh-CN" sz="2400" dirty="0" smtClean="0"/>
              <a:t>key</a:t>
            </a:r>
            <a:r>
              <a:rPr lang="zh-CN" altLang="en-US" sz="2400" dirty="0" smtClean="0"/>
              <a:t>和</a:t>
            </a:r>
            <a:r>
              <a:rPr lang="en-US" altLang="zh-CN" sz="2400" dirty="0" smtClean="0"/>
              <a:t>value</a:t>
            </a:r>
            <a:r>
              <a:rPr lang="zh-CN" altLang="en-US" sz="2400" dirty="0" smtClean="0"/>
              <a:t>的值都是任意的字节串。</a:t>
            </a:r>
          </a:p>
          <a:p>
            <a:pPr>
              <a:lnSpc>
                <a:spcPct val="120000"/>
              </a:lnSpc>
            </a:pPr>
            <a:endParaRPr lang="en-US" altLang="zh-CN" sz="2400" dirty="0" smtClean="0"/>
          </a:p>
          <a:p>
            <a:pPr>
              <a:lnSpc>
                <a:spcPct val="120000"/>
              </a:lnSpc>
            </a:pPr>
            <a:r>
              <a:rPr lang="zh-CN" altLang="en-US" sz="2400" dirty="0" smtClean="0"/>
              <a:t>查询：可以对</a:t>
            </a:r>
            <a:r>
              <a:rPr lang="en-US" altLang="zh-CN" sz="2400" dirty="0" err="1" smtClean="0"/>
              <a:t>SSTable</a:t>
            </a:r>
            <a:r>
              <a:rPr lang="zh-CN" altLang="en-US" sz="2400" dirty="0" smtClean="0"/>
              <a:t>查询与一个</a:t>
            </a:r>
            <a:r>
              <a:rPr lang="en-US" altLang="zh-CN" sz="2400" dirty="0" smtClean="0"/>
              <a:t>key</a:t>
            </a:r>
            <a:r>
              <a:rPr lang="zh-CN" altLang="en-US" sz="2400" dirty="0" smtClean="0"/>
              <a:t>值相关的</a:t>
            </a:r>
            <a:r>
              <a:rPr lang="en-US" altLang="zh-CN" sz="2400" dirty="0" smtClean="0"/>
              <a:t>value</a:t>
            </a:r>
            <a:r>
              <a:rPr lang="zh-CN" altLang="en-US" sz="2400" dirty="0" smtClean="0"/>
              <a:t>，或者遍历某个</a:t>
            </a:r>
            <a:r>
              <a:rPr lang="en-US" altLang="zh-CN" sz="2400" dirty="0" smtClean="0"/>
              <a:t>key</a:t>
            </a:r>
            <a:r>
              <a:rPr lang="zh-CN" altLang="en-US" sz="2400" dirty="0" smtClean="0"/>
              <a:t>值范围内的所有的</a:t>
            </a:r>
            <a:r>
              <a:rPr lang="en-US" altLang="zh-CN" sz="2400" dirty="0" smtClean="0"/>
              <a:t>key-value</a:t>
            </a:r>
            <a:r>
              <a:rPr lang="zh-CN" altLang="en-US" sz="2400" dirty="0" smtClean="0"/>
              <a:t>对。</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014C57BE-5D71-45D0-AA05-FC0DA9EF47C4}" type="slidenum">
              <a:rPr lang="zh-CN" altLang="en-US" sz="1000">
                <a:solidFill>
                  <a:schemeClr val="bg2">
                    <a:shade val="50000"/>
                  </a:schemeClr>
                </a:solidFill>
                <a:latin typeface="+mn-lt"/>
                <a:ea typeface="+mn-ea"/>
              </a:rPr>
              <a:pPr algn="r" fontAlgn="auto">
                <a:spcBef>
                  <a:spcPts val="0"/>
                </a:spcBef>
                <a:spcAft>
                  <a:spcPts val="0"/>
                </a:spcAft>
                <a:defRPr/>
              </a:pPr>
              <a:t>30</a:t>
            </a:fld>
            <a:endParaRPr lang="zh-CN" altLang="en-US" sz="1000">
              <a:solidFill>
                <a:schemeClr val="bg2">
                  <a:shade val="50000"/>
                </a:schemeClr>
              </a:solidFill>
              <a:latin typeface="+mn-lt"/>
              <a:ea typeface="+mn-ea"/>
            </a:endParaRPr>
          </a:p>
        </p:txBody>
      </p:sp>
      <p:sp>
        <p:nvSpPr>
          <p:cNvPr id="6" name="圆角矩形标注 5"/>
          <p:cNvSpPr/>
          <p:nvPr/>
        </p:nvSpPr>
        <p:spPr>
          <a:xfrm>
            <a:off x="6012160" y="2996952"/>
            <a:ext cx="914400" cy="612648"/>
          </a:xfrm>
          <a:prstGeom prst="wedgeRoundRectCallout">
            <a:avLst>
              <a:gd name="adj1" fmla="val -99833"/>
              <a:gd name="adj2" fmla="val 833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排序</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A2CD2C68-464D-473C-A672-01CE04297E12}" type="slidenum">
              <a:rPr lang="zh-CN" altLang="en-US"/>
              <a:pPr>
                <a:defRPr/>
              </a:pPr>
              <a:t>31</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Bigtable</a:t>
            </a:r>
            <a:r>
              <a:rPr lang="zh-CN" altLang="en-US" dirty="0" smtClean="0">
                <a:effectLst>
                  <a:outerShdw blurRad="38100" dist="38100" dir="2700000" algn="tl">
                    <a:srgbClr val="000000"/>
                  </a:outerShdw>
                </a:effectLst>
              </a:rPr>
              <a:t>构件</a:t>
            </a:r>
            <a:r>
              <a:rPr lang="en-US" altLang="zh-CN" dirty="0" smtClean="0">
                <a:effectLst>
                  <a:outerShdw blurRad="38100" dist="38100" dir="2700000" algn="tl">
                    <a:srgbClr val="000000"/>
                  </a:outerShdw>
                </a:effectLst>
              </a:rPr>
              <a:t>——</a:t>
            </a:r>
            <a:r>
              <a:rPr lang="zh-CN" altLang="en-US" dirty="0" smtClean="0">
                <a:effectLst>
                  <a:outerShdw blurRad="38100" dist="38100" dir="2700000" algn="tl">
                    <a:srgbClr val="000000"/>
                  </a:outerShdw>
                </a:effectLst>
              </a:rPr>
              <a:t>数据文件</a:t>
            </a:r>
          </a:p>
        </p:txBody>
      </p:sp>
      <p:sp>
        <p:nvSpPr>
          <p:cNvPr id="25604" name="文本占位符 2"/>
          <p:cNvSpPr>
            <a:spLocks noGrp="1"/>
          </p:cNvSpPr>
          <p:nvPr>
            <p:ph type="body" sz="quarter" idx="13"/>
          </p:nvPr>
        </p:nvSpPr>
        <p:spPr>
          <a:xfrm>
            <a:off x="357159" y="1428750"/>
            <a:ext cx="8501122" cy="5072063"/>
          </a:xfrm>
        </p:spPr>
        <p:txBody>
          <a:bodyPr>
            <a:normAutofit lnSpcReduction="10000"/>
          </a:bodyPr>
          <a:lstStyle/>
          <a:p>
            <a:pPr>
              <a:lnSpc>
                <a:spcPct val="120000"/>
              </a:lnSpc>
              <a:spcBef>
                <a:spcPts val="300"/>
              </a:spcBef>
            </a:pPr>
            <a:r>
              <a:rPr lang="zh-CN" altLang="en-US" sz="2400" dirty="0" smtClean="0"/>
              <a:t>从内部看，</a:t>
            </a:r>
            <a:r>
              <a:rPr lang="en-US" altLang="zh-CN" sz="2400" dirty="0" err="1" smtClean="0"/>
              <a:t>SSTable</a:t>
            </a:r>
            <a:r>
              <a:rPr lang="zh-CN" altLang="en-US" sz="2400" dirty="0" smtClean="0"/>
              <a:t>是一系列的数据块，通常每个块的大小是</a:t>
            </a:r>
            <a:r>
              <a:rPr lang="en-US" altLang="zh-CN" sz="2400" dirty="0" smtClean="0"/>
              <a:t>64KB</a:t>
            </a:r>
            <a:r>
              <a:rPr lang="zh-CN" altLang="en-US" sz="2400" dirty="0" smtClean="0"/>
              <a:t>（可以配置）。</a:t>
            </a:r>
          </a:p>
          <a:p>
            <a:pPr>
              <a:lnSpc>
                <a:spcPct val="120000"/>
              </a:lnSpc>
              <a:spcBef>
                <a:spcPts val="300"/>
              </a:spcBef>
            </a:pPr>
            <a:endParaRPr lang="en-US" altLang="zh-CN" sz="2400" dirty="0" smtClean="0"/>
          </a:p>
          <a:p>
            <a:pPr>
              <a:lnSpc>
                <a:spcPct val="120000"/>
              </a:lnSpc>
              <a:spcBef>
                <a:spcPts val="300"/>
              </a:spcBef>
            </a:pPr>
            <a:r>
              <a:rPr lang="zh-CN" altLang="en-US" sz="2400" b="1" dirty="0" smtClean="0"/>
              <a:t>数据块的定位</a:t>
            </a:r>
            <a:r>
              <a:rPr lang="zh-CN" altLang="en-US" sz="2400" dirty="0" smtClean="0"/>
              <a:t>：使用</a:t>
            </a:r>
            <a:r>
              <a:rPr lang="zh-CN" altLang="en-US" sz="2400" dirty="0" smtClean="0">
                <a:solidFill>
                  <a:srgbClr val="FF0000"/>
                </a:solidFill>
              </a:rPr>
              <a:t>块索引</a:t>
            </a:r>
            <a:r>
              <a:rPr lang="zh-CN" altLang="en-US" sz="2400" dirty="0" smtClean="0"/>
              <a:t>（通常存储在</a:t>
            </a:r>
            <a:r>
              <a:rPr lang="en-US" altLang="zh-CN" sz="2400" dirty="0" err="1" smtClean="0"/>
              <a:t>SSTable</a:t>
            </a:r>
            <a:r>
              <a:rPr lang="zh-CN" altLang="en-US" sz="2400" dirty="0" smtClean="0"/>
              <a:t>的末尾）定位数据块。</a:t>
            </a:r>
          </a:p>
          <a:p>
            <a:pPr>
              <a:lnSpc>
                <a:spcPct val="120000"/>
              </a:lnSpc>
              <a:spcBef>
                <a:spcPts val="300"/>
              </a:spcBef>
            </a:pPr>
            <a:r>
              <a:rPr lang="zh-CN" altLang="en-US" sz="2400" b="1" dirty="0" smtClean="0"/>
              <a:t>块索引缓存</a:t>
            </a:r>
            <a:r>
              <a:rPr lang="zh-CN" altLang="en-US" sz="2400" dirty="0" smtClean="0"/>
              <a:t>：在打开</a:t>
            </a:r>
            <a:r>
              <a:rPr lang="en-US" altLang="zh-CN" sz="2400" dirty="0" err="1" smtClean="0"/>
              <a:t>SSTable</a:t>
            </a:r>
            <a:r>
              <a:rPr lang="zh-CN" altLang="en-US" sz="2400" dirty="0" smtClean="0"/>
              <a:t>时</a:t>
            </a:r>
            <a:r>
              <a:rPr lang="zh-CN" altLang="en-US" sz="2400" dirty="0" smtClean="0">
                <a:solidFill>
                  <a:srgbClr val="FF0000"/>
                </a:solidFill>
              </a:rPr>
              <a:t>块索引被加载到内存</a:t>
            </a:r>
            <a:r>
              <a:rPr lang="zh-CN" altLang="en-US" sz="2400" dirty="0" smtClean="0"/>
              <a:t>。</a:t>
            </a:r>
            <a:endParaRPr lang="en-US" altLang="zh-CN" sz="2400" dirty="0" smtClean="0"/>
          </a:p>
          <a:p>
            <a:pPr>
              <a:lnSpc>
                <a:spcPct val="120000"/>
              </a:lnSpc>
              <a:spcBef>
                <a:spcPts val="300"/>
              </a:spcBef>
            </a:pPr>
            <a:r>
              <a:rPr lang="zh-CN" altLang="en-US" sz="2400" dirty="0" smtClean="0"/>
              <a:t>    </a:t>
            </a:r>
            <a:r>
              <a:rPr lang="zh-CN" altLang="en-US" sz="2400" i="1" dirty="0" smtClean="0">
                <a:solidFill>
                  <a:srgbClr val="3366FF"/>
                </a:solidFill>
              </a:rPr>
              <a:t>也可以选择把整个</a:t>
            </a:r>
            <a:r>
              <a:rPr lang="en-US" altLang="zh-CN" sz="2400" i="1" dirty="0" err="1" smtClean="0">
                <a:solidFill>
                  <a:srgbClr val="3366FF"/>
                </a:solidFill>
              </a:rPr>
              <a:t>SSTable</a:t>
            </a:r>
            <a:r>
              <a:rPr lang="zh-CN" altLang="en-US" sz="2400" i="1" dirty="0" smtClean="0">
                <a:solidFill>
                  <a:srgbClr val="3366FF"/>
                </a:solidFill>
              </a:rPr>
              <a:t>都放在内存中。</a:t>
            </a:r>
          </a:p>
          <a:p>
            <a:pPr>
              <a:lnSpc>
                <a:spcPct val="120000"/>
              </a:lnSpc>
              <a:spcBef>
                <a:spcPts val="300"/>
              </a:spcBef>
            </a:pPr>
            <a:endParaRPr lang="en-US" altLang="zh-CN" sz="2400" dirty="0" smtClean="0"/>
          </a:p>
          <a:p>
            <a:pPr>
              <a:lnSpc>
                <a:spcPct val="120000"/>
              </a:lnSpc>
              <a:spcBef>
                <a:spcPts val="300"/>
              </a:spcBef>
            </a:pPr>
            <a:r>
              <a:rPr lang="zh-CN" altLang="en-US" sz="2400" dirty="0" smtClean="0"/>
              <a:t>每次查找都可以通过</a:t>
            </a:r>
            <a:r>
              <a:rPr lang="zh-CN" altLang="en-US" sz="2400" dirty="0" smtClean="0">
                <a:solidFill>
                  <a:srgbClr val="FF0000"/>
                </a:solidFill>
              </a:rPr>
              <a:t>一次磁盘</a:t>
            </a:r>
            <a:r>
              <a:rPr lang="zh-CN" altLang="en-US" sz="2400" dirty="0" smtClean="0"/>
              <a:t>搜索完成：</a:t>
            </a:r>
            <a:endParaRPr lang="en-US" altLang="zh-CN" sz="2400" dirty="0" smtClean="0"/>
          </a:p>
          <a:p>
            <a:pPr>
              <a:lnSpc>
                <a:spcPct val="120000"/>
              </a:lnSpc>
              <a:spcBef>
                <a:spcPts val="300"/>
              </a:spcBef>
            </a:pPr>
            <a:r>
              <a:rPr lang="en-US" altLang="zh-CN" sz="2400" dirty="0" smtClean="0"/>
              <a:t>1</a:t>
            </a:r>
            <a:r>
              <a:rPr lang="zh-CN" altLang="en-US" sz="2400" dirty="0" smtClean="0"/>
              <a:t>）使用二分查找法</a:t>
            </a:r>
            <a:r>
              <a:rPr lang="zh-CN" altLang="en-US" sz="2400" dirty="0" smtClean="0">
                <a:solidFill>
                  <a:srgbClr val="FF0000"/>
                </a:solidFill>
              </a:rPr>
              <a:t>在内存中的块索引里</a:t>
            </a:r>
            <a:r>
              <a:rPr lang="zh-CN" altLang="en-US" sz="2400" dirty="0" smtClean="0"/>
              <a:t>找到数据块的位置；</a:t>
            </a:r>
            <a:endParaRPr lang="en-US" altLang="zh-CN" sz="2400" dirty="0" smtClean="0"/>
          </a:p>
          <a:p>
            <a:pPr>
              <a:lnSpc>
                <a:spcPct val="120000"/>
              </a:lnSpc>
              <a:spcBef>
                <a:spcPts val="300"/>
              </a:spcBef>
            </a:pPr>
            <a:r>
              <a:rPr lang="en-US" altLang="zh-CN" sz="2400" dirty="0" smtClean="0"/>
              <a:t>2</a:t>
            </a:r>
            <a:r>
              <a:rPr lang="zh-CN" altLang="en-US" sz="2400" dirty="0" smtClean="0"/>
              <a:t>）从硬盘读取相应的数据块。</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779D8740-42B6-4266-A8D6-0EDFFC474E5C}" type="slidenum">
              <a:rPr lang="zh-CN" altLang="en-US" sz="1000">
                <a:solidFill>
                  <a:schemeClr val="bg2">
                    <a:shade val="50000"/>
                  </a:schemeClr>
                </a:solidFill>
                <a:latin typeface="+mn-lt"/>
                <a:ea typeface="+mn-ea"/>
              </a:rPr>
              <a:pPr algn="r" fontAlgn="auto">
                <a:spcBef>
                  <a:spcPts val="0"/>
                </a:spcBef>
                <a:spcAft>
                  <a:spcPts val="0"/>
                </a:spcAft>
                <a:defRPr/>
              </a:pPr>
              <a:t>31</a:t>
            </a:fld>
            <a:endParaRPr lang="zh-CN" altLang="en-US" sz="1000">
              <a:solidFill>
                <a:schemeClr val="bg2">
                  <a:shade val="50000"/>
                </a:schemeClr>
              </a:solidFill>
              <a:latin typeface="+mn-lt"/>
              <a:ea typeface="+mn-ea"/>
            </a:endParaRPr>
          </a:p>
        </p:txBody>
      </p:sp>
      <p:sp>
        <p:nvSpPr>
          <p:cNvPr id="6" name="AutoShape 4"/>
          <p:cNvSpPr>
            <a:spLocks noChangeArrowheads="1"/>
          </p:cNvSpPr>
          <p:nvPr/>
        </p:nvSpPr>
        <p:spPr bwMode="auto">
          <a:xfrm>
            <a:off x="8224240" y="3227687"/>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ADF453B2-88F8-46E0-9C16-34BC65F33F47}" type="slidenum">
              <a:rPr lang="zh-CN" altLang="en-US"/>
              <a:pPr>
                <a:defRPr/>
              </a:pPr>
              <a:t>32</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Bigtable</a:t>
            </a:r>
            <a:r>
              <a:rPr lang="zh-CN" altLang="en-US" dirty="0" smtClean="0">
                <a:effectLst>
                  <a:outerShdw blurRad="38100" dist="38100" dir="2700000" algn="tl">
                    <a:srgbClr val="000000"/>
                  </a:outerShdw>
                </a:effectLst>
              </a:rPr>
              <a:t>构件</a:t>
            </a:r>
            <a:r>
              <a:rPr lang="en-US" altLang="zh-CN" dirty="0" smtClean="0">
                <a:effectLst>
                  <a:outerShdw blurRad="38100" dist="38100" dir="2700000" algn="tl">
                    <a:srgbClr val="000000"/>
                  </a:outerShdw>
                </a:effectLst>
              </a:rPr>
              <a:t>——Chubby</a:t>
            </a:r>
          </a:p>
        </p:txBody>
      </p:sp>
      <p:sp>
        <p:nvSpPr>
          <p:cNvPr id="26628" name="文本占位符 2"/>
          <p:cNvSpPr>
            <a:spLocks noGrp="1"/>
          </p:cNvSpPr>
          <p:nvPr>
            <p:ph type="body" sz="quarter" idx="13"/>
          </p:nvPr>
        </p:nvSpPr>
        <p:spPr>
          <a:xfrm>
            <a:off x="357188" y="1428750"/>
            <a:ext cx="8501062" cy="4286250"/>
          </a:xfrm>
        </p:spPr>
        <p:txBody>
          <a:bodyPr>
            <a:normAutofit/>
          </a:bodyPr>
          <a:lstStyle/>
          <a:p>
            <a:r>
              <a:rPr lang="en-US" altLang="zh-CN" sz="2400" dirty="0" smtClean="0"/>
              <a:t>    Chubby</a:t>
            </a:r>
            <a:r>
              <a:rPr lang="zh-CN" altLang="en-US" sz="2400" dirty="0" smtClean="0"/>
              <a:t>：分布式锁服务组件，一个</a:t>
            </a:r>
            <a:r>
              <a:rPr lang="en-US" altLang="zh-CN" sz="2400" dirty="0" smtClean="0"/>
              <a:t>Chubby</a:t>
            </a:r>
            <a:r>
              <a:rPr lang="zh-CN" altLang="en-US" sz="2400" dirty="0" smtClean="0"/>
              <a:t>服务包括了</a:t>
            </a:r>
            <a:r>
              <a:rPr lang="en-US" altLang="zh-CN" sz="2400" dirty="0" smtClean="0">
                <a:solidFill>
                  <a:srgbClr val="FF0000"/>
                </a:solidFill>
              </a:rPr>
              <a:t>5</a:t>
            </a:r>
            <a:r>
              <a:rPr lang="zh-CN" altLang="en-US" sz="2400" dirty="0" smtClean="0">
                <a:solidFill>
                  <a:srgbClr val="FF0000"/>
                </a:solidFill>
              </a:rPr>
              <a:t>个活动的副本</a:t>
            </a:r>
            <a:r>
              <a:rPr lang="zh-CN" altLang="en-US" sz="2400" dirty="0" smtClean="0"/>
              <a:t>，其中一个副本被选为</a:t>
            </a:r>
            <a:r>
              <a:rPr lang="en-US" altLang="zh-CN" sz="2400" dirty="0" smtClean="0"/>
              <a:t>Master</a:t>
            </a:r>
            <a:r>
              <a:rPr lang="zh-CN" altLang="en-US" sz="2400" dirty="0" smtClean="0"/>
              <a:t>并处理请求。</a:t>
            </a:r>
          </a:p>
          <a:p>
            <a:endParaRPr lang="en-US" altLang="zh-CN" sz="2400" dirty="0" smtClean="0"/>
          </a:p>
          <a:p>
            <a:r>
              <a:rPr lang="en-US" altLang="zh-CN" sz="2400" dirty="0" smtClean="0"/>
              <a:t>Chubby</a:t>
            </a:r>
            <a:r>
              <a:rPr lang="zh-CN" altLang="en-US" sz="2400" dirty="0" smtClean="0"/>
              <a:t>服务可用的前提：</a:t>
            </a:r>
            <a:endParaRPr lang="en-US" altLang="zh-CN" sz="2400" dirty="0" smtClean="0"/>
          </a:p>
          <a:p>
            <a:r>
              <a:rPr lang="en-US" altLang="zh-CN" sz="2400" dirty="0" smtClean="0"/>
              <a:t>1</a:t>
            </a:r>
            <a:r>
              <a:rPr lang="zh-CN" altLang="en-US" sz="2400" dirty="0" smtClean="0"/>
              <a:t>）大多数副本都正常运行；</a:t>
            </a:r>
            <a:endParaRPr lang="en-US" altLang="zh-CN" sz="2400" dirty="0" smtClean="0"/>
          </a:p>
          <a:p>
            <a:r>
              <a:rPr lang="en-US" altLang="zh-CN" sz="2400" dirty="0" smtClean="0"/>
              <a:t>2</a:t>
            </a:r>
            <a:r>
              <a:rPr lang="zh-CN" altLang="en-US" sz="2400" dirty="0" smtClean="0"/>
              <a:t>）彼此之间能够互相通信。</a:t>
            </a:r>
            <a:endParaRPr lang="en-US" altLang="zh-CN" sz="2400" dirty="0" smtClean="0"/>
          </a:p>
          <a:p>
            <a:endParaRPr lang="en-US" altLang="zh-CN" sz="2400" dirty="0" smtClean="0"/>
          </a:p>
          <a:p>
            <a:r>
              <a:rPr lang="zh-CN" altLang="en-US" sz="2400" dirty="0" smtClean="0"/>
              <a:t>    当有副本失效的时候，</a:t>
            </a:r>
            <a:r>
              <a:rPr lang="en-US" altLang="zh-CN" sz="2400" dirty="0" smtClean="0"/>
              <a:t>Chubby</a:t>
            </a:r>
            <a:r>
              <a:rPr lang="zh-CN" altLang="en-US" sz="2400" dirty="0" smtClean="0"/>
              <a:t>使用算法来保证副本的一致性。</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D612FA71-F91E-4CEB-8618-C39D1C3BE569}" type="slidenum">
              <a:rPr lang="zh-CN" altLang="en-US" sz="1000">
                <a:solidFill>
                  <a:schemeClr val="bg2">
                    <a:shade val="50000"/>
                  </a:schemeClr>
                </a:solidFill>
                <a:latin typeface="+mn-lt"/>
                <a:ea typeface="+mn-ea"/>
              </a:rPr>
              <a:pPr algn="r" fontAlgn="auto">
                <a:spcBef>
                  <a:spcPts val="0"/>
                </a:spcBef>
                <a:spcAft>
                  <a:spcPts val="0"/>
                </a:spcAft>
                <a:defRPr/>
              </a:pPr>
              <a:t>32</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50F9E43E-3F0A-4336-BB60-2CF5571DD68D}" type="slidenum">
              <a:rPr lang="zh-CN" altLang="en-US"/>
              <a:pPr>
                <a:defRPr/>
              </a:pPr>
              <a:t>33</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Bigtable</a:t>
            </a:r>
            <a:r>
              <a:rPr lang="zh-CN" altLang="en-US" dirty="0" smtClean="0">
                <a:effectLst>
                  <a:outerShdw blurRad="38100" dist="38100" dir="2700000" algn="tl">
                    <a:srgbClr val="000000"/>
                  </a:outerShdw>
                </a:effectLst>
              </a:rPr>
              <a:t>构件</a:t>
            </a:r>
            <a:r>
              <a:rPr lang="en-US" altLang="zh-CN" dirty="0" smtClean="0">
                <a:effectLst>
                  <a:outerShdw blurRad="38100" dist="38100" dir="2700000" algn="tl">
                    <a:srgbClr val="000000"/>
                  </a:outerShdw>
                </a:effectLst>
              </a:rPr>
              <a:t>——Chubby</a:t>
            </a:r>
            <a:endParaRPr lang="zh-CN" altLang="en-US" dirty="0" smtClean="0">
              <a:effectLst>
                <a:outerShdw blurRad="38100" dist="38100" dir="2700000" algn="tl">
                  <a:srgbClr val="000000"/>
                </a:outerShdw>
              </a:effectLst>
            </a:endParaRPr>
          </a:p>
        </p:txBody>
      </p:sp>
      <p:sp>
        <p:nvSpPr>
          <p:cNvPr id="27652" name="文本占位符 2"/>
          <p:cNvSpPr>
            <a:spLocks noGrp="1"/>
          </p:cNvSpPr>
          <p:nvPr>
            <p:ph type="body" sz="quarter" idx="13"/>
          </p:nvPr>
        </p:nvSpPr>
        <p:spPr>
          <a:xfrm>
            <a:off x="485776" y="1409418"/>
            <a:ext cx="8320087" cy="4971909"/>
          </a:xfrm>
        </p:spPr>
        <p:txBody>
          <a:bodyPr>
            <a:normAutofit/>
          </a:bodyPr>
          <a:lstStyle/>
          <a:p>
            <a:pPr>
              <a:lnSpc>
                <a:spcPct val="110000"/>
              </a:lnSpc>
              <a:spcBef>
                <a:spcPts val="300"/>
              </a:spcBef>
            </a:pPr>
            <a:r>
              <a:rPr lang="en-US" altLang="zh-CN" sz="2400" dirty="0" smtClean="0"/>
              <a:t>Chubby</a:t>
            </a:r>
            <a:r>
              <a:rPr lang="zh-CN" altLang="en-US" sz="2400" dirty="0" smtClean="0"/>
              <a:t>有一个</a:t>
            </a:r>
            <a:r>
              <a:rPr lang="zh-CN" altLang="en-US" sz="2400" dirty="0" smtClean="0">
                <a:solidFill>
                  <a:srgbClr val="FF0000"/>
                </a:solidFill>
              </a:rPr>
              <a:t>名字空间</a:t>
            </a:r>
            <a:r>
              <a:rPr lang="zh-CN" altLang="en-US" sz="2400" dirty="0" smtClean="0"/>
              <a:t>（内容包括目录和小文件</a:t>
            </a:r>
            <a:r>
              <a:rPr lang="zh-CN" altLang="en-US" sz="2400" dirty="0"/>
              <a:t>）</a:t>
            </a:r>
            <a:r>
              <a:rPr lang="zh-CN" altLang="en-US" sz="2400" dirty="0" smtClean="0"/>
              <a:t>。</a:t>
            </a:r>
            <a:endParaRPr lang="en-US" altLang="zh-CN" sz="2400" dirty="0" smtClean="0"/>
          </a:p>
          <a:p>
            <a:pPr>
              <a:lnSpc>
                <a:spcPct val="110000"/>
              </a:lnSpc>
              <a:spcBef>
                <a:spcPts val="300"/>
              </a:spcBef>
            </a:pPr>
            <a:r>
              <a:rPr lang="en-US" altLang="zh-CN" sz="2400" dirty="0">
                <a:solidFill>
                  <a:srgbClr val="FF0000"/>
                </a:solidFill>
              </a:rPr>
              <a:t> </a:t>
            </a:r>
            <a:r>
              <a:rPr lang="en-US" altLang="zh-CN" sz="2400" dirty="0" smtClean="0">
                <a:solidFill>
                  <a:srgbClr val="FF0000"/>
                </a:solidFill>
              </a:rPr>
              <a:t>   </a:t>
            </a:r>
            <a:r>
              <a:rPr lang="zh-CN" altLang="en-US" sz="2400" dirty="0" smtClean="0">
                <a:solidFill>
                  <a:srgbClr val="FF0000"/>
                </a:solidFill>
              </a:rPr>
              <a:t>每个目录或文件可以看作一个锁</a:t>
            </a:r>
            <a:r>
              <a:rPr lang="zh-CN" altLang="en-US" sz="2400" dirty="0" smtClean="0"/>
              <a:t>，</a:t>
            </a:r>
            <a:r>
              <a:rPr lang="zh-CN" altLang="en-US" sz="2400" dirty="0" smtClean="0">
                <a:solidFill>
                  <a:srgbClr val="FF0000"/>
                </a:solidFill>
              </a:rPr>
              <a:t>读写文件的操作都是原子性的</a:t>
            </a:r>
            <a:r>
              <a:rPr lang="zh-CN" altLang="en-US" sz="2400" dirty="0" smtClean="0"/>
              <a:t>。</a:t>
            </a:r>
            <a:endParaRPr lang="en-US" altLang="zh-CN" sz="2400" dirty="0" smtClean="0"/>
          </a:p>
          <a:p>
            <a:pPr>
              <a:lnSpc>
                <a:spcPct val="110000"/>
              </a:lnSpc>
              <a:spcBef>
                <a:spcPts val="300"/>
              </a:spcBef>
            </a:pPr>
            <a:endParaRPr lang="zh-CN" altLang="en-US" sz="2400" dirty="0" smtClean="0"/>
          </a:p>
          <a:p>
            <a:pPr>
              <a:lnSpc>
                <a:spcPct val="110000"/>
              </a:lnSpc>
              <a:spcBef>
                <a:spcPts val="300"/>
              </a:spcBef>
            </a:pPr>
            <a:r>
              <a:rPr lang="en-US" altLang="zh-CN" sz="2400" b="1" dirty="0" smtClean="0"/>
              <a:t>Chubby</a:t>
            </a:r>
            <a:r>
              <a:rPr lang="zh-CN" altLang="en-US" sz="2400" b="1" dirty="0" smtClean="0"/>
              <a:t>客户程序一致性缓存</a:t>
            </a:r>
            <a:r>
              <a:rPr lang="zh-CN" altLang="en-US" sz="2400" dirty="0" smtClean="0"/>
              <a:t>（客户端程序库提供）</a:t>
            </a:r>
            <a:endParaRPr lang="en-US" altLang="zh-CN" sz="2400" dirty="0" smtClean="0"/>
          </a:p>
          <a:p>
            <a:pPr>
              <a:lnSpc>
                <a:spcPct val="110000"/>
              </a:lnSpc>
              <a:spcBef>
                <a:spcPts val="300"/>
              </a:spcBef>
            </a:pPr>
            <a:r>
              <a:rPr lang="zh-CN" altLang="en-US" sz="2400" dirty="0" smtClean="0"/>
              <a:t>    每个</a:t>
            </a:r>
            <a:r>
              <a:rPr lang="en-US" altLang="zh-CN" sz="2400" dirty="0" smtClean="0"/>
              <a:t>Chubby</a:t>
            </a:r>
            <a:r>
              <a:rPr lang="zh-CN" altLang="en-US" sz="2400" dirty="0" smtClean="0"/>
              <a:t>客户程序都维护一个与</a:t>
            </a:r>
            <a:r>
              <a:rPr lang="en-US" altLang="zh-CN" sz="2400" dirty="0" smtClean="0"/>
              <a:t>Chubby</a:t>
            </a:r>
            <a:r>
              <a:rPr lang="zh-CN" altLang="en-US" sz="2400" dirty="0" smtClean="0"/>
              <a:t>服务的</a:t>
            </a:r>
            <a:r>
              <a:rPr lang="zh-CN" altLang="en-US" sz="2400" dirty="0" smtClean="0">
                <a:solidFill>
                  <a:srgbClr val="FF0000"/>
                </a:solidFill>
              </a:rPr>
              <a:t>会话</a:t>
            </a:r>
            <a:r>
              <a:rPr lang="zh-CN" altLang="en-US" sz="2400" dirty="0" smtClean="0"/>
              <a:t>（</a:t>
            </a:r>
            <a:r>
              <a:rPr lang="en-US" altLang="zh-CN" sz="2400" dirty="0" smtClean="0"/>
              <a:t>session</a:t>
            </a:r>
            <a:r>
              <a:rPr lang="zh-CN" altLang="en-US" sz="2400" dirty="0" smtClean="0"/>
              <a:t>）并持有</a:t>
            </a:r>
            <a:r>
              <a:rPr lang="zh-CN" altLang="en-US" sz="2400" dirty="0" smtClean="0">
                <a:solidFill>
                  <a:srgbClr val="FF0000"/>
                </a:solidFill>
              </a:rPr>
              <a:t>租约。</a:t>
            </a:r>
            <a:endParaRPr lang="en-US" altLang="zh-CN" sz="2400" dirty="0" smtClean="0">
              <a:solidFill>
                <a:srgbClr val="FF0000"/>
              </a:solidFill>
            </a:endParaRP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116CC2FB-B382-4C71-9760-622579C34496}" type="slidenum">
              <a:rPr lang="zh-CN" altLang="en-US" sz="1000">
                <a:solidFill>
                  <a:schemeClr val="bg2">
                    <a:shade val="50000"/>
                  </a:schemeClr>
                </a:solidFill>
                <a:latin typeface="+mn-lt"/>
                <a:ea typeface="+mn-ea"/>
              </a:rPr>
              <a:pPr algn="r" fontAlgn="auto">
                <a:spcBef>
                  <a:spcPts val="0"/>
                </a:spcBef>
                <a:spcAft>
                  <a:spcPts val="0"/>
                </a:spcAft>
                <a:defRPr/>
              </a:pPr>
              <a:t>33</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bwMode="auto">
          <a:xfrm>
            <a:off x="468313" y="476250"/>
            <a:ext cx="8183562" cy="720725"/>
          </a:xfrm>
          <a:noFill/>
        </p:spPr>
        <p:txBody>
          <a:bodyPr wrap="square" lIns="91440" tIns="45720" rIns="91440" bIns="45720" numCol="1" anchorCtr="0" compatLnSpc="1">
            <a:prstTxWarp prst="textNoShape">
              <a:avLst/>
            </a:prstTxWarp>
          </a:bodyPr>
          <a:lstStyle/>
          <a:p>
            <a:r>
              <a:rPr lang="en-US" altLang="zh-CN" dirty="0" smtClean="0">
                <a:effectLst>
                  <a:outerShdw blurRad="38100" dist="38100" dir="2700000" algn="tl">
                    <a:srgbClr val="000000"/>
                  </a:outerShdw>
                </a:effectLst>
              </a:rPr>
              <a:t>Bigtable</a:t>
            </a:r>
            <a:r>
              <a:rPr lang="zh-CN" altLang="en-US" dirty="0" smtClean="0">
                <a:effectLst>
                  <a:outerShdw blurRad="38100" dist="38100" dir="2700000" algn="tl">
                    <a:srgbClr val="000000"/>
                  </a:outerShdw>
                </a:effectLst>
              </a:rPr>
              <a:t>构件</a:t>
            </a:r>
            <a:r>
              <a:rPr lang="en-US" altLang="zh-CN" dirty="0" smtClean="0">
                <a:effectLst>
                  <a:outerShdw blurRad="38100" dist="38100" dir="2700000" algn="tl">
                    <a:srgbClr val="000000"/>
                  </a:outerShdw>
                </a:effectLst>
              </a:rPr>
              <a:t>——Chubby</a:t>
            </a:r>
            <a:endParaRPr lang="zh-CN" altLang="en-US" dirty="0" smtClean="0">
              <a:effectLst>
                <a:outerShdw blurRad="38100" dist="38100" dir="2700000" algn="tl">
                  <a:srgbClr val="000000"/>
                </a:outerShdw>
              </a:effectLst>
            </a:endParaRPr>
          </a:p>
        </p:txBody>
      </p:sp>
      <p:sp>
        <p:nvSpPr>
          <p:cNvPr id="75779" name="Rectangle 3"/>
          <p:cNvSpPr>
            <a:spLocks noGrp="1"/>
          </p:cNvSpPr>
          <p:nvPr>
            <p:ph type="body" idx="4294967295"/>
          </p:nvPr>
        </p:nvSpPr>
        <p:spPr>
          <a:xfrm>
            <a:off x="503238" y="1689100"/>
            <a:ext cx="8183562" cy="4187825"/>
          </a:xfrm>
        </p:spPr>
        <p:txBody>
          <a:bodyPr/>
          <a:lstStyle/>
          <a:p>
            <a:pPr marL="0" indent="0">
              <a:lnSpc>
                <a:spcPct val="110000"/>
              </a:lnSpc>
              <a:spcBef>
                <a:spcPts val="300"/>
              </a:spcBef>
              <a:buNone/>
            </a:pPr>
            <a:r>
              <a:rPr lang="zh-CN" altLang="en-US" sz="2400" b="1" dirty="0"/>
              <a:t>会话失效</a:t>
            </a:r>
            <a:r>
              <a:rPr lang="zh-CN" altLang="en-US" sz="2400" dirty="0"/>
              <a:t>（及时续签）：如果客户程序不能在</a:t>
            </a:r>
            <a:r>
              <a:rPr lang="zh-CN" altLang="en-US" sz="2400" dirty="0">
                <a:solidFill>
                  <a:srgbClr val="FF0000"/>
                </a:solidFill>
              </a:rPr>
              <a:t>租约到期的时间内重新签订</a:t>
            </a:r>
            <a:r>
              <a:rPr lang="zh-CN" altLang="en-US" sz="2400" dirty="0"/>
              <a:t>会话的租约，则该会话过期失效。</a:t>
            </a:r>
          </a:p>
          <a:p>
            <a:pPr marL="0" indent="0">
              <a:lnSpc>
                <a:spcPct val="110000"/>
              </a:lnSpc>
              <a:spcBef>
                <a:spcPts val="300"/>
              </a:spcBef>
              <a:buNone/>
            </a:pPr>
            <a:r>
              <a:rPr lang="zh-CN" altLang="en-US" sz="2400" dirty="0">
                <a:latin typeface="微软雅黑" pitchFamily="34" charset="-122"/>
              </a:rPr>
              <a:t>          ↓</a:t>
            </a:r>
          </a:p>
          <a:p>
            <a:pPr marL="0" indent="0">
              <a:lnSpc>
                <a:spcPct val="110000"/>
              </a:lnSpc>
              <a:spcBef>
                <a:spcPts val="300"/>
              </a:spcBef>
              <a:buNone/>
            </a:pPr>
            <a:r>
              <a:rPr lang="zh-CN" altLang="en-US" sz="2400" dirty="0"/>
              <a:t>会话失效则客户程序拥有的相关信息失效：</a:t>
            </a:r>
            <a:endParaRPr lang="en-US" altLang="zh-CN" sz="2400" dirty="0"/>
          </a:p>
          <a:p>
            <a:pPr marL="0" indent="0">
              <a:lnSpc>
                <a:spcPct val="110000"/>
              </a:lnSpc>
              <a:spcBef>
                <a:spcPts val="300"/>
              </a:spcBef>
              <a:buNone/>
            </a:pPr>
            <a:r>
              <a:rPr lang="en-US" altLang="zh-CN" sz="2400" dirty="0">
                <a:solidFill>
                  <a:srgbClr val="FF0000"/>
                </a:solidFill>
              </a:rPr>
              <a:t>    </a:t>
            </a:r>
            <a:r>
              <a:rPr lang="zh-CN" altLang="en-US" sz="2400" dirty="0">
                <a:solidFill>
                  <a:srgbClr val="FF0000"/>
                </a:solidFill>
              </a:rPr>
              <a:t>锁、打开的文件句柄</a:t>
            </a:r>
            <a:r>
              <a:rPr lang="zh-CN" altLang="en-US" sz="2400" dirty="0" smtClean="0"/>
              <a:t>。</a:t>
            </a:r>
            <a:endParaRPr lang="en-US" altLang="zh-CN" sz="2400" dirty="0" smtClean="0"/>
          </a:p>
          <a:p>
            <a:pPr marL="0" indent="0">
              <a:lnSpc>
                <a:spcPct val="110000"/>
              </a:lnSpc>
              <a:spcBef>
                <a:spcPts val="300"/>
              </a:spcBef>
              <a:buNone/>
            </a:pPr>
            <a:r>
              <a:rPr lang="en-US" altLang="zh-CN" sz="2400" dirty="0" smtClean="0"/>
              <a:t>    </a:t>
            </a:r>
            <a:endParaRPr lang="zh-CN" altLang="en-US" sz="2400" dirty="0"/>
          </a:p>
          <a:p>
            <a:pPr marL="0" indent="0">
              <a:buFont typeface="Wingdings 2" pitchFamily="18" charset="2"/>
              <a:buNone/>
            </a:pPr>
            <a:r>
              <a:rPr lang="en-US" altLang="zh-CN" sz="2400" dirty="0" smtClean="0"/>
              <a:t>Chubby</a:t>
            </a:r>
            <a:r>
              <a:rPr lang="zh-CN" altLang="en-US" sz="2400" dirty="0" smtClean="0"/>
              <a:t>客户程序可以在文件和目录上</a:t>
            </a:r>
            <a:r>
              <a:rPr lang="zh-CN" altLang="en-US" sz="2400" dirty="0" smtClean="0">
                <a:solidFill>
                  <a:srgbClr val="FF0000"/>
                </a:solidFill>
              </a:rPr>
              <a:t>注册回调函数</a:t>
            </a:r>
            <a:r>
              <a:rPr lang="zh-CN" altLang="en-US" sz="2400" dirty="0" smtClean="0"/>
              <a:t>。</a:t>
            </a:r>
          </a:p>
          <a:p>
            <a:pPr marL="0" indent="0">
              <a:buFont typeface="Wingdings 2" pitchFamily="18" charset="2"/>
              <a:buNone/>
            </a:pPr>
            <a:r>
              <a:rPr lang="zh-CN" altLang="en-US" sz="2400" dirty="0" smtClean="0">
                <a:latin typeface="微软雅黑" pitchFamily="34" charset="-122"/>
              </a:rPr>
              <a:t>          ↓</a:t>
            </a:r>
          </a:p>
          <a:p>
            <a:pPr marL="0" indent="0">
              <a:buFont typeface="Wingdings 2" pitchFamily="18" charset="2"/>
              <a:buNone/>
            </a:pPr>
            <a:r>
              <a:rPr lang="zh-CN" altLang="en-US" sz="2400" dirty="0" smtClean="0"/>
              <a:t>当文件或目录</a:t>
            </a:r>
            <a:r>
              <a:rPr lang="zh-CN" altLang="en-US" sz="2400" dirty="0" smtClean="0">
                <a:solidFill>
                  <a:srgbClr val="FF0000"/>
                </a:solidFill>
              </a:rPr>
              <a:t>改变</a:t>
            </a:r>
            <a:r>
              <a:rPr lang="zh-CN" altLang="en-US" sz="2400" dirty="0" smtClean="0"/>
              <a:t>或者会话</a:t>
            </a:r>
            <a:r>
              <a:rPr lang="zh-CN" altLang="en-US" sz="2400" dirty="0" smtClean="0">
                <a:solidFill>
                  <a:srgbClr val="FF0000"/>
                </a:solidFill>
              </a:rPr>
              <a:t>过期</a:t>
            </a:r>
            <a:r>
              <a:rPr lang="zh-CN" altLang="en-US" sz="2400" dirty="0" smtClean="0"/>
              <a:t>时，</a:t>
            </a:r>
            <a:r>
              <a:rPr lang="zh-CN" altLang="en-US" sz="2400" dirty="0" smtClean="0">
                <a:solidFill>
                  <a:srgbClr val="FF0000"/>
                </a:solidFill>
              </a:rPr>
              <a:t>回调函数会通知客户程序</a:t>
            </a:r>
            <a:r>
              <a:rPr lang="zh-CN" altLang="en-US" sz="2400" dirty="0" smtClean="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B9A67BC1-3816-4FEC-A32D-E384A83868ED}" type="slidenum">
              <a:rPr lang="zh-CN" altLang="en-US"/>
              <a:pPr>
                <a:defRPr/>
              </a:pPr>
              <a:t>35</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err="1" smtClean="0">
                <a:effectLst>
                  <a:outerShdw blurRad="38100" dist="38100" dir="2700000" algn="tl">
                    <a:srgbClr val="000000"/>
                  </a:outerShdw>
                </a:effectLst>
              </a:rPr>
              <a:t>Bigtable</a:t>
            </a:r>
            <a:r>
              <a:rPr lang="zh-CN" altLang="en-US" dirty="0" smtClean="0">
                <a:effectLst>
                  <a:outerShdw blurRad="38100" dist="38100" dir="2700000" algn="tl">
                    <a:srgbClr val="000000"/>
                  </a:outerShdw>
                </a:effectLst>
              </a:rPr>
              <a:t>中</a:t>
            </a:r>
            <a:r>
              <a:rPr lang="en-US" altLang="zh-CN" dirty="0" smtClean="0">
                <a:effectLst>
                  <a:outerShdw blurRad="38100" dist="38100" dir="2700000" algn="tl">
                    <a:srgbClr val="000000"/>
                  </a:outerShdw>
                </a:effectLst>
              </a:rPr>
              <a:t>Chubby</a:t>
            </a:r>
            <a:r>
              <a:rPr lang="zh-CN" altLang="en-US" dirty="0" smtClean="0">
                <a:effectLst>
                  <a:outerShdw blurRad="38100" dist="38100" dir="2700000" algn="tl">
                    <a:srgbClr val="000000"/>
                  </a:outerShdw>
                </a:effectLst>
              </a:rPr>
              <a:t>的任务</a:t>
            </a:r>
          </a:p>
        </p:txBody>
      </p:sp>
      <p:sp>
        <p:nvSpPr>
          <p:cNvPr id="28676" name="文本占位符 2"/>
          <p:cNvSpPr>
            <a:spLocks noGrp="1"/>
          </p:cNvSpPr>
          <p:nvPr>
            <p:ph type="body" sz="quarter" idx="13"/>
          </p:nvPr>
        </p:nvSpPr>
        <p:spPr>
          <a:xfrm>
            <a:off x="500063" y="1714500"/>
            <a:ext cx="8143875" cy="4286250"/>
          </a:xfrm>
        </p:spPr>
        <p:txBody>
          <a:bodyPr>
            <a:normAutofit lnSpcReduction="10000"/>
          </a:bodyPr>
          <a:lstStyle/>
          <a:p>
            <a:r>
              <a:rPr lang="en-US" altLang="zh-CN" sz="2400" dirty="0" smtClean="0"/>
              <a:t>Bigtable</a:t>
            </a:r>
            <a:r>
              <a:rPr lang="zh-CN" altLang="en-US" sz="2400" dirty="0" smtClean="0"/>
              <a:t>使用</a:t>
            </a:r>
            <a:r>
              <a:rPr lang="en-US" altLang="zh-CN" sz="2400" dirty="0" smtClean="0"/>
              <a:t>Chubby</a:t>
            </a:r>
            <a:r>
              <a:rPr lang="zh-CN" altLang="en-US" sz="2400" dirty="0" smtClean="0"/>
              <a:t>完成以下几个任务：</a:t>
            </a:r>
          </a:p>
          <a:p>
            <a:r>
              <a:rPr lang="en-US" altLang="zh-CN" sz="2400" dirty="0" smtClean="0"/>
              <a:t>1</a:t>
            </a:r>
            <a:r>
              <a:rPr lang="zh-CN" altLang="en-US" sz="2400" dirty="0" smtClean="0"/>
              <a:t>）确保在任何给定的时间内最多</a:t>
            </a:r>
            <a:r>
              <a:rPr lang="zh-CN" altLang="en-US" sz="2400" dirty="0" smtClean="0">
                <a:solidFill>
                  <a:srgbClr val="FF0000"/>
                </a:solidFill>
              </a:rPr>
              <a:t>只有一个活动的</a:t>
            </a:r>
            <a:r>
              <a:rPr lang="en-US" altLang="zh-CN" sz="2400" dirty="0" smtClean="0">
                <a:solidFill>
                  <a:srgbClr val="FF0000"/>
                </a:solidFill>
              </a:rPr>
              <a:t>Master</a:t>
            </a:r>
            <a:r>
              <a:rPr lang="zh-CN" altLang="en-US" sz="2400" dirty="0" smtClean="0">
                <a:solidFill>
                  <a:srgbClr val="FF0000"/>
                </a:solidFill>
              </a:rPr>
              <a:t>副本</a:t>
            </a:r>
            <a:r>
              <a:rPr lang="zh-CN" altLang="en-US" sz="2400" dirty="0" smtClean="0"/>
              <a:t>；</a:t>
            </a:r>
          </a:p>
          <a:p>
            <a:r>
              <a:rPr lang="en-US" altLang="zh-CN" sz="2400" dirty="0" smtClean="0"/>
              <a:t>2</a:t>
            </a:r>
            <a:r>
              <a:rPr lang="zh-CN" altLang="en-US" sz="2400" dirty="0" smtClean="0"/>
              <a:t>）</a:t>
            </a:r>
            <a:r>
              <a:rPr lang="zh-CN" altLang="en-US" sz="2400" dirty="0" smtClean="0">
                <a:solidFill>
                  <a:srgbClr val="FF0000"/>
                </a:solidFill>
              </a:rPr>
              <a:t>查找</a:t>
            </a:r>
            <a:r>
              <a:rPr lang="en-US" altLang="zh-CN" sz="2400" dirty="0" smtClean="0">
                <a:solidFill>
                  <a:srgbClr val="FF0000"/>
                </a:solidFill>
              </a:rPr>
              <a:t>Tablet</a:t>
            </a:r>
            <a:r>
              <a:rPr lang="zh-CN" altLang="en-US" sz="2400" dirty="0" smtClean="0">
                <a:solidFill>
                  <a:srgbClr val="FF0000"/>
                </a:solidFill>
              </a:rPr>
              <a:t>服务器</a:t>
            </a:r>
            <a:r>
              <a:rPr lang="zh-CN" altLang="en-US" sz="2400" dirty="0" smtClean="0"/>
              <a:t>，以及在</a:t>
            </a:r>
            <a:r>
              <a:rPr lang="en-US" altLang="zh-CN" sz="2400" dirty="0" smtClean="0"/>
              <a:t>Tablet</a:t>
            </a:r>
            <a:r>
              <a:rPr lang="zh-CN" altLang="en-US" sz="2400" dirty="0" smtClean="0"/>
              <a:t>服务器</a:t>
            </a:r>
            <a:r>
              <a:rPr lang="zh-CN" altLang="en-US" sz="2400" dirty="0" smtClean="0">
                <a:solidFill>
                  <a:srgbClr val="FF0000"/>
                </a:solidFill>
              </a:rPr>
              <a:t>失效</a:t>
            </a:r>
            <a:r>
              <a:rPr lang="zh-CN" altLang="en-US" sz="2400" dirty="0" smtClean="0"/>
              <a:t>时进行</a:t>
            </a:r>
            <a:r>
              <a:rPr lang="zh-CN" altLang="en-US" sz="2400" dirty="0" smtClean="0">
                <a:solidFill>
                  <a:srgbClr val="FF0000"/>
                </a:solidFill>
              </a:rPr>
              <a:t>善后</a:t>
            </a:r>
            <a:r>
              <a:rPr lang="zh-CN" altLang="en-US" sz="2400" dirty="0" smtClean="0"/>
              <a:t>；</a:t>
            </a:r>
            <a:endParaRPr lang="en-US" altLang="zh-CN" sz="2400" dirty="0" smtClean="0"/>
          </a:p>
          <a:p>
            <a:r>
              <a:rPr lang="en-US" altLang="zh-CN" sz="2400" dirty="0" smtClean="0">
                <a:solidFill>
                  <a:srgbClr val="3366FF"/>
                </a:solidFill>
              </a:rPr>
              <a:t>///////////////////////////////////////</a:t>
            </a:r>
          </a:p>
          <a:p>
            <a:r>
              <a:rPr lang="en-US" altLang="zh-CN" sz="2400" dirty="0" smtClean="0"/>
              <a:t>3</a:t>
            </a:r>
            <a:r>
              <a:rPr lang="zh-CN" altLang="en-US" sz="2400" dirty="0" smtClean="0"/>
              <a:t>）存储</a:t>
            </a:r>
            <a:r>
              <a:rPr lang="en-US" altLang="zh-CN" sz="2400" dirty="0" err="1" smtClean="0"/>
              <a:t>BigTable</a:t>
            </a:r>
            <a:r>
              <a:rPr lang="zh-CN" altLang="en-US" sz="2400" dirty="0" smtClean="0"/>
              <a:t>数据的</a:t>
            </a:r>
            <a:r>
              <a:rPr lang="zh-CN" altLang="en-US" sz="2400" dirty="0" smtClean="0">
                <a:solidFill>
                  <a:srgbClr val="FF0000"/>
                </a:solidFill>
              </a:rPr>
              <a:t>自引导指令</a:t>
            </a:r>
            <a:r>
              <a:rPr lang="zh-CN" altLang="en-US" sz="2400" dirty="0" smtClean="0"/>
              <a:t>的位置；</a:t>
            </a:r>
          </a:p>
          <a:p>
            <a:r>
              <a:rPr lang="en-US" altLang="zh-CN" sz="2400" dirty="0" smtClean="0"/>
              <a:t>4</a:t>
            </a:r>
            <a:r>
              <a:rPr lang="zh-CN" altLang="en-US" sz="2400" dirty="0" smtClean="0"/>
              <a:t>）存储</a:t>
            </a:r>
            <a:r>
              <a:rPr lang="en-US" altLang="zh-CN" sz="2400" dirty="0" err="1" smtClean="0"/>
              <a:t>BigTable</a:t>
            </a:r>
            <a:r>
              <a:rPr lang="zh-CN" altLang="en-US" sz="2400" dirty="0" smtClean="0"/>
              <a:t>的</a:t>
            </a:r>
            <a:r>
              <a:rPr lang="zh-CN" altLang="en-US" sz="2400" dirty="0" smtClean="0">
                <a:solidFill>
                  <a:srgbClr val="FF0000"/>
                </a:solidFill>
              </a:rPr>
              <a:t>模式信息</a:t>
            </a:r>
            <a:r>
              <a:rPr lang="zh-CN" altLang="en-US" sz="2400" dirty="0" smtClean="0"/>
              <a:t>（每张表的列族信息）；</a:t>
            </a:r>
          </a:p>
          <a:p>
            <a:r>
              <a:rPr lang="en-US" altLang="zh-CN" sz="2400" dirty="0" smtClean="0"/>
              <a:t>5</a:t>
            </a:r>
            <a:r>
              <a:rPr lang="zh-CN" altLang="en-US" sz="2400" dirty="0" smtClean="0"/>
              <a:t>）存储</a:t>
            </a:r>
            <a:r>
              <a:rPr lang="zh-CN" altLang="en-US" sz="2400" dirty="0" smtClean="0">
                <a:solidFill>
                  <a:srgbClr val="FF0000"/>
                </a:solidFill>
              </a:rPr>
              <a:t>访问控制列表。</a:t>
            </a:r>
            <a:endParaRPr lang="en-US" altLang="zh-CN" sz="2400" dirty="0" smtClean="0">
              <a:solidFill>
                <a:srgbClr val="FF0000"/>
              </a:solidFill>
            </a:endParaRPr>
          </a:p>
          <a:p>
            <a:endParaRPr lang="zh-CN" altLang="en-US" sz="2400" dirty="0" smtClean="0">
              <a:solidFill>
                <a:srgbClr val="FF0000"/>
              </a:solidFill>
            </a:endParaRPr>
          </a:p>
          <a:p>
            <a:r>
              <a:rPr lang="zh-CN" altLang="en-US" sz="2400" dirty="0">
                <a:solidFill>
                  <a:srgbClr val="3366FF"/>
                </a:solidFill>
              </a:rPr>
              <a:t>如果</a:t>
            </a:r>
            <a:r>
              <a:rPr lang="en-US" altLang="zh-CN" sz="2400" dirty="0">
                <a:solidFill>
                  <a:srgbClr val="3366FF"/>
                </a:solidFill>
              </a:rPr>
              <a:t>Chubby</a:t>
            </a:r>
            <a:r>
              <a:rPr lang="zh-CN" altLang="en-US" sz="2400" dirty="0">
                <a:solidFill>
                  <a:srgbClr val="3366FF"/>
                </a:solidFill>
              </a:rPr>
              <a:t>长时间无法访问，</a:t>
            </a:r>
            <a:r>
              <a:rPr lang="en-US" altLang="zh-CN" sz="2400" dirty="0" err="1">
                <a:solidFill>
                  <a:srgbClr val="3366FF"/>
                </a:solidFill>
              </a:rPr>
              <a:t>BigTable</a:t>
            </a:r>
            <a:r>
              <a:rPr lang="zh-CN" altLang="en-US" sz="2400" dirty="0">
                <a:solidFill>
                  <a:srgbClr val="3366FF"/>
                </a:solidFill>
              </a:rPr>
              <a:t>就会失效。</a:t>
            </a:r>
          </a:p>
          <a:p>
            <a:endParaRPr lang="zh-CN" altLang="en-US" sz="2400" dirty="0" smtClean="0"/>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5F83309B-1366-487E-9A03-8271D9171893}" type="slidenum">
              <a:rPr lang="zh-CN" altLang="en-US" sz="1000">
                <a:solidFill>
                  <a:schemeClr val="bg2">
                    <a:shade val="50000"/>
                  </a:schemeClr>
                </a:solidFill>
                <a:latin typeface="+mn-lt"/>
                <a:ea typeface="+mn-ea"/>
              </a:rPr>
              <a:pPr algn="r" fontAlgn="auto">
                <a:spcBef>
                  <a:spcPts val="0"/>
                </a:spcBef>
                <a:spcAft>
                  <a:spcPts val="0"/>
                </a:spcAft>
                <a:defRPr/>
              </a:pPr>
              <a:t>35</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B0EE4D45-0526-4081-86C8-BF1B1C76F388}" type="slidenum">
              <a:rPr lang="zh-CN" altLang="en-US"/>
              <a:pPr>
                <a:defRPr/>
              </a:pPr>
              <a:t>36</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en-US" altLang="zh-CN" sz="3200" dirty="0" smtClean="0">
                <a:effectLst>
                  <a:outerShdw blurRad="38100" dist="38100" dir="2700000" algn="tl">
                    <a:srgbClr val="000000"/>
                  </a:outerShdw>
                </a:effectLst>
              </a:rPr>
              <a:t>Bigtable</a:t>
            </a:r>
            <a:r>
              <a:rPr lang="zh-CN" altLang="en-US" sz="3200" dirty="0" smtClean="0">
                <a:effectLst>
                  <a:outerShdw blurRad="38100" dist="38100" dir="2700000" algn="tl">
                    <a:srgbClr val="000000"/>
                  </a:outerShdw>
                </a:effectLst>
              </a:rPr>
              <a:t>组件</a:t>
            </a:r>
          </a:p>
        </p:txBody>
      </p:sp>
      <p:sp>
        <p:nvSpPr>
          <p:cNvPr id="29700" name="文本占位符 2"/>
          <p:cNvSpPr>
            <a:spLocks noGrp="1"/>
          </p:cNvSpPr>
          <p:nvPr>
            <p:ph type="body" sz="quarter" idx="13"/>
          </p:nvPr>
        </p:nvSpPr>
        <p:spPr>
          <a:xfrm>
            <a:off x="500063" y="1714500"/>
            <a:ext cx="8143875" cy="4286250"/>
          </a:xfrm>
        </p:spPr>
        <p:txBody>
          <a:bodyPr>
            <a:normAutofit/>
          </a:bodyPr>
          <a:lstStyle/>
          <a:p>
            <a:pPr>
              <a:lnSpc>
                <a:spcPct val="150000"/>
              </a:lnSpc>
            </a:pPr>
            <a:r>
              <a:rPr lang="en-US" altLang="zh-CN" sz="2400" dirty="0" smtClean="0"/>
              <a:t>Bigtable</a:t>
            </a:r>
            <a:r>
              <a:rPr lang="zh-CN" altLang="en-US" sz="2400" dirty="0" smtClean="0"/>
              <a:t>包括三类主要的组件：</a:t>
            </a:r>
          </a:p>
          <a:p>
            <a:pPr>
              <a:lnSpc>
                <a:spcPct val="150000"/>
              </a:lnSpc>
            </a:pPr>
            <a:r>
              <a:rPr lang="en-US" altLang="zh-CN" sz="2400" dirty="0" smtClean="0"/>
              <a:t>1</a:t>
            </a:r>
            <a:r>
              <a:rPr lang="zh-CN" altLang="en-US" sz="2400" dirty="0" smtClean="0"/>
              <a:t>）链接到客户程序中的库</a:t>
            </a:r>
          </a:p>
          <a:p>
            <a:pPr>
              <a:lnSpc>
                <a:spcPct val="150000"/>
              </a:lnSpc>
            </a:pPr>
            <a:r>
              <a:rPr lang="en-US" altLang="zh-CN" sz="2400" dirty="0" smtClean="0"/>
              <a:t>2</a:t>
            </a:r>
            <a:r>
              <a:rPr lang="zh-CN" altLang="en-US" sz="2400" dirty="0" smtClean="0"/>
              <a:t>）一个</a:t>
            </a:r>
            <a:r>
              <a:rPr lang="en-US" altLang="zh-CN" sz="2400" dirty="0" smtClean="0"/>
              <a:t>Master</a:t>
            </a:r>
            <a:r>
              <a:rPr lang="zh-CN" altLang="en-US" sz="2400" dirty="0" smtClean="0"/>
              <a:t>服务器</a:t>
            </a:r>
          </a:p>
          <a:p>
            <a:pPr>
              <a:lnSpc>
                <a:spcPct val="150000"/>
              </a:lnSpc>
            </a:pPr>
            <a:r>
              <a:rPr lang="en-US" altLang="zh-CN" sz="2400" dirty="0" smtClean="0"/>
              <a:t>3</a:t>
            </a:r>
            <a:r>
              <a:rPr lang="zh-CN" altLang="en-US" sz="2400" dirty="0" smtClean="0"/>
              <a:t>）多个</a:t>
            </a:r>
            <a:r>
              <a:rPr lang="en-US" altLang="zh-CN" sz="2400" dirty="0" smtClean="0"/>
              <a:t>Tablet</a:t>
            </a:r>
            <a:r>
              <a:rPr lang="zh-CN" altLang="en-US" sz="2400" dirty="0" smtClean="0"/>
              <a:t>服务器</a:t>
            </a:r>
          </a:p>
          <a:p>
            <a:pPr>
              <a:lnSpc>
                <a:spcPct val="150000"/>
              </a:lnSpc>
            </a:pPr>
            <a:endParaRPr lang="zh-CN" altLang="en-US" sz="2400" dirty="0" smtClean="0"/>
          </a:p>
          <a:p>
            <a:pPr>
              <a:lnSpc>
                <a:spcPct val="150000"/>
              </a:lnSpc>
            </a:pPr>
            <a:r>
              <a:rPr lang="zh-CN" altLang="en-US" sz="2400" dirty="0" smtClean="0">
                <a:solidFill>
                  <a:srgbClr val="3366FF"/>
                </a:solidFill>
              </a:rPr>
              <a:t>    针对系统工作负载的变化情况，可以动态的向集群中添加（或者删除）</a:t>
            </a:r>
            <a:r>
              <a:rPr lang="en-US" altLang="zh-CN" sz="2400" dirty="0" smtClean="0">
                <a:solidFill>
                  <a:srgbClr val="3366FF"/>
                </a:solidFill>
              </a:rPr>
              <a:t>Tablet</a:t>
            </a:r>
            <a:r>
              <a:rPr lang="zh-CN" altLang="en-US" sz="2400" dirty="0" smtClean="0">
                <a:solidFill>
                  <a:srgbClr val="3366FF"/>
                </a:solidFill>
              </a:rPr>
              <a:t>服务器。</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6D9B15F2-136E-4D95-9DA3-34B7819B7D44}" type="slidenum">
              <a:rPr lang="zh-CN" altLang="en-US" sz="1000">
                <a:solidFill>
                  <a:schemeClr val="bg2">
                    <a:shade val="50000"/>
                  </a:schemeClr>
                </a:solidFill>
                <a:latin typeface="+mn-lt"/>
                <a:ea typeface="+mn-ea"/>
              </a:rPr>
              <a:pPr algn="r" fontAlgn="auto">
                <a:spcBef>
                  <a:spcPts val="0"/>
                </a:spcBef>
                <a:spcAft>
                  <a:spcPts val="0"/>
                </a:spcAft>
                <a:defRPr/>
              </a:pPr>
              <a:t>36</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6"/>
          </p:nvPr>
        </p:nvSpPr>
        <p:spPr/>
        <p:txBody>
          <a:bodyPr/>
          <a:lstStyle/>
          <a:p>
            <a:pPr>
              <a:defRPr/>
            </a:pPr>
            <a:fld id="{438517C9-72A4-4D57-9ED4-8A7514985293}" type="slidenum">
              <a:rPr lang="zh-CN" altLang="en-US"/>
              <a:pPr>
                <a:defRPr/>
              </a:pPr>
              <a:t>37</a:t>
            </a:fld>
            <a:endParaRPr lang="zh-CN" altLang="en-US"/>
          </a:p>
        </p:txBody>
      </p:sp>
      <p:sp>
        <p:nvSpPr>
          <p:cNvPr id="78850" name="Rectangle 2"/>
          <p:cNvSpPr>
            <a:spLocks noGrp="1"/>
          </p:cNvSpPr>
          <p:nvPr>
            <p:ph type="title" idx="4294967295"/>
          </p:nvPr>
        </p:nvSpPr>
        <p:spPr bwMode="auto">
          <a:xfrm>
            <a:off x="503238" y="476250"/>
            <a:ext cx="8183562" cy="736600"/>
          </a:xfrm>
        </p:spPr>
        <p:txBody>
          <a:bodyPr wrap="square" lIns="91440" tIns="45720" rIns="91440" bIns="45720" numCol="1" anchorCtr="0" compatLnSpc="1">
            <a:prstTxWarp prst="textNoShape">
              <a:avLst/>
            </a:prstTxWarp>
          </a:bodyPr>
          <a:lstStyle/>
          <a:p>
            <a:pPr>
              <a:defRPr/>
            </a:pPr>
            <a:r>
              <a:rPr lang="en-US" altLang="zh-CN" smtClean="0">
                <a:effectLst>
                  <a:outerShdw blurRad="38100" dist="38100" dir="2700000" algn="tl">
                    <a:srgbClr val="000000"/>
                  </a:outerShdw>
                </a:effectLst>
              </a:rPr>
              <a:t>Tablet</a:t>
            </a:r>
          </a:p>
        </p:txBody>
      </p:sp>
      <p:sp>
        <p:nvSpPr>
          <p:cNvPr id="30724" name="Rectangle 3"/>
          <p:cNvSpPr>
            <a:spLocks noGrp="1"/>
          </p:cNvSpPr>
          <p:nvPr>
            <p:ph type="body" idx="4294967295"/>
          </p:nvPr>
        </p:nvSpPr>
        <p:spPr>
          <a:xfrm>
            <a:off x="503238" y="1546225"/>
            <a:ext cx="8183562" cy="4187825"/>
          </a:xfrm>
        </p:spPr>
        <p:txBody>
          <a:bodyPr/>
          <a:lstStyle/>
          <a:p>
            <a:pPr marL="0" indent="0">
              <a:buFont typeface="Wingdings 2" pitchFamily="18" charset="2"/>
              <a:buNone/>
            </a:pPr>
            <a:r>
              <a:rPr lang="zh-CN" altLang="en-US" sz="2400" dirty="0" smtClean="0"/>
              <a:t>一个</a:t>
            </a:r>
            <a:r>
              <a:rPr lang="en-US" altLang="zh-CN" sz="2400" dirty="0" err="1" smtClean="0"/>
              <a:t>BigTable</a:t>
            </a:r>
            <a:r>
              <a:rPr lang="zh-CN" altLang="en-US" sz="2400" dirty="0" smtClean="0"/>
              <a:t>集群存储了很多表</a:t>
            </a:r>
          </a:p>
          <a:p>
            <a:pPr marL="0" indent="0">
              <a:buFont typeface="Wingdings 2" pitchFamily="18" charset="2"/>
              <a:buNone/>
            </a:pPr>
            <a:r>
              <a:rPr lang="zh-CN" altLang="en-US" sz="2400" dirty="0" smtClean="0"/>
              <a:t>    每个表包含一个</a:t>
            </a:r>
            <a:r>
              <a:rPr lang="en-US" altLang="zh-CN" sz="2400" dirty="0" smtClean="0"/>
              <a:t>Tablet</a:t>
            </a:r>
            <a:r>
              <a:rPr lang="zh-CN" altLang="en-US" sz="2400" dirty="0" smtClean="0"/>
              <a:t>的集合</a:t>
            </a:r>
          </a:p>
          <a:p>
            <a:pPr marL="0" indent="0">
              <a:buFont typeface="Wingdings 2" pitchFamily="18" charset="2"/>
              <a:buNone/>
            </a:pPr>
            <a:r>
              <a:rPr lang="zh-CN" altLang="en-US" sz="2400" dirty="0" smtClean="0"/>
              <a:t>       每个</a:t>
            </a:r>
            <a:r>
              <a:rPr lang="en-US" altLang="zh-CN" sz="2400" dirty="0" smtClean="0"/>
              <a:t>Tablet</a:t>
            </a:r>
            <a:r>
              <a:rPr lang="zh-CN" altLang="en-US" sz="2400" dirty="0" smtClean="0"/>
              <a:t>包含某个范围内的行的</a:t>
            </a:r>
            <a:r>
              <a:rPr lang="zh-CN" altLang="en-US" sz="2400" dirty="0" smtClean="0">
                <a:solidFill>
                  <a:srgbClr val="FF0000"/>
                </a:solidFill>
              </a:rPr>
              <a:t>所有相关数据。</a:t>
            </a:r>
            <a:endParaRPr lang="en-US" altLang="zh-CN" sz="2400" dirty="0" smtClean="0">
              <a:solidFill>
                <a:srgbClr val="FF0000"/>
              </a:solidFill>
            </a:endParaRPr>
          </a:p>
          <a:p>
            <a:pPr marL="0" indent="0">
              <a:buFont typeface="Wingdings 2" pitchFamily="18" charset="2"/>
              <a:buNone/>
            </a:pPr>
            <a:r>
              <a:rPr lang="en-US" altLang="zh-CN" sz="2400" dirty="0">
                <a:solidFill>
                  <a:srgbClr val="FF0000"/>
                </a:solidFill>
              </a:rPr>
              <a:t> </a:t>
            </a:r>
            <a:r>
              <a:rPr lang="en-US" altLang="zh-CN" sz="2400" dirty="0" smtClean="0">
                <a:solidFill>
                  <a:srgbClr val="FF0000"/>
                </a:solidFill>
              </a:rPr>
              <a:t>     </a:t>
            </a:r>
            <a:r>
              <a:rPr lang="zh-CN" altLang="en-US" sz="2400" dirty="0" smtClean="0"/>
              <a:t>（ </a:t>
            </a:r>
            <a:r>
              <a:rPr lang="zh-CN" altLang="en-US" sz="2400" dirty="0" smtClean="0">
                <a:solidFill>
                  <a:srgbClr val="3366FF"/>
                </a:solidFill>
              </a:rPr>
              <a:t>→ </a:t>
            </a:r>
            <a:r>
              <a:rPr lang="en-US" altLang="zh-CN" sz="2400" dirty="0" err="1" smtClean="0">
                <a:solidFill>
                  <a:srgbClr val="3366FF"/>
                </a:solidFill>
              </a:rPr>
              <a:t>SSTable</a:t>
            </a:r>
            <a:r>
              <a:rPr lang="zh-CN" altLang="en-US" sz="2400" dirty="0" smtClean="0">
                <a:solidFill>
                  <a:srgbClr val="3366FF"/>
                </a:solidFill>
              </a:rPr>
              <a:t> → 数据块</a:t>
            </a:r>
            <a:r>
              <a:rPr lang="zh-CN" altLang="en-US" sz="2400" dirty="0" smtClean="0"/>
              <a:t>）</a:t>
            </a:r>
          </a:p>
          <a:p>
            <a:pPr marL="0" indent="0">
              <a:buFont typeface="Wingdings 2" pitchFamily="18" charset="2"/>
              <a:buNone/>
            </a:pPr>
            <a:endParaRPr lang="zh-CN" altLang="en-US" sz="2400" dirty="0" smtClean="0"/>
          </a:p>
          <a:p>
            <a:pPr marL="0" indent="0">
              <a:buFont typeface="Wingdings 2" pitchFamily="18" charset="2"/>
              <a:buNone/>
            </a:pPr>
            <a:r>
              <a:rPr lang="zh-CN" altLang="en-US" sz="2400" dirty="0" smtClean="0"/>
              <a:t>    初始状态下，一个表只有一个</a:t>
            </a:r>
            <a:r>
              <a:rPr lang="en-US" altLang="zh-CN" sz="2400" dirty="0" smtClean="0"/>
              <a:t>Tablet</a:t>
            </a:r>
            <a:r>
              <a:rPr lang="zh-CN" altLang="en-US" sz="2400" dirty="0" smtClean="0"/>
              <a:t>，随着表中数据的增长，它被</a:t>
            </a:r>
            <a:r>
              <a:rPr lang="zh-CN" altLang="en-US" sz="2400" dirty="0" smtClean="0">
                <a:solidFill>
                  <a:srgbClr val="FF0000"/>
                </a:solidFill>
              </a:rPr>
              <a:t>自动分割</a:t>
            </a:r>
            <a:r>
              <a:rPr lang="zh-CN" altLang="en-US" sz="2400" dirty="0" smtClean="0"/>
              <a:t>成多个</a:t>
            </a:r>
            <a:r>
              <a:rPr lang="en-US" altLang="zh-CN" sz="2400" dirty="0" smtClean="0"/>
              <a:t>Tablet</a:t>
            </a:r>
            <a:r>
              <a:rPr lang="zh-CN" altLang="en-US" sz="2400" dirty="0" smtClean="0"/>
              <a:t>。</a:t>
            </a:r>
          </a:p>
          <a:p>
            <a:pPr marL="0" indent="0">
              <a:buFont typeface="Wingdings 2" pitchFamily="18" charset="2"/>
              <a:buNone/>
            </a:pPr>
            <a:r>
              <a:rPr lang="zh-CN" altLang="en-US" sz="2400" dirty="0" smtClean="0"/>
              <a:t>    缺省情况下，每个</a:t>
            </a:r>
            <a:r>
              <a:rPr lang="en-US" altLang="zh-CN" sz="2400" dirty="0" smtClean="0"/>
              <a:t>Tablet</a:t>
            </a:r>
            <a:r>
              <a:rPr lang="zh-CN" altLang="en-US" sz="2400" dirty="0" smtClean="0"/>
              <a:t>的尺寸大约是</a:t>
            </a:r>
            <a:r>
              <a:rPr lang="en-US" altLang="zh-CN" sz="2400" dirty="0" smtClean="0"/>
              <a:t>100MB</a:t>
            </a:r>
            <a:r>
              <a:rPr lang="zh-CN" altLang="en-US" sz="2400" dirty="0" smtClean="0"/>
              <a:t>到</a:t>
            </a:r>
            <a:r>
              <a:rPr lang="en-US" altLang="zh-CN" sz="2400" dirty="0" smtClean="0"/>
              <a:t>200MB</a:t>
            </a:r>
            <a:r>
              <a:rPr lang="zh-CN" altLang="en-US" sz="2400" dirty="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450AB481-28B3-4E34-A453-9CC6359FBDFE}" type="slidenum">
              <a:rPr lang="zh-CN" altLang="en-US"/>
              <a:pPr>
                <a:defRPr/>
              </a:pPr>
              <a:t>38</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en-US" altLang="zh-CN" sz="3200" dirty="0" smtClean="0">
                <a:effectLst>
                  <a:outerShdw blurRad="38100" dist="38100" dir="2700000" algn="tl">
                    <a:srgbClr val="000000"/>
                  </a:outerShdw>
                </a:effectLst>
              </a:rPr>
              <a:t>Bigtable</a:t>
            </a:r>
            <a:r>
              <a:rPr lang="zh-CN" altLang="en-US" sz="3200" dirty="0" smtClean="0">
                <a:effectLst>
                  <a:outerShdw blurRad="38100" dist="38100" dir="2700000" algn="tl">
                    <a:srgbClr val="000000"/>
                  </a:outerShdw>
                </a:effectLst>
              </a:rPr>
              <a:t>组件</a:t>
            </a:r>
            <a:r>
              <a:rPr lang="en-US" altLang="zh-CN" sz="3200" dirty="0" smtClean="0">
                <a:effectLst>
                  <a:outerShdw blurRad="38100" dist="38100" dir="2700000" algn="tl">
                    <a:srgbClr val="000000"/>
                  </a:outerShdw>
                </a:effectLst>
              </a:rPr>
              <a:t>——Master</a:t>
            </a:r>
          </a:p>
        </p:txBody>
      </p:sp>
      <p:sp>
        <p:nvSpPr>
          <p:cNvPr id="31748" name="文本占位符 2"/>
          <p:cNvSpPr>
            <a:spLocks noGrp="1"/>
          </p:cNvSpPr>
          <p:nvPr>
            <p:ph type="body" sz="quarter" idx="13"/>
          </p:nvPr>
        </p:nvSpPr>
        <p:spPr>
          <a:xfrm>
            <a:off x="500063" y="1714500"/>
            <a:ext cx="8143875" cy="4286250"/>
          </a:xfrm>
        </p:spPr>
        <p:txBody>
          <a:bodyPr>
            <a:normAutofit/>
          </a:bodyPr>
          <a:lstStyle/>
          <a:p>
            <a:pPr>
              <a:lnSpc>
                <a:spcPct val="150000"/>
              </a:lnSpc>
            </a:pPr>
            <a:r>
              <a:rPr lang="en-US" altLang="zh-CN" sz="2400" dirty="0" smtClean="0"/>
              <a:t>Master</a:t>
            </a:r>
            <a:r>
              <a:rPr lang="zh-CN" altLang="en-US" sz="2400" dirty="0" smtClean="0"/>
              <a:t>服务器主要负责以下工作：</a:t>
            </a:r>
          </a:p>
          <a:p>
            <a:pPr>
              <a:lnSpc>
                <a:spcPct val="150000"/>
              </a:lnSpc>
            </a:pPr>
            <a:r>
              <a:rPr lang="en-US" altLang="zh-CN" sz="2400" dirty="0" smtClean="0"/>
              <a:t>1</a:t>
            </a:r>
            <a:r>
              <a:rPr lang="zh-CN" altLang="en-US" sz="2400" dirty="0" smtClean="0"/>
              <a:t>）为</a:t>
            </a:r>
            <a:r>
              <a:rPr lang="en-US" altLang="zh-CN" sz="2400" dirty="0" smtClean="0"/>
              <a:t>Tablet</a:t>
            </a:r>
            <a:r>
              <a:rPr lang="zh-CN" altLang="en-US" sz="2400" dirty="0" smtClean="0"/>
              <a:t>服务器</a:t>
            </a:r>
            <a:r>
              <a:rPr lang="zh-CN" altLang="en-US" sz="2400" dirty="0" smtClean="0">
                <a:solidFill>
                  <a:srgbClr val="FF0000"/>
                </a:solidFill>
              </a:rPr>
              <a:t>分配</a:t>
            </a:r>
            <a:r>
              <a:rPr lang="en-US" altLang="zh-CN" sz="2400" dirty="0" smtClean="0">
                <a:solidFill>
                  <a:srgbClr val="FF0000"/>
                </a:solidFill>
              </a:rPr>
              <a:t>Tablets</a:t>
            </a:r>
          </a:p>
          <a:p>
            <a:pPr>
              <a:lnSpc>
                <a:spcPct val="150000"/>
              </a:lnSpc>
            </a:pPr>
            <a:r>
              <a:rPr lang="en-US" altLang="zh-CN" sz="2400" dirty="0" smtClean="0"/>
              <a:t>2</a:t>
            </a:r>
            <a:r>
              <a:rPr lang="zh-CN" altLang="en-US" sz="2400" dirty="0" smtClean="0"/>
              <a:t>）</a:t>
            </a:r>
            <a:r>
              <a:rPr lang="zh-CN" altLang="en-US" sz="2400" dirty="0" smtClean="0">
                <a:solidFill>
                  <a:srgbClr val="FF0000"/>
                </a:solidFill>
              </a:rPr>
              <a:t>检测新加入的</a:t>
            </a:r>
            <a:r>
              <a:rPr lang="zh-CN" altLang="en-US" sz="2400" dirty="0" smtClean="0"/>
              <a:t>或者</a:t>
            </a:r>
            <a:r>
              <a:rPr lang="zh-CN" altLang="en-US" sz="2400" dirty="0" smtClean="0">
                <a:solidFill>
                  <a:srgbClr val="FF0000"/>
                </a:solidFill>
              </a:rPr>
              <a:t>过期失效</a:t>
            </a:r>
            <a:r>
              <a:rPr lang="zh-CN" altLang="en-US" sz="2400" dirty="0" smtClean="0"/>
              <a:t>的</a:t>
            </a:r>
            <a:r>
              <a:rPr lang="en-US" altLang="zh-CN" sz="2400" dirty="0" smtClean="0">
                <a:solidFill>
                  <a:srgbClr val="FF0000"/>
                </a:solidFill>
              </a:rPr>
              <a:t>Table</a:t>
            </a:r>
            <a:r>
              <a:rPr lang="zh-CN" altLang="en-US" sz="2400" dirty="0" smtClean="0">
                <a:solidFill>
                  <a:srgbClr val="FF0000"/>
                </a:solidFill>
              </a:rPr>
              <a:t>服务器</a:t>
            </a:r>
          </a:p>
          <a:p>
            <a:pPr>
              <a:lnSpc>
                <a:spcPct val="150000"/>
              </a:lnSpc>
            </a:pPr>
            <a:r>
              <a:rPr lang="en-US" altLang="zh-CN" sz="2400" dirty="0" smtClean="0"/>
              <a:t>3</a:t>
            </a:r>
            <a:r>
              <a:rPr lang="zh-CN" altLang="en-US" sz="2400" dirty="0" smtClean="0"/>
              <a:t>）对</a:t>
            </a:r>
            <a:r>
              <a:rPr lang="en-US" altLang="zh-CN" sz="2400" dirty="0" smtClean="0"/>
              <a:t>Tablet</a:t>
            </a:r>
            <a:r>
              <a:rPr lang="zh-CN" altLang="en-US" sz="2400" dirty="0" smtClean="0"/>
              <a:t>服务器进行</a:t>
            </a:r>
            <a:r>
              <a:rPr lang="zh-CN" altLang="en-US" sz="2400" dirty="0" smtClean="0">
                <a:solidFill>
                  <a:srgbClr val="FF0000"/>
                </a:solidFill>
              </a:rPr>
              <a:t>负载均衡</a:t>
            </a:r>
          </a:p>
          <a:p>
            <a:pPr>
              <a:lnSpc>
                <a:spcPct val="150000"/>
              </a:lnSpc>
            </a:pPr>
            <a:r>
              <a:rPr lang="en-US" altLang="zh-CN" sz="2400" dirty="0" smtClean="0"/>
              <a:t>4</a:t>
            </a:r>
            <a:r>
              <a:rPr lang="zh-CN" altLang="en-US" sz="2400" dirty="0" smtClean="0"/>
              <a:t>）对保存在</a:t>
            </a:r>
            <a:r>
              <a:rPr lang="en-US" altLang="zh-CN" sz="2400" dirty="0" smtClean="0"/>
              <a:t>GFS</a:t>
            </a:r>
            <a:r>
              <a:rPr lang="zh-CN" altLang="en-US" sz="2400" dirty="0" smtClean="0"/>
              <a:t>上的文件进行</a:t>
            </a:r>
            <a:r>
              <a:rPr lang="zh-CN" altLang="en-US" sz="2400" dirty="0" smtClean="0">
                <a:solidFill>
                  <a:srgbClr val="FF0000"/>
                </a:solidFill>
              </a:rPr>
              <a:t>垃圾收集</a:t>
            </a:r>
          </a:p>
          <a:p>
            <a:pPr>
              <a:lnSpc>
                <a:spcPct val="150000"/>
              </a:lnSpc>
            </a:pPr>
            <a:r>
              <a:rPr lang="en-US" altLang="zh-CN" sz="2400" dirty="0" smtClean="0"/>
              <a:t>5</a:t>
            </a:r>
            <a:r>
              <a:rPr lang="zh-CN" altLang="en-US" sz="2400" dirty="0" smtClean="0"/>
              <a:t>）处理对</a:t>
            </a:r>
            <a:r>
              <a:rPr lang="zh-CN" altLang="en-US" sz="2400" dirty="0" smtClean="0">
                <a:solidFill>
                  <a:srgbClr val="FF0000"/>
                </a:solidFill>
              </a:rPr>
              <a:t>模式的相关修改操作</a:t>
            </a:r>
            <a:r>
              <a:rPr lang="zh-CN" altLang="en-US" sz="2400" dirty="0" smtClean="0"/>
              <a:t>（例如建立表和列族）</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34EC7C8D-89A2-40E1-B4E1-5988A53D9BC6}" type="slidenum">
              <a:rPr lang="zh-CN" altLang="en-US" sz="1000">
                <a:solidFill>
                  <a:schemeClr val="bg2">
                    <a:shade val="50000"/>
                  </a:schemeClr>
                </a:solidFill>
                <a:latin typeface="+mn-lt"/>
                <a:ea typeface="+mn-ea"/>
              </a:rPr>
              <a:pPr algn="r" fontAlgn="auto">
                <a:spcBef>
                  <a:spcPts val="0"/>
                </a:spcBef>
                <a:spcAft>
                  <a:spcPts val="0"/>
                </a:spcAft>
                <a:defRPr/>
              </a:pPr>
              <a:t>38</a:t>
            </a:fld>
            <a:endParaRPr lang="zh-CN" altLang="en-US" sz="1000">
              <a:solidFill>
                <a:schemeClr val="bg2">
                  <a:shade val="50000"/>
                </a:schemeClr>
              </a:solidFill>
              <a:latin typeface="+mn-lt"/>
              <a:ea typeface="+mn-ea"/>
            </a:endParaRPr>
          </a:p>
        </p:txBody>
      </p:sp>
      <p:sp>
        <p:nvSpPr>
          <p:cNvPr id="6" name="AutoShape 4"/>
          <p:cNvSpPr>
            <a:spLocks noChangeArrowheads="1"/>
          </p:cNvSpPr>
          <p:nvPr/>
        </p:nvSpPr>
        <p:spPr bwMode="auto">
          <a:xfrm>
            <a:off x="8132763" y="4797152"/>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EF11F2D3-8178-415C-B931-78914FEBE28B}" type="slidenum">
              <a:rPr lang="zh-CN" altLang="en-US"/>
              <a:pPr>
                <a:defRPr/>
              </a:pPr>
              <a:t>39</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en-US" altLang="zh-CN" sz="3200" dirty="0" smtClean="0">
                <a:effectLst>
                  <a:outerShdw blurRad="38100" dist="38100" dir="2700000" algn="tl">
                    <a:srgbClr val="000000"/>
                  </a:outerShdw>
                </a:effectLst>
              </a:rPr>
              <a:t>Bigtable</a:t>
            </a:r>
            <a:r>
              <a:rPr lang="zh-CN" altLang="en-US" sz="3200" dirty="0" smtClean="0">
                <a:effectLst>
                  <a:outerShdw blurRad="38100" dist="38100" dir="2700000" algn="tl">
                    <a:srgbClr val="000000"/>
                  </a:outerShdw>
                </a:effectLst>
              </a:rPr>
              <a:t>组件</a:t>
            </a:r>
            <a:r>
              <a:rPr lang="en-US" altLang="zh-CN" sz="3200" dirty="0" smtClean="0">
                <a:effectLst>
                  <a:outerShdw blurRad="38100" dist="38100" dir="2700000" algn="tl">
                    <a:srgbClr val="000000"/>
                  </a:outerShdw>
                </a:effectLst>
              </a:rPr>
              <a:t>——Tablet</a:t>
            </a:r>
            <a:r>
              <a:rPr lang="zh-CN" altLang="en-US" sz="3200" dirty="0" smtClean="0">
                <a:effectLst>
                  <a:outerShdw blurRad="38100" dist="38100" dir="2700000" algn="tl">
                    <a:srgbClr val="000000"/>
                  </a:outerShdw>
                </a:effectLst>
              </a:rPr>
              <a:t>服务器</a:t>
            </a:r>
          </a:p>
        </p:txBody>
      </p:sp>
      <p:sp>
        <p:nvSpPr>
          <p:cNvPr id="32772" name="文本占位符 2"/>
          <p:cNvSpPr>
            <a:spLocks noGrp="1"/>
          </p:cNvSpPr>
          <p:nvPr>
            <p:ph type="body" sz="quarter" idx="13"/>
          </p:nvPr>
        </p:nvSpPr>
        <p:spPr>
          <a:xfrm>
            <a:off x="500063" y="1484313"/>
            <a:ext cx="8248650" cy="5016500"/>
          </a:xfrm>
        </p:spPr>
        <p:txBody>
          <a:bodyPr>
            <a:normAutofit lnSpcReduction="10000"/>
          </a:bodyPr>
          <a:lstStyle/>
          <a:p>
            <a:pPr>
              <a:lnSpc>
                <a:spcPct val="120000"/>
              </a:lnSpc>
            </a:pPr>
            <a:r>
              <a:rPr lang="zh-CN" altLang="en-US" sz="2400" dirty="0" smtClean="0"/>
              <a:t>    每个</a:t>
            </a:r>
            <a:r>
              <a:rPr lang="en-US" altLang="zh-CN" sz="2400" dirty="0" smtClean="0"/>
              <a:t>Tablet</a:t>
            </a:r>
            <a:r>
              <a:rPr lang="zh-CN" altLang="en-US" sz="2400" dirty="0" smtClean="0"/>
              <a:t>服务器都管理一个</a:t>
            </a:r>
            <a:r>
              <a:rPr lang="en-US" altLang="zh-CN" sz="2400" dirty="0" smtClean="0">
                <a:solidFill>
                  <a:schemeClr val="accent1"/>
                </a:solidFill>
              </a:rPr>
              <a:t>Tablet</a:t>
            </a:r>
            <a:r>
              <a:rPr lang="zh-CN" altLang="en-US" sz="2400" dirty="0" smtClean="0">
                <a:solidFill>
                  <a:schemeClr val="accent1"/>
                </a:solidFill>
              </a:rPr>
              <a:t>的集合</a:t>
            </a:r>
            <a:r>
              <a:rPr lang="zh-CN" altLang="en-US" sz="2400" dirty="0" smtClean="0"/>
              <a:t>（通常数十个至上千个</a:t>
            </a:r>
            <a:r>
              <a:rPr lang="en-US" altLang="zh-CN" sz="2400" dirty="0" smtClean="0"/>
              <a:t>Tablet</a:t>
            </a:r>
            <a:r>
              <a:rPr lang="zh-CN" altLang="en-US" sz="2400" dirty="0" smtClean="0"/>
              <a:t>）：</a:t>
            </a:r>
          </a:p>
          <a:p>
            <a:pPr>
              <a:lnSpc>
                <a:spcPct val="120000"/>
              </a:lnSpc>
            </a:pPr>
            <a:r>
              <a:rPr lang="en-US" altLang="zh-CN" sz="2400" dirty="0" smtClean="0"/>
              <a:t>1</a:t>
            </a:r>
            <a:r>
              <a:rPr lang="zh-CN" altLang="en-US" sz="2400" dirty="0" smtClean="0"/>
              <a:t>）处理它加载的</a:t>
            </a:r>
            <a:r>
              <a:rPr lang="en-US" altLang="zh-CN" sz="2400" dirty="0" smtClean="0"/>
              <a:t>Tablet</a:t>
            </a:r>
            <a:r>
              <a:rPr lang="zh-CN" altLang="en-US" sz="2400" dirty="0" smtClean="0"/>
              <a:t>的读写操作；</a:t>
            </a:r>
          </a:p>
          <a:p>
            <a:pPr>
              <a:lnSpc>
                <a:spcPct val="120000"/>
              </a:lnSpc>
            </a:pPr>
            <a:r>
              <a:rPr lang="en-US" altLang="zh-CN" sz="2400" dirty="0" smtClean="0"/>
              <a:t>2</a:t>
            </a:r>
            <a:r>
              <a:rPr lang="zh-CN" altLang="en-US" sz="2400" dirty="0" smtClean="0"/>
              <a:t>）在</a:t>
            </a:r>
            <a:r>
              <a:rPr lang="en-US" altLang="zh-CN" sz="2400" dirty="0" smtClean="0"/>
              <a:t>Tablet</a:t>
            </a:r>
            <a:r>
              <a:rPr lang="zh-CN" altLang="en-US" sz="2400" dirty="0" smtClean="0"/>
              <a:t>过大时对其分割。</a:t>
            </a:r>
          </a:p>
          <a:p>
            <a:pPr>
              <a:lnSpc>
                <a:spcPct val="120000"/>
              </a:lnSpc>
            </a:pPr>
            <a:endParaRPr lang="zh-CN" altLang="en-US" sz="2400" dirty="0" smtClean="0"/>
          </a:p>
          <a:p>
            <a:pPr>
              <a:lnSpc>
                <a:spcPct val="120000"/>
              </a:lnSpc>
            </a:pPr>
            <a:r>
              <a:rPr lang="zh-CN" altLang="en-US" sz="2400" dirty="0" smtClean="0"/>
              <a:t>    客户程序读取数据不经过</a:t>
            </a:r>
            <a:r>
              <a:rPr lang="en-US" altLang="zh-CN" sz="2400" dirty="0" smtClean="0"/>
              <a:t>Master</a:t>
            </a:r>
            <a:r>
              <a:rPr lang="zh-CN" altLang="en-US" sz="2400" dirty="0" smtClean="0"/>
              <a:t>，直接和</a:t>
            </a:r>
            <a:r>
              <a:rPr lang="en-US" altLang="zh-CN" sz="2400" dirty="0" smtClean="0"/>
              <a:t>Tablet</a:t>
            </a:r>
            <a:r>
              <a:rPr lang="zh-CN" altLang="en-US" sz="2400" dirty="0" smtClean="0"/>
              <a:t>服务器通信进行读写操作。</a:t>
            </a:r>
          </a:p>
          <a:p>
            <a:pPr>
              <a:lnSpc>
                <a:spcPct val="120000"/>
              </a:lnSpc>
            </a:pPr>
            <a:r>
              <a:rPr lang="zh-CN" altLang="en-US" sz="2400" dirty="0" smtClean="0">
                <a:latin typeface="微软雅黑" pitchFamily="34" charset="-122"/>
              </a:rPr>
              <a:t>          ↓</a:t>
            </a:r>
          </a:p>
          <a:p>
            <a:pPr>
              <a:lnSpc>
                <a:spcPct val="120000"/>
              </a:lnSpc>
            </a:pPr>
            <a:r>
              <a:rPr lang="zh-CN" altLang="en-US" sz="2400" dirty="0" smtClean="0">
                <a:solidFill>
                  <a:srgbClr val="3366FF"/>
                </a:solidFill>
              </a:rPr>
              <a:t>    客户程序不必通过</a:t>
            </a:r>
            <a:r>
              <a:rPr lang="en-US" altLang="zh-CN" sz="2400" dirty="0" smtClean="0">
                <a:solidFill>
                  <a:srgbClr val="3366FF"/>
                </a:solidFill>
              </a:rPr>
              <a:t>Master</a:t>
            </a:r>
            <a:r>
              <a:rPr lang="zh-CN" altLang="en-US" sz="2400" dirty="0" smtClean="0">
                <a:solidFill>
                  <a:srgbClr val="3366FF"/>
                </a:solidFill>
              </a:rPr>
              <a:t>来获取</a:t>
            </a:r>
            <a:r>
              <a:rPr lang="en-US" altLang="zh-CN" sz="2400" dirty="0" smtClean="0">
                <a:solidFill>
                  <a:srgbClr val="3366FF"/>
                </a:solidFill>
              </a:rPr>
              <a:t>Tablet</a:t>
            </a:r>
            <a:r>
              <a:rPr lang="zh-CN" altLang="en-US" sz="2400" dirty="0" smtClean="0">
                <a:solidFill>
                  <a:srgbClr val="3366FF"/>
                </a:solidFill>
              </a:rPr>
              <a:t>的位置信息，大多数客户程序甚至完全不需要和</a:t>
            </a:r>
            <a:r>
              <a:rPr lang="en-US" altLang="zh-CN" sz="2400" dirty="0" smtClean="0">
                <a:solidFill>
                  <a:srgbClr val="3366FF"/>
                </a:solidFill>
              </a:rPr>
              <a:t>Master</a:t>
            </a:r>
            <a:r>
              <a:rPr lang="zh-CN" altLang="en-US" sz="2400" dirty="0" smtClean="0">
                <a:solidFill>
                  <a:srgbClr val="3366FF"/>
                </a:solidFill>
              </a:rPr>
              <a:t>服务器通信，导致了在实际应用中</a:t>
            </a:r>
            <a:r>
              <a:rPr lang="en-US" altLang="zh-CN" sz="2400" dirty="0" smtClean="0">
                <a:solidFill>
                  <a:srgbClr val="3366FF"/>
                </a:solidFill>
              </a:rPr>
              <a:t>Master</a:t>
            </a:r>
            <a:r>
              <a:rPr lang="zh-CN" altLang="en-US" sz="2400" dirty="0" smtClean="0">
                <a:solidFill>
                  <a:srgbClr val="3366FF"/>
                </a:solidFill>
              </a:rPr>
              <a:t>服务器的负载很轻。</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C71C371B-34B1-416A-8B0B-A5765753894B}" type="slidenum">
              <a:rPr lang="zh-CN" altLang="en-US" sz="1000">
                <a:solidFill>
                  <a:schemeClr val="bg2">
                    <a:shade val="50000"/>
                  </a:schemeClr>
                </a:solidFill>
                <a:latin typeface="+mn-lt"/>
                <a:ea typeface="+mn-ea"/>
              </a:rPr>
              <a:pPr algn="r" fontAlgn="auto">
                <a:spcBef>
                  <a:spcPts val="0"/>
                </a:spcBef>
                <a:spcAft>
                  <a:spcPts val="0"/>
                </a:spcAft>
                <a:defRPr/>
              </a:pPr>
              <a:t>39</a:t>
            </a:fld>
            <a:endParaRPr lang="zh-CN" altLang="en-US" sz="1000">
              <a:solidFill>
                <a:schemeClr val="bg2">
                  <a:shade val="50000"/>
                </a:schemeClr>
              </a:solidFill>
              <a:latin typeface="+mn-lt"/>
              <a:ea typeface="+mn-ea"/>
            </a:endParaRPr>
          </a:p>
        </p:txBody>
      </p:sp>
      <p:sp>
        <p:nvSpPr>
          <p:cNvPr id="32775" name="AutoShape 7"/>
          <p:cNvSpPr>
            <a:spLocks noChangeArrowheads="1"/>
          </p:cNvSpPr>
          <p:nvPr/>
        </p:nvSpPr>
        <p:spPr bwMode="auto">
          <a:xfrm>
            <a:off x="5300662" y="2852936"/>
            <a:ext cx="3382963" cy="792163"/>
          </a:xfrm>
          <a:prstGeom prst="wedgeRoundRectCallout">
            <a:avLst>
              <a:gd name="adj1" fmla="val -72750"/>
              <a:gd name="adj2" fmla="val 62950"/>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lIns="0" rIns="0"/>
          <a:lstStyle/>
          <a:p>
            <a:r>
              <a:rPr lang="zh-CN" altLang="en-US" sz="2000" dirty="0">
                <a:latin typeface="微软雅黑" pitchFamily="34" charset="-122"/>
                <a:ea typeface="微软雅黑" pitchFamily="34" charset="-122"/>
              </a:rPr>
              <a:t>和很多</a:t>
            </a:r>
            <a:r>
              <a:rPr lang="en-US" altLang="zh-CN" sz="2000" dirty="0">
                <a:latin typeface="微软雅黑" pitchFamily="34" charset="-122"/>
                <a:ea typeface="微软雅黑" pitchFamily="34" charset="-122"/>
              </a:rPr>
              <a:t>Single-Master</a:t>
            </a:r>
            <a:r>
              <a:rPr lang="zh-CN" altLang="en-US" sz="2000" dirty="0">
                <a:latin typeface="微软雅黑" pitchFamily="34" charset="-122"/>
                <a:ea typeface="微软雅黑" pitchFamily="34" charset="-122"/>
              </a:rPr>
              <a:t>类型的分布式存储系统类似，</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6"/>
          </p:nvPr>
        </p:nvSpPr>
        <p:spPr/>
        <p:txBody>
          <a:bodyPr/>
          <a:lstStyle/>
          <a:p>
            <a:pPr>
              <a:defRPr/>
            </a:pPr>
            <a:fld id="{12AB6B13-A761-49AB-B6FF-DEB884966C9D}" type="slidenum">
              <a:rPr lang="zh-CN" altLang="en-US"/>
              <a:pPr>
                <a:defRPr/>
              </a:pPr>
              <a:t>4</a:t>
            </a:fld>
            <a:endParaRPr lang="zh-CN" altLang="en-US"/>
          </a:p>
        </p:txBody>
      </p:sp>
      <p:sp>
        <p:nvSpPr>
          <p:cNvPr id="5" name="标题 4"/>
          <p:cNvSpPr>
            <a:spLocks noGrp="1"/>
          </p:cNvSpPr>
          <p:nvPr>
            <p:ph type="title"/>
          </p:nvPr>
        </p:nvSpPr>
        <p:spPr>
          <a:xfrm>
            <a:off x="428625" y="500063"/>
            <a:ext cx="8643938" cy="785812"/>
          </a:xfrm>
        </p:spPr>
        <p:txBody>
          <a:bodyPr wrap="square" lIns="91440" tIns="45720" rIns="91440" bIns="45720" numCol="1" anchorCtr="0" compatLnSpc="1">
            <a:prstTxWarp prst="textNoShape">
              <a:avLst/>
            </a:prstTxWarp>
          </a:bodyPr>
          <a:lstStyle/>
          <a:p>
            <a:pPr>
              <a:defRPr/>
            </a:pPr>
            <a:r>
              <a:rPr lang="en-US" altLang="zh-CN" sz="3200" dirty="0" smtClean="0">
                <a:effectLst>
                  <a:outerShdw blurRad="38100" dist="38100" dir="2700000" algn="tl">
                    <a:srgbClr val="000000"/>
                  </a:outerShdw>
                </a:effectLst>
              </a:rPr>
              <a:t>Big Table——</a:t>
            </a:r>
            <a:r>
              <a:rPr lang="zh-CN" altLang="en-US" sz="3200" dirty="0" smtClean="0">
                <a:effectLst>
                  <a:outerShdw blurRad="38100" dist="38100" dir="2700000" algn="tl">
                    <a:srgbClr val="000000"/>
                  </a:outerShdw>
                </a:effectLst>
              </a:rPr>
              <a:t>分布式结构化数据存储系统</a:t>
            </a:r>
          </a:p>
        </p:txBody>
      </p:sp>
      <p:sp>
        <p:nvSpPr>
          <p:cNvPr id="8196" name="文本占位符 5"/>
          <p:cNvSpPr>
            <a:spLocks noGrp="1"/>
          </p:cNvSpPr>
          <p:nvPr>
            <p:ph type="body" sz="quarter" idx="13"/>
          </p:nvPr>
        </p:nvSpPr>
        <p:spPr>
          <a:xfrm>
            <a:off x="500063" y="1412776"/>
            <a:ext cx="8143875" cy="4666828"/>
          </a:xfrm>
        </p:spPr>
        <p:txBody>
          <a:bodyPr>
            <a:normAutofit lnSpcReduction="10000"/>
          </a:bodyPr>
          <a:lstStyle/>
          <a:p>
            <a:pPr>
              <a:lnSpc>
                <a:spcPct val="150000"/>
              </a:lnSpc>
            </a:pPr>
            <a:r>
              <a:rPr lang="en-US" altLang="zh-CN" sz="2400" dirty="0" err="1" smtClean="0"/>
              <a:t>Bigtable</a:t>
            </a:r>
            <a:r>
              <a:rPr lang="zh-CN" altLang="en-US" sz="2400" dirty="0" smtClean="0"/>
              <a:t>被设计用于处理海量数据（通常是分布在数千台普通服务器上的</a:t>
            </a:r>
            <a:r>
              <a:rPr lang="en-US" altLang="zh-CN" sz="2400" dirty="0" smtClean="0"/>
              <a:t>PB</a:t>
            </a:r>
            <a:r>
              <a:rPr lang="zh-CN" altLang="en-US" sz="2400" dirty="0" smtClean="0"/>
              <a:t>级的数据）。</a:t>
            </a:r>
          </a:p>
          <a:p>
            <a:pPr>
              <a:lnSpc>
                <a:spcPct val="150000"/>
              </a:lnSpc>
            </a:pPr>
            <a:endParaRPr lang="en-US" altLang="zh-CN" sz="2400" dirty="0" smtClean="0"/>
          </a:p>
          <a:p>
            <a:pPr>
              <a:lnSpc>
                <a:spcPct val="150000"/>
              </a:lnSpc>
            </a:pPr>
            <a:r>
              <a:rPr lang="en-US" altLang="zh-CN" sz="2400" dirty="0" smtClean="0"/>
              <a:t>Google</a:t>
            </a:r>
            <a:r>
              <a:rPr lang="zh-CN" altLang="en-US" sz="2400" dirty="0" smtClean="0"/>
              <a:t>的很多项目使用</a:t>
            </a:r>
            <a:r>
              <a:rPr lang="en-US" altLang="zh-CN" sz="2400" dirty="0" err="1" smtClean="0"/>
              <a:t>Bigtable</a:t>
            </a:r>
            <a:r>
              <a:rPr lang="zh-CN" altLang="en-US" sz="2400" dirty="0" smtClean="0"/>
              <a:t>：</a:t>
            </a:r>
            <a:endParaRPr lang="en-US" altLang="zh-CN" sz="2400" dirty="0" smtClean="0"/>
          </a:p>
          <a:p>
            <a:pPr>
              <a:lnSpc>
                <a:spcPct val="150000"/>
              </a:lnSpc>
            </a:pPr>
            <a:r>
              <a:rPr lang="en-US" altLang="zh-CN" sz="2400" dirty="0" smtClean="0"/>
              <a:t>         Web</a:t>
            </a:r>
            <a:r>
              <a:rPr lang="zh-CN" altLang="en-US" sz="2400" dirty="0" smtClean="0"/>
              <a:t>索引</a:t>
            </a:r>
            <a:endParaRPr lang="en-US" altLang="zh-CN" sz="2400" dirty="0" smtClean="0"/>
          </a:p>
          <a:p>
            <a:pPr>
              <a:lnSpc>
                <a:spcPct val="150000"/>
              </a:lnSpc>
            </a:pPr>
            <a:r>
              <a:rPr lang="en-US" altLang="zh-CN" sz="2400" dirty="0" smtClean="0"/>
              <a:t>         Google Earth</a:t>
            </a:r>
          </a:p>
          <a:p>
            <a:pPr>
              <a:lnSpc>
                <a:spcPct val="150000"/>
              </a:lnSpc>
            </a:pPr>
            <a:r>
              <a:rPr lang="en-US" altLang="zh-CN" sz="2400" dirty="0" smtClean="0"/>
              <a:t>         Google Finance</a:t>
            </a:r>
          </a:p>
          <a:p>
            <a:pPr>
              <a:lnSpc>
                <a:spcPct val="150000"/>
              </a:lnSpc>
            </a:pPr>
            <a:r>
              <a:rPr lang="zh-CN" altLang="en-US" sz="2400" dirty="0" smtClean="0"/>
              <a:t>          。。。</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0D705326-9840-4742-B5A7-B3E22B737D6A}" type="slidenum">
              <a:rPr lang="zh-CN" altLang="en-US" sz="1000">
                <a:solidFill>
                  <a:schemeClr val="bg2">
                    <a:shade val="50000"/>
                  </a:schemeClr>
                </a:solidFill>
                <a:latin typeface="+mn-lt"/>
                <a:ea typeface="+mn-ea"/>
              </a:rPr>
              <a:pPr algn="r" fontAlgn="auto">
                <a:spcBef>
                  <a:spcPts val="0"/>
                </a:spcBef>
                <a:spcAft>
                  <a:spcPts val="0"/>
                </a:spcAft>
                <a:defRPr/>
              </a:pPr>
              <a:t>4</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运行管理</a:t>
            </a:r>
            <a:endParaRPr lang="zh-CN" altLang="en-US" dirty="0"/>
          </a:p>
        </p:txBody>
      </p:sp>
      <p:sp>
        <p:nvSpPr>
          <p:cNvPr id="6" name="副标题 5"/>
          <p:cNvSpPr>
            <a:spLocks noGrp="1"/>
          </p:cNvSpPr>
          <p:nvPr>
            <p:ph type="subTitle" idx="1"/>
          </p:nvPr>
        </p:nvSpPr>
        <p:spPr>
          <a:xfrm>
            <a:off x="722376" y="3685032"/>
            <a:ext cx="7954080" cy="2480272"/>
          </a:xfrm>
        </p:spPr>
        <p:txBody>
          <a:bodyPr>
            <a:normAutofit/>
          </a:bodyPr>
          <a:lstStyle/>
          <a:p>
            <a:r>
              <a:rPr lang="zh-CN" altLang="en-US" sz="2400" dirty="0" smtClean="0">
                <a:solidFill>
                  <a:schemeClr val="tx1"/>
                </a:solidFill>
              </a:rPr>
              <a:t>三层寻址（</a:t>
            </a:r>
            <a:r>
              <a:rPr lang="en-US" altLang="zh-CN" sz="2400" dirty="0" smtClean="0">
                <a:solidFill>
                  <a:schemeClr val="tx1"/>
                </a:solidFill>
              </a:rPr>
              <a:t>Root Tablet/</a:t>
            </a:r>
            <a:r>
              <a:rPr lang="en-US" altLang="zh-CN" sz="2400" dirty="0" err="1" smtClean="0">
                <a:solidFill>
                  <a:schemeClr val="tx1"/>
                </a:solidFill>
              </a:rPr>
              <a:t>MetaData</a:t>
            </a:r>
            <a:r>
              <a:rPr lang="en-US" altLang="zh-CN" sz="2400" dirty="0" smtClean="0">
                <a:solidFill>
                  <a:schemeClr val="tx1"/>
                </a:solidFill>
              </a:rPr>
              <a:t> Tablet/User Tablet</a:t>
            </a:r>
            <a:r>
              <a:rPr lang="zh-CN" altLang="en-US" sz="2400" dirty="0" smtClean="0">
                <a:solidFill>
                  <a:schemeClr val="tx1"/>
                </a:solidFill>
              </a:rPr>
              <a:t>）；</a:t>
            </a:r>
            <a:endParaRPr lang="en-US" altLang="zh-CN" sz="2400" dirty="0" smtClean="0">
              <a:solidFill>
                <a:schemeClr val="tx1"/>
              </a:solidFill>
            </a:endParaRPr>
          </a:p>
          <a:p>
            <a:r>
              <a:rPr lang="en-US" altLang="zh-CN" sz="2400" dirty="0" err="1" smtClean="0">
                <a:solidFill>
                  <a:schemeClr val="tx1"/>
                </a:solidFill>
              </a:rPr>
              <a:t>MetaData</a:t>
            </a:r>
            <a:r>
              <a:rPr lang="zh-CN" altLang="en-US" sz="2400" dirty="0" smtClean="0">
                <a:solidFill>
                  <a:schemeClr val="tx1"/>
                </a:solidFill>
              </a:rPr>
              <a:t>次级信息（事件日志、</a:t>
            </a:r>
            <a:r>
              <a:rPr lang="en-US" altLang="zh-CN" sz="2400" dirty="0" err="1" smtClean="0">
                <a:solidFill>
                  <a:schemeClr val="tx1"/>
                </a:solidFill>
              </a:rPr>
              <a:t>SSTable</a:t>
            </a:r>
            <a:r>
              <a:rPr lang="zh-CN" altLang="en-US" sz="2400" dirty="0" smtClean="0">
                <a:solidFill>
                  <a:schemeClr val="tx1"/>
                </a:solidFill>
              </a:rPr>
              <a:t>注册信息）；</a:t>
            </a:r>
            <a:endParaRPr lang="en-US" altLang="zh-CN" sz="2400" dirty="0" smtClean="0">
              <a:solidFill>
                <a:schemeClr val="tx1"/>
              </a:solidFill>
            </a:endParaRPr>
          </a:p>
          <a:p>
            <a:r>
              <a:rPr lang="en-US" altLang="zh-CN" sz="2400" dirty="0" smtClean="0">
                <a:solidFill>
                  <a:schemeClr val="tx1"/>
                </a:solidFill>
              </a:rPr>
              <a:t>Tablet</a:t>
            </a:r>
            <a:r>
              <a:rPr lang="zh-CN" altLang="en-US" sz="2400" dirty="0" smtClean="0">
                <a:solidFill>
                  <a:schemeClr val="tx1"/>
                </a:solidFill>
              </a:rPr>
              <a:t>节点容错，</a:t>
            </a:r>
            <a:r>
              <a:rPr lang="en-US" altLang="zh-CN" sz="2400" dirty="0" smtClean="0">
                <a:solidFill>
                  <a:schemeClr val="tx1"/>
                </a:solidFill>
              </a:rPr>
              <a:t>Master</a:t>
            </a:r>
            <a:r>
              <a:rPr lang="zh-CN" altLang="en-US" sz="2400" dirty="0" smtClean="0">
                <a:solidFill>
                  <a:schemeClr val="tx1"/>
                </a:solidFill>
              </a:rPr>
              <a:t>容错与启动；</a:t>
            </a:r>
            <a:endParaRPr lang="en-US" altLang="zh-CN" sz="2400" dirty="0" smtClean="0">
              <a:solidFill>
                <a:schemeClr val="tx1"/>
              </a:solidFill>
            </a:endParaRPr>
          </a:p>
          <a:p>
            <a:r>
              <a:rPr lang="en-US" altLang="zh-CN" sz="2400" dirty="0" smtClean="0">
                <a:solidFill>
                  <a:schemeClr val="tx1"/>
                </a:solidFill>
              </a:rPr>
              <a:t>Tablet</a:t>
            </a:r>
            <a:r>
              <a:rPr lang="zh-CN" altLang="en-US" sz="2400" dirty="0" smtClean="0">
                <a:solidFill>
                  <a:schemeClr val="tx1"/>
                </a:solidFill>
              </a:rPr>
              <a:t>变更</a:t>
            </a:r>
            <a:endParaRPr lang="zh-CN" altLang="en-US" sz="2400" dirty="0">
              <a:solidFill>
                <a:schemeClr val="tx1"/>
              </a:solidFill>
            </a:endParaRPr>
          </a:p>
        </p:txBody>
      </p:sp>
      <p:sp>
        <p:nvSpPr>
          <p:cNvPr id="4" name="灯片编号占位符 3"/>
          <p:cNvSpPr>
            <a:spLocks noGrp="1"/>
          </p:cNvSpPr>
          <p:nvPr>
            <p:ph type="sldNum" sz="quarter" idx="12"/>
          </p:nvPr>
        </p:nvSpPr>
        <p:spPr/>
        <p:txBody>
          <a:bodyPr/>
          <a:lstStyle/>
          <a:p>
            <a:pPr>
              <a:defRPr/>
            </a:pPr>
            <a:fld id="{ECA13528-80B5-46B8-A78B-47622CC58C0F}" type="slidenum">
              <a:rPr lang="zh-CN" altLang="en-US" smtClean="0"/>
              <a:pPr>
                <a:defRPr/>
              </a:pPr>
              <a:t>40</a:t>
            </a:fld>
            <a:endParaRPr lang="zh-CN" altLang="en-US"/>
          </a:p>
        </p:txBody>
      </p:sp>
    </p:spTree>
    <p:extLst>
      <p:ext uri="{BB962C8B-B14F-4D97-AF65-F5344CB8AC3E}">
        <p14:creationId xmlns:p14="http://schemas.microsoft.com/office/powerpoint/2010/main" val="72157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E8AB65F8-C354-47FA-985F-6C68647B94BB}" type="slidenum">
              <a:rPr lang="zh-CN" altLang="en-US"/>
              <a:pPr>
                <a:defRPr/>
              </a:pPr>
              <a:t>41</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层次结构</a:t>
            </a:r>
          </a:p>
        </p:txBody>
      </p:sp>
      <p:sp>
        <p:nvSpPr>
          <p:cNvPr id="33796" name="文本占位符 2"/>
          <p:cNvSpPr>
            <a:spLocks noGrp="1"/>
          </p:cNvSpPr>
          <p:nvPr>
            <p:ph type="body" sz="quarter" idx="13"/>
          </p:nvPr>
        </p:nvSpPr>
        <p:spPr>
          <a:xfrm>
            <a:off x="357188" y="1412875"/>
            <a:ext cx="8286750" cy="944555"/>
          </a:xfrm>
        </p:spPr>
        <p:txBody>
          <a:bodyPr/>
          <a:lstStyle/>
          <a:p>
            <a:r>
              <a:rPr lang="en-US" altLang="zh-CN" sz="2400" dirty="0"/>
              <a:t>Tablet</a:t>
            </a:r>
            <a:r>
              <a:rPr lang="zh-CN" altLang="en-US" sz="2400" dirty="0"/>
              <a:t>的</a:t>
            </a:r>
            <a:r>
              <a:rPr lang="zh-CN" altLang="en-US" sz="2400" dirty="0" smtClean="0"/>
              <a:t>位置信息</a:t>
            </a:r>
            <a:r>
              <a:rPr lang="zh-CN" altLang="en-US" sz="2400" dirty="0"/>
              <a:t>：</a:t>
            </a:r>
            <a:r>
              <a:rPr lang="zh-CN" altLang="en-US" sz="2400" dirty="0" smtClean="0"/>
              <a:t>使用一个三层的、类似Ｂ</a:t>
            </a:r>
            <a:r>
              <a:rPr lang="en-US" altLang="zh-CN" sz="2400" dirty="0" smtClean="0"/>
              <a:t>+</a:t>
            </a:r>
            <a:r>
              <a:rPr lang="zh-CN" altLang="en-US" sz="2400" dirty="0" smtClean="0"/>
              <a:t>树的结构存储。</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0CDFFF8E-5CE4-4553-9FFC-8A99EFB04FA4}" type="slidenum">
              <a:rPr lang="zh-CN" altLang="en-US" sz="1000">
                <a:solidFill>
                  <a:schemeClr val="bg2">
                    <a:shade val="50000"/>
                  </a:schemeClr>
                </a:solidFill>
                <a:latin typeface="+mn-lt"/>
                <a:ea typeface="+mn-ea"/>
              </a:rPr>
              <a:pPr algn="r" fontAlgn="auto">
                <a:spcBef>
                  <a:spcPts val="0"/>
                </a:spcBef>
                <a:spcAft>
                  <a:spcPts val="0"/>
                </a:spcAft>
                <a:defRPr/>
              </a:pPr>
              <a:t>41</a:t>
            </a:fld>
            <a:endParaRPr lang="zh-CN" altLang="en-US" sz="1000">
              <a:solidFill>
                <a:schemeClr val="bg2">
                  <a:shade val="50000"/>
                </a:schemeClr>
              </a:solidFill>
              <a:latin typeface="+mn-lt"/>
              <a:ea typeface="+mn-ea"/>
            </a:endParaRPr>
          </a:p>
        </p:txBody>
      </p:sp>
      <p:pic>
        <p:nvPicPr>
          <p:cNvPr id="6" name="Picture 6"/>
          <p:cNvPicPr>
            <a:picLocks noChangeAspect="1" noChangeArrowheads="1"/>
          </p:cNvPicPr>
          <p:nvPr/>
        </p:nvPicPr>
        <p:blipFill>
          <a:blip r:embed="rId2" cstate="print"/>
          <a:srcRect/>
          <a:stretch>
            <a:fillRect/>
          </a:stretch>
        </p:blipFill>
        <p:spPr bwMode="auto">
          <a:xfrm>
            <a:off x="571472" y="2285992"/>
            <a:ext cx="7990090" cy="42148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层次结构</a:t>
            </a:r>
            <a:endParaRPr lang="zh-CN" altLang="en-US" dirty="0"/>
          </a:p>
        </p:txBody>
      </p:sp>
      <p:sp>
        <p:nvSpPr>
          <p:cNvPr id="3" name="文本占位符 2"/>
          <p:cNvSpPr>
            <a:spLocks noGrp="1"/>
          </p:cNvSpPr>
          <p:nvPr>
            <p:ph type="body" sz="quarter" idx="13"/>
          </p:nvPr>
        </p:nvSpPr>
        <p:spPr>
          <a:xfrm>
            <a:off x="500062" y="1714500"/>
            <a:ext cx="8143903" cy="4594820"/>
          </a:xfrm>
        </p:spPr>
        <p:txBody>
          <a:bodyPr>
            <a:noAutofit/>
          </a:bodyPr>
          <a:lstStyle/>
          <a:p>
            <a:r>
              <a:rPr lang="zh-CN" altLang="en-US" sz="2400" dirty="0" smtClean="0"/>
              <a:t>     一个存储在</a:t>
            </a:r>
            <a:r>
              <a:rPr lang="en-US" altLang="zh-CN" sz="2400" dirty="0" smtClean="0"/>
              <a:t>Chubby</a:t>
            </a:r>
            <a:r>
              <a:rPr lang="zh-CN" altLang="en-US" sz="2400" dirty="0" smtClean="0"/>
              <a:t>中的文件，包含</a:t>
            </a:r>
            <a:r>
              <a:rPr lang="en-US" altLang="zh-CN" sz="2400" dirty="0" smtClean="0">
                <a:solidFill>
                  <a:srgbClr val="FF0000"/>
                </a:solidFill>
              </a:rPr>
              <a:t>Root Tablet</a:t>
            </a:r>
            <a:r>
              <a:rPr lang="zh-CN" altLang="en-US" sz="2400" dirty="0" smtClean="0">
                <a:solidFill>
                  <a:srgbClr val="FF0000"/>
                </a:solidFill>
              </a:rPr>
              <a:t>的位置信息</a:t>
            </a:r>
            <a:r>
              <a:rPr lang="zh-CN" altLang="en-US" sz="2400" dirty="0" smtClean="0"/>
              <a:t>。</a:t>
            </a:r>
          </a:p>
          <a:p>
            <a:r>
              <a:rPr lang="zh-CN" altLang="en-US" sz="2400" dirty="0" smtClean="0"/>
              <a:t>    第一层：</a:t>
            </a:r>
            <a:r>
              <a:rPr lang="en-US" altLang="zh-CN" sz="2400" dirty="0" smtClean="0">
                <a:solidFill>
                  <a:srgbClr val="FF0000"/>
                </a:solidFill>
              </a:rPr>
              <a:t>Root Tablet</a:t>
            </a:r>
            <a:r>
              <a:rPr lang="zh-CN" altLang="en-US" sz="2400" dirty="0" smtClean="0"/>
              <a:t>，包含了一个特殊的</a:t>
            </a:r>
            <a:r>
              <a:rPr lang="en-US" altLang="zh-CN" sz="2400" dirty="0" smtClean="0"/>
              <a:t>METADATA</a:t>
            </a:r>
            <a:r>
              <a:rPr lang="zh-CN" altLang="en-US" sz="2400" dirty="0" smtClean="0"/>
              <a:t>表，记录</a:t>
            </a:r>
            <a:r>
              <a:rPr lang="en-US" altLang="zh-CN" sz="2400" dirty="0" smtClean="0"/>
              <a:t>METADATA</a:t>
            </a:r>
            <a:r>
              <a:rPr lang="zh-CN" altLang="en-US" sz="2400" dirty="0" smtClean="0"/>
              <a:t>里所有的</a:t>
            </a:r>
            <a:r>
              <a:rPr lang="en-US" altLang="zh-CN" sz="2400" dirty="0" smtClean="0"/>
              <a:t>Tablet</a:t>
            </a:r>
            <a:r>
              <a:rPr lang="zh-CN" altLang="en-US" sz="2400" dirty="0" smtClean="0"/>
              <a:t>的位置信息。</a:t>
            </a:r>
          </a:p>
          <a:p>
            <a:r>
              <a:rPr lang="zh-CN" altLang="en-US" sz="2400" dirty="0" smtClean="0"/>
              <a:t>    第二层：</a:t>
            </a:r>
            <a:r>
              <a:rPr lang="en-US" altLang="zh-CN" sz="2400" dirty="0" smtClean="0">
                <a:solidFill>
                  <a:srgbClr val="FF0000"/>
                </a:solidFill>
              </a:rPr>
              <a:t>METADATA</a:t>
            </a:r>
            <a:r>
              <a:rPr lang="zh-CN" altLang="en-US" sz="2400" dirty="0" smtClean="0">
                <a:solidFill>
                  <a:srgbClr val="FF0000"/>
                </a:solidFill>
              </a:rPr>
              <a:t>表</a:t>
            </a:r>
            <a:r>
              <a:rPr lang="zh-CN" altLang="en-US" sz="2400" dirty="0" smtClean="0"/>
              <a:t>，其中的每个</a:t>
            </a:r>
            <a:r>
              <a:rPr lang="en-US" altLang="zh-CN" sz="2400" dirty="0" smtClean="0"/>
              <a:t>Tablet</a:t>
            </a:r>
            <a:r>
              <a:rPr lang="zh-CN" altLang="en-US" sz="2400" dirty="0" smtClean="0"/>
              <a:t>包含了一个用户</a:t>
            </a:r>
            <a:r>
              <a:rPr lang="en-US" altLang="zh-CN" sz="2400" dirty="0" smtClean="0"/>
              <a:t>Tablet</a:t>
            </a:r>
            <a:r>
              <a:rPr lang="zh-CN" altLang="en-US" sz="2400" dirty="0" smtClean="0"/>
              <a:t>的集合。</a:t>
            </a:r>
          </a:p>
          <a:p>
            <a:r>
              <a:rPr lang="zh-CN" altLang="en-US" sz="2400" dirty="0" smtClean="0"/>
              <a:t>    第三层：</a:t>
            </a:r>
            <a:r>
              <a:rPr lang="zh-CN" altLang="en-US" sz="2400" dirty="0" smtClean="0">
                <a:solidFill>
                  <a:srgbClr val="FF0000"/>
                </a:solidFill>
              </a:rPr>
              <a:t>用户表</a:t>
            </a:r>
            <a:r>
              <a:rPr lang="en-US" altLang="zh-CN" sz="2400" dirty="0" smtClean="0">
                <a:solidFill>
                  <a:srgbClr val="FF0000"/>
                </a:solidFill>
              </a:rPr>
              <a:t>tablet</a:t>
            </a:r>
            <a:r>
              <a:rPr lang="zh-CN" altLang="en-US" sz="2400" dirty="0" smtClean="0"/>
              <a:t>。</a:t>
            </a:r>
          </a:p>
          <a:p>
            <a:r>
              <a:rPr lang="en-US" altLang="zh-CN" sz="2400" dirty="0" smtClean="0">
                <a:solidFill>
                  <a:srgbClr val="FF0000"/>
                </a:solidFill>
              </a:rPr>
              <a:t>Root Tablet</a:t>
            </a:r>
            <a:r>
              <a:rPr lang="zh-CN" altLang="en-US" sz="2400" dirty="0" smtClean="0">
                <a:solidFill>
                  <a:srgbClr val="FF0000"/>
                </a:solidFill>
              </a:rPr>
              <a:t>：</a:t>
            </a:r>
            <a:endParaRPr lang="en-US" altLang="zh-CN" sz="2400" dirty="0" smtClean="0">
              <a:solidFill>
                <a:srgbClr val="FF0000"/>
              </a:solidFill>
            </a:endParaRPr>
          </a:p>
          <a:p>
            <a:r>
              <a:rPr lang="en-US" altLang="zh-CN" sz="2400" dirty="0" smtClean="0">
                <a:solidFill>
                  <a:srgbClr val="FF0000"/>
                </a:solidFill>
              </a:rPr>
              <a:t>1</a:t>
            </a:r>
            <a:r>
              <a:rPr lang="zh-CN" altLang="en-US" sz="2400" dirty="0" smtClean="0">
                <a:solidFill>
                  <a:srgbClr val="FF0000"/>
                </a:solidFill>
              </a:rPr>
              <a:t>）实际上是</a:t>
            </a:r>
            <a:r>
              <a:rPr lang="en-US" altLang="zh-CN" sz="2400" dirty="0" smtClean="0">
                <a:solidFill>
                  <a:srgbClr val="FF0000"/>
                </a:solidFill>
              </a:rPr>
              <a:t>METADATA</a:t>
            </a:r>
            <a:r>
              <a:rPr lang="zh-CN" altLang="en-US" sz="2400" dirty="0" smtClean="0">
                <a:solidFill>
                  <a:srgbClr val="FF0000"/>
                </a:solidFill>
              </a:rPr>
              <a:t>表的第一个</a:t>
            </a:r>
            <a:r>
              <a:rPr lang="en-US" altLang="zh-CN" sz="2400" dirty="0" smtClean="0">
                <a:solidFill>
                  <a:srgbClr val="FF0000"/>
                </a:solidFill>
              </a:rPr>
              <a:t>Tablet</a:t>
            </a:r>
            <a:r>
              <a:rPr lang="zh-CN" altLang="en-US" sz="2400" dirty="0" smtClean="0">
                <a:solidFill>
                  <a:srgbClr val="FF0000"/>
                </a:solidFill>
              </a:rPr>
              <a:t>；</a:t>
            </a:r>
            <a:endParaRPr lang="en-US" altLang="zh-CN" sz="2400" dirty="0" smtClean="0">
              <a:solidFill>
                <a:srgbClr val="FF0000"/>
              </a:solidFill>
            </a:endParaRPr>
          </a:p>
          <a:p>
            <a:r>
              <a:rPr lang="en-US" altLang="zh-CN" sz="2400" dirty="0" smtClean="0">
                <a:solidFill>
                  <a:srgbClr val="FF0000"/>
                </a:solidFill>
              </a:rPr>
              <a:t>2</a:t>
            </a:r>
            <a:r>
              <a:rPr lang="zh-CN" altLang="en-US" sz="2400" dirty="0" smtClean="0">
                <a:solidFill>
                  <a:srgbClr val="FF0000"/>
                </a:solidFill>
              </a:rPr>
              <a:t>）永远不会被分割 ，从而保证</a:t>
            </a:r>
            <a:r>
              <a:rPr lang="en-US" altLang="zh-CN" sz="2400" dirty="0" smtClean="0">
                <a:solidFill>
                  <a:srgbClr val="FF0000"/>
                </a:solidFill>
              </a:rPr>
              <a:t>Tablet</a:t>
            </a:r>
            <a:r>
              <a:rPr lang="zh-CN" altLang="en-US" sz="2400" dirty="0" smtClean="0">
                <a:solidFill>
                  <a:srgbClr val="FF0000"/>
                </a:solidFill>
              </a:rPr>
              <a:t>的位置信息存储结构不会超过三层。</a:t>
            </a:r>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42</a:t>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6567CEE5-1152-45FF-B4CC-D96661BDF6D4}" type="slidenum">
              <a:rPr lang="zh-CN" altLang="en-US"/>
              <a:pPr>
                <a:defRPr/>
              </a:pPr>
              <a:t>43</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层次结构</a:t>
            </a:r>
          </a:p>
        </p:txBody>
      </p:sp>
      <p:sp>
        <p:nvSpPr>
          <p:cNvPr id="35844" name="文本占位符 2"/>
          <p:cNvSpPr>
            <a:spLocks noGrp="1"/>
          </p:cNvSpPr>
          <p:nvPr>
            <p:ph type="body" sz="quarter" idx="13"/>
          </p:nvPr>
        </p:nvSpPr>
        <p:spPr>
          <a:xfrm>
            <a:off x="500063" y="1714500"/>
            <a:ext cx="8143875" cy="4667250"/>
          </a:xfrm>
        </p:spPr>
        <p:txBody>
          <a:bodyPr>
            <a:normAutofit/>
          </a:bodyPr>
          <a:lstStyle/>
          <a:p>
            <a:pPr>
              <a:lnSpc>
                <a:spcPct val="120000"/>
              </a:lnSpc>
            </a:pPr>
            <a:r>
              <a:rPr lang="en-US" altLang="zh-CN" sz="2400" dirty="0" smtClean="0"/>
              <a:t>METADATA</a:t>
            </a:r>
            <a:r>
              <a:rPr lang="zh-CN" altLang="en-US" sz="2400" dirty="0" smtClean="0"/>
              <a:t>表中，每个</a:t>
            </a:r>
            <a:r>
              <a:rPr lang="en-US" altLang="zh-CN" sz="2400" dirty="0" smtClean="0"/>
              <a:t>Tablet</a:t>
            </a:r>
            <a:r>
              <a:rPr lang="zh-CN" altLang="en-US" sz="2400" dirty="0" smtClean="0"/>
              <a:t>的位置信息都存放在一个</a:t>
            </a:r>
            <a:r>
              <a:rPr lang="zh-CN" altLang="en-US" sz="2400" dirty="0" smtClean="0">
                <a:solidFill>
                  <a:srgbClr val="FF0000"/>
                </a:solidFill>
              </a:rPr>
              <a:t>行关键字</a:t>
            </a:r>
            <a:r>
              <a:rPr lang="zh-CN" altLang="en-US" sz="2400" dirty="0" smtClean="0"/>
              <a:t>下</a:t>
            </a:r>
            <a:endParaRPr lang="en-US" altLang="zh-CN" sz="2400" dirty="0" smtClean="0"/>
          </a:p>
          <a:p>
            <a:pPr>
              <a:lnSpc>
                <a:spcPct val="120000"/>
              </a:lnSpc>
            </a:pPr>
            <a:r>
              <a:rPr lang="zh-CN" altLang="en-US" sz="2400" dirty="0" smtClean="0"/>
              <a:t>     行关键字</a:t>
            </a:r>
            <a:r>
              <a:rPr lang="en-US" altLang="zh-CN" sz="2400" dirty="0" smtClean="0"/>
              <a:t>=Tablet</a:t>
            </a:r>
            <a:r>
              <a:rPr lang="zh-CN" altLang="en-US" sz="2400" dirty="0" smtClean="0"/>
              <a:t>所在的</a:t>
            </a:r>
            <a:r>
              <a:rPr lang="zh-CN" altLang="en-US" sz="2400" dirty="0" smtClean="0">
                <a:solidFill>
                  <a:srgbClr val="FF0000"/>
                </a:solidFill>
              </a:rPr>
              <a:t>表的标识符</a:t>
            </a:r>
            <a:endParaRPr lang="en-US" altLang="zh-CN" sz="2400" dirty="0" smtClean="0">
              <a:solidFill>
                <a:srgbClr val="FF0000"/>
              </a:solidFill>
            </a:endParaRPr>
          </a:p>
          <a:p>
            <a:pPr>
              <a:lnSpc>
                <a:spcPct val="120000"/>
              </a:lnSpc>
            </a:pPr>
            <a:r>
              <a:rPr lang="en-US" altLang="zh-CN" sz="2400" dirty="0" smtClean="0">
                <a:solidFill>
                  <a:srgbClr val="FF0000"/>
                </a:solidFill>
              </a:rPr>
              <a:t>            </a:t>
            </a:r>
            <a:r>
              <a:rPr lang="zh-CN" altLang="en-US" sz="2400" dirty="0" smtClean="0"/>
              <a:t>⊕</a:t>
            </a:r>
            <a:r>
              <a:rPr lang="en-US" altLang="zh-CN" sz="2400" dirty="0" smtClean="0">
                <a:solidFill>
                  <a:srgbClr val="FF0000"/>
                </a:solidFill>
              </a:rPr>
              <a:t>Tablet</a:t>
            </a:r>
            <a:r>
              <a:rPr lang="zh-CN" altLang="en-US" sz="2400" dirty="0" smtClean="0">
                <a:solidFill>
                  <a:srgbClr val="FF0000"/>
                </a:solidFill>
              </a:rPr>
              <a:t>的最后一行编码</a:t>
            </a:r>
            <a:endParaRPr lang="en-US" altLang="zh-CN" sz="2400" dirty="0" smtClean="0"/>
          </a:p>
          <a:p>
            <a:pPr>
              <a:lnSpc>
                <a:spcPct val="120000"/>
              </a:lnSpc>
            </a:pPr>
            <a:r>
              <a:rPr lang="en-US" altLang="zh-CN" sz="2400" dirty="0" smtClean="0"/>
              <a:t>METADATA</a:t>
            </a:r>
            <a:r>
              <a:rPr lang="zh-CN" altLang="en-US" sz="2400" dirty="0" smtClean="0"/>
              <a:t>的每一行存储约</a:t>
            </a:r>
            <a:r>
              <a:rPr lang="en-US" altLang="zh-CN" sz="2400" dirty="0" smtClean="0"/>
              <a:t>1KB</a:t>
            </a:r>
            <a:r>
              <a:rPr lang="zh-CN" altLang="en-US" sz="2400" dirty="0" smtClean="0"/>
              <a:t>的</a:t>
            </a:r>
            <a:r>
              <a:rPr lang="zh-CN" altLang="en-US" sz="2400" dirty="0" smtClean="0">
                <a:solidFill>
                  <a:srgbClr val="FF0000"/>
                </a:solidFill>
              </a:rPr>
              <a:t>内存</a:t>
            </a:r>
            <a:r>
              <a:rPr lang="zh-CN" altLang="en-US" sz="2400" dirty="0" smtClean="0"/>
              <a:t>数据。</a:t>
            </a:r>
          </a:p>
          <a:p>
            <a:pPr>
              <a:lnSpc>
                <a:spcPct val="120000"/>
              </a:lnSpc>
            </a:pPr>
            <a:r>
              <a:rPr lang="zh-CN" altLang="en-US" sz="2400" dirty="0" smtClean="0">
                <a:solidFill>
                  <a:srgbClr val="3366FF"/>
                </a:solidFill>
              </a:rPr>
              <a:t>    这种三层结构的存储模式下，容量为</a:t>
            </a:r>
            <a:r>
              <a:rPr lang="en-US" altLang="zh-CN" sz="2400" dirty="0" smtClean="0">
                <a:solidFill>
                  <a:srgbClr val="3366FF"/>
                </a:solidFill>
              </a:rPr>
              <a:t>128MB</a:t>
            </a:r>
            <a:r>
              <a:rPr lang="zh-CN" altLang="en-US" sz="2400" dirty="0" smtClean="0">
                <a:solidFill>
                  <a:srgbClr val="3366FF"/>
                </a:solidFill>
              </a:rPr>
              <a:t>的</a:t>
            </a:r>
            <a:r>
              <a:rPr lang="en-US" altLang="zh-CN" sz="2400" dirty="0" smtClean="0">
                <a:solidFill>
                  <a:srgbClr val="3366FF"/>
                </a:solidFill>
              </a:rPr>
              <a:t>METADATA Tablet</a:t>
            </a:r>
            <a:r>
              <a:rPr lang="zh-CN" altLang="en-US" sz="2400" dirty="0" smtClean="0">
                <a:solidFill>
                  <a:srgbClr val="3366FF"/>
                </a:solidFill>
              </a:rPr>
              <a:t>，对应</a:t>
            </a:r>
            <a:r>
              <a:rPr lang="en-US" altLang="zh-CN" sz="2400" dirty="0" smtClean="0">
                <a:solidFill>
                  <a:srgbClr val="3366FF"/>
                </a:solidFill>
              </a:rPr>
              <a:t>2^17</a:t>
            </a:r>
            <a:r>
              <a:rPr lang="zh-CN" altLang="en-US" sz="2400" dirty="0" smtClean="0">
                <a:solidFill>
                  <a:srgbClr val="3366FF"/>
                </a:solidFill>
              </a:rPr>
              <a:t>行，两层可标识</a:t>
            </a:r>
            <a:r>
              <a:rPr lang="en-US" altLang="zh-CN" sz="2400" dirty="0" smtClean="0">
                <a:solidFill>
                  <a:srgbClr val="3366FF"/>
                </a:solidFill>
              </a:rPr>
              <a:t>2^34</a:t>
            </a:r>
            <a:r>
              <a:rPr lang="zh-CN" altLang="en-US" sz="2400" dirty="0" smtClean="0">
                <a:solidFill>
                  <a:srgbClr val="3366FF"/>
                </a:solidFill>
              </a:rPr>
              <a:t>个</a:t>
            </a:r>
            <a:r>
              <a:rPr lang="en-US" altLang="zh-CN" sz="2400" dirty="0" smtClean="0">
                <a:solidFill>
                  <a:srgbClr val="3366FF"/>
                </a:solidFill>
              </a:rPr>
              <a:t>Tablet</a:t>
            </a:r>
            <a:r>
              <a:rPr lang="zh-CN" altLang="en-US" sz="2400" dirty="0" smtClean="0">
                <a:solidFill>
                  <a:srgbClr val="3366FF"/>
                </a:solidFill>
              </a:rPr>
              <a:t>的地址。如果每个</a:t>
            </a:r>
            <a:r>
              <a:rPr lang="en-US" altLang="zh-CN" sz="2400" dirty="0" smtClean="0">
                <a:solidFill>
                  <a:srgbClr val="3366FF"/>
                </a:solidFill>
              </a:rPr>
              <a:t>Tablet</a:t>
            </a:r>
            <a:r>
              <a:rPr lang="zh-CN" altLang="en-US" sz="2400" dirty="0" smtClean="0">
                <a:solidFill>
                  <a:srgbClr val="3366FF"/>
                </a:solidFill>
              </a:rPr>
              <a:t>存储</a:t>
            </a:r>
            <a:r>
              <a:rPr lang="en-US" altLang="zh-CN" sz="2400" dirty="0" smtClean="0">
                <a:solidFill>
                  <a:srgbClr val="3366FF"/>
                </a:solidFill>
              </a:rPr>
              <a:t>128MB</a:t>
            </a:r>
            <a:r>
              <a:rPr lang="zh-CN" altLang="en-US" sz="2400" dirty="0" smtClean="0">
                <a:solidFill>
                  <a:srgbClr val="3366FF"/>
                </a:solidFill>
              </a:rPr>
              <a:t>数据，那么一共可以存储</a:t>
            </a:r>
            <a:r>
              <a:rPr lang="en-US" altLang="zh-CN" sz="2400" dirty="0" smtClean="0">
                <a:solidFill>
                  <a:srgbClr val="3366FF"/>
                </a:solidFill>
              </a:rPr>
              <a:t>2^61</a:t>
            </a:r>
            <a:r>
              <a:rPr lang="zh-CN" altLang="en-US" sz="2400" dirty="0" smtClean="0">
                <a:solidFill>
                  <a:srgbClr val="3366FF"/>
                </a:solidFill>
              </a:rPr>
              <a:t>字节数据。</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93A159CE-1582-482C-AA98-9356CE3512E0}" type="slidenum">
              <a:rPr lang="zh-CN" altLang="en-US" sz="1000">
                <a:solidFill>
                  <a:schemeClr val="bg2">
                    <a:shade val="50000"/>
                  </a:schemeClr>
                </a:solidFill>
                <a:latin typeface="+mn-lt"/>
                <a:ea typeface="+mn-ea"/>
              </a:rPr>
              <a:pPr algn="r" fontAlgn="auto">
                <a:spcBef>
                  <a:spcPts val="0"/>
                </a:spcBef>
                <a:spcAft>
                  <a:spcPts val="0"/>
                </a:spcAft>
                <a:defRPr/>
              </a:pPr>
              <a:t>43</a:t>
            </a:fld>
            <a:endParaRPr lang="zh-CN" altLang="en-US" sz="1000">
              <a:solidFill>
                <a:schemeClr val="bg2">
                  <a:shade val="50000"/>
                </a:schemeClr>
              </a:solidFill>
              <a:latin typeface="+mn-lt"/>
              <a:ea typeface="+mn-ea"/>
            </a:endParaRPr>
          </a:p>
        </p:txBody>
      </p:sp>
      <p:sp>
        <p:nvSpPr>
          <p:cNvPr id="35847" name="AutoShape 7"/>
          <p:cNvSpPr>
            <a:spLocks noChangeArrowheads="1"/>
          </p:cNvSpPr>
          <p:nvPr/>
        </p:nvSpPr>
        <p:spPr bwMode="auto">
          <a:xfrm>
            <a:off x="4860032" y="5805264"/>
            <a:ext cx="4000496" cy="609600"/>
          </a:xfrm>
          <a:prstGeom prst="wedgeRoundRectCallout">
            <a:avLst>
              <a:gd name="adj1" fmla="val -36279"/>
              <a:gd name="adj2" fmla="val -104065"/>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r>
              <a:rPr lang="en-US" altLang="zh-CN" sz="2400" dirty="0" smtClean="0"/>
              <a:t>128MB=2</a:t>
            </a:r>
            <a:r>
              <a:rPr lang="en-US" altLang="zh-CN" sz="2400" baseline="30000" dirty="0" smtClean="0"/>
              <a:t>17</a:t>
            </a:r>
            <a:r>
              <a:rPr lang="en-US" altLang="zh-CN" sz="2400" dirty="0" smtClean="0"/>
              <a:t>KB=2</a:t>
            </a:r>
            <a:r>
              <a:rPr lang="en-US" altLang="zh-CN" sz="2400" baseline="30000" dirty="0" smtClean="0"/>
              <a:t>27</a:t>
            </a:r>
            <a:r>
              <a:rPr lang="en-US" altLang="zh-CN" sz="2400" dirty="0" smtClean="0"/>
              <a:t>BYTE</a:t>
            </a:r>
            <a:endParaRPr lang="en-US" altLang="zh-CN"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normAutofit/>
          </a:bodyPr>
          <a:lstStyle/>
          <a:p>
            <a:pPr>
              <a:defRPr/>
            </a:pPr>
            <a:r>
              <a:rPr lang="en-US" altLang="zh-CN" dirty="0" smtClean="0">
                <a:effectLst>
                  <a:outerShdw blurRad="38100" dist="38100" dir="2700000" algn="tl">
                    <a:srgbClr val="000000"/>
                  </a:outerShdw>
                </a:effectLst>
              </a:rPr>
              <a:t>METADATA</a:t>
            </a:r>
            <a:r>
              <a:rPr lang="zh-CN" altLang="en-US" dirty="0" smtClean="0">
                <a:effectLst>
                  <a:outerShdw blurRad="38100" dist="38100" dir="2700000" algn="tl">
                    <a:srgbClr val="000000"/>
                  </a:outerShdw>
                </a:effectLst>
              </a:rPr>
              <a:t>存储次级信息</a:t>
            </a:r>
            <a:endParaRPr lang="zh-CN" altLang="en-US" dirty="0"/>
          </a:p>
        </p:txBody>
      </p:sp>
      <p:sp>
        <p:nvSpPr>
          <p:cNvPr id="36867" name="文本占位符 2"/>
          <p:cNvSpPr>
            <a:spLocks noGrp="1"/>
          </p:cNvSpPr>
          <p:nvPr>
            <p:ph type="body" sz="quarter" idx="13"/>
          </p:nvPr>
        </p:nvSpPr>
        <p:spPr>
          <a:xfrm>
            <a:off x="500063" y="1714500"/>
            <a:ext cx="8358217" cy="4286250"/>
          </a:xfrm>
        </p:spPr>
        <p:txBody>
          <a:bodyPr>
            <a:normAutofit/>
          </a:bodyPr>
          <a:lstStyle/>
          <a:p>
            <a:pPr>
              <a:lnSpc>
                <a:spcPct val="150000"/>
              </a:lnSpc>
              <a:spcBef>
                <a:spcPts val="300"/>
              </a:spcBef>
            </a:pPr>
            <a:r>
              <a:rPr lang="en-US" altLang="zh-CN" sz="2400" dirty="0" smtClean="0"/>
              <a:t>METADATA</a:t>
            </a:r>
            <a:r>
              <a:rPr lang="zh-CN" altLang="en-US" sz="2400" dirty="0" smtClean="0"/>
              <a:t>表还存储次级信息</a:t>
            </a:r>
            <a:r>
              <a:rPr lang="en-US" altLang="zh-CN" sz="2400" dirty="0" smtClean="0"/>
              <a:t>(secondary information)</a:t>
            </a:r>
            <a:r>
              <a:rPr lang="zh-CN" altLang="en-US" sz="2400" dirty="0" smtClean="0"/>
              <a:t>，主要包括每个</a:t>
            </a:r>
            <a:r>
              <a:rPr lang="en-US" altLang="zh-CN" sz="2400" dirty="0" smtClean="0"/>
              <a:t>Tablet</a:t>
            </a:r>
            <a:r>
              <a:rPr lang="zh-CN" altLang="en-US" sz="2400" dirty="0" smtClean="0"/>
              <a:t>的</a:t>
            </a:r>
            <a:r>
              <a:rPr lang="zh-CN" altLang="en-US" sz="2400" dirty="0" smtClean="0">
                <a:solidFill>
                  <a:srgbClr val="FF0000"/>
                </a:solidFill>
              </a:rPr>
              <a:t>事件日志</a:t>
            </a:r>
            <a:r>
              <a:rPr lang="zh-CN" altLang="en-US" sz="2400" dirty="0" smtClean="0"/>
              <a:t>（例如一个服务器何时开始为该</a:t>
            </a:r>
            <a:r>
              <a:rPr lang="en-US" altLang="zh-CN" sz="2400" dirty="0" smtClean="0"/>
              <a:t>Tablet</a:t>
            </a:r>
            <a:r>
              <a:rPr lang="zh-CN" altLang="en-US" sz="2400" dirty="0" smtClean="0"/>
              <a:t>提供服务）。</a:t>
            </a:r>
          </a:p>
          <a:p>
            <a:pPr>
              <a:lnSpc>
                <a:spcPct val="150000"/>
              </a:lnSpc>
              <a:spcBef>
                <a:spcPts val="300"/>
              </a:spcBef>
            </a:pPr>
            <a:r>
              <a:rPr lang="en-US" altLang="zh-CN" sz="2400" dirty="0" smtClean="0">
                <a:solidFill>
                  <a:srgbClr val="3366FF"/>
                </a:solidFill>
                <a:latin typeface="微软雅黑" pitchFamily="34" charset="-122"/>
              </a:rPr>
              <a:t>          ↓</a:t>
            </a:r>
          </a:p>
          <a:p>
            <a:pPr>
              <a:lnSpc>
                <a:spcPct val="150000"/>
              </a:lnSpc>
              <a:spcBef>
                <a:spcPts val="300"/>
              </a:spcBef>
            </a:pPr>
            <a:r>
              <a:rPr lang="zh-CN" altLang="en-US" sz="2400" dirty="0" smtClean="0">
                <a:solidFill>
                  <a:srgbClr val="3366FF"/>
                </a:solidFill>
              </a:rPr>
              <a:t>有助于排查错误和性能分析。</a:t>
            </a:r>
          </a:p>
        </p:txBody>
      </p:sp>
      <p:sp>
        <p:nvSpPr>
          <p:cNvPr id="4" name="灯片编号占位符 3"/>
          <p:cNvSpPr>
            <a:spLocks noGrp="1"/>
          </p:cNvSpPr>
          <p:nvPr>
            <p:ph type="sldNum" sz="quarter" idx="16"/>
          </p:nvPr>
        </p:nvSpPr>
        <p:spPr/>
        <p:txBody>
          <a:bodyPr/>
          <a:lstStyle/>
          <a:p>
            <a:pPr>
              <a:defRPr/>
            </a:pPr>
            <a:fld id="{6BD58C00-E844-40F2-B912-1744DC3780F9}" type="slidenum">
              <a:rPr lang="zh-CN" altLang="en-US" smtClean="0"/>
              <a:pPr>
                <a:defRPr/>
              </a:pPr>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bwMode="auto">
          <a:xfrm>
            <a:off x="503238" y="477838"/>
            <a:ext cx="8183562" cy="719137"/>
          </a:xfrm>
        </p:spPr>
        <p:txBody>
          <a:bodyPr wrap="square" lIns="91440" tIns="45720" rIns="91440" bIns="45720" numCol="1" anchorCtr="0" compatLnSpc="1">
            <a:prstTxWarp prst="textNoShape">
              <a:avLst/>
            </a:prstTxWarp>
          </a:bodyPr>
          <a:lstStyle/>
          <a:p>
            <a:pPr>
              <a:defRPr/>
            </a:pPr>
            <a:r>
              <a:rPr lang="en-US" altLang="zh-CN" dirty="0" err="1" smtClean="0">
                <a:effectLst>
                  <a:outerShdw blurRad="38100" dist="38100" dir="2700000" algn="tl">
                    <a:srgbClr val="000000"/>
                  </a:outerShdw>
                </a:effectLst>
              </a:rPr>
              <a:t>SSTable</a:t>
            </a:r>
            <a:r>
              <a:rPr lang="zh-CN" altLang="en-US" dirty="0" smtClean="0">
                <a:effectLst>
                  <a:outerShdw blurRad="38100" dist="38100" dir="2700000" algn="tl">
                    <a:srgbClr val="000000"/>
                  </a:outerShdw>
                </a:effectLst>
              </a:rPr>
              <a:t>注册信息</a:t>
            </a:r>
          </a:p>
        </p:txBody>
      </p:sp>
      <p:sp>
        <p:nvSpPr>
          <p:cNvPr id="37891" name="Rectangle 3"/>
          <p:cNvSpPr>
            <a:spLocks noGrp="1"/>
          </p:cNvSpPr>
          <p:nvPr>
            <p:ph type="body" idx="4294967295"/>
          </p:nvPr>
        </p:nvSpPr>
        <p:spPr>
          <a:xfrm>
            <a:off x="503238" y="1546225"/>
            <a:ext cx="8355042" cy="4187825"/>
          </a:xfrm>
        </p:spPr>
        <p:txBody>
          <a:bodyPr/>
          <a:lstStyle/>
          <a:p>
            <a:pPr marL="0" indent="0">
              <a:lnSpc>
                <a:spcPct val="150000"/>
              </a:lnSpc>
              <a:spcBef>
                <a:spcPts val="300"/>
              </a:spcBef>
              <a:buFont typeface="Wingdings 2" pitchFamily="18" charset="2"/>
              <a:buNone/>
            </a:pPr>
            <a:r>
              <a:rPr lang="en-US" altLang="zh-CN" sz="2400" b="1" dirty="0" err="1" smtClean="0"/>
              <a:t>SSTable</a:t>
            </a:r>
            <a:r>
              <a:rPr lang="zh-CN" altLang="en-US" sz="2400" b="1" dirty="0" smtClean="0"/>
              <a:t>注册</a:t>
            </a:r>
            <a:r>
              <a:rPr lang="zh-CN" altLang="en-US" sz="2400" dirty="0" smtClean="0"/>
              <a:t>：每个</a:t>
            </a:r>
            <a:r>
              <a:rPr lang="en-US" altLang="zh-CN" sz="2400" dirty="0" smtClean="0"/>
              <a:t>Tablet</a:t>
            </a:r>
            <a:r>
              <a:rPr lang="zh-CN" altLang="en-US" sz="2400" dirty="0" smtClean="0"/>
              <a:t>的</a:t>
            </a:r>
            <a:r>
              <a:rPr lang="en-US" altLang="zh-CN" sz="2400" dirty="0" err="1" smtClean="0"/>
              <a:t>SSTable</a:t>
            </a:r>
            <a:r>
              <a:rPr lang="zh-CN" altLang="en-US" sz="2400" dirty="0" smtClean="0"/>
              <a:t>都在</a:t>
            </a:r>
            <a:r>
              <a:rPr lang="en-US" altLang="zh-CN" sz="2400" dirty="0" smtClean="0"/>
              <a:t>METADATA</a:t>
            </a:r>
            <a:r>
              <a:rPr lang="zh-CN" altLang="en-US" sz="2400" dirty="0" smtClean="0"/>
              <a:t>表中注册。</a:t>
            </a:r>
            <a:endParaRPr lang="en-US" altLang="zh-CN" sz="2400" dirty="0" smtClean="0"/>
          </a:p>
          <a:p>
            <a:pPr marL="0" indent="0">
              <a:lnSpc>
                <a:spcPct val="150000"/>
              </a:lnSpc>
              <a:spcBef>
                <a:spcPts val="300"/>
              </a:spcBef>
              <a:buFont typeface="Wingdings 2" pitchFamily="18" charset="2"/>
              <a:buNone/>
            </a:pPr>
            <a:endParaRPr lang="zh-CN" altLang="en-US" sz="2400" dirty="0" smtClean="0"/>
          </a:p>
          <a:p>
            <a:pPr marL="0" indent="0">
              <a:lnSpc>
                <a:spcPct val="150000"/>
              </a:lnSpc>
              <a:spcBef>
                <a:spcPts val="300"/>
              </a:spcBef>
              <a:buFont typeface="Wingdings 2" pitchFamily="18" charset="2"/>
              <a:buNone/>
            </a:pPr>
            <a:r>
              <a:rPr lang="en-US" altLang="zh-CN" sz="2400" b="1" dirty="0" err="1" smtClean="0"/>
              <a:t>SSTable</a:t>
            </a:r>
            <a:r>
              <a:rPr lang="zh-CN" altLang="en-US" sz="2400" b="1" dirty="0" smtClean="0"/>
              <a:t>删除</a:t>
            </a:r>
            <a:r>
              <a:rPr lang="zh-CN" altLang="en-US" sz="2400" dirty="0" smtClean="0"/>
              <a:t>：</a:t>
            </a:r>
            <a:r>
              <a:rPr lang="en-US" altLang="zh-CN" sz="2400" dirty="0" smtClean="0"/>
              <a:t>Master</a:t>
            </a:r>
            <a:r>
              <a:rPr lang="zh-CN" altLang="en-US" sz="2400" dirty="0" smtClean="0"/>
              <a:t>服务器采用“</a:t>
            </a:r>
            <a:r>
              <a:rPr lang="zh-CN" altLang="en-US" sz="2400" dirty="0" smtClean="0">
                <a:solidFill>
                  <a:srgbClr val="FF0000"/>
                </a:solidFill>
              </a:rPr>
              <a:t>标记</a:t>
            </a:r>
            <a:r>
              <a:rPr lang="en-US" altLang="zh-CN" sz="2400" dirty="0" smtClean="0">
                <a:solidFill>
                  <a:srgbClr val="FF0000"/>
                </a:solidFill>
              </a:rPr>
              <a:t>-</a:t>
            </a:r>
            <a:r>
              <a:rPr lang="zh-CN" altLang="en-US" sz="2400" dirty="0" smtClean="0">
                <a:solidFill>
                  <a:srgbClr val="FF0000"/>
                </a:solidFill>
              </a:rPr>
              <a:t>删除</a:t>
            </a:r>
            <a:r>
              <a:rPr lang="zh-CN" altLang="en-US" sz="2400" dirty="0" smtClean="0"/>
              <a:t>”的垃圾回收方式删除废弃的</a:t>
            </a:r>
            <a:r>
              <a:rPr lang="en-US" altLang="zh-CN" sz="2400" dirty="0" err="1" smtClean="0"/>
              <a:t>SSTable</a:t>
            </a:r>
            <a:r>
              <a:rPr lang="zh-CN" altLang="en-US" sz="2400" dirty="0" smtClean="0"/>
              <a:t>。</a:t>
            </a:r>
          </a:p>
          <a:p>
            <a:pPr marL="0" indent="0">
              <a:lnSpc>
                <a:spcPct val="150000"/>
              </a:lnSpc>
              <a:spcBef>
                <a:spcPts val="300"/>
              </a:spcBef>
              <a:buFont typeface="Wingdings 2" pitchFamily="18" charset="2"/>
              <a:buNone/>
            </a:pPr>
            <a:endParaRPr lang="en-US" altLang="zh-CN" sz="2400" dirty="0" smtClean="0"/>
          </a:p>
          <a:p>
            <a:pPr marL="0" indent="0">
              <a:lnSpc>
                <a:spcPct val="150000"/>
              </a:lnSpc>
              <a:spcBef>
                <a:spcPts val="300"/>
              </a:spcBef>
              <a:buFont typeface="Wingdings 2" pitchFamily="18" charset="2"/>
              <a:buNone/>
            </a:pPr>
            <a:r>
              <a:rPr lang="en-US" altLang="zh-CN" sz="2400" b="1" dirty="0" smtClean="0"/>
              <a:t>Root </a:t>
            </a:r>
            <a:r>
              <a:rPr lang="en-US" altLang="zh-CN" sz="2400" b="1" dirty="0" err="1" smtClean="0"/>
              <a:t>SSTable</a:t>
            </a:r>
            <a:r>
              <a:rPr lang="zh-CN" altLang="en-US" sz="2400" b="1" dirty="0" smtClean="0"/>
              <a:t>集合的保存</a:t>
            </a:r>
            <a:r>
              <a:rPr lang="zh-CN" altLang="en-US" sz="2400" dirty="0" smtClean="0"/>
              <a:t>：</a:t>
            </a:r>
            <a:r>
              <a:rPr lang="en-US" altLang="zh-CN" sz="2400" dirty="0" smtClean="0"/>
              <a:t>METADATA</a:t>
            </a:r>
            <a:r>
              <a:rPr lang="zh-CN" altLang="en-US" sz="2400" dirty="0" smtClean="0"/>
              <a:t>表保存。</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59F29D94-1A79-48EB-B89D-A96FA810B3E7}" type="slidenum">
              <a:rPr lang="zh-CN" altLang="en-US"/>
              <a:pPr>
                <a:defRPr/>
              </a:pPr>
              <a:t>46</a:t>
            </a:fld>
            <a:endParaRPr lang="zh-CN" altLang="en-US"/>
          </a:p>
        </p:txBody>
      </p:sp>
      <p:sp>
        <p:nvSpPr>
          <p:cNvPr id="2" name="标题 1"/>
          <p:cNvSpPr>
            <a:spLocks noGrp="1"/>
          </p:cNvSpPr>
          <p:nvPr>
            <p:ph type="title"/>
          </p:nvPr>
        </p:nvSpPr>
        <p:spPr bwMode="auto">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的客户端缓存</a:t>
            </a:r>
          </a:p>
        </p:txBody>
      </p:sp>
      <p:sp>
        <p:nvSpPr>
          <p:cNvPr id="38916" name="文本占位符 2"/>
          <p:cNvSpPr>
            <a:spLocks noGrp="1"/>
          </p:cNvSpPr>
          <p:nvPr>
            <p:ph type="body" sz="quarter" idx="13"/>
          </p:nvPr>
        </p:nvSpPr>
        <p:spPr>
          <a:xfrm>
            <a:off x="500063" y="1428750"/>
            <a:ext cx="8143875" cy="5000625"/>
          </a:xfrm>
        </p:spPr>
        <p:txBody>
          <a:bodyPr/>
          <a:lstStyle/>
          <a:p>
            <a:r>
              <a:rPr lang="zh-CN" altLang="en-US" dirty="0" smtClean="0">
                <a:solidFill>
                  <a:srgbClr val="FF0000"/>
                </a:solidFill>
              </a:rPr>
              <a:t>客户程序</a:t>
            </a:r>
            <a:r>
              <a:rPr lang="zh-CN" altLang="en-US" dirty="0" smtClean="0"/>
              <a:t>使用的库：</a:t>
            </a:r>
            <a:r>
              <a:rPr lang="zh-CN" altLang="en-US" dirty="0" smtClean="0">
                <a:solidFill>
                  <a:srgbClr val="FF0000"/>
                </a:solidFill>
              </a:rPr>
              <a:t>缓存</a:t>
            </a:r>
            <a:r>
              <a:rPr lang="en-US" altLang="zh-CN" dirty="0" smtClean="0">
                <a:solidFill>
                  <a:srgbClr val="FF0000"/>
                </a:solidFill>
              </a:rPr>
              <a:t>Tablet</a:t>
            </a:r>
            <a:r>
              <a:rPr lang="zh-CN" altLang="en-US" dirty="0" smtClean="0">
                <a:solidFill>
                  <a:srgbClr val="FF0000"/>
                </a:solidFill>
              </a:rPr>
              <a:t>的位置信息</a:t>
            </a:r>
            <a:r>
              <a:rPr lang="zh-CN" altLang="en-US" dirty="0" smtClean="0"/>
              <a:t>，对它的操作不必访问</a:t>
            </a:r>
            <a:r>
              <a:rPr lang="en-US" altLang="zh-CN" dirty="0" smtClean="0"/>
              <a:t>GFS</a:t>
            </a:r>
            <a:r>
              <a:rPr lang="zh-CN" altLang="en-US" dirty="0" smtClean="0"/>
              <a:t>文件系统。</a:t>
            </a:r>
            <a:endParaRPr lang="en-US" altLang="zh-CN" dirty="0" smtClean="0"/>
          </a:p>
          <a:p>
            <a:endParaRPr lang="en-US" altLang="zh-CN" dirty="0" smtClean="0"/>
          </a:p>
          <a:p>
            <a:r>
              <a:rPr lang="zh-CN" altLang="en-US" dirty="0" smtClean="0">
                <a:solidFill>
                  <a:srgbClr val="FF0000"/>
                </a:solidFill>
              </a:rPr>
              <a:t>预取</a:t>
            </a:r>
            <a:r>
              <a:rPr lang="en-US" altLang="zh-CN" dirty="0" smtClean="0">
                <a:solidFill>
                  <a:srgbClr val="FF0000"/>
                </a:solidFill>
              </a:rPr>
              <a:t>Tablet</a:t>
            </a:r>
            <a:r>
              <a:rPr lang="zh-CN" altLang="en-US" dirty="0" smtClean="0">
                <a:solidFill>
                  <a:srgbClr val="FF0000"/>
                </a:solidFill>
              </a:rPr>
              <a:t>地址</a:t>
            </a:r>
            <a:r>
              <a:rPr lang="zh-CN" altLang="en-US" dirty="0" smtClean="0"/>
              <a:t>：每次需要从</a:t>
            </a:r>
            <a:r>
              <a:rPr lang="en-US" altLang="zh-CN" dirty="0" smtClean="0"/>
              <a:t>METADATA</a:t>
            </a:r>
            <a:r>
              <a:rPr lang="zh-CN" altLang="en-US" dirty="0" smtClean="0"/>
              <a:t>表中读取一个</a:t>
            </a:r>
            <a:r>
              <a:rPr lang="en-US" altLang="zh-CN" dirty="0" smtClean="0"/>
              <a:t>Tablet</a:t>
            </a:r>
            <a:r>
              <a:rPr lang="zh-CN" altLang="en-US" dirty="0" smtClean="0"/>
              <a:t>的元数据时，都会多读取几个</a:t>
            </a:r>
            <a:r>
              <a:rPr lang="en-US" altLang="zh-CN" dirty="0" smtClean="0"/>
              <a:t>Tablet</a:t>
            </a:r>
            <a:r>
              <a:rPr lang="zh-CN" altLang="en-US" dirty="0" smtClean="0"/>
              <a:t>的元数据。</a:t>
            </a:r>
          </a:p>
          <a:p>
            <a:r>
              <a:rPr lang="en-US" altLang="zh-CN" dirty="0" smtClean="0">
                <a:latin typeface="微软雅黑" pitchFamily="34" charset="-122"/>
              </a:rPr>
              <a:t>          </a:t>
            </a:r>
            <a:r>
              <a:rPr lang="en-US" altLang="zh-CN" dirty="0" smtClean="0">
                <a:solidFill>
                  <a:srgbClr val="3366FF"/>
                </a:solidFill>
                <a:latin typeface="微软雅黑" pitchFamily="34" charset="-122"/>
              </a:rPr>
              <a:t>↓</a:t>
            </a:r>
          </a:p>
          <a:p>
            <a:r>
              <a:rPr lang="zh-CN" altLang="en-US" dirty="0" smtClean="0">
                <a:solidFill>
                  <a:srgbClr val="3366FF"/>
                </a:solidFill>
              </a:rPr>
              <a:t>进一步的减少访问的开销。</a:t>
            </a:r>
            <a:endParaRPr lang="en-US" altLang="zh-CN" dirty="0" smtClean="0">
              <a:solidFill>
                <a:srgbClr val="3366FF"/>
              </a:solidFill>
            </a:endParaRP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8442EFB1-0497-4485-947F-1981D8FA5475}" type="slidenum">
              <a:rPr lang="zh-CN" altLang="en-US" sz="1000">
                <a:solidFill>
                  <a:schemeClr val="bg2">
                    <a:shade val="50000"/>
                  </a:schemeClr>
                </a:solidFill>
                <a:latin typeface="+mn-lt"/>
                <a:ea typeface="+mn-ea"/>
              </a:rPr>
              <a:pPr algn="r" fontAlgn="auto">
                <a:spcBef>
                  <a:spcPts val="0"/>
                </a:spcBef>
                <a:spcAft>
                  <a:spcPts val="0"/>
                </a:spcAft>
                <a:defRPr/>
              </a:pPr>
              <a:t>46</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的客户端缓存</a:t>
            </a:r>
            <a:endParaRPr lang="zh-CN" altLang="en-US" dirty="0"/>
          </a:p>
        </p:txBody>
      </p:sp>
      <p:sp>
        <p:nvSpPr>
          <p:cNvPr id="3" name="文本占位符 2"/>
          <p:cNvSpPr>
            <a:spLocks noGrp="1"/>
          </p:cNvSpPr>
          <p:nvPr>
            <p:ph type="body" sz="quarter" idx="13"/>
          </p:nvPr>
        </p:nvSpPr>
        <p:spPr>
          <a:xfrm>
            <a:off x="500063" y="1714500"/>
            <a:ext cx="8143875" cy="4738688"/>
          </a:xfrm>
        </p:spPr>
        <p:txBody>
          <a:bodyPr>
            <a:normAutofit/>
          </a:bodyPr>
          <a:lstStyle/>
          <a:p>
            <a:r>
              <a:rPr lang="zh-CN" altLang="en-US" sz="2600" dirty="0" smtClean="0"/>
              <a:t>客户端可能未缓存某个</a:t>
            </a:r>
            <a:r>
              <a:rPr lang="en-US" altLang="zh-CN" sz="2600" dirty="0" smtClean="0"/>
              <a:t>Tablet</a:t>
            </a:r>
            <a:r>
              <a:rPr lang="zh-CN" altLang="en-US" sz="2600" dirty="0" smtClean="0"/>
              <a:t>的地址信息（例如缓存为空），或发现缓存的地址信息不正确（过期）。</a:t>
            </a:r>
          </a:p>
          <a:p>
            <a:r>
              <a:rPr lang="zh-CN" altLang="en-US" sz="2600" dirty="0" smtClean="0">
                <a:latin typeface="微软雅黑" pitchFamily="34" charset="-122"/>
              </a:rPr>
              <a:t>    ↓</a:t>
            </a:r>
          </a:p>
          <a:p>
            <a:r>
              <a:rPr lang="zh-CN" altLang="en-US" sz="2600" dirty="0" smtClean="0"/>
              <a:t>客户程序在树状的存储结构中递归的查询</a:t>
            </a:r>
            <a:r>
              <a:rPr lang="en-US" altLang="zh-CN" sz="2600" dirty="0" smtClean="0"/>
              <a:t>Tablet</a:t>
            </a:r>
            <a:r>
              <a:rPr lang="zh-CN" altLang="en-US" sz="2600" dirty="0" smtClean="0"/>
              <a:t>位置信息。</a:t>
            </a:r>
            <a:endParaRPr lang="en-US" altLang="zh-CN" sz="2600" dirty="0" smtClean="0"/>
          </a:p>
          <a:p>
            <a:endParaRPr lang="en-US" altLang="zh-CN" sz="2600" dirty="0" smtClean="0"/>
          </a:p>
          <a:p>
            <a:r>
              <a:rPr lang="zh-CN" altLang="en-US" sz="2600" dirty="0" smtClean="0">
                <a:solidFill>
                  <a:srgbClr val="FF0000"/>
                </a:solidFill>
              </a:rPr>
              <a:t>情形</a:t>
            </a:r>
            <a:r>
              <a:rPr lang="en-US" altLang="zh-CN" sz="2600" dirty="0" smtClean="0">
                <a:solidFill>
                  <a:srgbClr val="FF0000"/>
                </a:solidFill>
              </a:rPr>
              <a:t>1</a:t>
            </a:r>
            <a:r>
              <a:rPr lang="zh-CN" altLang="en-US" sz="2600" dirty="0" smtClean="0"/>
              <a:t>：寻址算法通过</a:t>
            </a:r>
            <a:r>
              <a:rPr lang="zh-CN" altLang="en-US" sz="2600" dirty="0" smtClean="0">
                <a:solidFill>
                  <a:srgbClr val="FF0000"/>
                </a:solidFill>
              </a:rPr>
              <a:t>三次网络来回通信寻址</a:t>
            </a:r>
            <a:r>
              <a:rPr lang="zh-CN" altLang="en-US" sz="2600" dirty="0" smtClean="0"/>
              <a:t>，其中包括一次</a:t>
            </a:r>
            <a:r>
              <a:rPr lang="en-US" altLang="zh-CN" sz="2600" dirty="0" smtClean="0"/>
              <a:t>Chubby</a:t>
            </a:r>
            <a:r>
              <a:rPr lang="zh-CN" altLang="en-US" sz="2600" dirty="0" smtClean="0"/>
              <a:t>读操作。</a:t>
            </a:r>
            <a:endParaRPr lang="en-US" altLang="zh-CN" sz="2600" dirty="0" smtClean="0"/>
          </a:p>
        </p:txBody>
      </p:sp>
      <p:sp>
        <p:nvSpPr>
          <p:cNvPr id="4" name="灯片编号占位符 3"/>
          <p:cNvSpPr>
            <a:spLocks noGrp="1"/>
          </p:cNvSpPr>
          <p:nvPr>
            <p:ph type="sldNum" sz="quarter" idx="16"/>
          </p:nvPr>
        </p:nvSpPr>
        <p:spPr/>
        <p:txBody>
          <a:bodyPr/>
          <a:lstStyle/>
          <a:p>
            <a:pPr>
              <a:defRPr/>
            </a:pPr>
            <a:fld id="{326DADA4-9A56-4B4B-A2AE-8A4FB9AEB004}" type="slidenum">
              <a:rPr lang="zh-CN" altLang="en-US" smtClean="0"/>
              <a:pPr>
                <a:defRPr/>
              </a:pPr>
              <a:t>47</a:t>
            </a:fld>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E8AB65F8-C354-47FA-985F-6C68647B94BB}" type="slidenum">
              <a:rPr lang="zh-CN" altLang="en-US"/>
              <a:pPr>
                <a:defRPr/>
              </a:pPr>
              <a:t>48</a:t>
            </a:fld>
            <a:endParaRPr lang="zh-CN" altLang="en-US"/>
          </a:p>
        </p:txBody>
      </p:sp>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zh-CN" altLang="en-US" dirty="0" smtClean="0">
                <a:effectLst>
                  <a:outerShdw blurRad="38100" dist="38100" dir="2700000" algn="tl">
                    <a:srgbClr val="000000"/>
                  </a:outerShdw>
                </a:effectLst>
              </a:rPr>
              <a:t>客户端寻址</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0CDFFF8E-5CE4-4553-9FFC-8A99EFB04FA4}" type="slidenum">
              <a:rPr lang="zh-CN" altLang="en-US" sz="1000">
                <a:solidFill>
                  <a:schemeClr val="bg2">
                    <a:shade val="50000"/>
                  </a:schemeClr>
                </a:solidFill>
                <a:latin typeface="+mn-lt"/>
                <a:ea typeface="+mn-ea"/>
              </a:rPr>
              <a:pPr algn="r" fontAlgn="auto">
                <a:spcBef>
                  <a:spcPts val="0"/>
                </a:spcBef>
                <a:spcAft>
                  <a:spcPts val="0"/>
                </a:spcAft>
                <a:defRPr/>
              </a:pPr>
              <a:t>48</a:t>
            </a:fld>
            <a:endParaRPr lang="zh-CN" altLang="en-US" sz="1000">
              <a:solidFill>
                <a:schemeClr val="bg2">
                  <a:shade val="50000"/>
                </a:schemeClr>
              </a:solidFill>
              <a:latin typeface="+mn-lt"/>
              <a:ea typeface="+mn-ea"/>
            </a:endParaRPr>
          </a:p>
        </p:txBody>
      </p:sp>
      <p:pic>
        <p:nvPicPr>
          <p:cNvPr id="6" name="Picture 6"/>
          <p:cNvPicPr>
            <a:picLocks noChangeAspect="1" noChangeArrowheads="1"/>
          </p:cNvPicPr>
          <p:nvPr/>
        </p:nvPicPr>
        <p:blipFill>
          <a:blip r:embed="rId2" cstate="print"/>
          <a:srcRect/>
          <a:stretch>
            <a:fillRect/>
          </a:stretch>
        </p:blipFill>
        <p:spPr bwMode="auto">
          <a:xfrm>
            <a:off x="571472" y="1714488"/>
            <a:ext cx="7990090" cy="4214842"/>
          </a:xfrm>
          <a:prstGeom prst="rect">
            <a:avLst/>
          </a:prstGeom>
          <a:noFill/>
          <a:ln w="9525">
            <a:noFill/>
            <a:miter lim="800000"/>
            <a:headEnd/>
            <a:tailEnd/>
          </a:ln>
        </p:spPr>
      </p:pic>
      <p:sp>
        <p:nvSpPr>
          <p:cNvPr id="7" name="椭圆 6"/>
          <p:cNvSpPr/>
          <p:nvPr/>
        </p:nvSpPr>
        <p:spPr>
          <a:xfrm>
            <a:off x="1214414" y="4500570"/>
            <a:ext cx="642942"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rPr>
              <a:t>1</a:t>
            </a:r>
            <a:endParaRPr lang="zh-CN" altLang="en-US" sz="2800" dirty="0">
              <a:solidFill>
                <a:schemeClr val="tx1"/>
              </a:solidFill>
            </a:endParaRPr>
          </a:p>
        </p:txBody>
      </p:sp>
      <p:sp>
        <p:nvSpPr>
          <p:cNvPr id="8" name="椭圆 7"/>
          <p:cNvSpPr/>
          <p:nvPr/>
        </p:nvSpPr>
        <p:spPr>
          <a:xfrm>
            <a:off x="3000364" y="4643446"/>
            <a:ext cx="642942"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rPr>
              <a:t>2</a:t>
            </a:r>
            <a:endParaRPr lang="zh-CN" altLang="en-US" sz="2800" dirty="0">
              <a:solidFill>
                <a:schemeClr val="tx1"/>
              </a:solidFill>
            </a:endParaRPr>
          </a:p>
        </p:txBody>
      </p:sp>
      <p:sp>
        <p:nvSpPr>
          <p:cNvPr id="9" name="椭圆 8"/>
          <p:cNvSpPr/>
          <p:nvPr/>
        </p:nvSpPr>
        <p:spPr>
          <a:xfrm>
            <a:off x="5143504" y="5429264"/>
            <a:ext cx="642942"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rPr>
              <a:t>3</a:t>
            </a:r>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客户端寻址</a:t>
            </a:r>
            <a:endParaRPr lang="zh-CN" altLang="en-US" dirty="0"/>
          </a:p>
        </p:txBody>
      </p:sp>
      <p:sp>
        <p:nvSpPr>
          <p:cNvPr id="3" name="文本占位符 2"/>
          <p:cNvSpPr>
            <a:spLocks noGrp="1"/>
          </p:cNvSpPr>
          <p:nvPr>
            <p:ph type="body" sz="quarter" idx="13"/>
          </p:nvPr>
        </p:nvSpPr>
        <p:spPr/>
        <p:txBody>
          <a:bodyPr/>
          <a:lstStyle/>
          <a:p>
            <a:r>
              <a:rPr lang="zh-CN" altLang="en-US" dirty="0" smtClean="0">
                <a:solidFill>
                  <a:srgbClr val="FF0000"/>
                </a:solidFill>
              </a:rPr>
              <a:t>情形</a:t>
            </a:r>
            <a:r>
              <a:rPr lang="en-US" altLang="zh-CN" dirty="0" smtClean="0">
                <a:solidFill>
                  <a:srgbClr val="FF0000"/>
                </a:solidFill>
              </a:rPr>
              <a:t>2</a:t>
            </a:r>
            <a:r>
              <a:rPr lang="zh-CN" altLang="en-US" dirty="0" smtClean="0"/>
              <a:t>：寻址算法可能需要最多６次网络来回通信</a:t>
            </a:r>
            <a:r>
              <a:rPr lang="zh-CN" altLang="en-US" dirty="0" smtClean="0">
                <a:solidFill>
                  <a:srgbClr val="FF0000"/>
                </a:solidFill>
              </a:rPr>
              <a:t>更新数据</a:t>
            </a:r>
            <a:r>
              <a:rPr lang="zh-CN" altLang="en-US" dirty="0" smtClean="0"/>
              <a:t>（只有在缓存中没有查到数据的时候才能发现数据过期，三次通信发现缓存过期，另外三次</a:t>
            </a:r>
            <a:r>
              <a:rPr lang="zh-CN" altLang="en-US" dirty="0" smtClean="0">
                <a:solidFill>
                  <a:srgbClr val="FF0000"/>
                </a:solidFill>
              </a:rPr>
              <a:t>更新缓存数据</a:t>
            </a:r>
            <a:r>
              <a:rPr lang="zh-CN" altLang="en-US" dirty="0" smtClean="0"/>
              <a:t>）。</a:t>
            </a:r>
            <a:endParaRPr lang="en-US" altLang="zh-CN" dirty="0" smtClean="0"/>
          </a:p>
          <a:p>
            <a:endParaRPr lang="en-US" altLang="zh-CN" dirty="0" smtClean="0"/>
          </a:p>
          <a:p>
            <a:r>
              <a:rPr lang="en-US" altLang="zh-CN" dirty="0" smtClean="0">
                <a:solidFill>
                  <a:srgbClr val="3366FF"/>
                </a:solidFill>
              </a:rPr>
              <a:t>1</a:t>
            </a:r>
            <a:r>
              <a:rPr lang="zh-CN" altLang="en-US" dirty="0" smtClean="0">
                <a:solidFill>
                  <a:srgbClr val="3366FF"/>
                </a:solidFill>
              </a:rPr>
              <a:t>）发现</a:t>
            </a:r>
            <a:r>
              <a:rPr lang="en-US" altLang="zh-CN" dirty="0" smtClean="0">
                <a:solidFill>
                  <a:srgbClr val="3366FF"/>
                </a:solidFill>
              </a:rPr>
              <a:t>region</a:t>
            </a:r>
            <a:r>
              <a:rPr lang="zh-CN" altLang="en-US" dirty="0" smtClean="0">
                <a:solidFill>
                  <a:srgbClr val="3366FF"/>
                </a:solidFill>
              </a:rPr>
              <a:t>缓存失效；</a:t>
            </a:r>
            <a:endParaRPr lang="en-US" altLang="zh-CN" dirty="0" smtClean="0">
              <a:solidFill>
                <a:srgbClr val="3366FF"/>
              </a:solidFill>
            </a:endParaRPr>
          </a:p>
          <a:p>
            <a:r>
              <a:rPr lang="en-US" altLang="zh-CN" dirty="0" smtClean="0">
                <a:solidFill>
                  <a:srgbClr val="3366FF"/>
                </a:solidFill>
              </a:rPr>
              <a:t>2</a:t>
            </a:r>
            <a:r>
              <a:rPr lang="zh-CN" altLang="en-US" dirty="0" smtClean="0">
                <a:solidFill>
                  <a:srgbClr val="3366FF"/>
                </a:solidFill>
              </a:rPr>
              <a:t>）本地取</a:t>
            </a:r>
            <a:r>
              <a:rPr lang="en-US" altLang="zh-CN" dirty="0" smtClean="0">
                <a:solidFill>
                  <a:srgbClr val="3366FF"/>
                </a:solidFill>
              </a:rPr>
              <a:t>meta</a:t>
            </a:r>
            <a:r>
              <a:rPr lang="zh-CN" altLang="en-US" dirty="0" smtClean="0">
                <a:solidFill>
                  <a:srgbClr val="3366FF"/>
                </a:solidFill>
              </a:rPr>
              <a:t>表的位置缓存，再次发现失效；</a:t>
            </a:r>
            <a:endParaRPr lang="en-US" altLang="zh-CN" dirty="0" smtClean="0">
              <a:solidFill>
                <a:srgbClr val="3366FF"/>
              </a:solidFill>
            </a:endParaRPr>
          </a:p>
          <a:p>
            <a:r>
              <a:rPr lang="en-US" altLang="zh-CN" dirty="0" smtClean="0">
                <a:solidFill>
                  <a:srgbClr val="3366FF"/>
                </a:solidFill>
              </a:rPr>
              <a:t>3</a:t>
            </a:r>
            <a:r>
              <a:rPr lang="zh-CN" altLang="en-US" dirty="0" smtClean="0">
                <a:solidFill>
                  <a:srgbClr val="3366FF"/>
                </a:solidFill>
              </a:rPr>
              <a:t>）取</a:t>
            </a:r>
            <a:r>
              <a:rPr lang="en-US" altLang="zh-CN" dirty="0" smtClean="0">
                <a:solidFill>
                  <a:srgbClr val="3366FF"/>
                </a:solidFill>
              </a:rPr>
              <a:t>ROOT</a:t>
            </a:r>
            <a:r>
              <a:rPr lang="zh-CN" altLang="en-US" dirty="0" smtClean="0">
                <a:solidFill>
                  <a:srgbClr val="3366FF"/>
                </a:solidFill>
              </a:rPr>
              <a:t>的本地缓存，结论是缓存过期。</a:t>
            </a:r>
            <a:endParaRPr lang="zh-CN" altLang="en-US" dirty="0">
              <a:solidFill>
                <a:srgbClr val="3366FF"/>
              </a:solidFill>
            </a:endParaRPr>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49</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effectLst>
                  <a:outerShdw blurRad="38100" dist="38100" dir="2700000" algn="tl">
                    <a:srgbClr val="000000"/>
                  </a:outerShdw>
                </a:effectLst>
              </a:rPr>
              <a:t>Big Table——</a:t>
            </a:r>
            <a:r>
              <a:rPr lang="zh-CN" altLang="en-US" dirty="0" smtClean="0">
                <a:effectLst>
                  <a:outerShdw blurRad="38100" dist="38100" dir="2700000" algn="tl">
                    <a:srgbClr val="000000"/>
                  </a:outerShdw>
                </a:effectLst>
              </a:rPr>
              <a:t>分布式结构化数据存储系统</a:t>
            </a:r>
            <a:endParaRPr lang="zh-CN" altLang="en-US" dirty="0"/>
          </a:p>
        </p:txBody>
      </p:sp>
      <p:sp>
        <p:nvSpPr>
          <p:cNvPr id="3" name="文本占位符 2"/>
          <p:cNvSpPr>
            <a:spLocks noGrp="1"/>
          </p:cNvSpPr>
          <p:nvPr>
            <p:ph type="body" sz="quarter" idx="13"/>
          </p:nvPr>
        </p:nvSpPr>
        <p:spPr>
          <a:xfrm>
            <a:off x="500062" y="1714500"/>
            <a:ext cx="8305801" cy="4286268"/>
          </a:xfrm>
        </p:spPr>
        <p:txBody>
          <a:bodyPr>
            <a:normAutofit/>
          </a:bodyPr>
          <a:lstStyle/>
          <a:p>
            <a:r>
              <a:rPr lang="zh-CN" altLang="en-US" sz="2400" dirty="0" smtClean="0">
                <a:solidFill>
                  <a:srgbClr val="FF0000"/>
                </a:solidFill>
              </a:rPr>
              <a:t>要求迥异</a:t>
            </a:r>
            <a:r>
              <a:rPr lang="zh-CN" altLang="en-US" sz="2400" dirty="0" smtClean="0"/>
              <a:t>：高吞吐量的批处理</a:t>
            </a:r>
            <a:r>
              <a:rPr lang="en-US" altLang="zh-CN" sz="2400" dirty="0" smtClean="0"/>
              <a:t>,</a:t>
            </a:r>
          </a:p>
          <a:p>
            <a:r>
              <a:rPr lang="en-US" altLang="zh-CN" sz="2400" dirty="0"/>
              <a:t> </a:t>
            </a:r>
            <a:r>
              <a:rPr lang="en-US" altLang="zh-CN" sz="2400" dirty="0" smtClean="0"/>
              <a:t>             </a:t>
            </a:r>
            <a:r>
              <a:rPr lang="zh-CN" altLang="en-US" sz="2400" dirty="0" smtClean="0"/>
              <a:t>或者及时响应以快速返回数据给用户。</a:t>
            </a:r>
          </a:p>
          <a:p>
            <a:endParaRPr lang="en-US" altLang="zh-CN" sz="2400" dirty="0" smtClean="0"/>
          </a:p>
          <a:p>
            <a:r>
              <a:rPr lang="en-US" altLang="zh-CN" sz="2400" dirty="0" err="1" smtClean="0"/>
              <a:t>Bigtable</a:t>
            </a:r>
            <a:r>
              <a:rPr lang="zh-CN" altLang="en-US" sz="2400" dirty="0" smtClean="0">
                <a:solidFill>
                  <a:srgbClr val="FF0000"/>
                </a:solidFill>
              </a:rPr>
              <a:t>集群配置也有很大差异</a:t>
            </a:r>
            <a:r>
              <a:rPr lang="zh-CN" altLang="en-US" sz="2400" dirty="0" smtClean="0"/>
              <a:t>：有的集群只有几台服务器，而有的则需要上千台服务器、存储几百</a:t>
            </a:r>
            <a:r>
              <a:rPr lang="en-US" altLang="zh-CN" sz="2400" dirty="0" smtClean="0"/>
              <a:t>TB</a:t>
            </a:r>
            <a:r>
              <a:rPr lang="zh-CN" altLang="en-US" sz="2400" dirty="0" smtClean="0"/>
              <a:t>的数据。</a:t>
            </a:r>
            <a:endParaRPr lang="en-US" altLang="zh-CN" sz="2400" dirty="0" smtClean="0"/>
          </a:p>
          <a:p>
            <a:endParaRPr lang="en-US" altLang="zh-CN" sz="2400" dirty="0" smtClean="0"/>
          </a:p>
          <a:p>
            <a:r>
              <a:rPr lang="en-US" altLang="zh-CN" sz="2400" dirty="0" smtClean="0"/>
              <a:t>Bigtable</a:t>
            </a:r>
            <a:r>
              <a:rPr lang="zh-CN" altLang="en-US" sz="2400" dirty="0" smtClean="0"/>
              <a:t>提供了一个</a:t>
            </a:r>
            <a:r>
              <a:rPr lang="zh-CN" altLang="en-US" sz="2400" dirty="0" smtClean="0">
                <a:solidFill>
                  <a:srgbClr val="FF0000"/>
                </a:solidFill>
              </a:rPr>
              <a:t>灵活的</a:t>
            </a:r>
            <a:r>
              <a:rPr lang="zh-CN" altLang="en-US" sz="2400" dirty="0" smtClean="0"/>
              <a:t>、</a:t>
            </a:r>
            <a:r>
              <a:rPr lang="zh-CN" altLang="en-US" sz="2400" dirty="0" smtClean="0">
                <a:solidFill>
                  <a:srgbClr val="FF0000"/>
                </a:solidFill>
              </a:rPr>
              <a:t>高性能</a:t>
            </a:r>
            <a:r>
              <a:rPr lang="zh-CN" altLang="en-US" sz="2400" dirty="0" smtClean="0"/>
              <a:t>的解决方案。</a:t>
            </a:r>
            <a:endParaRPr lang="zh-CN" altLang="en-US" sz="2400" dirty="0"/>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A5D30BD4-7576-4D15-A932-C34B758A9745}" type="slidenum">
              <a:rPr lang="zh-CN" altLang="en-US"/>
              <a:pPr>
                <a:defRPr/>
              </a:pPr>
              <a:t>50</a:t>
            </a:fld>
            <a:endParaRPr lang="zh-CN" altLang="en-US"/>
          </a:p>
        </p:txBody>
      </p:sp>
      <p:sp>
        <p:nvSpPr>
          <p:cNvPr id="2" name="标题 1"/>
          <p:cNvSpPr>
            <a:spLocks noGrp="1"/>
          </p:cNvSpPr>
          <p:nvPr>
            <p:ph type="title"/>
          </p:nvPr>
        </p:nvSpPr>
        <p:spPr bwMode="auto">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分配</a:t>
            </a:r>
          </a:p>
        </p:txBody>
      </p:sp>
      <p:sp>
        <p:nvSpPr>
          <p:cNvPr id="40964" name="文本占位符 2"/>
          <p:cNvSpPr>
            <a:spLocks noGrp="1"/>
          </p:cNvSpPr>
          <p:nvPr>
            <p:ph type="body" sz="quarter" idx="13"/>
          </p:nvPr>
        </p:nvSpPr>
        <p:spPr>
          <a:xfrm>
            <a:off x="500063" y="1714500"/>
            <a:ext cx="8143875" cy="4286250"/>
          </a:xfrm>
        </p:spPr>
        <p:txBody>
          <a:bodyPr>
            <a:normAutofit/>
          </a:bodyPr>
          <a:lstStyle/>
          <a:p>
            <a:pPr>
              <a:lnSpc>
                <a:spcPct val="120000"/>
              </a:lnSpc>
            </a:pPr>
            <a:r>
              <a:rPr lang="zh-CN" altLang="en-US" sz="2400" dirty="0" smtClean="0">
                <a:solidFill>
                  <a:srgbClr val="FF0000"/>
                </a:solidFill>
              </a:rPr>
              <a:t>一个</a:t>
            </a:r>
            <a:r>
              <a:rPr lang="en-US" altLang="zh-CN" sz="2400" dirty="0" smtClean="0">
                <a:solidFill>
                  <a:srgbClr val="FF0000"/>
                </a:solidFill>
              </a:rPr>
              <a:t>Tablet</a:t>
            </a:r>
            <a:r>
              <a:rPr lang="zh-CN" altLang="en-US" sz="2400" dirty="0" smtClean="0">
                <a:solidFill>
                  <a:srgbClr val="FF0000"/>
                </a:solidFill>
              </a:rPr>
              <a:t>只能分配给一个</a:t>
            </a:r>
            <a:r>
              <a:rPr lang="en-US" altLang="zh-CN" sz="2400" dirty="0" smtClean="0">
                <a:solidFill>
                  <a:srgbClr val="FF0000"/>
                </a:solidFill>
              </a:rPr>
              <a:t>Tablet</a:t>
            </a:r>
            <a:r>
              <a:rPr lang="zh-CN" altLang="en-US" sz="2400" dirty="0" smtClean="0">
                <a:solidFill>
                  <a:srgbClr val="FF0000"/>
                </a:solidFill>
              </a:rPr>
              <a:t>服务器</a:t>
            </a:r>
            <a:r>
              <a:rPr lang="zh-CN" altLang="en-US" sz="2400" dirty="0" smtClean="0"/>
              <a:t>。</a:t>
            </a:r>
          </a:p>
          <a:p>
            <a:pPr>
              <a:lnSpc>
                <a:spcPct val="120000"/>
              </a:lnSpc>
            </a:pPr>
            <a:r>
              <a:rPr lang="zh-CN" altLang="en-US" sz="2400" b="1" dirty="0" smtClean="0"/>
              <a:t>活跃及分配情况</a:t>
            </a:r>
            <a:r>
              <a:rPr lang="zh-CN" altLang="en-US" sz="2400" dirty="0" smtClean="0"/>
              <a:t>：</a:t>
            </a:r>
            <a:r>
              <a:rPr lang="en-US" altLang="zh-CN" sz="2400" dirty="0" smtClean="0"/>
              <a:t>Master</a:t>
            </a:r>
            <a:r>
              <a:rPr lang="zh-CN" altLang="en-US" sz="2400" dirty="0" smtClean="0"/>
              <a:t>服务器</a:t>
            </a:r>
            <a:r>
              <a:rPr lang="zh-CN" altLang="en-US" sz="2400" dirty="0" smtClean="0">
                <a:solidFill>
                  <a:srgbClr val="FF0000"/>
                </a:solidFill>
              </a:rPr>
              <a:t>记录</a:t>
            </a:r>
            <a:r>
              <a:rPr lang="zh-CN" altLang="en-US" sz="2400" dirty="0" smtClean="0"/>
              <a:t>当前有哪些活跃的</a:t>
            </a:r>
            <a:r>
              <a:rPr lang="en-US" altLang="zh-CN" sz="2400" dirty="0" smtClean="0">
                <a:solidFill>
                  <a:srgbClr val="FF0000"/>
                </a:solidFill>
              </a:rPr>
              <a:t>Tablet</a:t>
            </a:r>
            <a:r>
              <a:rPr lang="zh-CN" altLang="en-US" sz="2400" dirty="0" smtClean="0">
                <a:solidFill>
                  <a:srgbClr val="FF0000"/>
                </a:solidFill>
              </a:rPr>
              <a:t>服务器</a:t>
            </a:r>
            <a:r>
              <a:rPr lang="zh-CN" altLang="en-US" sz="2400" dirty="0" smtClean="0"/>
              <a:t>以及</a:t>
            </a:r>
            <a:r>
              <a:rPr lang="en-US" altLang="zh-CN" sz="2400" dirty="0" smtClean="0"/>
              <a:t>Tablet</a:t>
            </a:r>
            <a:r>
              <a:rPr lang="zh-CN" altLang="en-US" sz="2400" dirty="0" smtClean="0"/>
              <a:t>的</a:t>
            </a:r>
            <a:r>
              <a:rPr lang="zh-CN" altLang="en-US" sz="2400" dirty="0" smtClean="0">
                <a:solidFill>
                  <a:srgbClr val="FF0000"/>
                </a:solidFill>
              </a:rPr>
              <a:t>已分配和未分配</a:t>
            </a:r>
            <a:r>
              <a:rPr lang="zh-CN" altLang="en-US" sz="2400" dirty="0" smtClean="0"/>
              <a:t>情况。</a:t>
            </a:r>
          </a:p>
          <a:p>
            <a:pPr>
              <a:lnSpc>
                <a:spcPct val="120000"/>
              </a:lnSpc>
            </a:pPr>
            <a:endParaRPr lang="en-US" altLang="zh-CN" sz="2400" dirty="0" smtClean="0"/>
          </a:p>
          <a:p>
            <a:pPr>
              <a:lnSpc>
                <a:spcPct val="120000"/>
              </a:lnSpc>
            </a:pPr>
            <a:r>
              <a:rPr lang="zh-CN" altLang="en-US" sz="2400" dirty="0" smtClean="0"/>
              <a:t>某个</a:t>
            </a:r>
            <a:r>
              <a:rPr lang="en-US" altLang="zh-CN" sz="2400" dirty="0" smtClean="0"/>
              <a:t>Tablet</a:t>
            </a:r>
            <a:r>
              <a:rPr lang="zh-CN" altLang="en-US" sz="2400" dirty="0" smtClean="0"/>
              <a:t>没有被分配、并且有一个</a:t>
            </a:r>
            <a:r>
              <a:rPr lang="en-US" altLang="zh-CN" sz="2400" dirty="0" smtClean="0"/>
              <a:t>Tablet</a:t>
            </a:r>
            <a:r>
              <a:rPr lang="zh-CN" altLang="en-US" sz="2400" dirty="0" smtClean="0"/>
              <a:t>服务器有足够的空闲空间装载该</a:t>
            </a:r>
            <a:r>
              <a:rPr lang="en-US" altLang="zh-CN" sz="2400" dirty="0" smtClean="0"/>
              <a:t>Tablet</a:t>
            </a:r>
          </a:p>
          <a:p>
            <a:pPr>
              <a:lnSpc>
                <a:spcPct val="120000"/>
              </a:lnSpc>
            </a:pPr>
            <a:r>
              <a:rPr lang="en-US" altLang="zh-CN" sz="2400" dirty="0" smtClean="0">
                <a:latin typeface="微软雅黑" pitchFamily="34" charset="-122"/>
              </a:rPr>
              <a:t>          ↓</a:t>
            </a:r>
          </a:p>
          <a:p>
            <a:pPr>
              <a:lnSpc>
                <a:spcPct val="120000"/>
              </a:lnSpc>
            </a:pPr>
            <a:r>
              <a:rPr lang="en-US" altLang="zh-CN" sz="2400" dirty="0" smtClean="0"/>
              <a:t>Master</a:t>
            </a:r>
            <a:r>
              <a:rPr lang="zh-CN" altLang="en-US" sz="2400" dirty="0" smtClean="0"/>
              <a:t>向该</a:t>
            </a:r>
            <a:r>
              <a:rPr lang="en-US" altLang="zh-CN" sz="2400" dirty="0" smtClean="0"/>
              <a:t>Tablet</a:t>
            </a:r>
            <a:r>
              <a:rPr lang="zh-CN" altLang="en-US" sz="2400" dirty="0" smtClean="0"/>
              <a:t>服务器发送一个</a:t>
            </a:r>
            <a:r>
              <a:rPr lang="zh-CN" altLang="en-US" sz="2400" dirty="0" smtClean="0">
                <a:solidFill>
                  <a:srgbClr val="FF0000"/>
                </a:solidFill>
              </a:rPr>
              <a:t>装载请求</a:t>
            </a:r>
            <a:r>
              <a:rPr lang="zh-CN" altLang="en-US" sz="2400" dirty="0" smtClean="0"/>
              <a:t>，把</a:t>
            </a:r>
            <a:r>
              <a:rPr lang="en-US" altLang="zh-CN" sz="2400" dirty="0" smtClean="0"/>
              <a:t>Tablet</a:t>
            </a:r>
            <a:r>
              <a:rPr lang="zh-CN" altLang="en-US" sz="2400" dirty="0" smtClean="0"/>
              <a:t>分配给该服务器。</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B7AD411C-F1A2-4255-907A-13115E0F96B2}" type="slidenum">
              <a:rPr lang="zh-CN" altLang="en-US" sz="1000">
                <a:solidFill>
                  <a:schemeClr val="bg2">
                    <a:shade val="50000"/>
                  </a:schemeClr>
                </a:solidFill>
                <a:latin typeface="+mn-lt"/>
                <a:ea typeface="+mn-ea"/>
              </a:rPr>
              <a:pPr algn="r" fontAlgn="auto">
                <a:spcBef>
                  <a:spcPts val="0"/>
                </a:spcBef>
                <a:spcAft>
                  <a:spcPts val="0"/>
                </a:spcAft>
                <a:defRPr/>
              </a:pPr>
              <a:t>50</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A66888FB-2058-4E48-ACF1-93744B40A7F1}" type="slidenum">
              <a:rPr lang="zh-CN" altLang="en-US"/>
              <a:pPr>
                <a:defRPr/>
              </a:pPr>
              <a:t>51</a:t>
            </a:fld>
            <a:endParaRPr lang="zh-CN" altLang="en-US"/>
          </a:p>
        </p:txBody>
      </p:sp>
      <p:sp>
        <p:nvSpPr>
          <p:cNvPr id="2" name="标题 1"/>
          <p:cNvSpPr>
            <a:spLocks noGrp="1"/>
          </p:cNvSpPr>
          <p:nvPr>
            <p:ph type="title"/>
          </p:nvPr>
        </p:nvSpPr>
        <p:spPr bwMode="auto">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服务器状态：独占锁监控</a:t>
            </a:r>
          </a:p>
        </p:txBody>
      </p:sp>
      <p:sp>
        <p:nvSpPr>
          <p:cNvPr id="41988" name="文本占位符 2"/>
          <p:cNvSpPr>
            <a:spLocks noGrp="1"/>
          </p:cNvSpPr>
          <p:nvPr>
            <p:ph type="body" sz="quarter" idx="13"/>
          </p:nvPr>
        </p:nvSpPr>
        <p:spPr>
          <a:xfrm>
            <a:off x="500063" y="1428751"/>
            <a:ext cx="8143875" cy="4448521"/>
          </a:xfrm>
        </p:spPr>
        <p:txBody>
          <a:bodyPr>
            <a:normAutofit/>
          </a:bodyPr>
          <a:lstStyle/>
          <a:p>
            <a:pPr>
              <a:lnSpc>
                <a:spcPct val="120000"/>
              </a:lnSpc>
            </a:pPr>
            <a:r>
              <a:rPr lang="zh-CN" altLang="en-US" sz="2400" dirty="0" smtClean="0"/>
              <a:t>    使用</a:t>
            </a:r>
            <a:r>
              <a:rPr lang="en-US" altLang="zh-CN" sz="2400" dirty="0" smtClean="0">
                <a:solidFill>
                  <a:srgbClr val="FF0000"/>
                </a:solidFill>
              </a:rPr>
              <a:t>Chubby</a:t>
            </a:r>
            <a:r>
              <a:rPr lang="zh-CN" altLang="en-US" sz="2400" dirty="0" smtClean="0">
                <a:solidFill>
                  <a:srgbClr val="FF0000"/>
                </a:solidFill>
              </a:rPr>
              <a:t>跟踪记录</a:t>
            </a:r>
            <a:r>
              <a:rPr lang="en-US" altLang="zh-CN" sz="2400" dirty="0" smtClean="0"/>
              <a:t>Tablet</a:t>
            </a:r>
            <a:r>
              <a:rPr lang="zh-CN" altLang="en-US" sz="2400" dirty="0" smtClean="0"/>
              <a:t>服务器的状态。</a:t>
            </a:r>
            <a:endParaRPr lang="en-US" altLang="zh-CN" sz="2400" dirty="0" smtClean="0"/>
          </a:p>
          <a:p>
            <a:pPr>
              <a:lnSpc>
                <a:spcPct val="120000"/>
              </a:lnSpc>
            </a:pPr>
            <a:r>
              <a:rPr lang="en-US" altLang="zh-CN" sz="2400" dirty="0" smtClean="0"/>
              <a:t>    </a:t>
            </a:r>
            <a:r>
              <a:rPr lang="en-US" altLang="zh-CN" sz="2400" dirty="0" smtClean="0">
                <a:solidFill>
                  <a:srgbClr val="FF0000"/>
                </a:solidFill>
              </a:rPr>
              <a:t>Tablet</a:t>
            </a:r>
            <a:r>
              <a:rPr lang="zh-CN" altLang="en-US" sz="2400" dirty="0" smtClean="0">
                <a:solidFill>
                  <a:srgbClr val="FF0000"/>
                </a:solidFill>
              </a:rPr>
              <a:t>服务器</a:t>
            </a:r>
            <a:r>
              <a:rPr lang="zh-CN" altLang="en-US" sz="2400" dirty="0" smtClean="0"/>
              <a:t>启动时在</a:t>
            </a:r>
            <a:r>
              <a:rPr lang="en-US" altLang="zh-CN" sz="2400" dirty="0" smtClean="0">
                <a:solidFill>
                  <a:srgbClr val="FF0000"/>
                </a:solidFill>
              </a:rPr>
              <a:t>Chubby</a:t>
            </a:r>
            <a:r>
              <a:rPr lang="zh-CN" altLang="en-US" sz="2400" dirty="0" smtClean="0"/>
              <a:t>的一个指定目录（服务器目录）下建立一个有唯一性名字的</a:t>
            </a:r>
            <a:r>
              <a:rPr lang="zh-CN" altLang="en-US" sz="2400" dirty="0" smtClean="0">
                <a:solidFill>
                  <a:srgbClr val="FF0000"/>
                </a:solidFill>
              </a:rPr>
              <a:t>文件</a:t>
            </a:r>
            <a:r>
              <a:rPr lang="zh-CN" altLang="en-US" sz="2400" dirty="0" smtClean="0"/>
              <a:t>，并且</a:t>
            </a:r>
            <a:r>
              <a:rPr lang="zh-CN" altLang="en-US" sz="2400" dirty="0" smtClean="0">
                <a:solidFill>
                  <a:srgbClr val="FF0000"/>
                </a:solidFill>
              </a:rPr>
              <a:t>获取该文件的独占锁</a:t>
            </a:r>
            <a:r>
              <a:rPr lang="zh-CN" altLang="en-US" sz="2400" dirty="0" smtClean="0"/>
              <a:t>。</a:t>
            </a:r>
            <a:r>
              <a:rPr lang="en-US" altLang="zh-CN" sz="2400" dirty="0" smtClean="0">
                <a:solidFill>
                  <a:srgbClr val="FF0000"/>
                </a:solidFill>
              </a:rPr>
              <a:t>Master</a:t>
            </a:r>
            <a:r>
              <a:rPr lang="zh-CN" altLang="en-US" sz="2400" dirty="0" smtClean="0">
                <a:solidFill>
                  <a:srgbClr val="FF0000"/>
                </a:solidFill>
              </a:rPr>
              <a:t>实时监控该目录</a:t>
            </a:r>
            <a:r>
              <a:rPr lang="zh-CN" altLang="en-US" sz="2400" dirty="0" smtClean="0"/>
              <a:t>。</a:t>
            </a:r>
          </a:p>
          <a:p>
            <a:pPr>
              <a:lnSpc>
                <a:spcPct val="120000"/>
              </a:lnSpc>
            </a:pPr>
            <a:endParaRPr lang="en-US" altLang="zh-CN" sz="2400" dirty="0" smtClean="0"/>
          </a:p>
          <a:p>
            <a:pPr>
              <a:lnSpc>
                <a:spcPct val="120000"/>
              </a:lnSpc>
            </a:pPr>
            <a:r>
              <a:rPr lang="en-US" altLang="zh-CN" sz="2400" dirty="0" smtClean="0"/>
              <a:t>    Tablet</a:t>
            </a:r>
            <a:r>
              <a:rPr lang="zh-CN" altLang="en-US" sz="2400" dirty="0" smtClean="0"/>
              <a:t>服务器丢失了</a:t>
            </a:r>
            <a:r>
              <a:rPr lang="en-US" altLang="zh-CN" sz="2400" dirty="0" smtClean="0"/>
              <a:t>Chubby</a:t>
            </a:r>
            <a:r>
              <a:rPr lang="zh-CN" altLang="en-US" sz="2400" dirty="0" smtClean="0"/>
              <a:t>上的独占锁</a:t>
            </a:r>
          </a:p>
          <a:p>
            <a:pPr>
              <a:lnSpc>
                <a:spcPct val="120000"/>
              </a:lnSpc>
            </a:pPr>
            <a:r>
              <a:rPr lang="zh-CN" altLang="en-US" sz="2400" dirty="0" smtClean="0">
                <a:latin typeface="微软雅黑" pitchFamily="34" charset="-122"/>
              </a:rPr>
              <a:t>    ↓</a:t>
            </a:r>
            <a:endParaRPr lang="en-US" altLang="zh-CN" sz="2400" dirty="0" smtClean="0">
              <a:latin typeface="微软雅黑" pitchFamily="34" charset="-122"/>
            </a:endParaRPr>
          </a:p>
          <a:p>
            <a:pPr>
              <a:lnSpc>
                <a:spcPct val="120000"/>
              </a:lnSpc>
            </a:pPr>
            <a:r>
              <a:rPr lang="zh-CN" altLang="en-US" sz="2400" dirty="0" smtClean="0">
                <a:latin typeface="微软雅黑" pitchFamily="34" charset="-122"/>
              </a:rPr>
              <a:t>    </a:t>
            </a:r>
            <a:r>
              <a:rPr lang="zh-CN" altLang="en-US" sz="2400" dirty="0">
                <a:latin typeface="微软雅黑" pitchFamily="34" charset="-122"/>
              </a:rPr>
              <a:t>↓</a:t>
            </a:r>
            <a:endParaRPr lang="zh-CN" altLang="en-US" sz="2400" dirty="0" smtClean="0">
              <a:latin typeface="微软雅黑" pitchFamily="34" charset="-122"/>
            </a:endParaRPr>
          </a:p>
          <a:p>
            <a:pPr>
              <a:lnSpc>
                <a:spcPct val="120000"/>
              </a:lnSpc>
            </a:pPr>
            <a:r>
              <a:rPr lang="zh-CN" altLang="en-US" sz="2400" dirty="0" smtClean="0"/>
              <a:t>    停止对</a:t>
            </a:r>
            <a:r>
              <a:rPr lang="en-US" altLang="zh-CN" sz="2400" dirty="0" smtClean="0"/>
              <a:t>Tablet</a:t>
            </a:r>
            <a:r>
              <a:rPr lang="zh-CN" altLang="en-US" sz="2400" dirty="0" smtClean="0"/>
              <a:t>提供服务</a:t>
            </a:r>
            <a:endParaRPr lang="en-US" altLang="zh-CN" sz="2400" dirty="0" smtClean="0"/>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6C24368F-606B-40C9-8F0C-2C14050864BC}" type="slidenum">
              <a:rPr lang="zh-CN" altLang="en-US" sz="1000">
                <a:solidFill>
                  <a:schemeClr val="bg2">
                    <a:shade val="50000"/>
                  </a:schemeClr>
                </a:solidFill>
                <a:latin typeface="+mn-lt"/>
                <a:ea typeface="+mn-ea"/>
              </a:rPr>
              <a:pPr algn="r" fontAlgn="auto">
                <a:spcBef>
                  <a:spcPts val="0"/>
                </a:spcBef>
                <a:spcAft>
                  <a:spcPts val="0"/>
                </a:spcAft>
                <a:defRPr/>
              </a:pPr>
              <a:t>51</a:t>
            </a:fld>
            <a:endParaRPr lang="zh-CN" altLang="en-US" sz="1000">
              <a:solidFill>
                <a:schemeClr val="bg2">
                  <a:shade val="50000"/>
                </a:schemeClr>
              </a:solidFill>
              <a:latin typeface="+mn-lt"/>
              <a:ea typeface="+mn-ea"/>
            </a:endParaRPr>
          </a:p>
        </p:txBody>
      </p:sp>
      <p:sp>
        <p:nvSpPr>
          <p:cNvPr id="41991" name="AutoShape 7"/>
          <p:cNvSpPr>
            <a:spLocks noChangeArrowheads="1"/>
          </p:cNvSpPr>
          <p:nvPr/>
        </p:nvSpPr>
        <p:spPr bwMode="auto">
          <a:xfrm>
            <a:off x="5460324" y="3284984"/>
            <a:ext cx="3223301" cy="584693"/>
          </a:xfrm>
          <a:prstGeom prst="wedgeRoundRectCallout">
            <a:avLst>
              <a:gd name="adj1" fmla="val -68013"/>
              <a:gd name="adj2" fmla="val 59128"/>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r>
              <a:rPr lang="zh-CN" altLang="en-US" sz="1600" dirty="0">
                <a:latin typeface="微软雅黑" pitchFamily="34" charset="-122"/>
                <a:ea typeface="微软雅黑" pitchFamily="34" charset="-122"/>
              </a:rPr>
              <a:t>例如网络断开导致</a:t>
            </a:r>
            <a:r>
              <a:rPr lang="en-US" altLang="zh-CN" sz="1600" dirty="0">
                <a:latin typeface="微软雅黑" pitchFamily="34" charset="-122"/>
                <a:ea typeface="微软雅黑" pitchFamily="34" charset="-122"/>
              </a:rPr>
              <a:t>Tablet</a:t>
            </a:r>
            <a:r>
              <a:rPr lang="zh-CN" altLang="en-US" sz="1600" dirty="0">
                <a:latin typeface="微软雅黑" pitchFamily="34" charset="-122"/>
                <a:ea typeface="微软雅黑" pitchFamily="34" charset="-122"/>
              </a:rPr>
              <a:t>服务器和</a:t>
            </a:r>
            <a:r>
              <a:rPr lang="en-US" altLang="zh-CN" sz="1600" dirty="0">
                <a:latin typeface="微软雅黑" pitchFamily="34" charset="-122"/>
                <a:ea typeface="微软雅黑" pitchFamily="34" charset="-122"/>
              </a:rPr>
              <a:t>Chubby</a:t>
            </a:r>
            <a:r>
              <a:rPr lang="zh-CN" altLang="en-US" sz="1600" dirty="0">
                <a:latin typeface="微软雅黑" pitchFamily="34" charset="-122"/>
                <a:ea typeface="微软雅黑" pitchFamily="34" charset="-122"/>
              </a:rPr>
              <a:t>的会话丢失</a:t>
            </a:r>
          </a:p>
        </p:txBody>
      </p:sp>
      <p:sp>
        <p:nvSpPr>
          <p:cNvPr id="41992" name="AutoShape 8"/>
          <p:cNvSpPr>
            <a:spLocks noChangeArrowheads="1"/>
          </p:cNvSpPr>
          <p:nvPr/>
        </p:nvSpPr>
        <p:spPr bwMode="auto">
          <a:xfrm>
            <a:off x="3595688" y="4437112"/>
            <a:ext cx="4752975" cy="719138"/>
          </a:xfrm>
          <a:prstGeom prst="wedgeRoundRectCallout">
            <a:avLst>
              <a:gd name="adj1" fmla="val -66396"/>
              <a:gd name="adj2" fmla="val -27117"/>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r>
              <a:rPr lang="en-US" altLang="zh-CN" sz="2000" dirty="0">
                <a:latin typeface="微软雅黑" pitchFamily="34" charset="-122"/>
                <a:ea typeface="微软雅黑" pitchFamily="34" charset="-122"/>
              </a:rPr>
              <a:t>Chubby</a:t>
            </a:r>
            <a:r>
              <a:rPr lang="zh-CN" altLang="en-US" sz="2000" dirty="0">
                <a:latin typeface="微软雅黑" pitchFamily="34" charset="-122"/>
                <a:ea typeface="微软雅黑" pitchFamily="34" charset="-122"/>
              </a:rPr>
              <a:t>提供的机制使</a:t>
            </a:r>
            <a:r>
              <a:rPr lang="en-US" altLang="zh-CN" sz="2000" dirty="0">
                <a:latin typeface="微软雅黑" pitchFamily="34" charset="-122"/>
                <a:ea typeface="微软雅黑" pitchFamily="34" charset="-122"/>
              </a:rPr>
              <a:t>Tablet</a:t>
            </a:r>
            <a:r>
              <a:rPr lang="zh-CN" altLang="en-US" sz="2000" dirty="0">
                <a:latin typeface="微软雅黑" pitchFamily="34" charset="-122"/>
                <a:ea typeface="微软雅黑" pitchFamily="34" charset="-122"/>
              </a:rPr>
              <a:t>服务器能够知道自己是否还持有锁</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9B0A8809-4CB5-444B-AE31-0A65B0676CC1}" type="slidenum">
              <a:rPr lang="zh-CN" altLang="en-US"/>
              <a:pPr>
                <a:defRPr/>
              </a:pPr>
              <a:t>52</a:t>
            </a:fld>
            <a:endParaRPr lang="zh-CN" altLang="en-US"/>
          </a:p>
        </p:txBody>
      </p:sp>
      <p:sp>
        <p:nvSpPr>
          <p:cNvPr id="2" name="标题 1"/>
          <p:cNvSpPr>
            <a:spLocks noGrp="1"/>
          </p:cNvSpPr>
          <p:nvPr>
            <p:ph type="title"/>
          </p:nvPr>
        </p:nvSpPr>
        <p:spPr bwMode="auto">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服务器的</a:t>
            </a:r>
            <a:r>
              <a:rPr lang="en-US" altLang="zh-CN" dirty="0" smtClean="0">
                <a:effectLst>
                  <a:outerShdw blurRad="38100" dist="38100" dir="2700000" algn="tl">
                    <a:srgbClr val="000000"/>
                  </a:outerShdw>
                </a:effectLst>
              </a:rPr>
              <a:t>Chubby</a:t>
            </a:r>
            <a:r>
              <a:rPr lang="zh-CN" altLang="en-US" dirty="0" smtClean="0">
                <a:effectLst>
                  <a:outerShdw blurRad="38100" dist="38100" dir="2700000" algn="tl">
                    <a:srgbClr val="000000"/>
                  </a:outerShdw>
                </a:effectLst>
              </a:rPr>
              <a:t>锁</a:t>
            </a:r>
          </a:p>
        </p:txBody>
      </p:sp>
      <p:sp>
        <p:nvSpPr>
          <p:cNvPr id="43012" name="文本占位符 2"/>
          <p:cNvSpPr>
            <a:spLocks noGrp="1"/>
          </p:cNvSpPr>
          <p:nvPr>
            <p:ph type="body" sz="quarter" idx="13"/>
          </p:nvPr>
        </p:nvSpPr>
        <p:spPr>
          <a:xfrm>
            <a:off x="500063" y="1714500"/>
            <a:ext cx="8143875" cy="4286250"/>
          </a:xfrm>
        </p:spPr>
        <p:txBody>
          <a:bodyPr>
            <a:normAutofit/>
          </a:bodyPr>
          <a:lstStyle/>
          <a:p>
            <a:r>
              <a:rPr lang="en-US" altLang="zh-CN" sz="2400" dirty="0" smtClean="0"/>
              <a:t>Chubby</a:t>
            </a:r>
            <a:r>
              <a:rPr lang="zh-CN" altLang="en-US" sz="2400" dirty="0" smtClean="0">
                <a:solidFill>
                  <a:srgbClr val="FF0000"/>
                </a:solidFill>
              </a:rPr>
              <a:t>文件还存在</a:t>
            </a:r>
            <a:r>
              <a:rPr lang="zh-CN" altLang="en-US" sz="2400" dirty="0" smtClean="0"/>
              <a:t>：</a:t>
            </a:r>
            <a:r>
              <a:rPr lang="en-US" altLang="zh-CN" sz="2400" dirty="0" smtClean="0"/>
              <a:t>Tablet</a:t>
            </a:r>
            <a:r>
              <a:rPr lang="zh-CN" altLang="en-US" sz="2400" dirty="0" smtClean="0"/>
              <a:t>服务器试图重新获得对该文件的独占锁。</a:t>
            </a:r>
          </a:p>
          <a:p>
            <a:r>
              <a:rPr lang="en-US" altLang="zh-CN" sz="2400" dirty="0" smtClean="0"/>
              <a:t>Chubby</a:t>
            </a:r>
            <a:r>
              <a:rPr lang="zh-CN" altLang="en-US" sz="2400" dirty="0" smtClean="0">
                <a:solidFill>
                  <a:srgbClr val="FF0000"/>
                </a:solidFill>
              </a:rPr>
              <a:t>文件不存在</a:t>
            </a:r>
            <a:r>
              <a:rPr lang="zh-CN" altLang="en-US" sz="2400" dirty="0" smtClean="0"/>
              <a:t>：</a:t>
            </a:r>
            <a:r>
              <a:rPr lang="en-US" altLang="zh-CN" sz="2400" dirty="0" smtClean="0"/>
              <a:t>Tablet</a:t>
            </a:r>
            <a:r>
              <a:rPr lang="zh-CN" altLang="en-US" sz="2400" dirty="0" smtClean="0"/>
              <a:t>服务器就不能再提供服务，它自行退出（</a:t>
            </a:r>
            <a:r>
              <a:rPr lang="en-US" altLang="zh-CN" sz="2400" dirty="0" smtClean="0"/>
              <a:t>it kills itself</a:t>
            </a:r>
            <a:r>
              <a:rPr lang="zh-CN" altLang="en-US" sz="2400" dirty="0" smtClean="0"/>
              <a:t>）。</a:t>
            </a:r>
            <a:endParaRPr lang="en-US" altLang="zh-CN" sz="2400" dirty="0" smtClean="0"/>
          </a:p>
          <a:p>
            <a:endParaRPr lang="en-US" altLang="zh-CN" sz="2400" dirty="0" smtClean="0"/>
          </a:p>
          <a:p>
            <a:r>
              <a:rPr lang="en-US" altLang="zh-CN" sz="2400" dirty="0" smtClean="0"/>
              <a:t>Tablet</a:t>
            </a:r>
            <a:r>
              <a:rPr lang="zh-CN" altLang="en-US" sz="2400" dirty="0" smtClean="0">
                <a:solidFill>
                  <a:srgbClr val="FF0000"/>
                </a:solidFill>
              </a:rPr>
              <a:t>服务器终止</a:t>
            </a:r>
            <a:r>
              <a:rPr lang="zh-CN" altLang="en-US" sz="2400" dirty="0" smtClean="0"/>
              <a:t>（例如运行该</a:t>
            </a:r>
            <a:r>
              <a:rPr lang="en-US" altLang="zh-CN" sz="2400" dirty="0" smtClean="0"/>
              <a:t>Tablet</a:t>
            </a:r>
            <a:r>
              <a:rPr lang="zh-CN" altLang="en-US" sz="2400" dirty="0" smtClean="0"/>
              <a:t>服务器的主机从集群中移除）</a:t>
            </a:r>
            <a:endParaRPr lang="en-US" altLang="zh-CN" sz="2400" dirty="0" smtClean="0"/>
          </a:p>
          <a:p>
            <a:r>
              <a:rPr lang="zh-CN" altLang="en-US" sz="2400" dirty="0" smtClean="0"/>
              <a:t>        ↓ </a:t>
            </a:r>
            <a:endParaRPr lang="en-US" altLang="zh-CN" sz="2400" dirty="0" smtClean="0"/>
          </a:p>
          <a:p>
            <a:r>
              <a:rPr lang="zh-CN" altLang="en-US" sz="2400" dirty="0" smtClean="0"/>
              <a:t>尝试</a:t>
            </a:r>
            <a:r>
              <a:rPr lang="zh-CN" altLang="en-US" sz="2400" dirty="0" smtClean="0">
                <a:solidFill>
                  <a:srgbClr val="FF0000"/>
                </a:solidFill>
              </a:rPr>
              <a:t>释放它持有的文件锁</a:t>
            </a:r>
            <a:r>
              <a:rPr lang="zh-CN" altLang="en-US" sz="2400" dirty="0" smtClean="0"/>
              <a:t>，</a:t>
            </a:r>
            <a:r>
              <a:rPr lang="en-US" altLang="zh-CN" sz="2400" dirty="0" smtClean="0"/>
              <a:t>Master</a:t>
            </a:r>
            <a:r>
              <a:rPr lang="zh-CN" altLang="en-US" sz="2400" dirty="0" smtClean="0"/>
              <a:t>服务器会尽快把该节点的</a:t>
            </a:r>
            <a:r>
              <a:rPr lang="en-US" altLang="zh-CN" sz="2400" dirty="0" smtClean="0"/>
              <a:t>Tablet</a:t>
            </a:r>
            <a:r>
              <a:rPr lang="zh-CN" altLang="en-US" sz="2400" dirty="0" smtClean="0"/>
              <a:t>分配到其它</a:t>
            </a:r>
            <a:r>
              <a:rPr lang="en-US" altLang="zh-CN" sz="2400" dirty="0" smtClean="0"/>
              <a:t>Tablet</a:t>
            </a:r>
            <a:r>
              <a:rPr lang="zh-CN" altLang="en-US" sz="2400" dirty="0" smtClean="0"/>
              <a:t>服务器。</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A5019E82-1C3C-44BC-8236-C54A4DD53AED}" type="slidenum">
              <a:rPr lang="zh-CN" altLang="en-US" sz="1000">
                <a:solidFill>
                  <a:schemeClr val="bg2">
                    <a:shade val="50000"/>
                  </a:schemeClr>
                </a:solidFill>
                <a:latin typeface="+mn-lt"/>
                <a:ea typeface="+mn-ea"/>
              </a:rPr>
              <a:pPr algn="r" fontAlgn="auto">
                <a:spcBef>
                  <a:spcPts val="0"/>
                </a:spcBef>
                <a:spcAft>
                  <a:spcPts val="0"/>
                </a:spcAft>
                <a:defRPr/>
              </a:pPr>
              <a:t>52</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B2EE37E7-99C0-45A4-A5C5-FFD4FFEA38E2}" type="slidenum">
              <a:rPr lang="zh-CN" altLang="en-US"/>
              <a:pPr>
                <a:defRPr/>
              </a:pPr>
              <a:t>53</a:t>
            </a:fld>
            <a:endParaRPr lang="zh-CN" altLang="en-US"/>
          </a:p>
        </p:txBody>
      </p:sp>
      <p:sp>
        <p:nvSpPr>
          <p:cNvPr id="2" name="标题 1"/>
          <p:cNvSpPr>
            <a:spLocks noGrp="1"/>
          </p:cNvSpPr>
          <p:nvPr>
            <p:ph type="title"/>
          </p:nvPr>
        </p:nvSpPr>
        <p:spPr bwMode="auto">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服务器状态检测</a:t>
            </a:r>
          </a:p>
        </p:txBody>
      </p:sp>
      <p:sp>
        <p:nvSpPr>
          <p:cNvPr id="44036" name="文本占位符 2"/>
          <p:cNvSpPr>
            <a:spLocks noGrp="1"/>
          </p:cNvSpPr>
          <p:nvPr>
            <p:ph type="body" sz="quarter" idx="13"/>
          </p:nvPr>
        </p:nvSpPr>
        <p:spPr>
          <a:xfrm>
            <a:off x="500063" y="1714501"/>
            <a:ext cx="8143875" cy="4234780"/>
          </a:xfrm>
        </p:spPr>
        <p:txBody>
          <a:bodyPr>
            <a:normAutofit/>
          </a:bodyPr>
          <a:lstStyle/>
          <a:p>
            <a:pPr>
              <a:lnSpc>
                <a:spcPct val="120000"/>
              </a:lnSpc>
            </a:pPr>
            <a:r>
              <a:rPr lang="en-US" altLang="zh-CN" sz="2400" dirty="0" smtClean="0">
                <a:solidFill>
                  <a:srgbClr val="FF0000"/>
                </a:solidFill>
              </a:rPr>
              <a:t>Master</a:t>
            </a:r>
            <a:r>
              <a:rPr lang="zh-CN" altLang="en-US" sz="2400" dirty="0" smtClean="0">
                <a:solidFill>
                  <a:srgbClr val="FF0000"/>
                </a:solidFill>
              </a:rPr>
              <a:t>服务器</a:t>
            </a:r>
            <a:r>
              <a:rPr lang="zh-CN" altLang="en-US" sz="2400" dirty="0" smtClean="0"/>
              <a:t>轮询</a:t>
            </a:r>
            <a:r>
              <a:rPr lang="en-US" altLang="zh-CN" sz="2400" dirty="0" smtClean="0"/>
              <a:t>Tablet</a:t>
            </a:r>
            <a:r>
              <a:rPr lang="zh-CN" altLang="en-US" sz="2400" dirty="0" smtClean="0"/>
              <a:t>服务器</a:t>
            </a:r>
            <a:r>
              <a:rPr lang="zh-CN" altLang="en-US" sz="2400" dirty="0" smtClean="0">
                <a:solidFill>
                  <a:srgbClr val="FF0000"/>
                </a:solidFill>
              </a:rPr>
              <a:t>文件锁</a:t>
            </a:r>
            <a:r>
              <a:rPr lang="zh-CN" altLang="en-US" sz="2400" dirty="0" smtClean="0"/>
              <a:t>的状态</a:t>
            </a:r>
            <a:endParaRPr lang="en-US" altLang="zh-CN" sz="2400" dirty="0" smtClean="0"/>
          </a:p>
          <a:p>
            <a:pPr>
              <a:lnSpc>
                <a:spcPct val="120000"/>
              </a:lnSpc>
            </a:pPr>
            <a:r>
              <a:rPr lang="en-US" altLang="zh-CN" sz="2400" dirty="0" smtClean="0"/>
              <a:t>——</a:t>
            </a:r>
            <a:r>
              <a:rPr lang="zh-CN" altLang="en-US" sz="2400" dirty="0" smtClean="0"/>
              <a:t>检测何时</a:t>
            </a:r>
            <a:r>
              <a:rPr lang="en-US" altLang="zh-CN" sz="2400" dirty="0" smtClean="0"/>
              <a:t>Tablet</a:t>
            </a:r>
            <a:r>
              <a:rPr lang="zh-CN" altLang="en-US" sz="2400" dirty="0" smtClean="0"/>
              <a:t>服务器不再为</a:t>
            </a:r>
            <a:r>
              <a:rPr lang="en-US" altLang="zh-CN" sz="2400" dirty="0" smtClean="0"/>
              <a:t>Tablet</a:t>
            </a:r>
            <a:r>
              <a:rPr lang="zh-CN" altLang="en-US" sz="2400" dirty="0" smtClean="0"/>
              <a:t>服务。</a:t>
            </a:r>
            <a:endParaRPr lang="en-US" altLang="zh-CN" sz="2400" dirty="0" smtClean="0"/>
          </a:p>
          <a:p>
            <a:pPr>
              <a:lnSpc>
                <a:spcPct val="120000"/>
              </a:lnSpc>
            </a:pPr>
            <a:endParaRPr lang="zh-CN" altLang="en-US" sz="2400" dirty="0" smtClean="0"/>
          </a:p>
          <a:p>
            <a:pPr>
              <a:lnSpc>
                <a:spcPct val="120000"/>
              </a:lnSpc>
            </a:pPr>
            <a:r>
              <a:rPr lang="zh-CN" altLang="en-US" sz="2400" dirty="0" smtClean="0"/>
              <a:t>某个</a:t>
            </a:r>
            <a:r>
              <a:rPr lang="en-US" altLang="zh-CN" sz="2400" dirty="0" smtClean="0"/>
              <a:t>Tablet</a:t>
            </a:r>
            <a:r>
              <a:rPr lang="zh-CN" altLang="en-US" sz="2400" dirty="0" smtClean="0"/>
              <a:t>服务器报告</a:t>
            </a:r>
            <a:r>
              <a:rPr lang="zh-CN" altLang="en-US" sz="2400" dirty="0" smtClean="0">
                <a:solidFill>
                  <a:srgbClr val="FF0000"/>
                </a:solidFill>
              </a:rPr>
              <a:t>丢失了自己的文件锁</a:t>
            </a:r>
            <a:r>
              <a:rPr lang="zh-CN" altLang="en-US" sz="2400" dirty="0" smtClean="0"/>
              <a:t>，或者</a:t>
            </a:r>
            <a:r>
              <a:rPr lang="en-US" altLang="zh-CN" sz="2400" dirty="0" smtClean="0"/>
              <a:t>Master</a:t>
            </a:r>
            <a:r>
              <a:rPr lang="zh-CN" altLang="en-US" sz="2400" dirty="0" smtClean="0"/>
              <a:t>最近几次尝试和它通信都</a:t>
            </a:r>
            <a:r>
              <a:rPr lang="zh-CN" altLang="en-US" sz="2400" dirty="0" smtClean="0">
                <a:solidFill>
                  <a:srgbClr val="FF0000"/>
                </a:solidFill>
              </a:rPr>
              <a:t>没有得到响应</a:t>
            </a:r>
            <a:r>
              <a:rPr lang="zh-CN" altLang="en-US" sz="2400" dirty="0" smtClean="0"/>
              <a:t>。</a:t>
            </a:r>
          </a:p>
          <a:p>
            <a:pPr>
              <a:lnSpc>
                <a:spcPct val="120000"/>
              </a:lnSpc>
            </a:pPr>
            <a:r>
              <a:rPr lang="zh-CN" altLang="en-US" sz="2400" dirty="0" smtClean="0">
                <a:latin typeface="微软雅黑" pitchFamily="34" charset="-122"/>
              </a:rPr>
              <a:t>          ↓</a:t>
            </a:r>
          </a:p>
          <a:p>
            <a:pPr>
              <a:lnSpc>
                <a:spcPct val="120000"/>
              </a:lnSpc>
            </a:pPr>
            <a:r>
              <a:rPr lang="en-US" altLang="zh-CN" sz="2400" dirty="0" smtClean="0">
                <a:solidFill>
                  <a:srgbClr val="FF0000"/>
                </a:solidFill>
              </a:rPr>
              <a:t>Master</a:t>
            </a:r>
            <a:r>
              <a:rPr lang="zh-CN" altLang="en-US" sz="2400" dirty="0" smtClean="0">
                <a:solidFill>
                  <a:srgbClr val="FF0000"/>
                </a:solidFill>
              </a:rPr>
              <a:t>尝试获取</a:t>
            </a:r>
            <a:r>
              <a:rPr lang="zh-CN" altLang="en-US" sz="2400" dirty="0" smtClean="0"/>
              <a:t>该</a:t>
            </a:r>
            <a:r>
              <a:rPr lang="en-US" altLang="zh-CN" sz="2400" dirty="0" smtClean="0"/>
              <a:t>Tablet</a:t>
            </a:r>
            <a:r>
              <a:rPr lang="zh-CN" altLang="en-US" sz="2400" dirty="0" smtClean="0"/>
              <a:t>服务器文件的独占锁。</a:t>
            </a:r>
            <a:endParaRPr lang="en-US" altLang="zh-CN" sz="2400" dirty="0" smtClean="0"/>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87D55D2D-781C-44DC-B9AE-7AF81D3C2331}" type="slidenum">
              <a:rPr lang="zh-CN" altLang="en-US" sz="1000">
                <a:solidFill>
                  <a:schemeClr val="bg2">
                    <a:shade val="50000"/>
                  </a:schemeClr>
                </a:solidFill>
                <a:latin typeface="+mn-lt"/>
                <a:ea typeface="+mn-ea"/>
              </a:rPr>
              <a:pPr algn="r" fontAlgn="auto">
                <a:spcBef>
                  <a:spcPts val="0"/>
                </a:spcBef>
                <a:spcAft>
                  <a:spcPts val="0"/>
                </a:spcAft>
                <a:defRPr/>
              </a:pPr>
              <a:t>53</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服务器状态检测</a:t>
            </a:r>
            <a:endParaRPr lang="zh-CN" altLang="en-US" dirty="0"/>
          </a:p>
        </p:txBody>
      </p:sp>
      <p:sp>
        <p:nvSpPr>
          <p:cNvPr id="45059" name="文本占位符 2"/>
          <p:cNvSpPr>
            <a:spLocks noGrp="1"/>
          </p:cNvSpPr>
          <p:nvPr>
            <p:ph type="body" sz="quarter" idx="13"/>
          </p:nvPr>
        </p:nvSpPr>
        <p:spPr>
          <a:xfrm>
            <a:off x="500063" y="1714500"/>
            <a:ext cx="8143875" cy="4286250"/>
          </a:xfrm>
        </p:spPr>
        <p:txBody>
          <a:bodyPr>
            <a:normAutofit/>
          </a:bodyPr>
          <a:lstStyle/>
          <a:p>
            <a:pPr>
              <a:lnSpc>
                <a:spcPct val="90000"/>
              </a:lnSpc>
            </a:pPr>
            <a:r>
              <a:rPr lang="zh-CN" altLang="en-US" sz="2400" dirty="0" smtClean="0"/>
              <a:t>若</a:t>
            </a:r>
            <a:r>
              <a:rPr lang="en-US" altLang="zh-CN" sz="2400" dirty="0" smtClean="0"/>
              <a:t>Master</a:t>
            </a:r>
            <a:r>
              <a:rPr lang="zh-CN" altLang="en-US" sz="2400" dirty="0" smtClean="0"/>
              <a:t>服务器成功获取了独占锁</a:t>
            </a:r>
            <a:endParaRPr lang="en-US" altLang="zh-CN" sz="2400" dirty="0" smtClean="0"/>
          </a:p>
          <a:p>
            <a:pPr>
              <a:lnSpc>
                <a:spcPct val="90000"/>
              </a:lnSpc>
            </a:pPr>
            <a:r>
              <a:rPr lang="zh-CN" altLang="en-US" sz="2400" dirty="0" smtClean="0"/>
              <a:t>        </a:t>
            </a:r>
            <a:r>
              <a:rPr lang="zh-CN" altLang="en-US" sz="2400" dirty="0" smtClean="0">
                <a:latin typeface="微软雅黑" pitchFamily="34" charset="-122"/>
              </a:rPr>
              <a:t>↓</a:t>
            </a:r>
            <a:endParaRPr lang="en-US" altLang="zh-CN" sz="2400" dirty="0" smtClean="0"/>
          </a:p>
          <a:p>
            <a:pPr>
              <a:lnSpc>
                <a:spcPct val="90000"/>
              </a:lnSpc>
            </a:pPr>
            <a:r>
              <a:rPr lang="en-US" altLang="zh-CN" sz="2400" dirty="0" smtClean="0">
                <a:solidFill>
                  <a:srgbClr val="FF0000"/>
                </a:solidFill>
              </a:rPr>
              <a:t>Chubby</a:t>
            </a:r>
            <a:r>
              <a:rPr lang="zh-CN" altLang="en-US" sz="2400" dirty="0" smtClean="0">
                <a:solidFill>
                  <a:srgbClr val="FF0000"/>
                </a:solidFill>
              </a:rPr>
              <a:t>运行正常</a:t>
            </a:r>
            <a:r>
              <a:rPr lang="zh-CN" altLang="en-US" sz="2400" dirty="0" smtClean="0"/>
              <a:t>。</a:t>
            </a:r>
          </a:p>
          <a:p>
            <a:pPr>
              <a:lnSpc>
                <a:spcPct val="90000"/>
              </a:lnSpc>
            </a:pPr>
            <a:r>
              <a:rPr lang="zh-CN" altLang="en-US" sz="2400" dirty="0" smtClean="0">
                <a:latin typeface="微软雅黑" pitchFamily="34" charset="-122"/>
              </a:rPr>
              <a:t>         ↓</a:t>
            </a:r>
          </a:p>
          <a:p>
            <a:pPr>
              <a:lnSpc>
                <a:spcPct val="90000"/>
              </a:lnSpc>
            </a:pPr>
            <a:r>
              <a:rPr lang="en-US" altLang="zh-CN" sz="2400" dirty="0" smtClean="0"/>
              <a:t>Tablet</a:t>
            </a:r>
            <a:r>
              <a:rPr lang="zh-CN" altLang="en-US" sz="2400" dirty="0" smtClean="0"/>
              <a:t>服务器宕机，或者不能和</a:t>
            </a:r>
            <a:r>
              <a:rPr lang="en-US" altLang="zh-CN" sz="2400" dirty="0" smtClean="0"/>
              <a:t>Chubby</a:t>
            </a:r>
            <a:r>
              <a:rPr lang="zh-CN" altLang="en-US" sz="2400" dirty="0" smtClean="0"/>
              <a:t>通信。</a:t>
            </a:r>
          </a:p>
          <a:p>
            <a:pPr>
              <a:lnSpc>
                <a:spcPct val="90000"/>
              </a:lnSpc>
            </a:pPr>
            <a:r>
              <a:rPr lang="zh-CN" altLang="en-US" sz="2400" dirty="0" smtClean="0">
                <a:latin typeface="微软雅黑" pitchFamily="34" charset="-122"/>
              </a:rPr>
              <a:t>         ↓</a:t>
            </a:r>
          </a:p>
          <a:p>
            <a:pPr>
              <a:lnSpc>
                <a:spcPct val="90000"/>
              </a:lnSpc>
            </a:pPr>
            <a:r>
              <a:rPr lang="en-US" altLang="zh-CN" sz="2400" dirty="0" smtClean="0"/>
              <a:t>1</a:t>
            </a:r>
            <a:r>
              <a:rPr lang="zh-CN" altLang="en-US" sz="2400" dirty="0" smtClean="0"/>
              <a:t>）</a:t>
            </a:r>
            <a:r>
              <a:rPr lang="en-US" altLang="zh-CN" sz="2400" dirty="0" smtClean="0"/>
              <a:t>Master</a:t>
            </a:r>
            <a:r>
              <a:rPr lang="zh-CN" altLang="en-US" sz="2400" dirty="0" smtClean="0">
                <a:solidFill>
                  <a:srgbClr val="FF0000"/>
                </a:solidFill>
              </a:rPr>
              <a:t>删除该</a:t>
            </a:r>
            <a:r>
              <a:rPr lang="en-US" altLang="zh-CN" sz="2400" dirty="0" smtClean="0">
                <a:solidFill>
                  <a:srgbClr val="FF0000"/>
                </a:solidFill>
              </a:rPr>
              <a:t>Tablet</a:t>
            </a:r>
            <a:r>
              <a:rPr lang="zh-CN" altLang="en-US" sz="2400" dirty="0" smtClean="0">
                <a:solidFill>
                  <a:srgbClr val="FF0000"/>
                </a:solidFill>
              </a:rPr>
              <a:t>服务器在</a:t>
            </a:r>
            <a:r>
              <a:rPr lang="en-US" altLang="zh-CN" sz="2400" dirty="0" smtClean="0">
                <a:solidFill>
                  <a:srgbClr val="FF0000"/>
                </a:solidFill>
              </a:rPr>
              <a:t>Chubby</a:t>
            </a:r>
            <a:r>
              <a:rPr lang="zh-CN" altLang="en-US" sz="2400" dirty="0" smtClean="0">
                <a:solidFill>
                  <a:srgbClr val="FF0000"/>
                </a:solidFill>
              </a:rPr>
              <a:t>上的服务器文件</a:t>
            </a:r>
            <a:r>
              <a:rPr lang="zh-CN" altLang="en-US" sz="2400" dirty="0" smtClean="0"/>
              <a:t>，以确保它不再给</a:t>
            </a:r>
            <a:r>
              <a:rPr lang="en-US" altLang="zh-CN" sz="2400" dirty="0" smtClean="0"/>
              <a:t>Tablet</a:t>
            </a:r>
            <a:r>
              <a:rPr lang="zh-CN" altLang="en-US" sz="2400" dirty="0" smtClean="0"/>
              <a:t>提供服务；</a:t>
            </a:r>
          </a:p>
          <a:p>
            <a:pPr>
              <a:lnSpc>
                <a:spcPct val="90000"/>
              </a:lnSpc>
            </a:pPr>
            <a:r>
              <a:rPr lang="en-US" altLang="zh-CN" sz="2400" dirty="0" smtClean="0"/>
              <a:t>2</a:t>
            </a:r>
            <a:r>
              <a:rPr lang="zh-CN" altLang="en-US" sz="2400" dirty="0" smtClean="0"/>
              <a:t>）把之前分配给它的所有</a:t>
            </a:r>
            <a:r>
              <a:rPr lang="en-US" altLang="zh-CN" sz="2400" dirty="0" smtClean="0">
                <a:solidFill>
                  <a:srgbClr val="FF0000"/>
                </a:solidFill>
              </a:rPr>
              <a:t>Tablet</a:t>
            </a:r>
            <a:r>
              <a:rPr lang="zh-CN" altLang="en-US" sz="2400" dirty="0" smtClean="0">
                <a:solidFill>
                  <a:srgbClr val="FF0000"/>
                </a:solidFill>
              </a:rPr>
              <a:t>放入未分配的</a:t>
            </a:r>
            <a:r>
              <a:rPr lang="en-US" altLang="zh-CN" sz="2400" dirty="0" smtClean="0">
                <a:solidFill>
                  <a:srgbClr val="FF0000"/>
                </a:solidFill>
              </a:rPr>
              <a:t>Tablet</a:t>
            </a:r>
            <a:r>
              <a:rPr lang="zh-CN" altLang="en-US" sz="2400" dirty="0" smtClean="0">
                <a:solidFill>
                  <a:srgbClr val="FF0000"/>
                </a:solidFill>
              </a:rPr>
              <a:t>集合中</a:t>
            </a:r>
            <a:r>
              <a:rPr lang="zh-CN" altLang="en-US" sz="2400" dirty="0" smtClean="0"/>
              <a:t>。</a:t>
            </a:r>
          </a:p>
        </p:txBody>
      </p:sp>
      <p:sp>
        <p:nvSpPr>
          <p:cNvPr id="4" name="灯片编号占位符 3"/>
          <p:cNvSpPr>
            <a:spLocks noGrp="1"/>
          </p:cNvSpPr>
          <p:nvPr>
            <p:ph type="sldNum" sz="quarter" idx="16"/>
          </p:nvPr>
        </p:nvSpPr>
        <p:spPr/>
        <p:txBody>
          <a:bodyPr/>
          <a:lstStyle/>
          <a:p>
            <a:pPr>
              <a:defRPr/>
            </a:pPr>
            <a:fld id="{6CD2E381-1205-4FF5-8309-A98240A584B8}" type="slidenum">
              <a:rPr lang="zh-CN" altLang="en-US" smtClean="0"/>
              <a:pPr>
                <a:defRPr/>
              </a:pPr>
              <a:t>54</a:t>
            </a:fld>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1016AF6A-C1FA-4EA9-BBE2-048789C8997A}" type="slidenum">
              <a:rPr lang="zh-CN" altLang="en-US"/>
              <a:pPr>
                <a:defRPr/>
              </a:pPr>
              <a:t>55</a:t>
            </a:fld>
            <a:endParaRPr lang="zh-CN" altLang="en-US"/>
          </a:p>
        </p:txBody>
      </p:sp>
      <p:sp>
        <p:nvSpPr>
          <p:cNvPr id="2" name="标题 1"/>
          <p:cNvSpPr>
            <a:spLocks noGrp="1"/>
          </p:cNvSpPr>
          <p:nvPr>
            <p:ph type="title"/>
          </p:nvPr>
        </p:nvSpPr>
        <p:spPr bwMode="auto">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Master</a:t>
            </a:r>
            <a:r>
              <a:rPr lang="zh-CN" altLang="en-US" dirty="0" smtClean="0">
                <a:effectLst>
                  <a:outerShdw blurRad="38100" dist="38100" dir="2700000" algn="tl">
                    <a:srgbClr val="000000"/>
                  </a:outerShdw>
                </a:effectLst>
              </a:rPr>
              <a:t>的故障</a:t>
            </a:r>
          </a:p>
        </p:txBody>
      </p:sp>
      <p:sp>
        <p:nvSpPr>
          <p:cNvPr id="46084" name="文本占位符 2"/>
          <p:cNvSpPr>
            <a:spLocks noGrp="1"/>
          </p:cNvSpPr>
          <p:nvPr>
            <p:ph type="body" sz="quarter" idx="13"/>
          </p:nvPr>
        </p:nvSpPr>
        <p:spPr>
          <a:xfrm>
            <a:off x="500063" y="1428750"/>
            <a:ext cx="8358187" cy="5000625"/>
          </a:xfrm>
        </p:spPr>
        <p:txBody>
          <a:bodyPr>
            <a:normAutofit/>
          </a:bodyPr>
          <a:lstStyle/>
          <a:p>
            <a:pPr>
              <a:lnSpc>
                <a:spcPct val="120000"/>
              </a:lnSpc>
              <a:spcBef>
                <a:spcPts val="300"/>
              </a:spcBef>
            </a:pPr>
            <a:r>
              <a:rPr lang="en-US" altLang="zh-CN" sz="2400" dirty="0" smtClean="0"/>
              <a:t>Master</a:t>
            </a:r>
            <a:r>
              <a:rPr lang="zh-CN" altLang="en-US" sz="2400" dirty="0" smtClean="0"/>
              <a:t>的</a:t>
            </a:r>
            <a:r>
              <a:rPr lang="en-US" altLang="zh-CN" sz="2400" dirty="0" smtClean="0"/>
              <a:t>Chubby</a:t>
            </a:r>
            <a:r>
              <a:rPr lang="zh-CN" altLang="en-US" sz="2400" dirty="0" smtClean="0"/>
              <a:t>会话过期  </a:t>
            </a:r>
            <a:r>
              <a:rPr lang="zh-CN" altLang="en-US" sz="2400" dirty="0" smtClean="0">
                <a:latin typeface="Times New Roman" panose="02020603050405020304" pitchFamily="18" charset="0"/>
                <a:cs typeface="Times New Roman" panose="02020603050405020304" pitchFamily="18" charset="0"/>
              </a:rPr>
              <a:t>→</a:t>
            </a:r>
            <a:r>
              <a:rPr lang="zh-CN" altLang="en-US" sz="2400" dirty="0" smtClean="0"/>
              <a:t> 主动退出。</a:t>
            </a:r>
          </a:p>
          <a:p>
            <a:pPr>
              <a:lnSpc>
                <a:spcPct val="120000"/>
              </a:lnSpc>
              <a:spcBef>
                <a:spcPts val="300"/>
              </a:spcBef>
            </a:pPr>
            <a:r>
              <a:rPr lang="zh-CN" altLang="en-US" sz="2400" dirty="0" smtClean="0">
                <a:latin typeface="微软雅黑" pitchFamily="34" charset="-122"/>
              </a:rPr>
              <a:t>          ↓</a:t>
            </a:r>
            <a:endParaRPr lang="zh-CN" altLang="en-US" sz="2400" dirty="0" smtClean="0"/>
          </a:p>
          <a:p>
            <a:pPr>
              <a:lnSpc>
                <a:spcPct val="120000"/>
              </a:lnSpc>
              <a:spcBef>
                <a:spcPts val="300"/>
              </a:spcBef>
            </a:pPr>
            <a:r>
              <a:rPr lang="zh-CN" altLang="en-US" sz="2400" dirty="0" smtClean="0"/>
              <a:t>确保</a:t>
            </a:r>
            <a:r>
              <a:rPr lang="en-US" altLang="zh-CN" sz="2400" dirty="0" smtClean="0"/>
              <a:t>Bigtable</a:t>
            </a:r>
            <a:r>
              <a:rPr lang="zh-CN" altLang="en-US" sz="2400" dirty="0" smtClean="0"/>
              <a:t>集群在</a:t>
            </a:r>
            <a:r>
              <a:rPr lang="en-US" altLang="zh-CN" sz="2400" dirty="0" smtClean="0">
                <a:solidFill>
                  <a:srgbClr val="FF0000"/>
                </a:solidFill>
              </a:rPr>
              <a:t>Master</a:t>
            </a:r>
            <a:r>
              <a:rPr lang="zh-CN" altLang="en-US" sz="2400" dirty="0" smtClean="0">
                <a:solidFill>
                  <a:srgbClr val="FF0000"/>
                </a:solidFill>
              </a:rPr>
              <a:t>和</a:t>
            </a:r>
            <a:r>
              <a:rPr lang="en-US" altLang="zh-CN" sz="2400" dirty="0" smtClean="0">
                <a:solidFill>
                  <a:srgbClr val="FF0000"/>
                </a:solidFill>
              </a:rPr>
              <a:t>Chubby</a:t>
            </a:r>
            <a:r>
              <a:rPr lang="zh-CN" altLang="en-US" sz="2400" dirty="0" smtClean="0">
                <a:solidFill>
                  <a:srgbClr val="FF0000"/>
                </a:solidFill>
              </a:rPr>
              <a:t>之间网络故障时</a:t>
            </a:r>
            <a:r>
              <a:rPr lang="zh-CN" altLang="en-US" sz="2400" dirty="0" smtClean="0"/>
              <a:t>仍然可以使用。</a:t>
            </a:r>
          </a:p>
          <a:p>
            <a:pPr>
              <a:lnSpc>
                <a:spcPct val="120000"/>
              </a:lnSpc>
              <a:spcBef>
                <a:spcPts val="300"/>
              </a:spcBef>
            </a:pPr>
            <a:r>
              <a:rPr lang="en-US" altLang="zh-CN" sz="2400" dirty="0" smtClean="0">
                <a:solidFill>
                  <a:srgbClr val="3366FF"/>
                </a:solidFill>
              </a:rPr>
              <a:t>    Master</a:t>
            </a:r>
            <a:r>
              <a:rPr lang="zh-CN" altLang="en-US" sz="2400" dirty="0" smtClean="0">
                <a:solidFill>
                  <a:srgbClr val="3366FF"/>
                </a:solidFill>
              </a:rPr>
              <a:t>故障不会改变现有</a:t>
            </a:r>
            <a:r>
              <a:rPr lang="en-US" altLang="zh-CN" sz="2400" dirty="0" smtClean="0">
                <a:solidFill>
                  <a:srgbClr val="3366FF"/>
                </a:solidFill>
              </a:rPr>
              <a:t>Tablet</a:t>
            </a:r>
            <a:r>
              <a:rPr lang="zh-CN" altLang="en-US" sz="2400" dirty="0" smtClean="0">
                <a:solidFill>
                  <a:srgbClr val="3366FF"/>
                </a:solidFill>
              </a:rPr>
              <a:t>在</a:t>
            </a:r>
            <a:r>
              <a:rPr lang="en-US" altLang="zh-CN" sz="2400" dirty="0" smtClean="0">
                <a:solidFill>
                  <a:srgbClr val="3366FF"/>
                </a:solidFill>
              </a:rPr>
              <a:t>Tablet</a:t>
            </a:r>
            <a:r>
              <a:rPr lang="zh-CN" altLang="en-US" sz="2400" dirty="0" smtClean="0">
                <a:solidFill>
                  <a:srgbClr val="3366FF"/>
                </a:solidFill>
              </a:rPr>
              <a:t>服务器上的分配状态。</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7DF60F77-7C2A-459D-A2DC-2A0CB0EC89F4}" type="slidenum">
              <a:rPr lang="zh-CN" altLang="en-US" sz="1000">
                <a:solidFill>
                  <a:schemeClr val="bg2">
                    <a:shade val="50000"/>
                  </a:schemeClr>
                </a:solidFill>
                <a:latin typeface="+mn-lt"/>
                <a:ea typeface="+mn-ea"/>
              </a:rPr>
              <a:pPr algn="r" fontAlgn="auto">
                <a:spcBef>
                  <a:spcPts val="0"/>
                </a:spcBef>
                <a:spcAft>
                  <a:spcPts val="0"/>
                </a:spcAft>
                <a:defRPr/>
              </a:pPr>
              <a:t>55</a:t>
            </a:fld>
            <a:endParaRPr lang="zh-CN" altLang="en-US" sz="1000">
              <a:solidFill>
                <a:schemeClr val="bg2">
                  <a:shade val="50000"/>
                </a:schemeClr>
              </a:solidFill>
              <a:latin typeface="+mn-lt"/>
              <a:ea typeface="+mn-ea"/>
            </a:endParaRPr>
          </a:p>
        </p:txBody>
      </p:sp>
      <p:sp>
        <p:nvSpPr>
          <p:cNvPr id="6" name="圆角矩形标注 5"/>
          <p:cNvSpPr/>
          <p:nvPr/>
        </p:nvSpPr>
        <p:spPr>
          <a:xfrm>
            <a:off x="3790917" y="4096151"/>
            <a:ext cx="4786346" cy="785820"/>
          </a:xfrm>
          <a:prstGeom prst="wedgeRoundRectCallout">
            <a:avLst>
              <a:gd name="adj1" fmla="val -39601"/>
              <a:gd name="adj2" fmla="val -7687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smtClean="0"/>
              <a:t>字典数据在</a:t>
            </a:r>
            <a:r>
              <a:rPr lang="en-US" altLang="zh-CN" sz="2400" dirty="0" smtClean="0"/>
              <a:t>Root Tablet</a:t>
            </a:r>
            <a:r>
              <a:rPr lang="zh-CN" altLang="en-US" sz="2400" dirty="0" smtClean="0"/>
              <a:t>上，通过</a:t>
            </a:r>
            <a:r>
              <a:rPr lang="en-US" altLang="zh-CN" sz="2400" dirty="0" smtClean="0"/>
              <a:t>Chubby</a:t>
            </a:r>
            <a:r>
              <a:rPr lang="zh-CN" altLang="en-US" sz="2400" dirty="0" smtClean="0"/>
              <a:t>获得</a:t>
            </a:r>
            <a:endParaRPr lang="zh-CN" altLang="en-US" sz="2400" dirty="0"/>
          </a:p>
        </p:txBody>
      </p:sp>
      <p:sp>
        <p:nvSpPr>
          <p:cNvPr id="8" name="圆角矩形标注 7"/>
          <p:cNvSpPr/>
          <p:nvPr/>
        </p:nvSpPr>
        <p:spPr>
          <a:xfrm>
            <a:off x="702289" y="5125025"/>
            <a:ext cx="8001056" cy="736610"/>
          </a:xfrm>
          <a:prstGeom prst="wedgeRoundRectCallout">
            <a:avLst>
              <a:gd name="adj1" fmla="val -29736"/>
              <a:gd name="adj2" fmla="val -11222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smtClean="0"/>
              <a:t>如</a:t>
            </a:r>
            <a:r>
              <a:rPr lang="en-US" altLang="zh-CN" sz="2400" dirty="0" smtClean="0"/>
              <a:t>Chubby</a:t>
            </a:r>
            <a:r>
              <a:rPr lang="zh-CN" altLang="en-US" sz="2400" dirty="0" smtClean="0"/>
              <a:t>长时间无法访问，则</a:t>
            </a:r>
            <a:r>
              <a:rPr lang="en-US" altLang="zh-CN" sz="2400" dirty="0" err="1" smtClean="0"/>
              <a:t>BigTable</a:t>
            </a:r>
            <a:r>
              <a:rPr lang="zh-CN" altLang="en-US" sz="2400" dirty="0" smtClean="0"/>
              <a:t>失效。</a:t>
            </a:r>
            <a:endParaRPr lang="zh-CN" altLang="en-US"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Master</a:t>
            </a:r>
            <a:r>
              <a:rPr lang="zh-CN" altLang="en-US" dirty="0" smtClean="0"/>
              <a:t>回顾</a:t>
            </a:r>
            <a:endParaRPr lang="zh-CN" altLang="en-US" dirty="0"/>
          </a:p>
        </p:txBody>
      </p:sp>
      <p:sp>
        <p:nvSpPr>
          <p:cNvPr id="3" name="文本占位符 2"/>
          <p:cNvSpPr>
            <a:spLocks noGrp="1"/>
          </p:cNvSpPr>
          <p:nvPr>
            <p:ph type="body" sz="quarter" idx="13"/>
          </p:nvPr>
        </p:nvSpPr>
        <p:spPr/>
        <p:txBody>
          <a:bodyPr>
            <a:normAutofit/>
          </a:bodyPr>
          <a:lstStyle/>
          <a:p>
            <a:pPr>
              <a:lnSpc>
                <a:spcPct val="120000"/>
              </a:lnSpc>
            </a:pPr>
            <a:r>
              <a:rPr lang="en-US" altLang="zh-CN" sz="2400" dirty="0" smtClean="0"/>
              <a:t>Master</a:t>
            </a:r>
            <a:r>
              <a:rPr lang="zh-CN" altLang="en-US" sz="2400" dirty="0" smtClean="0"/>
              <a:t>服务器主要负责以下工作：</a:t>
            </a:r>
          </a:p>
          <a:p>
            <a:pPr>
              <a:lnSpc>
                <a:spcPct val="120000"/>
              </a:lnSpc>
            </a:pPr>
            <a:r>
              <a:rPr lang="en-US" altLang="zh-CN" sz="2400" dirty="0" smtClean="0"/>
              <a:t>1</a:t>
            </a:r>
            <a:r>
              <a:rPr lang="zh-CN" altLang="en-US" sz="2400" dirty="0" smtClean="0"/>
              <a:t>）为</a:t>
            </a:r>
            <a:r>
              <a:rPr lang="en-US" altLang="zh-CN" sz="2400" dirty="0" smtClean="0"/>
              <a:t>Tablet</a:t>
            </a:r>
            <a:r>
              <a:rPr lang="zh-CN" altLang="en-US" sz="2400" dirty="0" smtClean="0"/>
              <a:t>服务器</a:t>
            </a:r>
            <a:r>
              <a:rPr lang="zh-CN" altLang="en-US" sz="2400" dirty="0" smtClean="0">
                <a:solidFill>
                  <a:srgbClr val="FF0000"/>
                </a:solidFill>
              </a:rPr>
              <a:t>分配</a:t>
            </a:r>
            <a:r>
              <a:rPr lang="en-US" altLang="zh-CN" sz="2400" dirty="0" smtClean="0">
                <a:solidFill>
                  <a:srgbClr val="FF0000"/>
                </a:solidFill>
              </a:rPr>
              <a:t>Tablets</a:t>
            </a:r>
          </a:p>
          <a:p>
            <a:pPr>
              <a:lnSpc>
                <a:spcPct val="120000"/>
              </a:lnSpc>
            </a:pPr>
            <a:r>
              <a:rPr lang="en-US" altLang="zh-CN" sz="2400" dirty="0" smtClean="0"/>
              <a:t>2</a:t>
            </a:r>
            <a:r>
              <a:rPr lang="zh-CN" altLang="en-US" sz="2400" dirty="0" smtClean="0"/>
              <a:t>）</a:t>
            </a:r>
            <a:r>
              <a:rPr lang="zh-CN" altLang="en-US" sz="2400" dirty="0" smtClean="0">
                <a:solidFill>
                  <a:srgbClr val="FF0000"/>
                </a:solidFill>
              </a:rPr>
              <a:t>检测</a:t>
            </a:r>
            <a:r>
              <a:rPr lang="zh-CN" altLang="en-US" sz="2400" dirty="0" smtClean="0"/>
              <a:t>新加入的或者过期失效的</a:t>
            </a:r>
            <a:r>
              <a:rPr lang="en-US" altLang="zh-CN" sz="2400" dirty="0" smtClean="0">
                <a:solidFill>
                  <a:srgbClr val="FF0000"/>
                </a:solidFill>
              </a:rPr>
              <a:t>Table</a:t>
            </a:r>
            <a:r>
              <a:rPr lang="zh-CN" altLang="en-US" sz="2400" dirty="0" smtClean="0">
                <a:solidFill>
                  <a:srgbClr val="FF0000"/>
                </a:solidFill>
              </a:rPr>
              <a:t>服务器</a:t>
            </a:r>
          </a:p>
          <a:p>
            <a:pPr>
              <a:lnSpc>
                <a:spcPct val="120000"/>
              </a:lnSpc>
            </a:pPr>
            <a:r>
              <a:rPr lang="en-US" altLang="zh-CN" sz="2400" dirty="0" smtClean="0"/>
              <a:t>3</a:t>
            </a:r>
            <a:r>
              <a:rPr lang="zh-CN" altLang="en-US" sz="2400" dirty="0" smtClean="0"/>
              <a:t>）对</a:t>
            </a:r>
            <a:r>
              <a:rPr lang="en-US" altLang="zh-CN" sz="2400" dirty="0" smtClean="0"/>
              <a:t>Tablet</a:t>
            </a:r>
            <a:r>
              <a:rPr lang="zh-CN" altLang="en-US" sz="2400" dirty="0" smtClean="0"/>
              <a:t>服务器进行</a:t>
            </a:r>
            <a:r>
              <a:rPr lang="zh-CN" altLang="en-US" sz="2400" dirty="0" smtClean="0">
                <a:solidFill>
                  <a:srgbClr val="FF0000"/>
                </a:solidFill>
              </a:rPr>
              <a:t>负载均衡</a:t>
            </a:r>
          </a:p>
          <a:p>
            <a:pPr>
              <a:lnSpc>
                <a:spcPct val="120000"/>
              </a:lnSpc>
            </a:pPr>
            <a:r>
              <a:rPr lang="en-US" altLang="zh-CN" sz="2400" dirty="0" smtClean="0"/>
              <a:t>4</a:t>
            </a:r>
            <a:r>
              <a:rPr lang="zh-CN" altLang="en-US" sz="2400" dirty="0" smtClean="0"/>
              <a:t>）对保存在</a:t>
            </a:r>
            <a:r>
              <a:rPr lang="en-US" altLang="zh-CN" sz="2400" dirty="0" smtClean="0"/>
              <a:t>GFS</a:t>
            </a:r>
            <a:r>
              <a:rPr lang="zh-CN" altLang="en-US" sz="2400" dirty="0" smtClean="0"/>
              <a:t>上的文件进行</a:t>
            </a:r>
            <a:r>
              <a:rPr lang="zh-CN" altLang="en-US" sz="2400" dirty="0" smtClean="0">
                <a:solidFill>
                  <a:srgbClr val="FF0000"/>
                </a:solidFill>
              </a:rPr>
              <a:t>垃圾收集</a:t>
            </a:r>
          </a:p>
          <a:p>
            <a:pPr>
              <a:lnSpc>
                <a:spcPct val="120000"/>
              </a:lnSpc>
            </a:pPr>
            <a:r>
              <a:rPr lang="en-US" altLang="zh-CN" sz="2400" dirty="0" smtClean="0"/>
              <a:t>5</a:t>
            </a:r>
            <a:r>
              <a:rPr lang="zh-CN" altLang="en-US" sz="2400" dirty="0" smtClean="0"/>
              <a:t>）处理对</a:t>
            </a:r>
            <a:r>
              <a:rPr lang="zh-CN" altLang="en-US" sz="2400" dirty="0" smtClean="0">
                <a:solidFill>
                  <a:srgbClr val="FF0000"/>
                </a:solidFill>
              </a:rPr>
              <a:t>模式的相关修改操作</a:t>
            </a:r>
            <a:r>
              <a:rPr lang="zh-CN" altLang="en-US" sz="2400" dirty="0" smtClean="0"/>
              <a:t>（例如建立表和列族）</a:t>
            </a:r>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56</a:t>
            </a:fld>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Chubby</a:t>
            </a:r>
            <a:r>
              <a:rPr lang="zh-CN" altLang="en-US" dirty="0" smtClean="0"/>
              <a:t>任务回顾</a:t>
            </a:r>
            <a:endParaRPr lang="zh-CN" altLang="en-US" dirty="0"/>
          </a:p>
        </p:txBody>
      </p:sp>
      <p:sp>
        <p:nvSpPr>
          <p:cNvPr id="3" name="文本占位符 2"/>
          <p:cNvSpPr>
            <a:spLocks noGrp="1"/>
          </p:cNvSpPr>
          <p:nvPr>
            <p:ph type="body" sz="quarter" idx="13"/>
          </p:nvPr>
        </p:nvSpPr>
        <p:spPr/>
        <p:txBody>
          <a:bodyPr>
            <a:normAutofit/>
          </a:bodyPr>
          <a:lstStyle/>
          <a:p>
            <a:pPr>
              <a:lnSpc>
                <a:spcPct val="120000"/>
              </a:lnSpc>
            </a:pPr>
            <a:r>
              <a:rPr lang="en-US" altLang="zh-CN" sz="2400" dirty="0" smtClean="0"/>
              <a:t>1</a:t>
            </a:r>
            <a:r>
              <a:rPr lang="zh-CN" altLang="en-US" sz="2400" dirty="0" smtClean="0"/>
              <a:t>）确保在任何给定的时间内</a:t>
            </a:r>
            <a:r>
              <a:rPr lang="zh-CN" altLang="en-US" sz="2400" dirty="0" smtClean="0">
                <a:solidFill>
                  <a:srgbClr val="FF0000"/>
                </a:solidFill>
              </a:rPr>
              <a:t>最多只有一个</a:t>
            </a:r>
            <a:r>
              <a:rPr lang="zh-CN" altLang="en-US" sz="2400" dirty="0" smtClean="0"/>
              <a:t>活动的</a:t>
            </a:r>
            <a:r>
              <a:rPr lang="en-US" altLang="zh-CN" sz="2400" dirty="0" smtClean="0"/>
              <a:t>Master</a:t>
            </a:r>
            <a:r>
              <a:rPr lang="zh-CN" altLang="en-US" sz="2400" dirty="0" smtClean="0"/>
              <a:t>副本；</a:t>
            </a:r>
          </a:p>
          <a:p>
            <a:pPr>
              <a:lnSpc>
                <a:spcPct val="120000"/>
              </a:lnSpc>
            </a:pPr>
            <a:r>
              <a:rPr lang="en-US" altLang="zh-CN" sz="2400" dirty="0" smtClean="0"/>
              <a:t>2</a:t>
            </a:r>
            <a:r>
              <a:rPr lang="zh-CN" altLang="en-US" sz="2400" dirty="0" smtClean="0"/>
              <a:t>）</a:t>
            </a:r>
            <a:r>
              <a:rPr lang="zh-CN" altLang="en-US" sz="2400" dirty="0">
                <a:solidFill>
                  <a:srgbClr val="FF0000"/>
                </a:solidFill>
              </a:rPr>
              <a:t>查找</a:t>
            </a:r>
            <a:r>
              <a:rPr lang="en-US" altLang="zh-CN" sz="2400" dirty="0">
                <a:solidFill>
                  <a:srgbClr val="FF0000"/>
                </a:solidFill>
              </a:rPr>
              <a:t>Tablet</a:t>
            </a:r>
            <a:r>
              <a:rPr lang="zh-CN" altLang="en-US" sz="2400" dirty="0">
                <a:solidFill>
                  <a:srgbClr val="FF0000"/>
                </a:solidFill>
              </a:rPr>
              <a:t>服务器</a:t>
            </a:r>
            <a:r>
              <a:rPr lang="zh-CN" altLang="en-US" sz="2400" dirty="0"/>
              <a:t>，以及在</a:t>
            </a:r>
            <a:r>
              <a:rPr lang="en-US" altLang="zh-CN" sz="2400" dirty="0"/>
              <a:t>Tablet</a:t>
            </a:r>
            <a:r>
              <a:rPr lang="zh-CN" altLang="en-US" sz="2400" dirty="0"/>
              <a:t>服务器失效时进行善后</a:t>
            </a:r>
            <a:r>
              <a:rPr lang="zh-CN" altLang="en-US" sz="2400" dirty="0" smtClean="0"/>
              <a:t>；</a:t>
            </a:r>
          </a:p>
          <a:p>
            <a:pPr>
              <a:lnSpc>
                <a:spcPct val="120000"/>
              </a:lnSpc>
            </a:pPr>
            <a:r>
              <a:rPr lang="en-US" altLang="zh-CN" sz="2400" dirty="0" smtClean="0"/>
              <a:t>3</a:t>
            </a:r>
            <a:r>
              <a:rPr lang="zh-CN" altLang="en-US" sz="2400" dirty="0"/>
              <a:t>）存储</a:t>
            </a:r>
            <a:r>
              <a:rPr lang="en-US" altLang="zh-CN" sz="2400" dirty="0" err="1"/>
              <a:t>BigTable</a:t>
            </a:r>
            <a:r>
              <a:rPr lang="zh-CN" altLang="en-US" sz="2400" dirty="0"/>
              <a:t>数据的</a:t>
            </a:r>
            <a:r>
              <a:rPr lang="zh-CN" altLang="en-US" sz="2400" dirty="0">
                <a:solidFill>
                  <a:srgbClr val="FF0000"/>
                </a:solidFill>
              </a:rPr>
              <a:t>自引导指令</a:t>
            </a:r>
            <a:r>
              <a:rPr lang="zh-CN" altLang="en-US" sz="2400" dirty="0"/>
              <a:t>的位置；</a:t>
            </a:r>
            <a:endParaRPr lang="zh-CN" altLang="en-US" sz="2400" dirty="0" smtClean="0"/>
          </a:p>
          <a:p>
            <a:pPr>
              <a:lnSpc>
                <a:spcPct val="120000"/>
              </a:lnSpc>
            </a:pPr>
            <a:r>
              <a:rPr lang="en-US" altLang="zh-CN" sz="2400" dirty="0" smtClean="0"/>
              <a:t>4</a:t>
            </a:r>
            <a:r>
              <a:rPr lang="zh-CN" altLang="en-US" sz="2400" dirty="0" smtClean="0"/>
              <a:t>）</a:t>
            </a:r>
            <a:r>
              <a:rPr lang="zh-CN" altLang="en-US" sz="2400" dirty="0" smtClean="0">
                <a:solidFill>
                  <a:srgbClr val="FF0000"/>
                </a:solidFill>
              </a:rPr>
              <a:t>存储</a:t>
            </a:r>
            <a:r>
              <a:rPr lang="en-US" altLang="zh-CN" sz="2400" dirty="0" err="1" smtClean="0"/>
              <a:t>BigTable</a:t>
            </a:r>
            <a:r>
              <a:rPr lang="zh-CN" altLang="en-US" sz="2400" dirty="0" smtClean="0"/>
              <a:t>的</a:t>
            </a:r>
            <a:r>
              <a:rPr lang="zh-CN" altLang="en-US" sz="2400" dirty="0" smtClean="0">
                <a:solidFill>
                  <a:srgbClr val="FF0000"/>
                </a:solidFill>
              </a:rPr>
              <a:t>模式信息</a:t>
            </a:r>
            <a:r>
              <a:rPr lang="zh-CN" altLang="en-US" sz="2400" dirty="0" smtClean="0"/>
              <a:t>（每张表的列族信息）；</a:t>
            </a:r>
          </a:p>
          <a:p>
            <a:pPr>
              <a:lnSpc>
                <a:spcPct val="120000"/>
              </a:lnSpc>
            </a:pPr>
            <a:r>
              <a:rPr lang="en-US" altLang="zh-CN" sz="2400" dirty="0" smtClean="0"/>
              <a:t>5</a:t>
            </a:r>
            <a:r>
              <a:rPr lang="zh-CN" altLang="en-US" sz="2400" dirty="0" smtClean="0"/>
              <a:t>）</a:t>
            </a:r>
            <a:r>
              <a:rPr lang="zh-CN" altLang="en-US" sz="2400" dirty="0" smtClean="0">
                <a:solidFill>
                  <a:srgbClr val="FF0000"/>
                </a:solidFill>
              </a:rPr>
              <a:t>存储访问控制列表。</a:t>
            </a:r>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57</a:t>
            </a:fld>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55829288-D3C2-416B-9315-EB2E691CE26E}" type="slidenum">
              <a:rPr lang="zh-CN" altLang="en-US"/>
              <a:pPr>
                <a:defRPr/>
              </a:pPr>
              <a:t>58</a:t>
            </a:fld>
            <a:endParaRPr lang="zh-CN" altLang="en-US"/>
          </a:p>
        </p:txBody>
      </p:sp>
      <p:sp>
        <p:nvSpPr>
          <p:cNvPr id="2" name="标题 1"/>
          <p:cNvSpPr>
            <a:spLocks noGrp="1"/>
          </p:cNvSpPr>
          <p:nvPr>
            <p:ph type="title"/>
          </p:nvPr>
        </p:nvSpPr>
        <p:spPr bwMode="auto">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Master</a:t>
            </a:r>
            <a:r>
              <a:rPr lang="zh-CN" altLang="en-US" dirty="0" smtClean="0">
                <a:effectLst>
                  <a:outerShdw blurRad="38100" dist="38100" dir="2700000" algn="tl">
                    <a:srgbClr val="000000"/>
                  </a:outerShdw>
                </a:effectLst>
              </a:rPr>
              <a:t>启动</a:t>
            </a:r>
          </a:p>
        </p:txBody>
      </p:sp>
      <p:sp>
        <p:nvSpPr>
          <p:cNvPr id="39939" name="文本占位符 2"/>
          <p:cNvSpPr>
            <a:spLocks noGrp="1"/>
          </p:cNvSpPr>
          <p:nvPr>
            <p:ph type="body" sz="quarter" idx="13"/>
          </p:nvPr>
        </p:nvSpPr>
        <p:spPr>
          <a:xfrm>
            <a:off x="475239" y="1408148"/>
            <a:ext cx="8143875" cy="4286250"/>
          </a:xfrm>
        </p:spPr>
        <p:txBody>
          <a:bodyPr>
            <a:normAutofit/>
          </a:bodyPr>
          <a:lstStyle/>
          <a:p>
            <a:r>
              <a:rPr lang="en-US" altLang="zh-CN" sz="2400" dirty="0" smtClean="0"/>
              <a:t>Master</a:t>
            </a:r>
            <a:r>
              <a:rPr lang="zh-CN" altLang="en-US" sz="2400" dirty="0" smtClean="0"/>
              <a:t>服务器在启动时执行以下步骤：</a:t>
            </a:r>
            <a:endParaRPr lang="en-US" altLang="zh-CN" sz="2400" dirty="0" smtClean="0"/>
          </a:p>
          <a:p>
            <a:r>
              <a:rPr lang="zh-CN" altLang="en-US" sz="2400" dirty="0" smtClean="0"/>
              <a:t>（</a:t>
            </a:r>
            <a:r>
              <a:rPr lang="en-US" altLang="zh-CN" sz="2400" dirty="0" smtClean="0"/>
              <a:t>1</a:t>
            </a:r>
            <a:r>
              <a:rPr lang="zh-CN" altLang="en-US" sz="2400" dirty="0" smtClean="0"/>
              <a:t>）从</a:t>
            </a:r>
            <a:r>
              <a:rPr lang="en-US" altLang="zh-CN" sz="2400" dirty="0" smtClean="0"/>
              <a:t>Chubby</a:t>
            </a:r>
            <a:r>
              <a:rPr lang="zh-CN" altLang="en-US" sz="2400" dirty="0" smtClean="0"/>
              <a:t>获取一个唯一的</a:t>
            </a:r>
            <a:r>
              <a:rPr lang="en-US" altLang="zh-CN" sz="2400" dirty="0" smtClean="0">
                <a:solidFill>
                  <a:srgbClr val="FF0000"/>
                </a:solidFill>
              </a:rPr>
              <a:t>Master</a:t>
            </a:r>
            <a:r>
              <a:rPr lang="zh-CN" altLang="en-US" sz="2400" dirty="0" smtClean="0">
                <a:solidFill>
                  <a:srgbClr val="FF0000"/>
                </a:solidFill>
              </a:rPr>
              <a:t>锁</a:t>
            </a:r>
            <a:r>
              <a:rPr lang="zh-CN" altLang="en-US" sz="2400" dirty="0" smtClean="0"/>
              <a:t>，用来阻止创建其它的</a:t>
            </a:r>
            <a:r>
              <a:rPr lang="en-US" altLang="zh-CN" sz="2400" dirty="0" smtClean="0"/>
              <a:t>Master</a:t>
            </a:r>
            <a:r>
              <a:rPr lang="zh-CN" altLang="en-US" sz="2400" dirty="0" smtClean="0"/>
              <a:t>服务器实例；</a:t>
            </a:r>
            <a:endParaRPr lang="en-US" altLang="zh-CN" sz="2400" dirty="0" smtClean="0"/>
          </a:p>
          <a:p>
            <a:r>
              <a:rPr lang="zh-CN" altLang="en-US" sz="2400" dirty="0" smtClean="0"/>
              <a:t>（</a:t>
            </a:r>
            <a:r>
              <a:rPr lang="en-US" altLang="zh-CN" sz="2400" dirty="0" smtClean="0"/>
              <a:t>2</a:t>
            </a:r>
            <a:r>
              <a:rPr lang="zh-CN" altLang="en-US" sz="2400" dirty="0" smtClean="0"/>
              <a:t>）扫描</a:t>
            </a:r>
            <a:r>
              <a:rPr lang="en-US" altLang="zh-CN" sz="2400" dirty="0" smtClean="0"/>
              <a:t>Chubby</a:t>
            </a:r>
            <a:r>
              <a:rPr lang="zh-CN" altLang="en-US" sz="2400" dirty="0" smtClean="0"/>
              <a:t>的</a:t>
            </a:r>
            <a:r>
              <a:rPr lang="zh-CN" altLang="en-US" sz="2400" dirty="0" smtClean="0">
                <a:solidFill>
                  <a:srgbClr val="FF0000"/>
                </a:solidFill>
              </a:rPr>
              <a:t>服务器文件锁存储目录</a:t>
            </a:r>
            <a:r>
              <a:rPr lang="zh-CN" altLang="en-US" sz="2400" dirty="0" smtClean="0"/>
              <a:t>，获取当前正在运行的服务器列表；</a:t>
            </a:r>
            <a:endParaRPr lang="en-US" altLang="zh-CN" sz="2400" dirty="0" smtClean="0"/>
          </a:p>
          <a:p>
            <a:r>
              <a:rPr lang="zh-CN" altLang="en-US" sz="2400" dirty="0" smtClean="0"/>
              <a:t>（</a:t>
            </a:r>
            <a:r>
              <a:rPr lang="en-US" altLang="zh-CN" sz="2400" dirty="0" smtClean="0"/>
              <a:t>3</a:t>
            </a:r>
            <a:r>
              <a:rPr lang="zh-CN" altLang="en-US" sz="2400" dirty="0" smtClean="0"/>
              <a:t>）和所有的正在运行的</a:t>
            </a:r>
            <a:r>
              <a:rPr lang="en-US" altLang="zh-CN" sz="2400" dirty="0" smtClean="0"/>
              <a:t>Tablet</a:t>
            </a:r>
            <a:r>
              <a:rPr lang="zh-CN" altLang="en-US" sz="2400" dirty="0" smtClean="0"/>
              <a:t>表</a:t>
            </a:r>
            <a:r>
              <a:rPr lang="zh-CN" altLang="en-US" sz="2400" dirty="0" smtClean="0">
                <a:solidFill>
                  <a:srgbClr val="FF0000"/>
                </a:solidFill>
              </a:rPr>
              <a:t>服务器通信</a:t>
            </a:r>
            <a:r>
              <a:rPr lang="zh-CN" altLang="en-US" sz="2400" dirty="0" smtClean="0"/>
              <a:t>，</a:t>
            </a:r>
            <a:r>
              <a:rPr lang="zh-CN" altLang="en-US" sz="2400" dirty="0" smtClean="0">
                <a:solidFill>
                  <a:srgbClr val="FF0000"/>
                </a:solidFill>
              </a:rPr>
              <a:t>获取</a:t>
            </a:r>
            <a:r>
              <a:rPr lang="zh-CN" altLang="en-US" sz="2400" dirty="0" smtClean="0"/>
              <a:t>每个</a:t>
            </a:r>
            <a:r>
              <a:rPr lang="en-US" altLang="zh-CN" sz="2400" dirty="0" smtClean="0"/>
              <a:t>Tablet</a:t>
            </a:r>
            <a:r>
              <a:rPr lang="zh-CN" altLang="en-US" sz="2400" dirty="0" smtClean="0"/>
              <a:t>服务器上</a:t>
            </a:r>
            <a:r>
              <a:rPr lang="en-US" altLang="zh-CN" sz="2400" dirty="0" smtClean="0">
                <a:solidFill>
                  <a:srgbClr val="FF0000"/>
                </a:solidFill>
              </a:rPr>
              <a:t>Tablet</a:t>
            </a:r>
            <a:r>
              <a:rPr lang="zh-CN" altLang="en-US" sz="2400" dirty="0" smtClean="0">
                <a:solidFill>
                  <a:srgbClr val="FF0000"/>
                </a:solidFill>
              </a:rPr>
              <a:t>的分配信息</a:t>
            </a:r>
            <a:r>
              <a:rPr lang="zh-CN" altLang="en-US" sz="2400" dirty="0" smtClean="0"/>
              <a:t>；</a:t>
            </a:r>
            <a:endParaRPr lang="en-US" altLang="zh-CN" sz="2400" dirty="0" smtClean="0"/>
          </a:p>
          <a:p>
            <a:r>
              <a:rPr lang="zh-CN" altLang="en-US" sz="2400" dirty="0" smtClean="0"/>
              <a:t>（</a:t>
            </a:r>
            <a:r>
              <a:rPr lang="en-US" altLang="zh-CN" sz="2400" dirty="0" smtClean="0"/>
              <a:t>4</a:t>
            </a:r>
            <a:r>
              <a:rPr lang="zh-CN" altLang="en-US" sz="2400" dirty="0" smtClean="0"/>
              <a:t>）</a:t>
            </a:r>
            <a:r>
              <a:rPr lang="zh-CN" altLang="en-US" sz="2400" dirty="0" smtClean="0">
                <a:solidFill>
                  <a:srgbClr val="FF0000"/>
                </a:solidFill>
              </a:rPr>
              <a:t>扫描</a:t>
            </a:r>
            <a:r>
              <a:rPr lang="en-US" altLang="zh-CN" sz="2400" dirty="0" smtClean="0">
                <a:solidFill>
                  <a:srgbClr val="FF0000"/>
                </a:solidFill>
              </a:rPr>
              <a:t>METADATA</a:t>
            </a:r>
            <a:r>
              <a:rPr lang="zh-CN" altLang="en-US" sz="2400" dirty="0" smtClean="0">
                <a:solidFill>
                  <a:srgbClr val="FF0000"/>
                </a:solidFill>
              </a:rPr>
              <a:t>表</a:t>
            </a:r>
            <a:r>
              <a:rPr lang="zh-CN" altLang="en-US" sz="2400" dirty="0" smtClean="0"/>
              <a:t>获取所有的</a:t>
            </a:r>
            <a:r>
              <a:rPr lang="en-US" altLang="zh-CN" sz="2400" dirty="0" smtClean="0"/>
              <a:t>Tablet</a:t>
            </a:r>
            <a:r>
              <a:rPr lang="zh-CN" altLang="en-US" sz="2400" dirty="0" smtClean="0"/>
              <a:t>的集合，在扫描过程中如果</a:t>
            </a:r>
            <a:r>
              <a:rPr lang="zh-CN" altLang="en-US" sz="2400" dirty="0" smtClean="0">
                <a:solidFill>
                  <a:srgbClr val="FF0000"/>
                </a:solidFill>
              </a:rPr>
              <a:t>发现还没有分配的</a:t>
            </a:r>
            <a:r>
              <a:rPr lang="en-US" altLang="zh-CN" sz="2400" dirty="0" smtClean="0">
                <a:solidFill>
                  <a:srgbClr val="FF0000"/>
                </a:solidFill>
              </a:rPr>
              <a:t>Tablet</a:t>
            </a:r>
            <a:r>
              <a:rPr lang="zh-CN" altLang="en-US" sz="2400" dirty="0" smtClean="0"/>
              <a:t>，就将其加入</a:t>
            </a:r>
            <a:r>
              <a:rPr lang="zh-CN" altLang="en-US" sz="2400" dirty="0" smtClean="0">
                <a:solidFill>
                  <a:srgbClr val="FF0000"/>
                </a:solidFill>
              </a:rPr>
              <a:t>未分配</a:t>
            </a:r>
            <a:r>
              <a:rPr lang="zh-CN" altLang="en-US" sz="2400" dirty="0" smtClean="0"/>
              <a:t>的</a:t>
            </a:r>
            <a:r>
              <a:rPr lang="en-US" altLang="zh-CN" sz="2400" dirty="0" smtClean="0"/>
              <a:t>Tablet</a:t>
            </a:r>
            <a:r>
              <a:rPr lang="zh-CN" altLang="en-US" sz="2400" dirty="0" smtClean="0"/>
              <a:t>集合等待合适的时机分配。</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C26B62CE-24BC-48FD-A527-B00CE1E29160}" type="slidenum">
              <a:rPr lang="zh-CN" altLang="en-US" sz="1000">
                <a:solidFill>
                  <a:schemeClr val="bg2">
                    <a:shade val="50000"/>
                  </a:schemeClr>
                </a:solidFill>
                <a:latin typeface="+mn-lt"/>
                <a:ea typeface="+mn-ea"/>
              </a:rPr>
              <a:pPr algn="r" fontAlgn="auto">
                <a:spcBef>
                  <a:spcPts val="0"/>
                </a:spcBef>
                <a:spcAft>
                  <a:spcPts val="0"/>
                </a:spcAft>
                <a:defRPr/>
              </a:pPr>
              <a:t>58</a:t>
            </a:fld>
            <a:endParaRPr lang="zh-CN" altLang="en-US" sz="1000">
              <a:solidFill>
                <a:schemeClr val="bg2">
                  <a:shade val="50000"/>
                </a:schemeClr>
              </a:solidFill>
              <a:latin typeface="+mn-lt"/>
              <a:ea typeface="+mn-ea"/>
            </a:endParaRPr>
          </a:p>
        </p:txBody>
      </p:sp>
      <p:sp>
        <p:nvSpPr>
          <p:cNvPr id="6" name="圆角矩形标注 5"/>
          <p:cNvSpPr/>
          <p:nvPr/>
        </p:nvSpPr>
        <p:spPr>
          <a:xfrm>
            <a:off x="5508104" y="5445224"/>
            <a:ext cx="2580068" cy="767964"/>
          </a:xfrm>
          <a:prstGeom prst="wedgeRoundRectCallout">
            <a:avLst>
              <a:gd name="adj1" fmla="val -44620"/>
              <a:gd name="adj2" fmla="val -11708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smtClean="0">
                <a:solidFill>
                  <a:schemeClr val="tx1"/>
                </a:solidFill>
              </a:rPr>
              <a:t>节点退出、故障、</a:t>
            </a:r>
            <a:endParaRPr lang="en-US" altLang="zh-CN" sz="2400" dirty="0" smtClean="0">
              <a:solidFill>
                <a:schemeClr val="tx1"/>
              </a:solidFill>
            </a:endParaRPr>
          </a:p>
          <a:p>
            <a:r>
              <a:rPr lang="en-US" altLang="zh-CN" sz="2400" dirty="0" smtClean="0">
                <a:solidFill>
                  <a:schemeClr val="tx1"/>
                </a:solidFill>
              </a:rPr>
              <a:t>Tablet</a:t>
            </a:r>
            <a:r>
              <a:rPr lang="zh-CN" altLang="en-US" sz="2400" dirty="0" smtClean="0">
                <a:solidFill>
                  <a:schemeClr val="tx1"/>
                </a:solidFill>
              </a:rPr>
              <a:t>分裂</a:t>
            </a:r>
            <a:endParaRPr lang="zh-CN" altLang="en-US" sz="2400"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16C80EFA-720B-4DAA-9E1B-F6EBCE5E8574}" type="slidenum">
              <a:rPr lang="zh-CN" altLang="en-US"/>
              <a:pPr>
                <a:defRPr/>
              </a:pPr>
              <a:t>59</a:t>
            </a:fld>
            <a:endParaRPr lang="zh-CN" altLang="en-US"/>
          </a:p>
        </p:txBody>
      </p:sp>
      <p:sp>
        <p:nvSpPr>
          <p:cNvPr id="2" name="标题 1"/>
          <p:cNvSpPr>
            <a:spLocks noGrp="1"/>
          </p:cNvSpPr>
          <p:nvPr>
            <p:ph type="title"/>
          </p:nvPr>
        </p:nvSpPr>
        <p:spPr bwMode="auto">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集合变更</a:t>
            </a:r>
          </a:p>
        </p:txBody>
      </p:sp>
      <p:sp>
        <p:nvSpPr>
          <p:cNvPr id="48132" name="文本占位符 2"/>
          <p:cNvSpPr>
            <a:spLocks noGrp="1"/>
          </p:cNvSpPr>
          <p:nvPr>
            <p:ph type="body" sz="quarter" idx="13"/>
          </p:nvPr>
        </p:nvSpPr>
        <p:spPr>
          <a:xfrm>
            <a:off x="357158" y="1500188"/>
            <a:ext cx="8643937" cy="4017044"/>
          </a:xfrm>
        </p:spPr>
        <p:txBody>
          <a:bodyPr>
            <a:normAutofit/>
          </a:bodyPr>
          <a:lstStyle/>
          <a:p>
            <a:pPr>
              <a:lnSpc>
                <a:spcPct val="120000"/>
              </a:lnSpc>
            </a:pPr>
            <a:r>
              <a:rPr lang="en-US" altLang="zh-CN" sz="2400" dirty="0" smtClean="0"/>
              <a:t>Tablet</a:t>
            </a:r>
            <a:r>
              <a:rPr lang="zh-CN" altLang="en-US" sz="2400" dirty="0" smtClean="0"/>
              <a:t>集合的改变：</a:t>
            </a:r>
          </a:p>
          <a:p>
            <a:pPr>
              <a:lnSpc>
                <a:spcPct val="120000"/>
              </a:lnSpc>
            </a:pPr>
            <a:r>
              <a:rPr lang="en-US" altLang="zh-CN" sz="2400" dirty="0" smtClean="0"/>
              <a:t>1</a:t>
            </a:r>
            <a:r>
              <a:rPr lang="zh-CN" altLang="en-US" sz="2400" dirty="0" smtClean="0"/>
              <a:t>）建立一个新表；</a:t>
            </a:r>
          </a:p>
          <a:p>
            <a:pPr>
              <a:lnSpc>
                <a:spcPct val="120000"/>
              </a:lnSpc>
            </a:pPr>
            <a:r>
              <a:rPr lang="en-US" altLang="zh-CN" sz="2400" dirty="0" smtClean="0"/>
              <a:t>2</a:t>
            </a:r>
            <a:r>
              <a:rPr lang="zh-CN" altLang="en-US" sz="2400" dirty="0" smtClean="0"/>
              <a:t>）删除一个旧表；</a:t>
            </a:r>
          </a:p>
          <a:p>
            <a:pPr>
              <a:lnSpc>
                <a:spcPct val="120000"/>
              </a:lnSpc>
            </a:pPr>
            <a:r>
              <a:rPr lang="en-US" altLang="zh-CN" sz="2400" dirty="0" smtClean="0"/>
              <a:t>3</a:t>
            </a:r>
            <a:r>
              <a:rPr lang="zh-CN" altLang="en-US" sz="2400" dirty="0" smtClean="0"/>
              <a:t>）两个</a:t>
            </a:r>
            <a:r>
              <a:rPr lang="en-US" altLang="zh-CN" sz="2400" dirty="0" smtClean="0"/>
              <a:t>Tablet</a:t>
            </a:r>
            <a:r>
              <a:rPr lang="zh-CN" altLang="en-US" sz="2400" dirty="0" smtClean="0"/>
              <a:t>合并；</a:t>
            </a:r>
          </a:p>
          <a:p>
            <a:pPr>
              <a:lnSpc>
                <a:spcPct val="120000"/>
              </a:lnSpc>
            </a:pPr>
            <a:r>
              <a:rPr lang="en-US" altLang="zh-CN" sz="2400" dirty="0" smtClean="0">
                <a:solidFill>
                  <a:srgbClr val="FF0000"/>
                </a:solidFill>
              </a:rPr>
              <a:t>4</a:t>
            </a:r>
            <a:r>
              <a:rPr lang="zh-CN" altLang="en-US" sz="2400" dirty="0" smtClean="0">
                <a:solidFill>
                  <a:srgbClr val="FF0000"/>
                </a:solidFill>
              </a:rPr>
              <a:t>）一个</a:t>
            </a:r>
            <a:r>
              <a:rPr lang="en-US" altLang="zh-CN" sz="2400" dirty="0" smtClean="0">
                <a:solidFill>
                  <a:srgbClr val="FF0000"/>
                </a:solidFill>
              </a:rPr>
              <a:t>Tablet</a:t>
            </a:r>
            <a:r>
              <a:rPr lang="zh-CN" altLang="en-US" sz="2400" dirty="0" smtClean="0">
                <a:solidFill>
                  <a:srgbClr val="FF0000"/>
                </a:solidFill>
              </a:rPr>
              <a:t>被分割成两个小的</a:t>
            </a:r>
            <a:r>
              <a:rPr lang="en-US" altLang="zh-CN" sz="2400" dirty="0" smtClean="0">
                <a:solidFill>
                  <a:srgbClr val="FF0000"/>
                </a:solidFill>
              </a:rPr>
              <a:t>Tablet</a:t>
            </a:r>
            <a:r>
              <a:rPr lang="zh-CN" altLang="en-US" sz="2400" dirty="0" smtClean="0">
                <a:solidFill>
                  <a:srgbClr val="FF0000"/>
                </a:solidFill>
              </a:rPr>
              <a:t>。</a:t>
            </a:r>
          </a:p>
          <a:p>
            <a:pPr>
              <a:lnSpc>
                <a:spcPct val="120000"/>
              </a:lnSpc>
            </a:pPr>
            <a:endParaRPr lang="zh-CN" altLang="en-US" sz="2400" dirty="0" smtClean="0"/>
          </a:p>
          <a:p>
            <a:pPr>
              <a:lnSpc>
                <a:spcPct val="120000"/>
              </a:lnSpc>
            </a:pPr>
            <a:r>
              <a:rPr lang="en-US" altLang="zh-CN" sz="2400" dirty="0" smtClean="0"/>
              <a:t>Master</a:t>
            </a:r>
            <a:r>
              <a:rPr lang="zh-CN" altLang="en-US" sz="2400" dirty="0" smtClean="0"/>
              <a:t>跟踪记录所有这些事件。</a:t>
            </a:r>
          </a:p>
          <a:p>
            <a:pPr>
              <a:lnSpc>
                <a:spcPct val="120000"/>
              </a:lnSpc>
            </a:pPr>
            <a:r>
              <a:rPr lang="en-US" altLang="zh-CN" sz="2400" dirty="0" smtClean="0"/>
              <a:t>1</a:t>
            </a:r>
            <a:r>
              <a:rPr lang="zh-CN" altLang="en-US" sz="2400" dirty="0" smtClean="0"/>
              <a:t>）</a:t>
            </a:r>
            <a:r>
              <a:rPr lang="en-US" altLang="zh-CN" sz="2400" dirty="0" smtClean="0"/>
              <a:t>~3</a:t>
            </a:r>
            <a:r>
              <a:rPr lang="zh-CN" altLang="en-US" sz="2400" dirty="0" smtClean="0"/>
              <a:t>）由</a:t>
            </a:r>
            <a:r>
              <a:rPr lang="en-US" altLang="zh-CN" sz="2400" dirty="0" smtClean="0"/>
              <a:t>master</a:t>
            </a:r>
            <a:r>
              <a:rPr lang="zh-CN" altLang="en-US" sz="2400" dirty="0" smtClean="0"/>
              <a:t>启动，</a:t>
            </a:r>
            <a:r>
              <a:rPr lang="en-US" altLang="zh-CN" sz="2400" dirty="0" smtClean="0">
                <a:solidFill>
                  <a:srgbClr val="FF0000"/>
                </a:solidFill>
              </a:rPr>
              <a:t>4</a:t>
            </a:r>
            <a:r>
              <a:rPr lang="zh-CN" altLang="en-US" sz="2400" dirty="0" smtClean="0">
                <a:solidFill>
                  <a:srgbClr val="FF0000"/>
                </a:solidFill>
              </a:rPr>
              <a:t>）由</a:t>
            </a:r>
            <a:r>
              <a:rPr lang="en-US" altLang="zh-CN" sz="2400" dirty="0" smtClean="0">
                <a:solidFill>
                  <a:srgbClr val="FF0000"/>
                </a:solidFill>
              </a:rPr>
              <a:t>tablet</a:t>
            </a:r>
            <a:r>
              <a:rPr lang="zh-CN" altLang="en-US" sz="2400" dirty="0" smtClean="0">
                <a:solidFill>
                  <a:srgbClr val="FF0000"/>
                </a:solidFill>
              </a:rPr>
              <a:t>服务器启动。</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28DA611E-3D9C-4BD5-BDFC-DB6D6474BBB0}" type="slidenum">
              <a:rPr lang="zh-CN" altLang="en-US" sz="1000">
                <a:solidFill>
                  <a:schemeClr val="bg2">
                    <a:shade val="50000"/>
                  </a:schemeClr>
                </a:solidFill>
                <a:latin typeface="+mn-lt"/>
                <a:ea typeface="+mn-ea"/>
              </a:rPr>
              <a:pPr algn="r" fontAlgn="auto">
                <a:spcBef>
                  <a:spcPts val="0"/>
                </a:spcBef>
                <a:spcAft>
                  <a:spcPts val="0"/>
                </a:spcAft>
                <a:defRPr/>
              </a:pPr>
              <a:t>59</a:t>
            </a:fld>
            <a:endParaRPr lang="zh-CN" altLang="en-US" sz="1000">
              <a:solidFill>
                <a:schemeClr val="bg2">
                  <a:shade val="50000"/>
                </a:schemeClr>
              </a:solidFill>
              <a:latin typeface="+mn-lt"/>
              <a:ea typeface="+mn-ea"/>
            </a:endParaRPr>
          </a:p>
        </p:txBody>
      </p:sp>
      <p:sp>
        <p:nvSpPr>
          <p:cNvPr id="6" name="AutoShape 4"/>
          <p:cNvSpPr>
            <a:spLocks noChangeArrowheads="1"/>
          </p:cNvSpPr>
          <p:nvPr/>
        </p:nvSpPr>
        <p:spPr bwMode="auto">
          <a:xfrm>
            <a:off x="7236296" y="35702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11B9FDFF-31E4-4424-B8C6-9EC3759A2749}" type="slidenum">
              <a:rPr lang="zh-CN" altLang="en-US"/>
              <a:pPr>
                <a:defRPr/>
              </a:pPr>
              <a:t>6</a:t>
            </a:fld>
            <a:endParaRPr lang="zh-CN" altLang="en-US"/>
          </a:p>
        </p:txBody>
      </p:sp>
      <p:sp>
        <p:nvSpPr>
          <p:cNvPr id="2" name="标题 1"/>
          <p:cNvSpPr>
            <a:spLocks noGrp="1"/>
          </p:cNvSpPr>
          <p:nvPr>
            <p:ph type="title"/>
          </p:nvPr>
        </p:nvSpPr>
        <p:spPr>
          <a:xfrm>
            <a:off x="428625" y="500063"/>
            <a:ext cx="8358188" cy="642937"/>
          </a:xfrm>
        </p:spPr>
        <p:txBody>
          <a:bodyPr wrap="square" lIns="91440" tIns="45720" rIns="91440" bIns="45720" numCol="1" anchorCtr="0" compatLnSpc="1">
            <a:prstTxWarp prst="textNoShape">
              <a:avLst/>
            </a:prstTxWarp>
          </a:bodyPr>
          <a:lstStyle/>
          <a:p>
            <a:pPr>
              <a:defRPr/>
            </a:pPr>
            <a:r>
              <a:rPr lang="zh-CN" altLang="en-US" dirty="0" smtClean="0">
                <a:effectLst>
                  <a:outerShdw blurRad="38100" dist="38100" dir="2700000" algn="tl">
                    <a:srgbClr val="000000"/>
                  </a:outerShdw>
                </a:effectLst>
              </a:rPr>
              <a:t>基本特点</a:t>
            </a:r>
          </a:p>
        </p:txBody>
      </p:sp>
      <p:sp>
        <p:nvSpPr>
          <p:cNvPr id="9220" name="文本占位符 2"/>
          <p:cNvSpPr>
            <a:spLocks noGrp="1"/>
          </p:cNvSpPr>
          <p:nvPr>
            <p:ph type="body" sz="quarter" idx="13"/>
          </p:nvPr>
        </p:nvSpPr>
        <p:spPr>
          <a:xfrm>
            <a:off x="468313" y="1341438"/>
            <a:ext cx="8175625" cy="4659312"/>
          </a:xfrm>
        </p:spPr>
        <p:txBody>
          <a:bodyPr>
            <a:normAutofit/>
          </a:bodyPr>
          <a:lstStyle/>
          <a:p>
            <a:pPr>
              <a:lnSpc>
                <a:spcPct val="150000"/>
              </a:lnSpc>
            </a:pPr>
            <a:r>
              <a:rPr lang="zh-CN" altLang="en-US" sz="2400" dirty="0" smtClean="0"/>
              <a:t>使用了很多数据库的实现策略</a:t>
            </a:r>
            <a:endParaRPr lang="en-US" altLang="zh-CN" sz="2400" dirty="0" smtClean="0"/>
          </a:p>
          <a:p>
            <a:pPr>
              <a:lnSpc>
                <a:spcPct val="150000"/>
              </a:lnSpc>
            </a:pPr>
            <a:endParaRPr lang="zh-CN" altLang="en-US" sz="2400" dirty="0" smtClean="0"/>
          </a:p>
          <a:p>
            <a:pPr>
              <a:lnSpc>
                <a:spcPct val="150000"/>
              </a:lnSpc>
            </a:pPr>
            <a:r>
              <a:rPr lang="en-US" altLang="zh-CN" sz="2400" dirty="0" err="1" smtClean="0"/>
              <a:t>Bigtable</a:t>
            </a:r>
            <a:r>
              <a:rPr lang="zh-CN" altLang="en-US" sz="2400" dirty="0" smtClean="0"/>
              <a:t>不支持完整的关系数据模型，</a:t>
            </a:r>
            <a:endParaRPr lang="en-US" altLang="zh-CN" sz="2400" dirty="0" smtClean="0"/>
          </a:p>
          <a:p>
            <a:pPr>
              <a:lnSpc>
                <a:spcPct val="150000"/>
              </a:lnSpc>
            </a:pPr>
            <a:r>
              <a:rPr lang="zh-CN" altLang="en-US" sz="2400" dirty="0" smtClean="0"/>
              <a:t>与之相反，</a:t>
            </a:r>
            <a:r>
              <a:rPr lang="en-US" altLang="zh-CN" sz="2400" dirty="0" err="1" smtClean="0"/>
              <a:t>Bigtable</a:t>
            </a:r>
            <a:r>
              <a:rPr lang="zh-CN" altLang="en-US" sz="2400" dirty="0" smtClean="0"/>
              <a:t>采取的是简单的数据模型，客户可以动态控制数据的分布和格式。  </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5CBCFD01-1B79-4224-8DA9-C6FD44C88961}" type="slidenum">
              <a:rPr lang="zh-CN" altLang="en-US" sz="1000">
                <a:solidFill>
                  <a:schemeClr val="bg2">
                    <a:shade val="50000"/>
                  </a:schemeClr>
                </a:solidFill>
                <a:latin typeface="+mn-lt"/>
                <a:ea typeface="+mn-ea"/>
              </a:rPr>
              <a:pPr algn="r" fontAlgn="auto">
                <a:spcBef>
                  <a:spcPts val="0"/>
                </a:spcBef>
                <a:spcAft>
                  <a:spcPts val="0"/>
                </a:spcAft>
                <a:defRPr/>
              </a:pPr>
              <a:t>6</a:t>
            </a:fld>
            <a:endParaRPr lang="zh-CN" altLang="en-US" sz="1000">
              <a:solidFill>
                <a:schemeClr val="bg2">
                  <a:shade val="50000"/>
                </a:schemeClr>
              </a:solidFill>
              <a:latin typeface="+mn-lt"/>
              <a:ea typeface="+mn-ea"/>
            </a:endParaRPr>
          </a:p>
        </p:txBody>
      </p:sp>
      <p:sp>
        <p:nvSpPr>
          <p:cNvPr id="6" name="圆角矩形标注 5"/>
          <p:cNvSpPr/>
          <p:nvPr/>
        </p:nvSpPr>
        <p:spPr>
          <a:xfrm>
            <a:off x="2483768" y="1988840"/>
            <a:ext cx="5328592" cy="612648"/>
          </a:xfrm>
          <a:prstGeom prst="wedgeRoundRectCallout">
            <a:avLst>
              <a:gd name="adj1" fmla="val -55674"/>
              <a:gd name="adj2" fmla="val -5207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a:solidFill>
                  <a:srgbClr val="3366FF"/>
                </a:solidFill>
              </a:rPr>
              <a:t>在很多方面</a:t>
            </a:r>
            <a:r>
              <a:rPr lang="en-US" altLang="zh-CN" sz="2400" dirty="0" err="1">
                <a:solidFill>
                  <a:srgbClr val="3366FF"/>
                </a:solidFill>
              </a:rPr>
              <a:t>Bigtable</a:t>
            </a:r>
            <a:r>
              <a:rPr lang="zh-CN" altLang="en-US" sz="2400" dirty="0">
                <a:solidFill>
                  <a:srgbClr val="3366FF"/>
                </a:solidFill>
              </a:rPr>
              <a:t>和数据库很类似</a:t>
            </a:r>
            <a:endParaRPr lang="zh-CN" altLang="en-US" sz="2400" dirty="0"/>
          </a:p>
        </p:txBody>
      </p:sp>
      <p:sp>
        <p:nvSpPr>
          <p:cNvPr id="8" name="圆角矩形标注 7"/>
          <p:cNvSpPr/>
          <p:nvPr/>
        </p:nvSpPr>
        <p:spPr>
          <a:xfrm>
            <a:off x="3851920" y="4797152"/>
            <a:ext cx="2376264" cy="612648"/>
          </a:xfrm>
          <a:prstGeom prst="wedgeRoundRectCallout">
            <a:avLst>
              <a:gd name="adj1" fmla="val -4020"/>
              <a:gd name="adj2" fmla="val -22545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solidFill>
                  <a:srgbClr val="3366FF"/>
                </a:solidFill>
              </a:rPr>
              <a:t>宽泛、稀疏</a:t>
            </a:r>
            <a:endParaRPr lang="zh-CN" altLang="en-US" sz="2400" dirty="0">
              <a:solidFill>
                <a:srgbClr val="3366FF"/>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4A925681-08B2-49AF-AFCA-3AE399A094C1}" type="slidenum">
              <a:rPr lang="zh-CN" altLang="en-US"/>
              <a:pPr>
                <a:defRPr/>
              </a:pPr>
              <a:t>60</a:t>
            </a:fld>
            <a:endParaRPr lang="zh-CN" altLang="en-US"/>
          </a:p>
        </p:txBody>
      </p:sp>
      <p:sp>
        <p:nvSpPr>
          <p:cNvPr id="2" name="标题 1"/>
          <p:cNvSpPr>
            <a:spLocks noGrp="1"/>
          </p:cNvSpPr>
          <p:nvPr>
            <p:ph type="title"/>
          </p:nvPr>
        </p:nvSpPr>
        <p:spPr bwMode="auto">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集合变更</a:t>
            </a:r>
          </a:p>
        </p:txBody>
      </p:sp>
      <p:sp>
        <p:nvSpPr>
          <p:cNvPr id="41987" name="文本占位符 2"/>
          <p:cNvSpPr>
            <a:spLocks noGrp="1"/>
          </p:cNvSpPr>
          <p:nvPr>
            <p:ph type="body" sz="quarter" idx="13"/>
          </p:nvPr>
        </p:nvSpPr>
        <p:spPr>
          <a:xfrm>
            <a:off x="531538" y="1373186"/>
            <a:ext cx="8143875" cy="4936133"/>
          </a:xfrm>
        </p:spPr>
        <p:txBody>
          <a:bodyPr>
            <a:normAutofit fontScale="92500" lnSpcReduction="10000"/>
          </a:bodyPr>
          <a:lstStyle/>
          <a:p>
            <a:pPr>
              <a:lnSpc>
                <a:spcPct val="120000"/>
              </a:lnSpc>
            </a:pPr>
            <a:r>
              <a:rPr lang="en-US" altLang="zh-CN" sz="2400" dirty="0" smtClean="0"/>
              <a:t>Tablet</a:t>
            </a:r>
            <a:r>
              <a:rPr lang="zh-CN" altLang="en-US" sz="2400" dirty="0" smtClean="0"/>
              <a:t>服务器启动分割事件，完成后，</a:t>
            </a:r>
            <a:r>
              <a:rPr lang="zh-CN" altLang="en-US" sz="2400" dirty="0" smtClean="0">
                <a:solidFill>
                  <a:srgbClr val="FF0000"/>
                </a:solidFill>
              </a:rPr>
              <a:t>需在</a:t>
            </a:r>
            <a:r>
              <a:rPr lang="en-US" altLang="zh-CN" sz="2400" dirty="0" smtClean="0">
                <a:solidFill>
                  <a:srgbClr val="FF0000"/>
                </a:solidFill>
              </a:rPr>
              <a:t>METADATA</a:t>
            </a:r>
            <a:r>
              <a:rPr lang="zh-CN" altLang="en-US" sz="2400" dirty="0" smtClean="0">
                <a:solidFill>
                  <a:srgbClr val="FF0000"/>
                </a:solidFill>
              </a:rPr>
              <a:t>表中记录新的</a:t>
            </a:r>
            <a:r>
              <a:rPr lang="en-US" altLang="zh-CN" sz="2400" dirty="0" smtClean="0">
                <a:solidFill>
                  <a:srgbClr val="FF0000"/>
                </a:solidFill>
              </a:rPr>
              <a:t>Tablet</a:t>
            </a:r>
            <a:r>
              <a:rPr lang="zh-CN" altLang="en-US" sz="2400" dirty="0" smtClean="0">
                <a:solidFill>
                  <a:srgbClr val="FF0000"/>
                </a:solidFill>
              </a:rPr>
              <a:t>的信息</a:t>
            </a:r>
            <a:r>
              <a:rPr lang="zh-CN" altLang="en-US" sz="2400" dirty="0" smtClean="0"/>
              <a:t>，以示提交该操作。</a:t>
            </a:r>
            <a:endParaRPr lang="en-US" altLang="zh-CN" sz="2400" dirty="0" smtClean="0"/>
          </a:p>
          <a:p>
            <a:pPr>
              <a:lnSpc>
                <a:spcPct val="120000"/>
              </a:lnSpc>
            </a:pPr>
            <a:r>
              <a:rPr lang="zh-CN" altLang="en-US" sz="2400" dirty="0">
                <a:solidFill>
                  <a:srgbClr val="3366FF"/>
                </a:solidFill>
                <a:latin typeface="微软雅黑" pitchFamily="34" charset="-122"/>
              </a:rPr>
              <a:t> </a:t>
            </a:r>
            <a:r>
              <a:rPr lang="zh-CN" altLang="en-US" sz="2400" dirty="0" smtClean="0">
                <a:latin typeface="微软雅黑" pitchFamily="34" charset="-122"/>
              </a:rPr>
              <a:t>↓</a:t>
            </a:r>
            <a:endParaRPr lang="en-US" altLang="zh-CN" sz="2400" dirty="0" smtClean="0">
              <a:latin typeface="微软雅黑" pitchFamily="34" charset="-122"/>
            </a:endParaRPr>
          </a:p>
          <a:p>
            <a:pPr>
              <a:lnSpc>
                <a:spcPct val="120000"/>
              </a:lnSpc>
            </a:pPr>
            <a:r>
              <a:rPr lang="zh-CN" altLang="en-US" sz="2400" dirty="0" smtClean="0"/>
              <a:t>分割操作提交后，</a:t>
            </a:r>
            <a:r>
              <a:rPr lang="en-US" altLang="zh-CN" sz="2400" dirty="0" smtClean="0"/>
              <a:t>Tablet</a:t>
            </a:r>
            <a:r>
              <a:rPr lang="zh-CN" altLang="en-US" sz="2400" dirty="0" smtClean="0"/>
              <a:t>服务器</a:t>
            </a:r>
            <a:r>
              <a:rPr lang="zh-CN" altLang="en-US" sz="2400" dirty="0" smtClean="0">
                <a:solidFill>
                  <a:srgbClr val="FF0000"/>
                </a:solidFill>
              </a:rPr>
              <a:t>通知</a:t>
            </a:r>
            <a:r>
              <a:rPr lang="en-US" altLang="zh-CN" sz="2400" dirty="0" smtClean="0">
                <a:solidFill>
                  <a:srgbClr val="FF0000"/>
                </a:solidFill>
              </a:rPr>
              <a:t>Master</a:t>
            </a:r>
            <a:r>
              <a:rPr lang="zh-CN" altLang="en-US" sz="2400" dirty="0" smtClean="0"/>
              <a:t>已提交信息。</a:t>
            </a:r>
            <a:endParaRPr lang="en-US" altLang="zh-CN" sz="2400" dirty="0" smtClean="0"/>
          </a:p>
          <a:p>
            <a:pPr>
              <a:lnSpc>
                <a:spcPct val="120000"/>
              </a:lnSpc>
            </a:pPr>
            <a:endParaRPr lang="en-US" altLang="zh-CN" sz="2400" dirty="0" smtClean="0">
              <a:solidFill>
                <a:srgbClr val="FF0000"/>
              </a:solidFill>
            </a:endParaRPr>
          </a:p>
          <a:p>
            <a:pPr>
              <a:lnSpc>
                <a:spcPct val="120000"/>
              </a:lnSpc>
            </a:pPr>
            <a:r>
              <a:rPr lang="zh-CN" altLang="en-US" sz="2400" dirty="0" smtClean="0">
                <a:solidFill>
                  <a:srgbClr val="FF0000"/>
                </a:solidFill>
              </a:rPr>
              <a:t>若信息没有通知到</a:t>
            </a:r>
            <a:r>
              <a:rPr lang="en-US" altLang="zh-CN" sz="2400" dirty="0" smtClean="0">
                <a:solidFill>
                  <a:srgbClr val="FF0000"/>
                </a:solidFill>
              </a:rPr>
              <a:t>Master</a:t>
            </a:r>
          </a:p>
          <a:p>
            <a:pPr>
              <a:lnSpc>
                <a:spcPct val="120000"/>
              </a:lnSpc>
            </a:pPr>
            <a:r>
              <a:rPr lang="zh-CN" altLang="en-US" sz="2400" dirty="0" smtClean="0">
                <a:solidFill>
                  <a:srgbClr val="3366FF"/>
                </a:solidFill>
                <a:latin typeface="微软雅黑" pitchFamily="34" charset="-122"/>
              </a:rPr>
              <a:t>          </a:t>
            </a:r>
            <a:r>
              <a:rPr lang="zh-CN" altLang="en-US" sz="2400" dirty="0" smtClean="0">
                <a:latin typeface="微软雅黑" pitchFamily="34" charset="-122"/>
              </a:rPr>
              <a:t>↓</a:t>
            </a:r>
          </a:p>
          <a:p>
            <a:pPr>
              <a:lnSpc>
                <a:spcPct val="120000"/>
              </a:lnSpc>
            </a:pPr>
            <a:r>
              <a:rPr lang="en-US" altLang="zh-CN" sz="2400" dirty="0" smtClean="0"/>
              <a:t>Master</a:t>
            </a:r>
            <a:r>
              <a:rPr lang="zh-CN" altLang="en-US" sz="2400" dirty="0" smtClean="0"/>
              <a:t>在要求</a:t>
            </a:r>
            <a:r>
              <a:rPr lang="en-US" altLang="zh-CN" sz="2400" dirty="0" smtClean="0"/>
              <a:t>Tablet</a:t>
            </a:r>
            <a:r>
              <a:rPr lang="zh-CN" altLang="en-US" sz="2400" dirty="0" smtClean="0"/>
              <a:t>服务器</a:t>
            </a:r>
            <a:r>
              <a:rPr lang="zh-CN" altLang="en-US" sz="2400" dirty="0" smtClean="0">
                <a:solidFill>
                  <a:srgbClr val="FF0000"/>
                </a:solidFill>
              </a:rPr>
              <a:t>装载</a:t>
            </a:r>
            <a:r>
              <a:rPr lang="zh-CN" altLang="en-US" sz="2400" dirty="0" smtClean="0"/>
              <a:t>（已被分割的）子表时会发现一个新的</a:t>
            </a:r>
            <a:r>
              <a:rPr lang="en-US" altLang="zh-CN" sz="2400" dirty="0" smtClean="0"/>
              <a:t>Tablet</a:t>
            </a:r>
            <a:r>
              <a:rPr lang="zh-CN" altLang="en-US" sz="2400" dirty="0" smtClean="0"/>
              <a:t>。</a:t>
            </a:r>
            <a:endParaRPr lang="en-US" altLang="zh-CN" sz="2400" dirty="0" smtClean="0"/>
          </a:p>
          <a:p>
            <a:pPr>
              <a:lnSpc>
                <a:spcPct val="120000"/>
              </a:lnSpc>
            </a:pPr>
            <a:r>
              <a:rPr lang="zh-CN" altLang="en-US" sz="2400" dirty="0" smtClean="0"/>
              <a:t>通过对比</a:t>
            </a:r>
            <a:r>
              <a:rPr lang="en-US" altLang="zh-CN" sz="2400" dirty="0" smtClean="0"/>
              <a:t>METADATA</a:t>
            </a:r>
            <a:r>
              <a:rPr lang="zh-CN" altLang="en-US" sz="2400" dirty="0" smtClean="0"/>
              <a:t>表中</a:t>
            </a:r>
            <a:r>
              <a:rPr lang="en-US" altLang="zh-CN" sz="2400" dirty="0" smtClean="0"/>
              <a:t>Tablet</a:t>
            </a:r>
            <a:r>
              <a:rPr lang="zh-CN" altLang="en-US" sz="2400" dirty="0" smtClean="0"/>
              <a:t>的信息，</a:t>
            </a:r>
            <a:r>
              <a:rPr lang="en-US" altLang="zh-CN" sz="2400" dirty="0" smtClean="0">
                <a:solidFill>
                  <a:srgbClr val="FF0000"/>
                </a:solidFill>
              </a:rPr>
              <a:t>Tablet</a:t>
            </a:r>
            <a:r>
              <a:rPr lang="zh-CN" altLang="en-US" sz="2400" dirty="0" smtClean="0">
                <a:solidFill>
                  <a:srgbClr val="FF0000"/>
                </a:solidFill>
              </a:rPr>
              <a:t>服务器会发现</a:t>
            </a:r>
            <a:r>
              <a:rPr lang="en-US" altLang="zh-CN" sz="2400" dirty="0" smtClean="0">
                <a:solidFill>
                  <a:srgbClr val="FF0000"/>
                </a:solidFill>
              </a:rPr>
              <a:t>Master</a:t>
            </a:r>
            <a:r>
              <a:rPr lang="zh-CN" altLang="en-US" sz="2400" dirty="0" smtClean="0">
                <a:solidFill>
                  <a:srgbClr val="FF0000"/>
                </a:solidFill>
              </a:rPr>
              <a:t>要求其装载的</a:t>
            </a:r>
            <a:r>
              <a:rPr lang="en-US" altLang="zh-CN" sz="2400" dirty="0" smtClean="0">
                <a:solidFill>
                  <a:srgbClr val="FF0000"/>
                </a:solidFill>
              </a:rPr>
              <a:t>Tablet</a:t>
            </a:r>
            <a:r>
              <a:rPr lang="zh-CN" altLang="en-US" sz="2400" dirty="0" smtClean="0">
                <a:solidFill>
                  <a:srgbClr val="FF0000"/>
                </a:solidFill>
              </a:rPr>
              <a:t>不完整</a:t>
            </a:r>
            <a:r>
              <a:rPr lang="zh-CN" altLang="en-US" sz="2400" dirty="0" smtClean="0">
                <a:solidFill>
                  <a:srgbClr val="3366FF"/>
                </a:solidFill>
              </a:rPr>
              <a:t>，</a:t>
            </a:r>
            <a:r>
              <a:rPr lang="en-US" altLang="zh-CN" sz="2400" dirty="0" smtClean="0"/>
              <a:t>Tablet</a:t>
            </a:r>
            <a:r>
              <a:rPr lang="zh-CN" altLang="en-US" sz="2400" dirty="0" smtClean="0"/>
              <a:t>服务器</a:t>
            </a:r>
            <a:r>
              <a:rPr lang="zh-CN" altLang="en-US" sz="2400" dirty="0" smtClean="0">
                <a:solidFill>
                  <a:srgbClr val="FF0000"/>
                </a:solidFill>
              </a:rPr>
              <a:t>重新向</a:t>
            </a:r>
            <a:r>
              <a:rPr lang="en-US" altLang="zh-CN" sz="2400" dirty="0" smtClean="0">
                <a:solidFill>
                  <a:srgbClr val="FF0000"/>
                </a:solidFill>
              </a:rPr>
              <a:t>Master</a:t>
            </a:r>
            <a:r>
              <a:rPr lang="zh-CN" altLang="en-US" sz="2400" dirty="0" smtClean="0">
                <a:solidFill>
                  <a:srgbClr val="FF0000"/>
                </a:solidFill>
              </a:rPr>
              <a:t>服务器发送通知信息</a:t>
            </a:r>
            <a:r>
              <a:rPr lang="zh-CN" altLang="en-US" sz="2400" dirty="0" smtClean="0"/>
              <a:t>。</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BF13A80E-9096-4BE7-BB2F-EC89875A572F}" type="slidenum">
              <a:rPr lang="zh-CN" altLang="en-US" sz="1000">
                <a:solidFill>
                  <a:schemeClr val="bg2">
                    <a:shade val="50000"/>
                  </a:schemeClr>
                </a:solidFill>
                <a:latin typeface="+mn-lt"/>
                <a:ea typeface="+mn-ea"/>
              </a:rPr>
              <a:pPr algn="r" fontAlgn="auto">
                <a:spcBef>
                  <a:spcPts val="0"/>
                </a:spcBef>
                <a:spcAft>
                  <a:spcPts val="0"/>
                </a:spcAft>
                <a:defRPr/>
              </a:pPr>
              <a:t>60</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Tablet</a:t>
            </a:r>
            <a:r>
              <a:rPr lang="zh-CN" altLang="en-US" dirty="0" smtClean="0"/>
              <a:t>服务</a:t>
            </a:r>
            <a:endParaRPr lang="zh-CN" altLang="en-US" dirty="0"/>
          </a:p>
        </p:txBody>
      </p:sp>
      <p:sp>
        <p:nvSpPr>
          <p:cNvPr id="6" name="副标题 5"/>
          <p:cNvSpPr>
            <a:spLocks noGrp="1"/>
          </p:cNvSpPr>
          <p:nvPr>
            <p:ph type="subTitle" idx="1"/>
          </p:nvPr>
        </p:nvSpPr>
        <p:spPr>
          <a:xfrm>
            <a:off x="722376" y="3685032"/>
            <a:ext cx="7772400" cy="2624288"/>
          </a:xfrm>
        </p:spPr>
        <p:txBody>
          <a:bodyPr>
            <a:normAutofit/>
          </a:bodyPr>
          <a:lstStyle/>
          <a:p>
            <a:r>
              <a:rPr lang="zh-CN" altLang="en-US" sz="2400" dirty="0" smtClean="0">
                <a:solidFill>
                  <a:schemeClr val="tx1"/>
                </a:solidFill>
              </a:rPr>
              <a:t>更新日志；</a:t>
            </a:r>
            <a:endParaRPr lang="en-US" altLang="zh-CN" sz="2400" dirty="0" smtClean="0">
              <a:solidFill>
                <a:schemeClr val="tx1"/>
              </a:solidFill>
            </a:endParaRPr>
          </a:p>
          <a:p>
            <a:r>
              <a:rPr lang="zh-CN" altLang="en-US" sz="2400" dirty="0" smtClean="0">
                <a:solidFill>
                  <a:schemeClr val="tx1"/>
                </a:solidFill>
              </a:rPr>
              <a:t>恢复；</a:t>
            </a:r>
            <a:endParaRPr lang="en-US" altLang="zh-CN" sz="2400" dirty="0" smtClean="0">
              <a:solidFill>
                <a:schemeClr val="tx1"/>
              </a:solidFill>
            </a:endParaRPr>
          </a:p>
          <a:p>
            <a:r>
              <a:rPr lang="zh-CN" altLang="en-US" sz="2400" dirty="0">
                <a:solidFill>
                  <a:schemeClr val="tx1"/>
                </a:solidFill>
              </a:rPr>
              <a:t>写</a:t>
            </a:r>
            <a:r>
              <a:rPr lang="zh-CN" altLang="en-US" sz="2400" dirty="0" smtClean="0">
                <a:solidFill>
                  <a:schemeClr val="tx1"/>
                </a:solidFill>
              </a:rPr>
              <a:t>操作，日志</a:t>
            </a:r>
            <a:r>
              <a:rPr lang="en-US" altLang="zh-CN" sz="2400" dirty="0" smtClean="0">
                <a:solidFill>
                  <a:schemeClr val="tx1"/>
                </a:solidFill>
              </a:rPr>
              <a:t>minor</a:t>
            </a:r>
            <a:r>
              <a:rPr lang="zh-CN" altLang="en-US" sz="2400" dirty="0" smtClean="0">
                <a:solidFill>
                  <a:schemeClr val="tx1"/>
                </a:solidFill>
              </a:rPr>
              <a:t>压缩</a:t>
            </a:r>
            <a:r>
              <a:rPr lang="en-US" altLang="zh-CN" sz="2400" dirty="0" smtClean="0">
                <a:solidFill>
                  <a:schemeClr val="tx1"/>
                </a:solidFill>
              </a:rPr>
              <a:t>/merging</a:t>
            </a:r>
            <a:r>
              <a:rPr lang="zh-CN" altLang="en-US" sz="2400" dirty="0" smtClean="0">
                <a:solidFill>
                  <a:schemeClr val="tx1"/>
                </a:solidFill>
              </a:rPr>
              <a:t>压缩，</a:t>
            </a:r>
            <a:endParaRPr lang="en-US" altLang="zh-CN" sz="2400" dirty="0" smtClean="0">
              <a:solidFill>
                <a:schemeClr val="tx1"/>
              </a:solidFill>
            </a:endParaRPr>
          </a:p>
          <a:p>
            <a:r>
              <a:rPr lang="zh-CN" altLang="en-US" sz="2400" dirty="0">
                <a:solidFill>
                  <a:schemeClr val="tx1"/>
                </a:solidFill>
              </a:rPr>
              <a:t>读</a:t>
            </a:r>
            <a:r>
              <a:rPr lang="zh-CN" altLang="en-US" sz="2400" dirty="0" smtClean="0">
                <a:solidFill>
                  <a:schemeClr val="tx1"/>
                </a:solidFill>
              </a:rPr>
              <a:t>操作，局部性群组，缓存，</a:t>
            </a:r>
            <a:r>
              <a:rPr lang="en-US" altLang="zh-CN" sz="2400" dirty="0" smtClean="0">
                <a:solidFill>
                  <a:schemeClr val="tx1"/>
                </a:solidFill>
              </a:rPr>
              <a:t>bloom filter</a:t>
            </a:r>
            <a:r>
              <a:rPr lang="zh-CN" altLang="en-US" sz="2400" dirty="0" smtClean="0">
                <a:solidFill>
                  <a:schemeClr val="tx1"/>
                </a:solidFill>
              </a:rPr>
              <a:t>；</a:t>
            </a:r>
            <a:endParaRPr lang="en-US" altLang="zh-CN" sz="2400" dirty="0" smtClean="0">
              <a:solidFill>
                <a:schemeClr val="tx1"/>
              </a:solidFill>
            </a:endParaRPr>
          </a:p>
          <a:p>
            <a:r>
              <a:rPr lang="zh-CN" altLang="en-US" sz="2400" dirty="0" smtClean="0">
                <a:solidFill>
                  <a:schemeClr val="tx1"/>
                </a:solidFill>
              </a:rPr>
              <a:t>日志实现（</a:t>
            </a:r>
            <a:r>
              <a:rPr lang="en-US" altLang="zh-CN" sz="2400" dirty="0" smtClean="0">
                <a:solidFill>
                  <a:schemeClr val="tx1"/>
                </a:solidFill>
              </a:rPr>
              <a:t>Tablet</a:t>
            </a:r>
            <a:r>
              <a:rPr lang="zh-CN" altLang="en-US" sz="2400" dirty="0" smtClean="0">
                <a:solidFill>
                  <a:schemeClr val="tx1"/>
                </a:solidFill>
              </a:rPr>
              <a:t>节点内合并</a:t>
            </a:r>
            <a:r>
              <a:rPr lang="en-US" altLang="zh-CN" sz="2400" dirty="0" smtClean="0">
                <a:solidFill>
                  <a:schemeClr val="tx1"/>
                </a:solidFill>
              </a:rPr>
              <a:t>/</a:t>
            </a:r>
            <a:r>
              <a:rPr lang="zh-CN" altLang="en-US" sz="2400" dirty="0" smtClean="0">
                <a:solidFill>
                  <a:schemeClr val="tx1"/>
                </a:solidFill>
              </a:rPr>
              <a:t>成组提交，恢复中的排序优化）；</a:t>
            </a:r>
            <a:endParaRPr lang="en-US" altLang="zh-CN" sz="2400" dirty="0" smtClean="0">
              <a:solidFill>
                <a:schemeClr val="tx1"/>
              </a:solidFill>
            </a:endParaRPr>
          </a:p>
          <a:p>
            <a:r>
              <a:rPr lang="en-US" altLang="zh-CN" sz="2400" dirty="0" smtClean="0">
                <a:solidFill>
                  <a:schemeClr val="tx1"/>
                </a:solidFill>
              </a:rPr>
              <a:t>Tablet</a:t>
            </a:r>
            <a:r>
              <a:rPr lang="zh-CN" altLang="en-US" sz="2400" dirty="0" smtClean="0">
                <a:solidFill>
                  <a:schemeClr val="tx1"/>
                </a:solidFill>
              </a:rPr>
              <a:t>迁移（两次日志</a:t>
            </a:r>
            <a:r>
              <a:rPr lang="en-US" altLang="zh-CN" sz="2400" dirty="0" smtClean="0">
                <a:solidFill>
                  <a:schemeClr val="tx1"/>
                </a:solidFill>
              </a:rPr>
              <a:t>Minor</a:t>
            </a:r>
            <a:r>
              <a:rPr lang="zh-CN" altLang="en-US" sz="2400" dirty="0" smtClean="0">
                <a:solidFill>
                  <a:schemeClr val="tx1"/>
                </a:solidFill>
              </a:rPr>
              <a:t>压缩）</a:t>
            </a:r>
            <a:endParaRPr lang="zh-CN" altLang="en-US" sz="2400" dirty="0">
              <a:solidFill>
                <a:schemeClr val="tx1"/>
              </a:solidFill>
            </a:endParaRPr>
          </a:p>
        </p:txBody>
      </p:sp>
      <p:sp>
        <p:nvSpPr>
          <p:cNvPr id="4" name="灯片编号占位符 3"/>
          <p:cNvSpPr>
            <a:spLocks noGrp="1"/>
          </p:cNvSpPr>
          <p:nvPr>
            <p:ph type="sldNum" sz="quarter" idx="12"/>
          </p:nvPr>
        </p:nvSpPr>
        <p:spPr/>
        <p:txBody>
          <a:bodyPr/>
          <a:lstStyle/>
          <a:p>
            <a:pPr>
              <a:defRPr/>
            </a:pPr>
            <a:fld id="{ECA13528-80B5-46B8-A78B-47622CC58C0F}" type="slidenum">
              <a:rPr lang="zh-CN" altLang="en-US" smtClean="0"/>
              <a:pPr>
                <a:defRPr/>
              </a:pPr>
              <a:t>61</a:t>
            </a:fld>
            <a:endParaRPr lang="zh-CN" altLang="en-US"/>
          </a:p>
        </p:txBody>
      </p:sp>
    </p:spTree>
    <p:extLst>
      <p:ext uri="{BB962C8B-B14F-4D97-AF65-F5344CB8AC3E}">
        <p14:creationId xmlns:p14="http://schemas.microsoft.com/office/powerpoint/2010/main" val="11641184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8F2193CC-502D-4077-969F-3C6AB7C6B6AD}" type="slidenum">
              <a:rPr lang="zh-CN" altLang="en-US"/>
              <a:pPr>
                <a:defRPr/>
              </a:pPr>
              <a:t>62</a:t>
            </a:fld>
            <a:endParaRPr lang="zh-CN" altLang="en-US"/>
          </a:p>
        </p:txBody>
      </p:sp>
      <p:sp>
        <p:nvSpPr>
          <p:cNvPr id="2" name="标题 1"/>
          <p:cNvSpPr>
            <a:spLocks noGrp="1"/>
          </p:cNvSpPr>
          <p:nvPr>
            <p:ph type="title"/>
          </p:nvPr>
        </p:nvSpPr>
        <p:spPr bwMode="auto">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服务：更新日志</a:t>
            </a:r>
          </a:p>
        </p:txBody>
      </p:sp>
      <p:sp>
        <p:nvSpPr>
          <p:cNvPr id="43011" name="文本占位符 2"/>
          <p:cNvSpPr>
            <a:spLocks noGrp="1"/>
          </p:cNvSpPr>
          <p:nvPr>
            <p:ph type="body" sz="quarter" idx="13"/>
          </p:nvPr>
        </p:nvSpPr>
        <p:spPr>
          <a:xfrm>
            <a:off x="500063" y="4786313"/>
            <a:ext cx="8143875" cy="1714500"/>
          </a:xfrm>
        </p:spPr>
        <p:txBody>
          <a:bodyPr/>
          <a:lstStyle/>
          <a:p>
            <a:r>
              <a:rPr lang="en-US" altLang="zh-CN" sz="2400" dirty="0" smtClean="0">
                <a:solidFill>
                  <a:srgbClr val="FF0000"/>
                </a:solidFill>
              </a:rPr>
              <a:t>Tablet</a:t>
            </a:r>
            <a:r>
              <a:rPr lang="zh-CN" altLang="en-US" sz="2400" dirty="0" smtClean="0">
                <a:solidFill>
                  <a:srgbClr val="FF0000"/>
                </a:solidFill>
              </a:rPr>
              <a:t>的更新</a:t>
            </a:r>
            <a:r>
              <a:rPr lang="zh-CN" altLang="en-US" sz="2400" dirty="0" smtClean="0"/>
              <a:t>操作提交到</a:t>
            </a:r>
            <a:r>
              <a:rPr lang="en-US" altLang="zh-CN" sz="2400" dirty="0" smtClean="0"/>
              <a:t>REDO</a:t>
            </a:r>
            <a:r>
              <a:rPr lang="zh-CN" altLang="en-US" sz="2400" dirty="0" smtClean="0"/>
              <a:t>日志中，持久化状态信息保存在</a:t>
            </a:r>
            <a:r>
              <a:rPr lang="en-US" altLang="zh-CN" sz="2400" dirty="0" smtClean="0"/>
              <a:t>GFS</a:t>
            </a:r>
            <a:r>
              <a:rPr lang="zh-CN" altLang="en-US" sz="2400" dirty="0" smtClean="0"/>
              <a:t>上。在这些更新操作中，最近提交的存放在一个</a:t>
            </a:r>
            <a:r>
              <a:rPr lang="zh-CN" altLang="en-US" sz="2400" dirty="0" smtClean="0">
                <a:solidFill>
                  <a:srgbClr val="FF0000"/>
                </a:solidFill>
              </a:rPr>
              <a:t>排序的缓存</a:t>
            </a:r>
            <a:r>
              <a:rPr lang="zh-CN" altLang="en-US" sz="2400" dirty="0" smtClean="0"/>
              <a:t>中（称为</a:t>
            </a:r>
            <a:r>
              <a:rPr lang="en-US" altLang="zh-CN" sz="2400" dirty="0" err="1" smtClean="0">
                <a:solidFill>
                  <a:srgbClr val="FF0000"/>
                </a:solidFill>
              </a:rPr>
              <a:t>memtable</a:t>
            </a:r>
            <a:r>
              <a:rPr lang="zh-CN" altLang="en-US" sz="2400" dirty="0" smtClean="0"/>
              <a:t>），较早的更新存放在一系列</a:t>
            </a:r>
            <a:r>
              <a:rPr lang="en-US" altLang="zh-CN" sz="2400" dirty="0" err="1" smtClean="0">
                <a:solidFill>
                  <a:srgbClr val="FF0000"/>
                </a:solidFill>
              </a:rPr>
              <a:t>SSTable</a:t>
            </a:r>
            <a:r>
              <a:rPr lang="zh-CN" altLang="en-US" sz="2400" dirty="0" smtClean="0"/>
              <a:t>中。</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1FAEA317-A9A9-453A-BA7F-02DB2044E27B}" type="slidenum">
              <a:rPr lang="zh-CN" altLang="en-US" sz="1000">
                <a:solidFill>
                  <a:schemeClr val="bg2">
                    <a:shade val="50000"/>
                  </a:schemeClr>
                </a:solidFill>
                <a:latin typeface="+mn-lt"/>
                <a:ea typeface="+mn-ea"/>
              </a:rPr>
              <a:pPr algn="r" fontAlgn="auto">
                <a:spcBef>
                  <a:spcPts val="0"/>
                </a:spcBef>
                <a:spcAft>
                  <a:spcPts val="0"/>
                </a:spcAft>
                <a:defRPr/>
              </a:pPr>
              <a:t>62</a:t>
            </a:fld>
            <a:endParaRPr lang="zh-CN" altLang="en-US" sz="1000">
              <a:solidFill>
                <a:schemeClr val="bg2">
                  <a:shade val="50000"/>
                </a:schemeClr>
              </a:solidFill>
              <a:latin typeface="+mn-lt"/>
              <a:ea typeface="+mn-ea"/>
            </a:endParaRPr>
          </a:p>
        </p:txBody>
      </p:sp>
      <p:pic>
        <p:nvPicPr>
          <p:cNvPr id="50182" name="Picture 6"/>
          <p:cNvPicPr>
            <a:picLocks noChangeAspect="1" noChangeArrowheads="1"/>
          </p:cNvPicPr>
          <p:nvPr/>
        </p:nvPicPr>
        <p:blipFill>
          <a:blip r:embed="rId2" cstate="print"/>
          <a:srcRect/>
          <a:stretch>
            <a:fillRect/>
          </a:stretch>
        </p:blipFill>
        <p:spPr bwMode="auto">
          <a:xfrm>
            <a:off x="1540313" y="1428750"/>
            <a:ext cx="5684400" cy="3357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CEA5FDE6-2B48-44C3-B083-F5EC5B033DE1}" type="slidenum">
              <a:rPr lang="zh-CN" altLang="en-US"/>
              <a:pPr>
                <a:defRPr/>
              </a:pPr>
              <a:t>63</a:t>
            </a:fld>
            <a:endParaRPr lang="zh-CN" altLang="en-US"/>
          </a:p>
        </p:txBody>
      </p:sp>
      <p:sp>
        <p:nvSpPr>
          <p:cNvPr id="2" name="标题 1"/>
          <p:cNvSpPr>
            <a:spLocks noGrp="1"/>
          </p:cNvSpPr>
          <p:nvPr>
            <p:ph type="title"/>
          </p:nvPr>
        </p:nvSpPr>
        <p:spPr bwMode="auto">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服务：恢复</a:t>
            </a:r>
          </a:p>
        </p:txBody>
      </p:sp>
      <p:sp>
        <p:nvSpPr>
          <p:cNvPr id="51204" name="文本占位符 2"/>
          <p:cNvSpPr>
            <a:spLocks noGrp="1"/>
          </p:cNvSpPr>
          <p:nvPr>
            <p:ph type="body" sz="quarter" idx="13"/>
          </p:nvPr>
        </p:nvSpPr>
        <p:spPr>
          <a:xfrm>
            <a:off x="500063" y="1714500"/>
            <a:ext cx="8143875" cy="4286250"/>
          </a:xfrm>
        </p:spPr>
        <p:txBody>
          <a:bodyPr>
            <a:normAutofit/>
          </a:bodyPr>
          <a:lstStyle/>
          <a:p>
            <a:pPr>
              <a:lnSpc>
                <a:spcPct val="120000"/>
              </a:lnSpc>
            </a:pPr>
            <a:r>
              <a:rPr lang="en-US" altLang="zh-CN" sz="2400" dirty="0" smtClean="0"/>
              <a:t>Tablet</a:t>
            </a:r>
            <a:r>
              <a:rPr lang="zh-CN" altLang="en-US" sz="2400" dirty="0" smtClean="0"/>
              <a:t>恢复：</a:t>
            </a:r>
          </a:p>
          <a:p>
            <a:pPr>
              <a:lnSpc>
                <a:spcPct val="120000"/>
              </a:lnSpc>
            </a:pPr>
            <a:r>
              <a:rPr lang="en-US" altLang="zh-CN" sz="2400" dirty="0" smtClean="0"/>
              <a:t>1</a:t>
            </a:r>
            <a:r>
              <a:rPr lang="zh-CN" altLang="en-US" sz="2400" dirty="0" smtClean="0"/>
              <a:t>）</a:t>
            </a:r>
            <a:r>
              <a:rPr lang="en-US" altLang="zh-CN" sz="2400" dirty="0" smtClean="0">
                <a:solidFill>
                  <a:srgbClr val="FF0000"/>
                </a:solidFill>
              </a:rPr>
              <a:t>Tablet</a:t>
            </a:r>
            <a:r>
              <a:rPr lang="zh-CN" altLang="en-US" sz="2400" dirty="0" smtClean="0">
                <a:solidFill>
                  <a:srgbClr val="FF0000"/>
                </a:solidFill>
              </a:rPr>
              <a:t>服务器</a:t>
            </a:r>
            <a:r>
              <a:rPr lang="zh-CN" altLang="en-US" sz="2400" dirty="0" smtClean="0"/>
              <a:t>先从</a:t>
            </a:r>
            <a:r>
              <a:rPr lang="en-US" altLang="zh-CN" sz="2400" dirty="0" smtClean="0"/>
              <a:t>METADATA</a:t>
            </a:r>
            <a:r>
              <a:rPr lang="zh-CN" altLang="en-US" sz="2400" dirty="0" smtClean="0"/>
              <a:t>表中</a:t>
            </a:r>
            <a:r>
              <a:rPr lang="zh-CN" altLang="en-US" sz="2400" dirty="0" smtClean="0">
                <a:solidFill>
                  <a:srgbClr val="FF0000"/>
                </a:solidFill>
              </a:rPr>
              <a:t>读取它的元数据</a:t>
            </a:r>
            <a:r>
              <a:rPr lang="zh-CN" altLang="en-US" sz="2400" dirty="0" smtClean="0"/>
              <a:t>（包含组成这个</a:t>
            </a:r>
            <a:r>
              <a:rPr lang="en-US" altLang="zh-CN" sz="2400" dirty="0" smtClean="0"/>
              <a:t>Tablet</a:t>
            </a:r>
            <a:r>
              <a:rPr lang="zh-CN" altLang="en-US" sz="2400" dirty="0" smtClean="0"/>
              <a:t>的</a:t>
            </a:r>
            <a:r>
              <a:rPr lang="en-US" altLang="zh-CN" sz="2400" dirty="0" err="1" smtClean="0">
                <a:solidFill>
                  <a:srgbClr val="FF0000"/>
                </a:solidFill>
              </a:rPr>
              <a:t>SSTable</a:t>
            </a:r>
            <a:r>
              <a:rPr lang="zh-CN" altLang="en-US" sz="2400" dirty="0" smtClean="0">
                <a:solidFill>
                  <a:srgbClr val="FF0000"/>
                </a:solidFill>
              </a:rPr>
              <a:t>列表</a:t>
            </a:r>
            <a:r>
              <a:rPr lang="zh-CN" altLang="en-US" sz="2400" dirty="0" smtClean="0"/>
              <a:t>以及</a:t>
            </a:r>
            <a:r>
              <a:rPr lang="zh-CN" altLang="en-US" sz="2400" dirty="0" smtClean="0">
                <a:solidFill>
                  <a:srgbClr val="FF0000"/>
                </a:solidFill>
              </a:rPr>
              <a:t>一系列的</a:t>
            </a:r>
            <a:r>
              <a:rPr lang="en-US" altLang="zh-CN" sz="2400" dirty="0" smtClean="0">
                <a:solidFill>
                  <a:srgbClr val="FF0000"/>
                </a:solidFill>
              </a:rPr>
              <a:t>Redo Point</a:t>
            </a:r>
            <a:r>
              <a:rPr lang="zh-CN" altLang="en-US" sz="2400" i="1" dirty="0" smtClean="0"/>
              <a:t>，</a:t>
            </a:r>
            <a:r>
              <a:rPr lang="zh-CN" altLang="en-US" sz="2400" dirty="0" smtClean="0"/>
              <a:t>这些</a:t>
            </a:r>
            <a:r>
              <a:rPr lang="en-US" altLang="zh-CN" sz="2400" dirty="0" smtClean="0"/>
              <a:t>Redo Point</a:t>
            </a:r>
            <a:r>
              <a:rPr lang="zh-CN" altLang="en-US" sz="2400" dirty="0" smtClean="0"/>
              <a:t>指向可能含有该</a:t>
            </a:r>
            <a:r>
              <a:rPr lang="en-US" altLang="zh-CN" sz="2400" dirty="0" smtClean="0"/>
              <a:t>Tablet</a:t>
            </a:r>
            <a:r>
              <a:rPr lang="zh-CN" altLang="en-US" sz="2400" dirty="0" smtClean="0"/>
              <a:t>数据的已提交的</a:t>
            </a:r>
            <a:r>
              <a:rPr lang="zh-CN" altLang="en-US" sz="2400" dirty="0" smtClean="0">
                <a:solidFill>
                  <a:srgbClr val="FF0000"/>
                </a:solidFill>
              </a:rPr>
              <a:t>日志记录</a:t>
            </a:r>
            <a:r>
              <a:rPr lang="zh-CN" altLang="en-US" sz="2400" dirty="0" smtClean="0"/>
              <a:t>）。</a:t>
            </a:r>
          </a:p>
          <a:p>
            <a:pPr>
              <a:lnSpc>
                <a:spcPct val="120000"/>
              </a:lnSpc>
            </a:pPr>
            <a:r>
              <a:rPr lang="en-US" altLang="zh-CN" sz="2400" dirty="0" smtClean="0"/>
              <a:t>2</a:t>
            </a:r>
            <a:r>
              <a:rPr lang="zh-CN" altLang="en-US" sz="2400" dirty="0" smtClean="0"/>
              <a:t>）</a:t>
            </a:r>
            <a:r>
              <a:rPr lang="en-US" altLang="zh-CN" sz="2400" dirty="0" smtClean="0"/>
              <a:t>Tablet</a:t>
            </a:r>
            <a:r>
              <a:rPr lang="zh-CN" altLang="en-US" sz="2400" dirty="0" smtClean="0"/>
              <a:t>服务器把</a:t>
            </a:r>
            <a:r>
              <a:rPr lang="en-US" altLang="zh-CN" sz="2400" dirty="0" err="1" smtClean="0">
                <a:solidFill>
                  <a:srgbClr val="FF0000"/>
                </a:solidFill>
              </a:rPr>
              <a:t>SSTable</a:t>
            </a:r>
            <a:r>
              <a:rPr lang="zh-CN" altLang="en-US" sz="2400" dirty="0" smtClean="0">
                <a:solidFill>
                  <a:srgbClr val="FF0000"/>
                </a:solidFill>
              </a:rPr>
              <a:t>的索引读进内存</a:t>
            </a:r>
            <a:r>
              <a:rPr lang="zh-CN" altLang="en-US" sz="2400" dirty="0" smtClean="0"/>
              <a:t>。</a:t>
            </a:r>
          </a:p>
          <a:p>
            <a:pPr>
              <a:lnSpc>
                <a:spcPct val="120000"/>
              </a:lnSpc>
            </a:pPr>
            <a:r>
              <a:rPr lang="en-US" altLang="zh-CN" sz="2400" dirty="0" smtClean="0"/>
              <a:t>3</a:t>
            </a:r>
            <a:r>
              <a:rPr lang="zh-CN" altLang="en-US" sz="2400" dirty="0" smtClean="0"/>
              <a:t>）</a:t>
            </a:r>
            <a:r>
              <a:rPr lang="en-US" altLang="zh-CN" sz="2400" dirty="0" smtClean="0"/>
              <a:t>Tablet</a:t>
            </a:r>
            <a:r>
              <a:rPr lang="zh-CN" altLang="en-US" sz="2400" dirty="0" smtClean="0"/>
              <a:t>服务器通过重复</a:t>
            </a:r>
            <a:r>
              <a:rPr lang="en-US" altLang="zh-CN" sz="2400" dirty="0" smtClean="0"/>
              <a:t>Redo Point</a:t>
            </a:r>
            <a:r>
              <a:rPr lang="zh-CN" altLang="en-US" sz="2400" dirty="0" smtClean="0"/>
              <a:t>之后提交的更新来</a:t>
            </a:r>
            <a:r>
              <a:rPr lang="zh-CN" altLang="en-US" sz="2400" dirty="0" smtClean="0">
                <a:solidFill>
                  <a:srgbClr val="FF0000"/>
                </a:solidFill>
              </a:rPr>
              <a:t>重建</a:t>
            </a:r>
            <a:r>
              <a:rPr lang="en-US" altLang="zh-CN" sz="2400" dirty="0" err="1" smtClean="0">
                <a:solidFill>
                  <a:srgbClr val="FF0000"/>
                </a:solidFill>
              </a:rPr>
              <a:t>memtable</a:t>
            </a:r>
            <a:r>
              <a:rPr lang="zh-CN" altLang="en-US" sz="2400" dirty="0" smtClean="0"/>
              <a:t>。</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23C11371-693A-43C0-95DC-A7C1B333A8DA}" type="slidenum">
              <a:rPr lang="zh-CN" altLang="en-US" sz="1000">
                <a:solidFill>
                  <a:schemeClr val="bg2">
                    <a:shade val="50000"/>
                  </a:schemeClr>
                </a:solidFill>
                <a:latin typeface="+mn-lt"/>
                <a:ea typeface="+mn-ea"/>
              </a:rPr>
              <a:pPr algn="r" fontAlgn="auto">
                <a:spcBef>
                  <a:spcPts val="0"/>
                </a:spcBef>
                <a:spcAft>
                  <a:spcPts val="0"/>
                </a:spcAft>
                <a:defRPr/>
              </a:pPr>
              <a:t>63</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F20B314C-3ABC-447E-8F9B-2ACDD26BAE9D}" type="slidenum">
              <a:rPr lang="zh-CN" altLang="en-US"/>
              <a:pPr>
                <a:defRPr/>
              </a:pPr>
              <a:t>64</a:t>
            </a:fld>
            <a:endParaRPr lang="zh-CN" altLang="en-US"/>
          </a:p>
        </p:txBody>
      </p:sp>
      <p:sp>
        <p:nvSpPr>
          <p:cNvPr id="2" name="标题 1"/>
          <p:cNvSpPr>
            <a:spLocks noGrp="1"/>
          </p:cNvSpPr>
          <p:nvPr>
            <p:ph type="title"/>
          </p:nvPr>
        </p:nvSpPr>
        <p:spPr bwMode="auto">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服务：写操作</a:t>
            </a:r>
          </a:p>
        </p:txBody>
      </p:sp>
      <p:sp>
        <p:nvSpPr>
          <p:cNvPr id="52228" name="文本占位符 2"/>
          <p:cNvSpPr>
            <a:spLocks noGrp="1"/>
          </p:cNvSpPr>
          <p:nvPr>
            <p:ph type="body" sz="quarter" idx="13"/>
          </p:nvPr>
        </p:nvSpPr>
        <p:spPr>
          <a:xfrm>
            <a:off x="500063" y="1714500"/>
            <a:ext cx="8143875" cy="4286250"/>
          </a:xfrm>
        </p:spPr>
        <p:txBody>
          <a:bodyPr>
            <a:normAutofit/>
          </a:bodyPr>
          <a:lstStyle/>
          <a:p>
            <a:r>
              <a:rPr lang="en-US" altLang="zh-CN" sz="2400" dirty="0" smtClean="0"/>
              <a:t>Tablet</a:t>
            </a:r>
            <a:r>
              <a:rPr lang="zh-CN" altLang="en-US" sz="2400" dirty="0" smtClean="0"/>
              <a:t>服务器进行写操作时先检查：</a:t>
            </a:r>
            <a:endParaRPr lang="en-US" altLang="zh-CN" sz="2400" dirty="0" smtClean="0"/>
          </a:p>
          <a:p>
            <a:r>
              <a:rPr lang="zh-CN" altLang="en-US" sz="2400" dirty="0" smtClean="0"/>
              <a:t>    操作格式是否正确、</a:t>
            </a:r>
            <a:endParaRPr lang="en-US" altLang="zh-CN" sz="2400" dirty="0" smtClean="0"/>
          </a:p>
          <a:p>
            <a:r>
              <a:rPr lang="en-US" altLang="zh-CN" sz="2400" dirty="0"/>
              <a:t> </a:t>
            </a:r>
            <a:r>
              <a:rPr lang="en-US" altLang="zh-CN" sz="2400" dirty="0" smtClean="0"/>
              <a:t>   </a:t>
            </a:r>
            <a:r>
              <a:rPr lang="zh-CN" altLang="en-US" sz="2400" dirty="0" smtClean="0"/>
              <a:t>操作发起者是否有执行权限（</a:t>
            </a:r>
            <a:r>
              <a:rPr lang="zh-CN" altLang="en-US" sz="2400" dirty="0" smtClean="0">
                <a:solidFill>
                  <a:srgbClr val="3366FF"/>
                </a:solidFill>
              </a:rPr>
              <a:t>从一个</a:t>
            </a:r>
            <a:r>
              <a:rPr lang="en-US" altLang="zh-CN" sz="2400" dirty="0" smtClean="0">
                <a:solidFill>
                  <a:srgbClr val="3366FF"/>
                </a:solidFill>
              </a:rPr>
              <a:t>Chubby</a:t>
            </a:r>
            <a:r>
              <a:rPr lang="zh-CN" altLang="en-US" sz="2400" dirty="0" smtClean="0">
                <a:solidFill>
                  <a:srgbClr val="3366FF"/>
                </a:solidFill>
              </a:rPr>
              <a:t>文件中读取</a:t>
            </a:r>
            <a:r>
              <a:rPr lang="zh-CN" altLang="en-US" sz="2400" dirty="0" smtClean="0">
                <a:solidFill>
                  <a:srgbClr val="FF0000"/>
                </a:solidFill>
              </a:rPr>
              <a:t>具有写权限的操作者列表</a:t>
            </a:r>
            <a:r>
              <a:rPr lang="zh-CN" altLang="en-US" sz="2400" dirty="0" smtClean="0">
                <a:solidFill>
                  <a:srgbClr val="3366FF"/>
                </a:solidFill>
              </a:rPr>
              <a:t>（一般在</a:t>
            </a:r>
            <a:r>
              <a:rPr lang="en-US" altLang="zh-CN" sz="2400" dirty="0" smtClean="0">
                <a:solidFill>
                  <a:srgbClr val="3366FF"/>
                </a:solidFill>
              </a:rPr>
              <a:t>Chubby</a:t>
            </a:r>
            <a:r>
              <a:rPr lang="zh-CN" altLang="en-US" sz="2400" dirty="0" smtClean="0">
                <a:solidFill>
                  <a:srgbClr val="3366FF"/>
                </a:solidFill>
              </a:rPr>
              <a:t>客户缓存里），从而验证权限。</a:t>
            </a:r>
            <a:r>
              <a:rPr lang="zh-CN" altLang="en-US" sz="2400" dirty="0" smtClean="0"/>
              <a:t>）</a:t>
            </a:r>
            <a:r>
              <a:rPr lang="zh-CN" altLang="en-US" sz="2400" dirty="0"/>
              <a:t>。</a:t>
            </a:r>
            <a:endParaRPr lang="en-US" altLang="zh-CN" sz="2400" dirty="0" smtClean="0">
              <a:solidFill>
                <a:srgbClr val="3366FF"/>
              </a:solidFill>
            </a:endParaRPr>
          </a:p>
          <a:p>
            <a:endParaRPr lang="en-US" altLang="zh-CN" sz="2400" dirty="0" smtClean="0"/>
          </a:p>
          <a:p>
            <a:r>
              <a:rPr lang="zh-CN" altLang="en-US" sz="2400" dirty="0" smtClean="0"/>
              <a:t>当写操作提交后，</a:t>
            </a:r>
            <a:r>
              <a:rPr lang="zh-CN" altLang="en-US" sz="2400" dirty="0" smtClean="0">
                <a:solidFill>
                  <a:srgbClr val="FF0000"/>
                </a:solidFill>
              </a:rPr>
              <a:t>写的内容插入</a:t>
            </a:r>
            <a:r>
              <a:rPr lang="en-US" altLang="zh-CN" sz="2400" dirty="0" err="1" smtClean="0">
                <a:solidFill>
                  <a:srgbClr val="FF0000"/>
                </a:solidFill>
              </a:rPr>
              <a:t>memtable</a:t>
            </a:r>
            <a:r>
              <a:rPr lang="zh-CN" altLang="en-US" sz="2400" dirty="0" smtClean="0"/>
              <a:t>。</a:t>
            </a:r>
            <a:endParaRPr lang="en-US" altLang="zh-CN" sz="2400" dirty="0" smtClean="0"/>
          </a:p>
          <a:p>
            <a:endParaRPr lang="en-US" altLang="zh-CN" sz="2400" dirty="0"/>
          </a:p>
          <a:p>
            <a:r>
              <a:rPr lang="zh-CN" altLang="en-US" sz="2400" dirty="0"/>
              <a:t>批量提交方式（</a:t>
            </a:r>
            <a:r>
              <a:rPr lang="en-US" altLang="zh-CN" sz="2400" dirty="0"/>
              <a:t>group commit</a:t>
            </a:r>
            <a:r>
              <a:rPr lang="zh-CN" altLang="en-US" sz="2400" dirty="0"/>
              <a:t>）：提高包含大量小的修改操作的</a:t>
            </a:r>
            <a:r>
              <a:rPr lang="zh-CN" altLang="en-US" sz="2400" dirty="0" smtClean="0"/>
              <a:t>应用程序吞吐量。</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4953B38B-B0D8-4E50-AACB-B00A284B3B0C}" type="slidenum">
              <a:rPr lang="zh-CN" altLang="en-US" sz="1000">
                <a:solidFill>
                  <a:schemeClr val="bg2">
                    <a:shade val="50000"/>
                  </a:schemeClr>
                </a:solidFill>
                <a:latin typeface="+mn-lt"/>
                <a:ea typeface="+mn-ea"/>
              </a:rPr>
              <a:pPr algn="r" fontAlgn="auto">
                <a:spcBef>
                  <a:spcPts val="0"/>
                </a:spcBef>
                <a:spcAft>
                  <a:spcPts val="0"/>
                </a:spcAft>
                <a:defRPr/>
              </a:pPr>
              <a:t>64</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服务：</a:t>
            </a:r>
            <a:r>
              <a:rPr lang="en-US" altLang="zh-CN" dirty="0" smtClean="0">
                <a:effectLst>
                  <a:outerShdw blurRad="38100" dist="38100" dir="2700000" algn="tl">
                    <a:srgbClr val="000000"/>
                  </a:outerShdw>
                </a:effectLst>
              </a:rPr>
              <a:t>Minor Compaction</a:t>
            </a:r>
            <a:endParaRPr lang="zh-CN" altLang="en-US" dirty="0"/>
          </a:p>
        </p:txBody>
      </p:sp>
      <p:sp>
        <p:nvSpPr>
          <p:cNvPr id="53251" name="文本占位符 2"/>
          <p:cNvSpPr>
            <a:spLocks noGrp="1"/>
          </p:cNvSpPr>
          <p:nvPr>
            <p:ph type="body" sz="quarter" idx="13"/>
          </p:nvPr>
        </p:nvSpPr>
        <p:spPr>
          <a:xfrm>
            <a:off x="500063" y="1412875"/>
            <a:ext cx="8143875" cy="5040313"/>
          </a:xfrm>
        </p:spPr>
        <p:txBody>
          <a:bodyPr>
            <a:normAutofit/>
          </a:bodyPr>
          <a:lstStyle/>
          <a:p>
            <a:pPr>
              <a:lnSpc>
                <a:spcPct val="90000"/>
              </a:lnSpc>
            </a:pPr>
            <a:r>
              <a:rPr lang="en-US" altLang="zh-CN" sz="2400" dirty="0" err="1" smtClean="0"/>
              <a:t>memtable</a:t>
            </a:r>
            <a:r>
              <a:rPr lang="zh-CN" altLang="en-US" sz="2400" dirty="0" smtClean="0"/>
              <a:t>大小不断增加</a:t>
            </a:r>
          </a:p>
          <a:p>
            <a:pPr>
              <a:lnSpc>
                <a:spcPct val="90000"/>
              </a:lnSpc>
            </a:pPr>
            <a:r>
              <a:rPr lang="zh-CN" altLang="en-US" sz="2400" dirty="0" smtClean="0">
                <a:latin typeface="微软雅黑" pitchFamily="34" charset="-122"/>
              </a:rPr>
              <a:t>          ↓</a:t>
            </a:r>
          </a:p>
          <a:p>
            <a:pPr>
              <a:lnSpc>
                <a:spcPct val="90000"/>
              </a:lnSpc>
            </a:pPr>
            <a:r>
              <a:rPr lang="en-US" altLang="zh-CN" sz="2400" dirty="0" err="1" smtClean="0"/>
              <a:t>memtable</a:t>
            </a:r>
            <a:r>
              <a:rPr lang="zh-CN" altLang="en-US" sz="2400" dirty="0" smtClean="0"/>
              <a:t>大小到达门限值</a:t>
            </a:r>
          </a:p>
          <a:p>
            <a:pPr>
              <a:lnSpc>
                <a:spcPct val="90000"/>
              </a:lnSpc>
            </a:pPr>
            <a:r>
              <a:rPr lang="zh-CN" altLang="en-US" sz="2400" dirty="0" smtClean="0">
                <a:latin typeface="微软雅黑" pitchFamily="34" charset="-122"/>
              </a:rPr>
              <a:t>          ↓</a:t>
            </a:r>
          </a:p>
          <a:p>
            <a:pPr>
              <a:lnSpc>
                <a:spcPct val="90000"/>
              </a:lnSpc>
            </a:pPr>
            <a:r>
              <a:rPr lang="en-US" altLang="zh-CN" sz="2400" dirty="0" smtClean="0">
                <a:solidFill>
                  <a:srgbClr val="FF0000"/>
                </a:solidFill>
              </a:rPr>
              <a:t>Minor Compaction</a:t>
            </a:r>
            <a:r>
              <a:rPr lang="zh-CN" altLang="en-US" sz="2400" dirty="0" smtClean="0"/>
              <a:t>：该</a:t>
            </a:r>
            <a:r>
              <a:rPr lang="en-US" altLang="zh-CN" sz="2400" dirty="0" err="1" smtClean="0"/>
              <a:t>memtable</a:t>
            </a:r>
            <a:r>
              <a:rPr lang="zh-CN" altLang="en-US" sz="2400" dirty="0" smtClean="0"/>
              <a:t>被冻结，创建一个新的</a:t>
            </a:r>
            <a:r>
              <a:rPr lang="en-US" altLang="zh-CN" sz="2400" dirty="0" err="1" smtClean="0"/>
              <a:t>memtable</a:t>
            </a:r>
            <a:r>
              <a:rPr lang="zh-CN" altLang="en-US" sz="2400" dirty="0" smtClean="0"/>
              <a:t>。被冻结住</a:t>
            </a:r>
            <a:r>
              <a:rPr lang="en-US" altLang="zh-CN" sz="2400" dirty="0" err="1" smtClean="0"/>
              <a:t>memtable</a:t>
            </a:r>
            <a:r>
              <a:rPr lang="zh-CN" altLang="en-US" sz="2400" dirty="0" smtClean="0"/>
              <a:t>会被转换成</a:t>
            </a:r>
            <a:r>
              <a:rPr lang="en-US" altLang="zh-CN" sz="2400" dirty="0" err="1" smtClean="0"/>
              <a:t>SSTable</a:t>
            </a:r>
            <a:r>
              <a:rPr lang="zh-CN" altLang="en-US" sz="2400" dirty="0" smtClean="0"/>
              <a:t>，然后写入</a:t>
            </a:r>
            <a:r>
              <a:rPr lang="en-US" altLang="zh-CN" sz="2400" dirty="0" smtClean="0"/>
              <a:t>GFS</a:t>
            </a:r>
            <a:r>
              <a:rPr lang="zh-CN" altLang="en-US" sz="2400" dirty="0" smtClean="0"/>
              <a:t>。</a:t>
            </a:r>
            <a:endParaRPr lang="en-US" altLang="zh-CN" sz="2400" dirty="0" smtClean="0"/>
          </a:p>
          <a:p>
            <a:pPr>
              <a:lnSpc>
                <a:spcPct val="90000"/>
              </a:lnSpc>
            </a:pPr>
            <a:endParaRPr lang="en-US" altLang="zh-CN" sz="2400" dirty="0" smtClean="0"/>
          </a:p>
          <a:p>
            <a:pPr>
              <a:lnSpc>
                <a:spcPct val="90000"/>
              </a:lnSpc>
            </a:pPr>
            <a:r>
              <a:rPr lang="zh-CN" altLang="en-US" sz="2400" dirty="0" smtClean="0"/>
              <a:t>目的：</a:t>
            </a:r>
            <a:endParaRPr lang="en-US" altLang="zh-CN" sz="2400" dirty="0" smtClean="0"/>
          </a:p>
          <a:p>
            <a:pPr>
              <a:lnSpc>
                <a:spcPct val="90000"/>
              </a:lnSpc>
            </a:pPr>
            <a:r>
              <a:rPr lang="en-US" altLang="zh-CN" sz="2400" dirty="0" smtClean="0"/>
              <a:t>1</a:t>
            </a:r>
            <a:r>
              <a:rPr lang="zh-CN" altLang="en-US" sz="2400" dirty="0" smtClean="0"/>
              <a:t>）收缩</a:t>
            </a:r>
            <a:r>
              <a:rPr lang="en-US" altLang="zh-CN" sz="2400" dirty="0" smtClean="0"/>
              <a:t>Tablet</a:t>
            </a:r>
            <a:r>
              <a:rPr lang="zh-CN" altLang="en-US" sz="2400" dirty="0" smtClean="0"/>
              <a:t>服务器使用的</a:t>
            </a:r>
            <a:r>
              <a:rPr lang="zh-CN" altLang="en-US" sz="2400" dirty="0" smtClean="0">
                <a:solidFill>
                  <a:srgbClr val="FF0000"/>
                </a:solidFill>
              </a:rPr>
              <a:t>内存</a:t>
            </a:r>
            <a:r>
              <a:rPr lang="zh-CN" altLang="en-US" sz="2400" dirty="0" smtClean="0"/>
              <a:t>；</a:t>
            </a:r>
          </a:p>
          <a:p>
            <a:pPr>
              <a:lnSpc>
                <a:spcPct val="90000"/>
              </a:lnSpc>
            </a:pPr>
            <a:r>
              <a:rPr lang="en-US" altLang="zh-CN" sz="2400" dirty="0" smtClean="0"/>
              <a:t>2</a:t>
            </a:r>
            <a:r>
              <a:rPr lang="zh-CN" altLang="en-US" sz="2400" dirty="0" smtClean="0"/>
              <a:t>）在服务器灾难恢复过程中</a:t>
            </a:r>
            <a:r>
              <a:rPr lang="zh-CN" altLang="en-US" sz="2400" dirty="0" smtClean="0">
                <a:solidFill>
                  <a:srgbClr val="FF0000"/>
                </a:solidFill>
              </a:rPr>
              <a:t>减少必须从提交日志里读取的数据量</a:t>
            </a:r>
            <a:r>
              <a:rPr lang="zh-CN" altLang="en-US" sz="2400" dirty="0" smtClean="0"/>
              <a:t>。</a:t>
            </a:r>
          </a:p>
        </p:txBody>
      </p:sp>
      <p:sp>
        <p:nvSpPr>
          <p:cNvPr id="4" name="灯片编号占位符 3"/>
          <p:cNvSpPr>
            <a:spLocks noGrp="1"/>
          </p:cNvSpPr>
          <p:nvPr>
            <p:ph type="sldNum" sz="quarter" idx="16"/>
          </p:nvPr>
        </p:nvSpPr>
        <p:spPr/>
        <p:txBody>
          <a:bodyPr/>
          <a:lstStyle/>
          <a:p>
            <a:pPr>
              <a:defRPr/>
            </a:pPr>
            <a:fld id="{6ABEB10C-FA21-482B-A2DC-AF1A2F3BF113}" type="slidenum">
              <a:rPr lang="zh-CN" altLang="en-US" smtClean="0"/>
              <a:pPr>
                <a:defRPr/>
              </a:pPr>
              <a:t>65</a:t>
            </a:fld>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服务</a:t>
            </a:r>
            <a:r>
              <a:rPr lang="en-US" altLang="zh-CN" dirty="0" smtClean="0">
                <a:effectLst>
                  <a:outerShdw blurRad="38100" dist="38100" dir="2700000" algn="tl">
                    <a:srgbClr val="000000"/>
                  </a:outerShdw>
                </a:effectLst>
              </a:rPr>
              <a:t>:Merging Compaction</a:t>
            </a:r>
            <a:endParaRPr lang="zh-CN" altLang="en-US" dirty="0"/>
          </a:p>
        </p:txBody>
      </p:sp>
      <p:sp>
        <p:nvSpPr>
          <p:cNvPr id="54275" name="文本占位符 2"/>
          <p:cNvSpPr>
            <a:spLocks noGrp="1"/>
          </p:cNvSpPr>
          <p:nvPr>
            <p:ph type="body" sz="quarter" idx="13"/>
          </p:nvPr>
        </p:nvSpPr>
        <p:spPr>
          <a:xfrm>
            <a:off x="500063" y="1714500"/>
            <a:ext cx="8143875" cy="4810125"/>
          </a:xfrm>
        </p:spPr>
        <p:txBody>
          <a:bodyPr/>
          <a:lstStyle/>
          <a:p>
            <a:r>
              <a:rPr lang="en-US" altLang="zh-CN" sz="2400" dirty="0" smtClean="0"/>
              <a:t>Minor Compaction</a:t>
            </a:r>
          </a:p>
          <a:p>
            <a:r>
              <a:rPr lang="zh-CN" altLang="en-US" sz="2400" dirty="0" smtClean="0">
                <a:latin typeface="微软雅黑" pitchFamily="34" charset="-122"/>
              </a:rPr>
              <a:t>          ↓</a:t>
            </a:r>
          </a:p>
          <a:p>
            <a:r>
              <a:rPr lang="zh-CN" altLang="en-US" sz="2400" dirty="0" smtClean="0"/>
              <a:t>创建一个新的</a:t>
            </a:r>
            <a:r>
              <a:rPr lang="en-US" altLang="zh-CN" sz="2400" dirty="0" err="1" smtClean="0"/>
              <a:t>SSTable</a:t>
            </a:r>
            <a:r>
              <a:rPr lang="zh-CN" altLang="en-US" sz="2400" dirty="0" smtClean="0"/>
              <a:t>。。。持续进行</a:t>
            </a:r>
          </a:p>
          <a:p>
            <a:r>
              <a:rPr lang="zh-CN" altLang="en-US" sz="2400" dirty="0" smtClean="0">
                <a:latin typeface="微软雅黑" pitchFamily="34" charset="-122"/>
              </a:rPr>
              <a:t>          ↓</a:t>
            </a:r>
          </a:p>
          <a:p>
            <a:r>
              <a:rPr lang="zh-CN" altLang="en-US" sz="2400" dirty="0" smtClean="0"/>
              <a:t>读操作需要合并来自多个</a:t>
            </a:r>
            <a:r>
              <a:rPr lang="en-US" altLang="zh-CN" sz="2400" dirty="0" err="1" smtClean="0"/>
              <a:t>SSTable</a:t>
            </a:r>
            <a:r>
              <a:rPr lang="zh-CN" altLang="en-US" sz="2400" dirty="0" smtClean="0"/>
              <a:t>的更新。</a:t>
            </a:r>
            <a:endParaRPr lang="en-US" altLang="zh-CN" sz="2400" dirty="0" smtClean="0"/>
          </a:p>
          <a:p>
            <a:endParaRPr lang="zh-CN" altLang="en-US" sz="2400" dirty="0" smtClean="0"/>
          </a:p>
          <a:p>
            <a:r>
              <a:rPr lang="zh-CN" altLang="en-US" sz="2400" dirty="0" smtClean="0"/>
              <a:t>定期在后台执行</a:t>
            </a:r>
            <a:r>
              <a:rPr lang="en-US" altLang="zh-CN" sz="2400" dirty="0" smtClean="0">
                <a:solidFill>
                  <a:srgbClr val="FF0000"/>
                </a:solidFill>
              </a:rPr>
              <a:t>Merging Compaction</a:t>
            </a:r>
            <a:r>
              <a:rPr lang="zh-CN" altLang="en-US" sz="2400" dirty="0" smtClean="0"/>
              <a:t>：读取一些</a:t>
            </a:r>
            <a:r>
              <a:rPr lang="en-US" altLang="zh-CN" sz="2400" dirty="0" err="1" smtClean="0"/>
              <a:t>SSTable</a:t>
            </a:r>
            <a:r>
              <a:rPr lang="zh-CN" altLang="en-US" sz="2400" dirty="0" smtClean="0"/>
              <a:t>和</a:t>
            </a:r>
            <a:r>
              <a:rPr lang="en-US" altLang="zh-CN" sz="2400" dirty="0" err="1" smtClean="0"/>
              <a:t>memtable</a:t>
            </a:r>
            <a:r>
              <a:rPr lang="zh-CN" altLang="en-US" sz="2400" dirty="0" smtClean="0"/>
              <a:t>的内容，</a:t>
            </a:r>
            <a:r>
              <a:rPr lang="zh-CN" altLang="en-US" sz="2400" dirty="0" smtClean="0">
                <a:solidFill>
                  <a:srgbClr val="FF0000"/>
                </a:solidFill>
              </a:rPr>
              <a:t>”合并“</a:t>
            </a:r>
            <a:r>
              <a:rPr lang="zh-CN" altLang="en-US" sz="2400" dirty="0" smtClean="0"/>
              <a:t>成一个新的</a:t>
            </a:r>
            <a:r>
              <a:rPr lang="en-US" altLang="zh-CN" sz="2400" dirty="0" err="1" smtClean="0"/>
              <a:t>SSTable</a:t>
            </a:r>
            <a:r>
              <a:rPr lang="en-US" altLang="zh-CN" sz="2400" dirty="0" smtClean="0"/>
              <a:t> </a:t>
            </a:r>
            <a:r>
              <a:rPr lang="zh-CN" altLang="en-US" sz="2400" dirty="0" smtClean="0"/>
              <a:t>，限制这类文件的数量。</a:t>
            </a:r>
          </a:p>
          <a:p>
            <a:r>
              <a:rPr lang="en-US" altLang="zh-CN" sz="2400" dirty="0" smtClean="0"/>
              <a:t>    </a:t>
            </a:r>
            <a:r>
              <a:rPr lang="en-US" altLang="zh-CN" sz="2400" dirty="0" smtClean="0">
                <a:solidFill>
                  <a:srgbClr val="FF0000"/>
                </a:solidFill>
              </a:rPr>
              <a:t>Merging Compaction</a:t>
            </a:r>
            <a:r>
              <a:rPr lang="zh-CN" altLang="en-US" sz="2400" dirty="0" smtClean="0">
                <a:solidFill>
                  <a:srgbClr val="FF0000"/>
                </a:solidFill>
              </a:rPr>
              <a:t>过程完成后可删除输入的这些</a:t>
            </a:r>
          </a:p>
          <a:p>
            <a:r>
              <a:rPr lang="en-US" altLang="zh-CN" sz="2400" dirty="0" err="1" smtClean="0">
                <a:solidFill>
                  <a:srgbClr val="FF0000"/>
                </a:solidFill>
              </a:rPr>
              <a:t>SSTable</a:t>
            </a:r>
            <a:r>
              <a:rPr lang="zh-CN" altLang="en-US" sz="2400" dirty="0" smtClean="0">
                <a:solidFill>
                  <a:srgbClr val="FF0000"/>
                </a:solidFill>
              </a:rPr>
              <a:t>和</a:t>
            </a:r>
            <a:r>
              <a:rPr lang="en-US" altLang="zh-CN" sz="2400" dirty="0" err="1" smtClean="0">
                <a:solidFill>
                  <a:srgbClr val="FF0000"/>
                </a:solidFill>
              </a:rPr>
              <a:t>memtable</a:t>
            </a:r>
            <a:r>
              <a:rPr lang="zh-CN" altLang="en-US" sz="2400" dirty="0" smtClean="0"/>
              <a:t>。</a:t>
            </a:r>
          </a:p>
        </p:txBody>
      </p:sp>
      <p:sp>
        <p:nvSpPr>
          <p:cNvPr id="4" name="灯片编号占位符 3"/>
          <p:cNvSpPr>
            <a:spLocks noGrp="1"/>
          </p:cNvSpPr>
          <p:nvPr>
            <p:ph type="sldNum" sz="quarter" idx="16"/>
          </p:nvPr>
        </p:nvSpPr>
        <p:spPr/>
        <p:txBody>
          <a:bodyPr/>
          <a:lstStyle/>
          <a:p>
            <a:pPr>
              <a:defRPr/>
            </a:pPr>
            <a:fld id="{9759FDBC-27B4-4C82-B935-9C676FE665F6}" type="slidenum">
              <a:rPr lang="zh-CN" altLang="en-US" smtClean="0"/>
              <a:pPr>
                <a:defRPr/>
              </a:pPr>
              <a:t>66</a:t>
            </a:fld>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7A049F84-B709-4818-96B3-B6E584ABD94A}" type="slidenum">
              <a:rPr lang="zh-CN" altLang="en-US"/>
              <a:pPr>
                <a:defRPr/>
              </a:pPr>
              <a:t>67</a:t>
            </a:fld>
            <a:endParaRPr lang="zh-CN" altLang="en-US"/>
          </a:p>
        </p:txBody>
      </p:sp>
      <p:sp>
        <p:nvSpPr>
          <p:cNvPr id="2" name="标题 1"/>
          <p:cNvSpPr>
            <a:spLocks noGrp="1"/>
          </p:cNvSpPr>
          <p:nvPr>
            <p:ph type="title"/>
          </p:nvPr>
        </p:nvSpPr>
        <p:spPr bwMode="auto">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服务：读操作</a:t>
            </a:r>
          </a:p>
        </p:txBody>
      </p:sp>
      <p:sp>
        <p:nvSpPr>
          <p:cNvPr id="55300" name="文本占位符 2"/>
          <p:cNvSpPr>
            <a:spLocks noGrp="1"/>
          </p:cNvSpPr>
          <p:nvPr>
            <p:ph type="body" sz="quarter" idx="13"/>
          </p:nvPr>
        </p:nvSpPr>
        <p:spPr>
          <a:xfrm>
            <a:off x="500063" y="1500188"/>
            <a:ext cx="8143875" cy="5000625"/>
          </a:xfrm>
        </p:spPr>
        <p:txBody>
          <a:bodyPr>
            <a:normAutofit/>
          </a:bodyPr>
          <a:lstStyle/>
          <a:p>
            <a:r>
              <a:rPr lang="en-US" altLang="zh-CN" sz="2400" dirty="0" smtClean="0"/>
              <a:t>    Tablet</a:t>
            </a:r>
            <a:r>
              <a:rPr lang="zh-CN" altLang="en-US" sz="2400" dirty="0" smtClean="0"/>
              <a:t>服务器进行读操作时会作类似的完整性和权限检查。</a:t>
            </a:r>
            <a:endParaRPr lang="en-US" altLang="zh-CN" sz="2400" dirty="0" smtClean="0"/>
          </a:p>
          <a:p>
            <a:r>
              <a:rPr lang="en-US" altLang="zh-CN" sz="2400" dirty="0" smtClean="0"/>
              <a:t>    </a:t>
            </a:r>
            <a:r>
              <a:rPr lang="zh-CN" altLang="en-US" sz="2400" dirty="0" smtClean="0"/>
              <a:t>读操作在一个由一系列</a:t>
            </a:r>
            <a:r>
              <a:rPr lang="en-US" altLang="zh-CN" sz="2400" dirty="0" err="1" smtClean="0">
                <a:solidFill>
                  <a:srgbClr val="FF0000"/>
                </a:solidFill>
              </a:rPr>
              <a:t>SSTable</a:t>
            </a:r>
            <a:r>
              <a:rPr lang="zh-CN" altLang="en-US" sz="2400" dirty="0" smtClean="0">
                <a:solidFill>
                  <a:srgbClr val="FF0000"/>
                </a:solidFill>
              </a:rPr>
              <a:t>和</a:t>
            </a:r>
            <a:r>
              <a:rPr lang="en-US" altLang="zh-CN" sz="2400" dirty="0" err="1" smtClean="0">
                <a:solidFill>
                  <a:srgbClr val="FF0000"/>
                </a:solidFill>
              </a:rPr>
              <a:t>memtable</a:t>
            </a:r>
            <a:r>
              <a:rPr lang="zh-CN" altLang="en-US" sz="2400" dirty="0" smtClean="0">
                <a:solidFill>
                  <a:srgbClr val="FF0000"/>
                </a:solidFill>
              </a:rPr>
              <a:t>合并的视图</a:t>
            </a:r>
            <a:r>
              <a:rPr lang="zh-CN" altLang="en-US" sz="2400" dirty="0" smtClean="0"/>
              <a:t>里执行</a:t>
            </a:r>
          </a:p>
          <a:p>
            <a:r>
              <a:rPr lang="zh-CN" altLang="en-US" sz="2400" dirty="0" smtClean="0">
                <a:latin typeface="微软雅黑" pitchFamily="34" charset="-122"/>
              </a:rPr>
              <a:t>    ↑</a:t>
            </a:r>
          </a:p>
          <a:p>
            <a:r>
              <a:rPr lang="en-US" altLang="zh-CN" sz="2400" dirty="0" smtClean="0"/>
              <a:t>    </a:t>
            </a:r>
            <a:r>
              <a:rPr lang="en-US" altLang="zh-CN" sz="2400" dirty="0" err="1" smtClean="0">
                <a:solidFill>
                  <a:srgbClr val="FF0000"/>
                </a:solidFill>
              </a:rPr>
              <a:t>SSTable</a:t>
            </a:r>
            <a:r>
              <a:rPr lang="zh-CN" altLang="en-US" sz="2400" dirty="0" smtClean="0"/>
              <a:t>和</a:t>
            </a:r>
            <a:r>
              <a:rPr lang="en-US" altLang="zh-CN" sz="2400" dirty="0" err="1" smtClean="0"/>
              <a:t>memtable</a:t>
            </a:r>
            <a:r>
              <a:rPr lang="zh-CN" altLang="en-US" sz="2400" dirty="0" smtClean="0"/>
              <a:t>是</a:t>
            </a:r>
            <a:r>
              <a:rPr lang="zh-CN" altLang="en-US" sz="2400" dirty="0" smtClean="0">
                <a:solidFill>
                  <a:srgbClr val="FF0000"/>
                </a:solidFill>
              </a:rPr>
              <a:t>按字典排序</a:t>
            </a:r>
            <a:r>
              <a:rPr lang="zh-CN" altLang="en-US" sz="2400" dirty="0" smtClean="0"/>
              <a:t>的数据结构，因此</a:t>
            </a:r>
            <a:r>
              <a:rPr lang="zh-CN" altLang="en-US" sz="2400" dirty="0" smtClean="0">
                <a:solidFill>
                  <a:srgbClr val="FF0000"/>
                </a:solidFill>
              </a:rPr>
              <a:t>可高效生成合并视图</a:t>
            </a:r>
            <a:r>
              <a:rPr lang="zh-CN" altLang="en-US" sz="2400" dirty="0" smtClean="0"/>
              <a:t>。</a:t>
            </a:r>
          </a:p>
          <a:p>
            <a:endParaRPr lang="zh-CN" altLang="en-US" sz="2400" dirty="0" smtClean="0"/>
          </a:p>
          <a:p>
            <a:r>
              <a:rPr lang="zh-CN" altLang="en-US" sz="2400" dirty="0" smtClean="0"/>
              <a:t>    </a:t>
            </a:r>
            <a:r>
              <a:rPr lang="zh-CN" altLang="en-US" sz="2400" dirty="0" smtClean="0">
                <a:solidFill>
                  <a:srgbClr val="3366FF"/>
                </a:solidFill>
              </a:rPr>
              <a:t>当进行</a:t>
            </a:r>
            <a:r>
              <a:rPr lang="en-US" altLang="zh-CN" sz="2400" dirty="0" smtClean="0">
                <a:solidFill>
                  <a:srgbClr val="3366FF"/>
                </a:solidFill>
              </a:rPr>
              <a:t>Tablet</a:t>
            </a:r>
            <a:r>
              <a:rPr lang="zh-CN" altLang="en-US" sz="2400" dirty="0" smtClean="0">
                <a:solidFill>
                  <a:srgbClr val="3366FF"/>
                </a:solidFill>
              </a:rPr>
              <a:t>的合并和分割时，正在进行的读写操作能够继续进行。</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24415208-965F-4E63-A5E2-D1A03DBF9989}" type="slidenum">
              <a:rPr lang="zh-CN" altLang="en-US" sz="1000">
                <a:solidFill>
                  <a:schemeClr val="bg2">
                    <a:shade val="50000"/>
                  </a:schemeClr>
                </a:solidFill>
                <a:latin typeface="+mn-lt"/>
                <a:ea typeface="+mn-ea"/>
              </a:rPr>
              <a:pPr algn="r" fontAlgn="auto">
                <a:spcBef>
                  <a:spcPts val="0"/>
                </a:spcBef>
                <a:spcAft>
                  <a:spcPts val="0"/>
                </a:spcAft>
                <a:defRPr/>
              </a:pPr>
              <a:t>67</a:t>
            </a:fld>
            <a:endParaRPr lang="zh-CN" altLang="en-US" sz="1000">
              <a:solidFill>
                <a:schemeClr val="bg2">
                  <a:shade val="50000"/>
                </a:schemeClr>
              </a:solidFill>
              <a:latin typeface="+mn-lt"/>
              <a:ea typeface="+mn-ea"/>
            </a:endParaRPr>
          </a:p>
        </p:txBody>
      </p:sp>
      <p:sp>
        <p:nvSpPr>
          <p:cNvPr id="6" name="AutoShape 4"/>
          <p:cNvSpPr>
            <a:spLocks noChangeArrowheads="1"/>
          </p:cNvSpPr>
          <p:nvPr/>
        </p:nvSpPr>
        <p:spPr bwMode="auto">
          <a:xfrm>
            <a:off x="7971271" y="40005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F830C5A3-C477-4E11-8E40-C582CEC579F4}" type="slidenum">
              <a:rPr lang="zh-CN" altLang="en-US"/>
              <a:pPr>
                <a:defRPr/>
              </a:pPr>
              <a:t>68</a:t>
            </a:fld>
            <a:endParaRPr lang="zh-CN" altLang="en-US"/>
          </a:p>
        </p:txBody>
      </p:sp>
      <p:sp>
        <p:nvSpPr>
          <p:cNvPr id="2" name="标题 1"/>
          <p:cNvSpPr>
            <a:spLocks noGrp="1"/>
          </p:cNvSpPr>
          <p:nvPr>
            <p:ph type="title"/>
          </p:nvPr>
        </p:nvSpPr>
        <p:spPr bwMode="auto">
          <a:xfrm>
            <a:off x="500063" y="500063"/>
            <a:ext cx="8183562" cy="642937"/>
          </a:xfrm>
        </p:spPr>
        <p:txBody>
          <a:bodyPr wrap="square" lIns="91440" tIns="45720" rIns="91440" bIns="45720" numCol="1" anchorCtr="0" compatLnSpc="1">
            <a:prstTxWarp prst="textNoShape">
              <a:avLst/>
            </a:prstTxWarp>
            <a:normAutofit/>
          </a:bodyPr>
          <a:lstStyle/>
          <a:p>
            <a:pPr>
              <a:defRPr/>
            </a:pPr>
            <a:r>
              <a:rPr lang="zh-CN" altLang="en-US" dirty="0" smtClean="0">
                <a:effectLst>
                  <a:outerShdw blurRad="38100" dist="38100" dir="2700000" algn="tl">
                    <a:srgbClr val="000000"/>
                  </a:outerShdw>
                </a:effectLst>
              </a:rPr>
              <a:t>局部性群组</a:t>
            </a:r>
          </a:p>
        </p:txBody>
      </p:sp>
      <p:sp>
        <p:nvSpPr>
          <p:cNvPr id="56324" name="文本占位符 2"/>
          <p:cNvSpPr>
            <a:spLocks noGrp="1"/>
          </p:cNvSpPr>
          <p:nvPr>
            <p:ph type="body" sz="quarter" idx="13"/>
          </p:nvPr>
        </p:nvSpPr>
        <p:spPr>
          <a:xfrm>
            <a:off x="500063" y="1714500"/>
            <a:ext cx="8143875" cy="4714875"/>
          </a:xfrm>
        </p:spPr>
        <p:txBody>
          <a:bodyPr/>
          <a:lstStyle/>
          <a:p>
            <a:r>
              <a:rPr lang="zh-CN" altLang="en-US" sz="2400" dirty="0" smtClean="0"/>
              <a:t>客户程序可以将多个列族组合成一个</a:t>
            </a:r>
            <a:r>
              <a:rPr lang="zh-CN" altLang="en-US" sz="2400" dirty="0" smtClean="0">
                <a:solidFill>
                  <a:srgbClr val="FF0000"/>
                </a:solidFill>
              </a:rPr>
              <a:t>局部性群组</a:t>
            </a:r>
            <a:r>
              <a:rPr lang="zh-CN" altLang="en-US" sz="2400" dirty="0" smtClean="0"/>
              <a:t>，对应一个单独的</a:t>
            </a:r>
            <a:r>
              <a:rPr lang="en-US" altLang="zh-CN" sz="2400" dirty="0" err="1" smtClean="0"/>
              <a:t>SSTable</a:t>
            </a:r>
            <a:r>
              <a:rPr lang="zh-CN" altLang="en-US" sz="2400" dirty="0" smtClean="0"/>
              <a:t>。</a:t>
            </a:r>
          </a:p>
          <a:p>
            <a:r>
              <a:rPr lang="zh-CN" altLang="en-US" sz="2400" dirty="0" smtClean="0">
                <a:solidFill>
                  <a:srgbClr val="3366FF"/>
                </a:solidFill>
              </a:rPr>
              <a:t>将通常不会一起访问的列族分割成不同的局部性群组</a:t>
            </a:r>
          </a:p>
          <a:p>
            <a:r>
              <a:rPr lang="zh-CN" altLang="en-US" sz="2400" dirty="0" smtClean="0">
                <a:solidFill>
                  <a:srgbClr val="3366FF"/>
                </a:solidFill>
                <a:latin typeface="微软雅黑" pitchFamily="34" charset="-122"/>
              </a:rPr>
              <a:t>          ↓</a:t>
            </a:r>
          </a:p>
          <a:p>
            <a:r>
              <a:rPr lang="zh-CN" altLang="en-US" sz="2400" dirty="0" smtClean="0">
                <a:solidFill>
                  <a:srgbClr val="3366FF"/>
                </a:solidFill>
              </a:rPr>
              <a:t>提高读操作的效率。</a:t>
            </a:r>
          </a:p>
          <a:p>
            <a:r>
              <a:rPr lang="zh-CN" altLang="en-US" sz="2400" dirty="0" smtClean="0"/>
              <a:t>    </a:t>
            </a:r>
          </a:p>
          <a:p>
            <a:r>
              <a:rPr lang="zh-CN" altLang="en-US" sz="2400" dirty="0" smtClean="0"/>
              <a:t>    </a:t>
            </a:r>
            <a:r>
              <a:rPr lang="zh-CN" altLang="en-US" sz="2400" dirty="0" smtClean="0">
                <a:solidFill>
                  <a:srgbClr val="FF0000"/>
                </a:solidFill>
              </a:rPr>
              <a:t>可以以局部性群组为单位设定一些调试参数</a:t>
            </a:r>
            <a:r>
              <a:rPr lang="zh-CN" altLang="en-US" sz="2400" dirty="0" smtClean="0"/>
              <a:t>（</a:t>
            </a:r>
            <a:r>
              <a:rPr lang="zh-CN" altLang="en-US" sz="2400" dirty="0" smtClean="0">
                <a:solidFill>
                  <a:srgbClr val="3366FF"/>
                </a:solidFill>
              </a:rPr>
              <a:t>例如设定一个局部性群组全部存储在内存中，从而优化需要频繁访问的小块数据。</a:t>
            </a:r>
            <a:r>
              <a:rPr lang="en-US" altLang="zh-CN" sz="2400" dirty="0" smtClean="0">
                <a:solidFill>
                  <a:srgbClr val="FF0000"/>
                </a:solidFill>
              </a:rPr>
              <a:t>Bigtable</a:t>
            </a:r>
            <a:r>
              <a:rPr lang="zh-CN" altLang="en-US" sz="2400" dirty="0" smtClean="0">
                <a:solidFill>
                  <a:srgbClr val="FF0000"/>
                </a:solidFill>
              </a:rPr>
              <a:t>内部利用这个特性提高</a:t>
            </a:r>
            <a:r>
              <a:rPr lang="en-US" altLang="zh-CN" sz="2400" dirty="0" smtClean="0">
                <a:solidFill>
                  <a:srgbClr val="FF0000"/>
                </a:solidFill>
              </a:rPr>
              <a:t>METADATA</a:t>
            </a:r>
            <a:r>
              <a:rPr lang="zh-CN" altLang="en-US" sz="2400" dirty="0" smtClean="0">
                <a:solidFill>
                  <a:srgbClr val="FF0000"/>
                </a:solidFill>
              </a:rPr>
              <a:t>表中具有位置相关性的列族的访问速度。</a:t>
            </a:r>
            <a:r>
              <a:rPr lang="zh-CN" altLang="en-US" sz="2400" dirty="0" smtClean="0"/>
              <a:t>）</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88441954-C79D-48E8-8AF5-6BD69D4A4754}" type="slidenum">
              <a:rPr lang="zh-CN" altLang="en-US" sz="1000">
                <a:solidFill>
                  <a:schemeClr val="bg2">
                    <a:shade val="50000"/>
                  </a:schemeClr>
                </a:solidFill>
                <a:latin typeface="+mn-lt"/>
                <a:ea typeface="+mn-ea"/>
              </a:rPr>
              <a:pPr algn="r" fontAlgn="auto">
                <a:spcBef>
                  <a:spcPts val="0"/>
                </a:spcBef>
                <a:spcAft>
                  <a:spcPts val="0"/>
                </a:spcAft>
                <a:defRPr/>
              </a:pPr>
              <a:t>68</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93B9461C-6601-4016-AD31-5E75BF5AEAE4}" type="slidenum">
              <a:rPr lang="zh-CN" altLang="en-US"/>
              <a:pPr>
                <a:defRPr/>
              </a:pPr>
              <a:t>69</a:t>
            </a:fld>
            <a:endParaRPr lang="zh-CN" altLang="en-US"/>
          </a:p>
        </p:txBody>
      </p:sp>
      <p:sp>
        <p:nvSpPr>
          <p:cNvPr id="2" name="标题 1"/>
          <p:cNvSpPr>
            <a:spLocks noGrp="1"/>
          </p:cNvSpPr>
          <p:nvPr>
            <p:ph type="title"/>
          </p:nvPr>
        </p:nvSpPr>
        <p:spPr bwMode="auto">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服务器缓存</a:t>
            </a:r>
          </a:p>
        </p:txBody>
      </p:sp>
      <p:sp>
        <p:nvSpPr>
          <p:cNvPr id="57348" name="文本占位符 2"/>
          <p:cNvSpPr>
            <a:spLocks noGrp="1"/>
          </p:cNvSpPr>
          <p:nvPr>
            <p:ph type="body" sz="quarter" idx="13"/>
          </p:nvPr>
        </p:nvSpPr>
        <p:spPr>
          <a:xfrm>
            <a:off x="500063" y="1714500"/>
            <a:ext cx="8143875" cy="4738688"/>
          </a:xfrm>
        </p:spPr>
        <p:txBody>
          <a:bodyPr>
            <a:normAutofit/>
          </a:bodyPr>
          <a:lstStyle/>
          <a:p>
            <a:pPr>
              <a:spcBef>
                <a:spcPts val="300"/>
              </a:spcBef>
            </a:pPr>
            <a:r>
              <a:rPr lang="en-US" altLang="zh-CN" sz="2400" dirty="0" smtClean="0">
                <a:solidFill>
                  <a:srgbClr val="FF0000"/>
                </a:solidFill>
              </a:rPr>
              <a:t>Tablet</a:t>
            </a:r>
            <a:r>
              <a:rPr lang="zh-CN" altLang="en-US" sz="2400" dirty="0" smtClean="0">
                <a:solidFill>
                  <a:srgbClr val="FF0000"/>
                </a:solidFill>
              </a:rPr>
              <a:t>服务器</a:t>
            </a:r>
            <a:r>
              <a:rPr lang="zh-CN" altLang="en-US" sz="2400" dirty="0" smtClean="0"/>
              <a:t>使用二级缓存策略：</a:t>
            </a:r>
            <a:endParaRPr lang="en-US" altLang="zh-CN" sz="2400" dirty="0" smtClean="0"/>
          </a:p>
          <a:p>
            <a:pPr>
              <a:spcBef>
                <a:spcPts val="300"/>
              </a:spcBef>
            </a:pPr>
            <a:endParaRPr lang="zh-CN" altLang="en-US" sz="2400" dirty="0" smtClean="0"/>
          </a:p>
          <a:p>
            <a:pPr>
              <a:spcBef>
                <a:spcPts val="300"/>
              </a:spcBef>
            </a:pPr>
            <a:r>
              <a:rPr lang="zh-CN" altLang="en-US" sz="2400" dirty="0" smtClean="0"/>
              <a:t>    第一级缓存</a:t>
            </a:r>
            <a:r>
              <a:rPr lang="en-US" altLang="zh-CN" sz="2400" dirty="0" smtClean="0"/>
              <a:t>——</a:t>
            </a:r>
            <a:r>
              <a:rPr lang="zh-CN" altLang="en-US" sz="2400" dirty="0" smtClean="0">
                <a:solidFill>
                  <a:srgbClr val="FF0000"/>
                </a:solidFill>
              </a:rPr>
              <a:t>扫描缓存</a:t>
            </a:r>
            <a:r>
              <a:rPr lang="zh-CN" altLang="en-US" sz="2400" dirty="0" smtClean="0"/>
              <a:t>，主要缓存</a:t>
            </a:r>
            <a:r>
              <a:rPr lang="en-US" altLang="zh-CN" sz="2400" dirty="0" smtClean="0"/>
              <a:t>Tablet</a:t>
            </a:r>
            <a:r>
              <a:rPr lang="zh-CN" altLang="en-US" sz="2400" dirty="0" smtClean="0"/>
              <a:t>服务器通过</a:t>
            </a:r>
            <a:r>
              <a:rPr lang="en-US" altLang="zh-CN" sz="2400" dirty="0" err="1" smtClean="0"/>
              <a:t>SSTable</a:t>
            </a:r>
            <a:r>
              <a:rPr lang="zh-CN" altLang="en-US" sz="2400" dirty="0" smtClean="0"/>
              <a:t>接口获取的</a:t>
            </a:r>
            <a:r>
              <a:rPr lang="en-US" altLang="zh-CN" sz="2400" dirty="0" smtClean="0">
                <a:solidFill>
                  <a:srgbClr val="FF0000"/>
                </a:solidFill>
              </a:rPr>
              <a:t>Key-Value</a:t>
            </a:r>
            <a:r>
              <a:rPr lang="zh-CN" altLang="en-US" sz="2400" dirty="0" smtClean="0">
                <a:solidFill>
                  <a:srgbClr val="FF0000"/>
                </a:solidFill>
              </a:rPr>
              <a:t>对</a:t>
            </a:r>
            <a:r>
              <a:rPr lang="zh-CN" altLang="en-US" sz="2400" dirty="0" smtClean="0"/>
              <a:t>。</a:t>
            </a:r>
            <a:endParaRPr lang="en-US" altLang="zh-CN" sz="2400" dirty="0" smtClean="0"/>
          </a:p>
          <a:p>
            <a:pPr>
              <a:spcBef>
                <a:spcPts val="300"/>
              </a:spcBef>
            </a:pPr>
            <a:endParaRPr lang="zh-CN" altLang="en-US" sz="2400" dirty="0" smtClean="0"/>
          </a:p>
          <a:p>
            <a:pPr>
              <a:spcBef>
                <a:spcPts val="300"/>
              </a:spcBef>
            </a:pPr>
            <a:r>
              <a:rPr lang="zh-CN" altLang="en-US" sz="2400" dirty="0" smtClean="0"/>
              <a:t>    第二级缓存</a:t>
            </a:r>
            <a:r>
              <a:rPr lang="en-US" altLang="zh-CN" sz="2400" dirty="0" smtClean="0"/>
              <a:t>——</a:t>
            </a:r>
            <a:r>
              <a:rPr lang="en-US" altLang="zh-CN" sz="2400" dirty="0" smtClean="0">
                <a:solidFill>
                  <a:srgbClr val="FF0000"/>
                </a:solidFill>
              </a:rPr>
              <a:t>Block</a:t>
            </a:r>
            <a:r>
              <a:rPr lang="zh-CN" altLang="en-US" sz="2400" dirty="0" smtClean="0">
                <a:solidFill>
                  <a:srgbClr val="FF0000"/>
                </a:solidFill>
              </a:rPr>
              <a:t>缓存</a:t>
            </a:r>
            <a:r>
              <a:rPr lang="zh-CN" altLang="en-US" sz="2400" dirty="0" smtClean="0"/>
              <a:t>，缓存从</a:t>
            </a:r>
            <a:r>
              <a:rPr lang="en-US" altLang="zh-CN" sz="2400" dirty="0" smtClean="0"/>
              <a:t>GFS</a:t>
            </a:r>
            <a:r>
              <a:rPr lang="zh-CN" altLang="en-US" sz="2400" dirty="0" smtClean="0"/>
              <a:t>读取的</a:t>
            </a:r>
            <a:r>
              <a:rPr lang="en-US" altLang="zh-CN" sz="2400" dirty="0" err="1" smtClean="0"/>
              <a:t>SSTable</a:t>
            </a:r>
            <a:r>
              <a:rPr lang="zh-CN" altLang="en-US" sz="2400" dirty="0" smtClean="0"/>
              <a:t>的</a:t>
            </a:r>
            <a:r>
              <a:rPr lang="en-US" altLang="zh-CN" sz="2400" dirty="0" smtClean="0">
                <a:solidFill>
                  <a:srgbClr val="FF0000"/>
                </a:solidFill>
              </a:rPr>
              <a:t>Block</a:t>
            </a:r>
            <a:r>
              <a:rPr lang="zh-CN" altLang="en-US" sz="2400" dirty="0" smtClean="0"/>
              <a:t>。</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61C4F50D-D4D2-4BFC-A963-5F8E5BD06073}" type="slidenum">
              <a:rPr lang="zh-CN" altLang="en-US" sz="1000">
                <a:solidFill>
                  <a:schemeClr val="bg2">
                    <a:shade val="50000"/>
                  </a:schemeClr>
                </a:solidFill>
                <a:latin typeface="+mn-lt"/>
                <a:ea typeface="+mn-ea"/>
              </a:rPr>
              <a:pPr algn="r" fontAlgn="auto">
                <a:spcBef>
                  <a:spcPts val="0"/>
                </a:spcBef>
                <a:spcAft>
                  <a:spcPts val="0"/>
                </a:spcAft>
                <a:defRPr/>
              </a:pPr>
              <a:t>69</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outerShdw blurRad="38100" dist="38100" dir="2700000" algn="tl">
                    <a:srgbClr val="000000"/>
                  </a:outerShdw>
                </a:effectLst>
              </a:rPr>
              <a:t>基本特点</a:t>
            </a:r>
            <a:endParaRPr lang="zh-CN" altLang="en-US" dirty="0"/>
          </a:p>
        </p:txBody>
      </p:sp>
      <p:sp>
        <p:nvSpPr>
          <p:cNvPr id="3" name="文本占位符 2"/>
          <p:cNvSpPr>
            <a:spLocks noGrp="1"/>
          </p:cNvSpPr>
          <p:nvPr>
            <p:ph type="body" sz="quarter" idx="13"/>
          </p:nvPr>
        </p:nvSpPr>
        <p:spPr>
          <a:xfrm>
            <a:off x="428596" y="1714500"/>
            <a:ext cx="8358246" cy="4643458"/>
          </a:xfrm>
        </p:spPr>
        <p:txBody>
          <a:bodyPr>
            <a:normAutofit/>
          </a:bodyPr>
          <a:lstStyle/>
          <a:p>
            <a:pPr>
              <a:lnSpc>
                <a:spcPct val="120000"/>
              </a:lnSpc>
            </a:pPr>
            <a:r>
              <a:rPr lang="zh-CN" altLang="en-US" sz="2400" dirty="0" smtClean="0">
                <a:solidFill>
                  <a:srgbClr val="3366FF"/>
                </a:solidFill>
              </a:rPr>
              <a:t>数据没有严格的</a:t>
            </a:r>
            <a:r>
              <a:rPr lang="en-US" altLang="zh-CN" sz="2400" i="1" dirty="0" smtClean="0">
                <a:solidFill>
                  <a:srgbClr val="3366FF"/>
                </a:solidFill>
              </a:rPr>
              <a:t>Schema</a:t>
            </a:r>
            <a:r>
              <a:rPr lang="zh-CN" altLang="en-US" sz="2400" dirty="0" smtClean="0">
                <a:solidFill>
                  <a:srgbClr val="3366FF"/>
                </a:solidFill>
              </a:rPr>
              <a:t>，用户自己定义</a:t>
            </a:r>
            <a:r>
              <a:rPr lang="en-US" altLang="zh-CN" sz="2400" i="1" dirty="0" smtClean="0">
                <a:solidFill>
                  <a:srgbClr val="3366FF"/>
                </a:solidFill>
              </a:rPr>
              <a:t>Schema</a:t>
            </a:r>
            <a:r>
              <a:rPr lang="zh-CN" altLang="en-US" sz="2400" dirty="0" smtClean="0">
                <a:solidFill>
                  <a:srgbClr val="3366FF"/>
                </a:solidFill>
              </a:rPr>
              <a:t>。</a:t>
            </a:r>
          </a:p>
          <a:p>
            <a:pPr>
              <a:lnSpc>
                <a:spcPct val="120000"/>
              </a:lnSpc>
            </a:pPr>
            <a:endParaRPr lang="en-US" altLang="zh-CN" sz="2400" dirty="0" smtClean="0">
              <a:solidFill>
                <a:srgbClr val="3366FF"/>
              </a:solidFill>
            </a:endParaRPr>
          </a:p>
          <a:p>
            <a:pPr>
              <a:lnSpc>
                <a:spcPct val="120000"/>
              </a:lnSpc>
            </a:pPr>
            <a:r>
              <a:rPr lang="zh-CN" altLang="en-US" sz="2400" dirty="0" smtClean="0"/>
              <a:t>通过选择数据模式，客户可以</a:t>
            </a:r>
            <a:r>
              <a:rPr lang="zh-CN" altLang="en-US" sz="2400" dirty="0" smtClean="0">
                <a:solidFill>
                  <a:srgbClr val="FF0000"/>
                </a:solidFill>
              </a:rPr>
              <a:t>控制数据的位置相关性</a:t>
            </a:r>
            <a:r>
              <a:rPr lang="zh-CN" altLang="en-US" sz="2400" dirty="0" smtClean="0"/>
              <a:t>。</a:t>
            </a:r>
            <a:endParaRPr lang="en-US" altLang="zh-CN" sz="2400" dirty="0" smtClean="0">
              <a:solidFill>
                <a:srgbClr val="3366FF"/>
              </a:solidFill>
            </a:endParaRPr>
          </a:p>
          <a:p>
            <a:pPr>
              <a:lnSpc>
                <a:spcPct val="120000"/>
              </a:lnSpc>
            </a:pPr>
            <a:r>
              <a:rPr lang="zh-CN" altLang="en-US" sz="2400" dirty="0" smtClean="0"/>
              <a:t>用户也可以自己推测数据底层存储的位置相关性。</a:t>
            </a:r>
            <a:endParaRPr lang="en-US" altLang="zh-CN" sz="2400" dirty="0" smtClean="0"/>
          </a:p>
          <a:p>
            <a:pPr>
              <a:lnSpc>
                <a:spcPct val="120000"/>
              </a:lnSpc>
            </a:pPr>
            <a:r>
              <a:rPr lang="en-US" altLang="zh-CN" sz="2400" i="1" dirty="0" smtClean="0">
                <a:solidFill>
                  <a:srgbClr val="3366FF"/>
                </a:solidFill>
              </a:rPr>
              <a:t>(</a:t>
            </a:r>
            <a:r>
              <a:rPr lang="zh-CN" altLang="en-US" sz="2400" i="1" dirty="0" smtClean="0">
                <a:solidFill>
                  <a:srgbClr val="3366FF"/>
                </a:solidFill>
              </a:rPr>
              <a:t>如树状结构中具有相同前缀的数据存放位置接近，可以把相关数据一次读取出来</a:t>
            </a:r>
            <a:r>
              <a:rPr lang="en-US" altLang="zh-CN" sz="2400" i="1" dirty="0" smtClean="0">
                <a:solidFill>
                  <a:srgbClr val="3366FF"/>
                </a:solidFill>
              </a:rPr>
              <a:t>)</a:t>
            </a:r>
            <a:r>
              <a:rPr lang="zh-CN" altLang="en-US" sz="2400" i="1" dirty="0" smtClean="0">
                <a:solidFill>
                  <a:srgbClr val="3366FF"/>
                </a:solidFill>
              </a:rPr>
              <a:t>。</a:t>
            </a:r>
            <a:endParaRPr lang="en-US" altLang="zh-CN" sz="2400" i="1" dirty="0" smtClean="0">
              <a:solidFill>
                <a:srgbClr val="3366FF"/>
              </a:solidFill>
            </a:endParaRPr>
          </a:p>
          <a:p>
            <a:pPr>
              <a:lnSpc>
                <a:spcPct val="120000"/>
              </a:lnSpc>
            </a:pPr>
            <a:endParaRPr lang="en-US" altLang="zh-CN" sz="2400" dirty="0" smtClean="0">
              <a:solidFill>
                <a:srgbClr val="3366FF"/>
              </a:solidFill>
            </a:endParaRPr>
          </a:p>
          <a:p>
            <a:pPr>
              <a:lnSpc>
                <a:spcPct val="120000"/>
              </a:lnSpc>
            </a:pPr>
            <a:r>
              <a:rPr lang="zh-CN" altLang="en-US" sz="2400" dirty="0" smtClean="0"/>
              <a:t>可以通过</a:t>
            </a:r>
            <a:r>
              <a:rPr lang="en-US" altLang="zh-CN" sz="2400" dirty="0" err="1" smtClean="0"/>
              <a:t>BigTable</a:t>
            </a:r>
            <a:r>
              <a:rPr lang="zh-CN" altLang="en-US" sz="2400" dirty="0" smtClean="0"/>
              <a:t>的模式参数来控制数据的存放位置：</a:t>
            </a:r>
            <a:endParaRPr lang="en-US" altLang="zh-CN" sz="2400" dirty="0" smtClean="0"/>
          </a:p>
          <a:p>
            <a:pPr>
              <a:lnSpc>
                <a:spcPct val="120000"/>
              </a:lnSpc>
            </a:pPr>
            <a:r>
              <a:rPr lang="zh-CN" altLang="en-US" sz="2400" dirty="0" smtClean="0"/>
              <a:t>    内存、或者硬盘。</a:t>
            </a:r>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7</a:t>
            </a:fld>
            <a:endParaRPr lang="zh-CN" altLang="en-US"/>
          </a:p>
        </p:txBody>
      </p:sp>
      <p:sp>
        <p:nvSpPr>
          <p:cNvPr id="5" name="AutoShape 4"/>
          <p:cNvSpPr>
            <a:spLocks noChangeArrowheads="1"/>
          </p:cNvSpPr>
          <p:nvPr/>
        </p:nvSpPr>
        <p:spPr bwMode="auto">
          <a:xfrm>
            <a:off x="7452320" y="1844824"/>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服务器缓存</a:t>
            </a:r>
            <a:endParaRPr lang="zh-CN" altLang="en-US" dirty="0"/>
          </a:p>
        </p:txBody>
      </p:sp>
      <p:sp>
        <p:nvSpPr>
          <p:cNvPr id="3" name="文本占位符 2"/>
          <p:cNvSpPr>
            <a:spLocks noGrp="1"/>
          </p:cNvSpPr>
          <p:nvPr>
            <p:ph type="body" sz="quarter" idx="13"/>
          </p:nvPr>
        </p:nvSpPr>
        <p:spPr/>
        <p:txBody>
          <a:bodyPr>
            <a:normAutofit/>
          </a:bodyPr>
          <a:lstStyle/>
          <a:p>
            <a:pPr>
              <a:lnSpc>
                <a:spcPct val="150000"/>
              </a:lnSpc>
              <a:spcBef>
                <a:spcPts val="300"/>
              </a:spcBef>
            </a:pPr>
            <a:r>
              <a:rPr lang="zh-CN" altLang="en-US" sz="2400" dirty="0" smtClean="0">
                <a:solidFill>
                  <a:srgbClr val="FF0000"/>
                </a:solidFill>
              </a:rPr>
              <a:t>客户程序</a:t>
            </a:r>
            <a:r>
              <a:rPr lang="zh-CN" altLang="en-US" sz="2400" dirty="0" smtClean="0"/>
              <a:t>可以对特定局部性群组的</a:t>
            </a:r>
            <a:r>
              <a:rPr lang="en-US" altLang="zh-CN" sz="2400" dirty="0" err="1" smtClean="0"/>
              <a:t>SSTable</a:t>
            </a:r>
            <a:r>
              <a:rPr lang="zh-CN" altLang="en-US" sz="2400" dirty="0" smtClean="0"/>
              <a:t>指定</a:t>
            </a:r>
            <a:r>
              <a:rPr lang="en-US" altLang="zh-CN" sz="2400" dirty="0" smtClean="0">
                <a:solidFill>
                  <a:srgbClr val="FF0000"/>
                </a:solidFill>
              </a:rPr>
              <a:t>Bloom</a:t>
            </a:r>
            <a:r>
              <a:rPr lang="zh-CN" altLang="en-US" sz="2400" dirty="0" smtClean="0">
                <a:solidFill>
                  <a:srgbClr val="FF0000"/>
                </a:solidFill>
              </a:rPr>
              <a:t>过滤器缓存</a:t>
            </a:r>
            <a:r>
              <a:rPr lang="zh-CN" altLang="en-US" sz="2400" dirty="0" smtClean="0"/>
              <a:t>来减少硬盘访问的次数：</a:t>
            </a:r>
            <a:endParaRPr lang="en-US" altLang="zh-CN" sz="2400" dirty="0" smtClean="0"/>
          </a:p>
          <a:p>
            <a:pPr>
              <a:lnSpc>
                <a:spcPct val="150000"/>
              </a:lnSpc>
              <a:spcBef>
                <a:spcPts val="300"/>
              </a:spcBef>
            </a:pPr>
            <a:r>
              <a:rPr lang="zh-CN" altLang="en-US" sz="2400" dirty="0" smtClean="0"/>
              <a:t>    使用</a:t>
            </a:r>
            <a:r>
              <a:rPr lang="en-US" altLang="zh-CN" sz="2400" dirty="0" smtClean="0"/>
              <a:t>Bloom</a:t>
            </a:r>
            <a:r>
              <a:rPr lang="zh-CN" altLang="en-US" sz="2400" dirty="0" smtClean="0"/>
              <a:t>过滤器查询一个</a:t>
            </a:r>
            <a:r>
              <a:rPr lang="en-US" altLang="zh-CN" sz="2400" dirty="0" err="1" smtClean="0"/>
              <a:t>SSTable</a:t>
            </a:r>
            <a:r>
              <a:rPr lang="zh-CN" altLang="en-US" sz="2400" dirty="0" smtClean="0"/>
              <a:t>是否包含了特定行和列的数据</a:t>
            </a:r>
            <a:r>
              <a:rPr lang="en-US" altLang="zh-CN" sz="2400" dirty="0" smtClean="0"/>
              <a:t>(</a:t>
            </a:r>
            <a:r>
              <a:rPr lang="zh-CN" altLang="en-US" sz="2400" dirty="0" smtClean="0">
                <a:solidFill>
                  <a:srgbClr val="3366FF"/>
                </a:solidFill>
              </a:rPr>
              <a:t>隐式的减少当应用程序访问不存在的行或列时对硬盘的访问</a:t>
            </a:r>
            <a:r>
              <a:rPr lang="zh-CN" altLang="en-US" sz="2400" dirty="0" smtClean="0"/>
              <a:t>）。</a:t>
            </a:r>
            <a:endParaRPr lang="zh-CN" altLang="en-US" sz="2400" dirty="0"/>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70</a:t>
            </a:fld>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Bloom filter</a:t>
            </a:r>
            <a:endParaRPr lang="zh-CN" altLang="en-US" dirty="0"/>
          </a:p>
        </p:txBody>
      </p:sp>
      <p:sp>
        <p:nvSpPr>
          <p:cNvPr id="3" name="文本占位符 2"/>
          <p:cNvSpPr>
            <a:spLocks noGrp="1"/>
          </p:cNvSpPr>
          <p:nvPr>
            <p:ph type="body" sz="quarter" idx="13"/>
          </p:nvPr>
        </p:nvSpPr>
        <p:spPr/>
        <p:txBody>
          <a:bodyPr>
            <a:normAutofit/>
          </a:bodyPr>
          <a:lstStyle/>
          <a:p>
            <a:r>
              <a:rPr lang="en-US" altLang="zh-CN" sz="2400" dirty="0"/>
              <a:t>Bloom </a:t>
            </a:r>
            <a:r>
              <a:rPr lang="en-US" altLang="zh-CN" sz="2400" dirty="0" smtClean="0"/>
              <a:t>filter</a:t>
            </a:r>
            <a:r>
              <a:rPr lang="zh-CN" altLang="en-US" sz="2400" dirty="0" smtClean="0"/>
              <a:t>（</a:t>
            </a:r>
            <a:r>
              <a:rPr lang="zh-CN" altLang="en-US" sz="2400" dirty="0"/>
              <a:t>布隆过滤器</a:t>
            </a:r>
            <a:r>
              <a:rPr lang="zh-CN" altLang="en-US" sz="2400" dirty="0" smtClean="0"/>
              <a:t>）是由</a:t>
            </a:r>
            <a:r>
              <a:rPr lang="en-US" altLang="zh-CN" sz="2400" dirty="0" smtClean="0"/>
              <a:t>Howard Bloom</a:t>
            </a:r>
            <a:r>
              <a:rPr lang="zh-CN" altLang="en-US" sz="2400" dirty="0" smtClean="0"/>
              <a:t>在</a:t>
            </a:r>
            <a:r>
              <a:rPr lang="en-US" altLang="zh-CN" sz="2400" dirty="0" smtClean="0"/>
              <a:t>1970</a:t>
            </a:r>
            <a:r>
              <a:rPr lang="zh-CN" altLang="en-US" sz="2400" dirty="0" smtClean="0"/>
              <a:t>年</a:t>
            </a:r>
            <a:r>
              <a:rPr lang="zh-CN" altLang="en-US" sz="2400" dirty="0"/>
              <a:t>提出的二进制向量数据结构</a:t>
            </a:r>
            <a:r>
              <a:rPr lang="zh-CN" altLang="en-US" sz="2400" dirty="0" smtClean="0"/>
              <a:t>，</a:t>
            </a:r>
            <a:r>
              <a:rPr lang="zh-CN" altLang="en-US" sz="2400" dirty="0"/>
              <a:t>被用来检测一个元素是不是集合中的一个</a:t>
            </a:r>
            <a:r>
              <a:rPr lang="zh-CN" altLang="en-US" sz="2400" dirty="0" smtClean="0"/>
              <a:t>成员，它</a:t>
            </a:r>
            <a:r>
              <a:rPr lang="zh-CN" altLang="en-US" sz="2400" dirty="0"/>
              <a:t>具有很好的空间和时间</a:t>
            </a:r>
            <a:r>
              <a:rPr lang="zh-CN" altLang="en-US" sz="2400" dirty="0" smtClean="0"/>
              <a:t>效率。</a:t>
            </a:r>
            <a:endParaRPr lang="en-US" altLang="zh-CN" sz="2400" dirty="0" smtClean="0"/>
          </a:p>
          <a:p>
            <a:r>
              <a:rPr lang="en-US" altLang="zh-CN" sz="2400" dirty="0">
                <a:solidFill>
                  <a:srgbClr val="3366FF"/>
                </a:solidFill>
              </a:rPr>
              <a:t>google</a:t>
            </a:r>
            <a:r>
              <a:rPr lang="zh-CN" altLang="en-US" sz="2400" dirty="0">
                <a:solidFill>
                  <a:srgbClr val="3366FF"/>
                </a:solidFill>
              </a:rPr>
              <a:t>的</a:t>
            </a:r>
            <a:r>
              <a:rPr lang="en-US" altLang="zh-CN" sz="2400" dirty="0">
                <a:solidFill>
                  <a:srgbClr val="3366FF"/>
                </a:solidFill>
              </a:rPr>
              <a:t>guava</a:t>
            </a:r>
            <a:r>
              <a:rPr lang="zh-CN" altLang="en-US" sz="2400" dirty="0">
                <a:solidFill>
                  <a:srgbClr val="3366FF"/>
                </a:solidFill>
              </a:rPr>
              <a:t>包中提供了</a:t>
            </a:r>
            <a:r>
              <a:rPr lang="en-US" altLang="zh-CN" sz="2400" dirty="0" err="1">
                <a:solidFill>
                  <a:srgbClr val="3366FF"/>
                </a:solidFill>
              </a:rPr>
              <a:t>BloomFilter</a:t>
            </a:r>
            <a:r>
              <a:rPr lang="zh-CN" altLang="en-US" sz="2400" dirty="0" smtClean="0">
                <a:solidFill>
                  <a:srgbClr val="3366FF"/>
                </a:solidFill>
              </a:rPr>
              <a:t>类。</a:t>
            </a:r>
            <a:endParaRPr lang="en-US" altLang="zh-CN" sz="2400" dirty="0" smtClean="0">
              <a:solidFill>
                <a:srgbClr val="3366FF"/>
              </a:solidFill>
            </a:endParaRPr>
          </a:p>
          <a:p>
            <a:endParaRPr lang="en-US" altLang="zh-CN" sz="2400" dirty="0" smtClean="0"/>
          </a:p>
          <a:p>
            <a:r>
              <a:rPr lang="en-US" altLang="zh-CN" sz="2400" dirty="0" smtClean="0"/>
              <a:t>Bloom filter</a:t>
            </a:r>
            <a:r>
              <a:rPr lang="zh-CN" altLang="en-US" sz="2400" dirty="0" smtClean="0"/>
              <a:t>检测结果：</a:t>
            </a:r>
            <a:endParaRPr lang="en-US" altLang="zh-CN" sz="2400" dirty="0" smtClean="0"/>
          </a:p>
          <a:p>
            <a:r>
              <a:rPr lang="zh-CN" altLang="en-US" sz="2400" dirty="0" smtClean="0"/>
              <a:t>   是 </a:t>
            </a:r>
            <a:r>
              <a:rPr lang="zh-CN" altLang="en-US" sz="2400" dirty="0" smtClean="0">
                <a:latin typeface="Times New Roman" panose="02020603050405020304" pitchFamily="18" charset="0"/>
                <a:cs typeface="Times New Roman" panose="02020603050405020304" pitchFamily="18" charset="0"/>
              </a:rPr>
              <a:t>→ </a:t>
            </a:r>
            <a:r>
              <a:rPr lang="zh-CN" altLang="en-US" sz="2400" dirty="0" smtClean="0"/>
              <a:t>该</a:t>
            </a:r>
            <a:r>
              <a:rPr lang="zh-CN" altLang="en-US" sz="2400" dirty="0"/>
              <a:t>元素不一定在集合中</a:t>
            </a:r>
            <a:r>
              <a:rPr lang="zh-CN" altLang="en-US" sz="2400" dirty="0" smtClean="0"/>
              <a:t>；</a:t>
            </a:r>
            <a:endParaRPr lang="en-US" altLang="zh-CN" sz="2400" dirty="0" smtClean="0"/>
          </a:p>
          <a:p>
            <a:r>
              <a:rPr lang="zh-CN" altLang="en-US" sz="2400" dirty="0" smtClean="0"/>
              <a:t>   否 </a:t>
            </a:r>
            <a:r>
              <a:rPr lang="zh-CN" altLang="en-US" sz="2400" dirty="0">
                <a:latin typeface="Times New Roman" panose="02020603050405020304" pitchFamily="18" charset="0"/>
                <a:cs typeface="Times New Roman" panose="02020603050405020304" pitchFamily="18" charset="0"/>
              </a:rPr>
              <a:t>→ </a:t>
            </a:r>
            <a:r>
              <a:rPr lang="zh-CN" altLang="en-US" sz="2400" dirty="0" smtClean="0"/>
              <a:t>该</a:t>
            </a:r>
            <a:r>
              <a:rPr lang="zh-CN" altLang="en-US" sz="2400" dirty="0"/>
              <a:t>元素一定不在集合中</a:t>
            </a:r>
            <a:r>
              <a:rPr lang="zh-CN" altLang="en-US" sz="2400" dirty="0" smtClean="0"/>
              <a:t>。</a:t>
            </a:r>
            <a:endParaRPr lang="en-US" altLang="zh-CN" sz="2400" dirty="0" smtClean="0"/>
          </a:p>
          <a:p>
            <a:r>
              <a:rPr lang="en-US" altLang="zh-CN" sz="2400" dirty="0" smtClean="0">
                <a:latin typeface="宋体" panose="02010600030101010101" pitchFamily="2" charset="-122"/>
                <a:ea typeface="宋体" panose="02010600030101010101" pitchFamily="2" charset="-122"/>
              </a:rPr>
              <a:t>     ↓</a:t>
            </a:r>
            <a:endParaRPr lang="en-US" altLang="zh-CN" sz="2400" dirty="0"/>
          </a:p>
          <a:p>
            <a:r>
              <a:rPr lang="en-US" altLang="zh-CN" sz="2400" dirty="0" smtClean="0"/>
              <a:t>Bloom </a:t>
            </a:r>
            <a:r>
              <a:rPr lang="en-US" altLang="zh-CN" sz="2400" dirty="0"/>
              <a:t>filter</a:t>
            </a:r>
            <a:r>
              <a:rPr lang="zh-CN" altLang="en-US" sz="2400" dirty="0"/>
              <a:t>具有</a:t>
            </a:r>
            <a:r>
              <a:rPr lang="en-US" altLang="zh-CN" sz="2400" dirty="0"/>
              <a:t>100%</a:t>
            </a:r>
            <a:r>
              <a:rPr lang="zh-CN" altLang="en-US" sz="2400" dirty="0"/>
              <a:t>的召回率</a:t>
            </a:r>
            <a:r>
              <a:rPr lang="zh-CN" altLang="en-US" sz="2400" dirty="0" smtClean="0"/>
              <a:t>。</a:t>
            </a:r>
            <a:endParaRPr lang="zh-CN" altLang="en-US" sz="2400" dirty="0"/>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71</a:t>
            </a:fld>
            <a:endParaRPr lang="zh-CN" altLang="en-US"/>
          </a:p>
        </p:txBody>
      </p:sp>
    </p:spTree>
    <p:extLst>
      <p:ext uri="{BB962C8B-B14F-4D97-AF65-F5344CB8AC3E}">
        <p14:creationId xmlns:p14="http://schemas.microsoft.com/office/powerpoint/2010/main" val="16539678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Bloom </a:t>
            </a:r>
            <a:r>
              <a:rPr lang="en-US" altLang="zh-CN" dirty="0" smtClean="0"/>
              <a:t>filter</a:t>
            </a:r>
            <a:r>
              <a:rPr lang="zh-CN" altLang="en-US" dirty="0" smtClean="0"/>
              <a:t>基本思想</a:t>
            </a:r>
            <a:endParaRPr lang="zh-CN" altLang="en-US" dirty="0"/>
          </a:p>
        </p:txBody>
      </p:sp>
      <p:sp>
        <p:nvSpPr>
          <p:cNvPr id="3" name="文本占位符 2"/>
          <p:cNvSpPr>
            <a:spLocks noGrp="1"/>
          </p:cNvSpPr>
          <p:nvPr>
            <p:ph type="body" sz="quarter" idx="13"/>
          </p:nvPr>
        </p:nvSpPr>
        <p:spPr>
          <a:xfrm>
            <a:off x="500034" y="1484295"/>
            <a:ext cx="8143903" cy="4286268"/>
          </a:xfrm>
        </p:spPr>
        <p:txBody>
          <a:bodyPr>
            <a:normAutofit/>
          </a:bodyPr>
          <a:lstStyle/>
          <a:p>
            <a:r>
              <a:rPr lang="zh-CN" altLang="en-US" sz="2400" dirty="0" smtClean="0"/>
              <a:t>判断</a:t>
            </a:r>
            <a:r>
              <a:rPr lang="zh-CN" altLang="en-US" sz="2400" dirty="0"/>
              <a:t>一个</a:t>
            </a:r>
            <a:r>
              <a:rPr lang="zh-CN" altLang="en-US" sz="2400" dirty="0" smtClean="0"/>
              <a:t>元素是否在</a:t>
            </a:r>
            <a:r>
              <a:rPr lang="zh-CN" altLang="en-US" sz="2400" dirty="0"/>
              <a:t>一个集合中</a:t>
            </a:r>
            <a:r>
              <a:rPr lang="zh-CN" altLang="en-US" sz="2400" dirty="0" smtClean="0"/>
              <a:t>，常规做法是保存所有元素，基于查找来判断（</a:t>
            </a:r>
            <a:r>
              <a:rPr lang="zh-CN" altLang="en-US" sz="2400" dirty="0" smtClean="0">
                <a:solidFill>
                  <a:srgbClr val="3366FF"/>
                </a:solidFill>
              </a:rPr>
              <a:t>链表</a:t>
            </a:r>
            <a:r>
              <a:rPr lang="zh-CN" altLang="en-US" sz="2400" dirty="0">
                <a:solidFill>
                  <a:srgbClr val="3366FF"/>
                </a:solidFill>
              </a:rPr>
              <a:t>、树都是基于这种</a:t>
            </a:r>
            <a:r>
              <a:rPr lang="zh-CN" altLang="en-US" sz="2400" dirty="0" smtClean="0">
                <a:solidFill>
                  <a:srgbClr val="3366FF"/>
                </a:solidFill>
              </a:rPr>
              <a:t>思路</a:t>
            </a:r>
            <a:r>
              <a:rPr lang="zh-CN" altLang="en-US" sz="2400" dirty="0" smtClean="0"/>
              <a:t>）。</a:t>
            </a:r>
            <a:endParaRPr lang="en-US" altLang="zh-CN" sz="2400" dirty="0" smtClean="0"/>
          </a:p>
          <a:p>
            <a:r>
              <a:rPr lang="zh-CN" altLang="en-US" sz="2400" dirty="0" smtClean="0">
                <a:solidFill>
                  <a:srgbClr val="3366FF"/>
                </a:solidFill>
              </a:rPr>
              <a:t>    当</a:t>
            </a:r>
            <a:r>
              <a:rPr lang="zh-CN" altLang="en-US" sz="2400" dirty="0">
                <a:solidFill>
                  <a:srgbClr val="3366FF"/>
                </a:solidFill>
              </a:rPr>
              <a:t>集合内元素</a:t>
            </a:r>
            <a:r>
              <a:rPr lang="zh-CN" altLang="en-US" sz="2400" dirty="0" smtClean="0">
                <a:solidFill>
                  <a:srgbClr val="3366FF"/>
                </a:solidFill>
              </a:rPr>
              <a:t>个数变</a:t>
            </a:r>
            <a:r>
              <a:rPr lang="zh-CN" altLang="en-US" sz="2400" dirty="0">
                <a:solidFill>
                  <a:srgbClr val="3366FF"/>
                </a:solidFill>
              </a:rPr>
              <a:t>大</a:t>
            </a:r>
            <a:r>
              <a:rPr lang="zh-CN" altLang="en-US" sz="2400" dirty="0" smtClean="0">
                <a:solidFill>
                  <a:srgbClr val="3366FF"/>
                </a:solidFill>
              </a:rPr>
              <a:t>，需要</a:t>
            </a:r>
            <a:r>
              <a:rPr lang="zh-CN" altLang="en-US" sz="2400" dirty="0">
                <a:solidFill>
                  <a:srgbClr val="3366FF"/>
                </a:solidFill>
              </a:rPr>
              <a:t>的空间和时间都</a:t>
            </a:r>
            <a:r>
              <a:rPr lang="zh-CN" altLang="en-US" sz="2400" dirty="0" smtClean="0">
                <a:solidFill>
                  <a:srgbClr val="3366FF"/>
                </a:solidFill>
              </a:rPr>
              <a:t>线性增加，</a:t>
            </a:r>
            <a:r>
              <a:rPr lang="zh-CN" altLang="en-US" sz="2400" dirty="0">
                <a:solidFill>
                  <a:srgbClr val="3366FF"/>
                </a:solidFill>
              </a:rPr>
              <a:t>检索速度也越来越慢</a:t>
            </a:r>
            <a:r>
              <a:rPr lang="zh-CN" altLang="en-US" sz="2400" dirty="0" smtClean="0">
                <a:solidFill>
                  <a:srgbClr val="3366FF"/>
                </a:solidFill>
              </a:rPr>
              <a:t>。</a:t>
            </a:r>
            <a:endParaRPr lang="en-US" altLang="zh-CN" sz="2400" dirty="0" smtClean="0">
              <a:solidFill>
                <a:srgbClr val="3366FF"/>
              </a:solidFill>
            </a:endParaRPr>
          </a:p>
          <a:p>
            <a:endParaRPr lang="en-US" altLang="zh-CN" sz="2400" dirty="0" smtClean="0"/>
          </a:p>
          <a:p>
            <a:r>
              <a:rPr lang="en-US" altLang="zh-CN" sz="2400" dirty="0" smtClean="0"/>
              <a:t>Bloom filter</a:t>
            </a:r>
            <a:r>
              <a:rPr lang="zh-CN" altLang="en-US" sz="2400" dirty="0" smtClean="0"/>
              <a:t>采用</a:t>
            </a:r>
            <a:r>
              <a:rPr lang="zh-CN" altLang="en-US" sz="2400" dirty="0"/>
              <a:t>的是哈希函数的</a:t>
            </a:r>
            <a:r>
              <a:rPr lang="zh-CN" altLang="en-US" sz="2400" dirty="0" smtClean="0"/>
              <a:t>方法：将</a:t>
            </a:r>
            <a:r>
              <a:rPr lang="zh-CN" altLang="en-US" sz="2400" dirty="0"/>
              <a:t>一个元素映射到一</a:t>
            </a:r>
            <a:r>
              <a:rPr lang="zh-CN" altLang="en-US" sz="2400" dirty="0" smtClean="0"/>
              <a:t>个</a:t>
            </a:r>
            <a:r>
              <a:rPr lang="en-US" altLang="zh-CN" sz="2400" dirty="0" smtClean="0"/>
              <a:t>m</a:t>
            </a:r>
            <a:r>
              <a:rPr lang="zh-CN" altLang="en-US" sz="2400" dirty="0" smtClean="0"/>
              <a:t>长度</a:t>
            </a:r>
            <a:r>
              <a:rPr lang="zh-CN" altLang="en-US" sz="2400" dirty="0"/>
              <a:t>的阵列上的一个点，当这个点是 </a:t>
            </a:r>
            <a:r>
              <a:rPr lang="en-US" altLang="zh-CN" sz="2400" dirty="0"/>
              <a:t>1 </a:t>
            </a:r>
            <a:r>
              <a:rPr lang="zh-CN" altLang="en-US" sz="2400" dirty="0"/>
              <a:t>时，那么这个元素在集合内，反之则不在集合内</a:t>
            </a:r>
            <a:r>
              <a:rPr lang="zh-CN" altLang="en-US" sz="2400" dirty="0" smtClean="0"/>
              <a:t>。</a:t>
            </a:r>
            <a:endParaRPr lang="en-US" altLang="zh-CN" sz="2400" dirty="0" smtClean="0"/>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72</a:t>
            </a:fld>
            <a:endParaRPr lang="zh-CN" altLang="en-US"/>
          </a:p>
        </p:txBody>
      </p:sp>
    </p:spTree>
    <p:extLst>
      <p:ext uri="{BB962C8B-B14F-4D97-AF65-F5344CB8AC3E}">
        <p14:creationId xmlns:p14="http://schemas.microsoft.com/office/powerpoint/2010/main" val="36328240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4509120"/>
            <a:ext cx="6516170" cy="1224136"/>
          </a:xfrm>
          <a:prstGeom prst="rect">
            <a:avLst/>
          </a:prstGeom>
        </p:spPr>
      </p:pic>
      <p:sp>
        <p:nvSpPr>
          <p:cNvPr id="2" name="标题 1"/>
          <p:cNvSpPr>
            <a:spLocks noGrp="1"/>
          </p:cNvSpPr>
          <p:nvPr>
            <p:ph type="title"/>
          </p:nvPr>
        </p:nvSpPr>
        <p:spPr/>
        <p:txBody>
          <a:bodyPr/>
          <a:lstStyle/>
          <a:p>
            <a:r>
              <a:rPr lang="en-US" altLang="zh-CN" dirty="0"/>
              <a:t>Bloom filter</a:t>
            </a:r>
            <a:r>
              <a:rPr lang="zh-CN" altLang="en-US" dirty="0"/>
              <a:t>基本思想</a:t>
            </a:r>
          </a:p>
        </p:txBody>
      </p:sp>
      <p:sp>
        <p:nvSpPr>
          <p:cNvPr id="3" name="文本占位符 2"/>
          <p:cNvSpPr>
            <a:spLocks noGrp="1"/>
          </p:cNvSpPr>
          <p:nvPr>
            <p:ph type="body" sz="quarter" idx="13"/>
          </p:nvPr>
        </p:nvSpPr>
        <p:spPr>
          <a:xfrm>
            <a:off x="500062" y="1412776"/>
            <a:ext cx="8143903" cy="3600400"/>
          </a:xfrm>
        </p:spPr>
        <p:txBody>
          <a:bodyPr>
            <a:normAutofit/>
          </a:bodyPr>
          <a:lstStyle/>
          <a:p>
            <a:pPr>
              <a:lnSpc>
                <a:spcPct val="150000"/>
              </a:lnSpc>
            </a:pPr>
            <a:r>
              <a:rPr lang="zh-CN" altLang="en-US" sz="2400" dirty="0"/>
              <a:t>该方法的缺点是当检测的元素很多时可能有冲突。</a:t>
            </a:r>
            <a:endParaRPr lang="en-US" altLang="zh-CN" sz="2400" dirty="0"/>
          </a:p>
          <a:p>
            <a:pPr>
              <a:lnSpc>
                <a:spcPct val="150000"/>
              </a:lnSpc>
            </a:pPr>
            <a:r>
              <a:rPr lang="zh-CN" altLang="en-US" sz="2400" b="1" dirty="0"/>
              <a:t>解决</a:t>
            </a:r>
            <a:r>
              <a:rPr lang="zh-CN" altLang="en-US" sz="2400" b="1" dirty="0" smtClean="0"/>
              <a:t>方法：</a:t>
            </a:r>
            <a:r>
              <a:rPr lang="zh-CN" altLang="en-US" sz="2400" dirty="0" smtClean="0"/>
              <a:t>使用</a:t>
            </a:r>
            <a:r>
              <a:rPr lang="en-US" altLang="zh-CN" sz="2400" dirty="0"/>
              <a:t>k</a:t>
            </a:r>
            <a:r>
              <a:rPr lang="zh-CN" altLang="en-US" sz="2400" dirty="0"/>
              <a:t>个哈希函数对应</a:t>
            </a:r>
            <a:r>
              <a:rPr lang="en-US" altLang="zh-CN" sz="2400" dirty="0"/>
              <a:t>k</a:t>
            </a:r>
            <a:r>
              <a:rPr lang="zh-CN" altLang="en-US" sz="2400" dirty="0"/>
              <a:t>个点，如果所有点都是 </a:t>
            </a:r>
            <a:r>
              <a:rPr lang="en-US" altLang="zh-CN" sz="2400" dirty="0"/>
              <a:t>1</a:t>
            </a:r>
            <a:r>
              <a:rPr lang="zh-CN" altLang="en-US" sz="2400" dirty="0"/>
              <a:t>，则元素在集合中，如果有</a:t>
            </a:r>
            <a:r>
              <a:rPr lang="en-US" altLang="zh-CN" sz="2400" dirty="0"/>
              <a:t>0</a:t>
            </a:r>
            <a:r>
              <a:rPr lang="zh-CN" altLang="en-US" sz="2400" dirty="0"/>
              <a:t>，则元素不在集合中</a:t>
            </a:r>
            <a:r>
              <a:rPr lang="zh-CN" altLang="en-US" sz="2400" dirty="0" smtClean="0"/>
              <a:t>。</a:t>
            </a:r>
            <a:endParaRPr lang="en-US" altLang="zh-CN" sz="2400" dirty="0" smtClean="0"/>
          </a:p>
          <a:p>
            <a:pPr>
              <a:lnSpc>
                <a:spcPct val="150000"/>
              </a:lnSpc>
            </a:pPr>
            <a:endParaRPr lang="en-US" altLang="zh-CN" sz="2400" dirty="0" smtClean="0"/>
          </a:p>
          <a:p>
            <a:pPr>
              <a:lnSpc>
                <a:spcPct val="150000"/>
              </a:lnSpc>
            </a:pPr>
            <a:r>
              <a:rPr lang="zh-CN" altLang="en-US" sz="2400" dirty="0" smtClean="0"/>
              <a:t>初始状态</a:t>
            </a:r>
            <a:r>
              <a:rPr lang="zh-CN" altLang="en-US" sz="2400" dirty="0"/>
              <a:t>时，</a:t>
            </a:r>
            <a:r>
              <a:rPr lang="en-US" altLang="zh-CN" sz="2400" dirty="0" err="1"/>
              <a:t>BloomFilter</a:t>
            </a:r>
            <a:r>
              <a:rPr lang="zh-CN" altLang="en-US" sz="2400" dirty="0"/>
              <a:t>是一个长度为</a:t>
            </a:r>
            <a:r>
              <a:rPr lang="en-US" altLang="zh-CN" sz="2400" dirty="0"/>
              <a:t>m</a:t>
            </a:r>
            <a:r>
              <a:rPr lang="zh-CN" altLang="en-US" sz="2400" dirty="0"/>
              <a:t>的位数组，每一位都置为</a:t>
            </a:r>
            <a:r>
              <a:rPr lang="en-US" altLang="zh-CN" sz="2400" dirty="0"/>
              <a:t>0</a:t>
            </a:r>
            <a:r>
              <a:rPr lang="zh-CN" altLang="en-US" sz="2400" dirty="0"/>
              <a:t>。 </a:t>
            </a:r>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73</a:t>
            </a:fld>
            <a:endParaRPr lang="zh-CN" altLang="en-US"/>
          </a:p>
        </p:txBody>
      </p:sp>
    </p:spTree>
    <p:extLst>
      <p:ext uri="{BB962C8B-B14F-4D97-AF65-F5344CB8AC3E}">
        <p14:creationId xmlns:p14="http://schemas.microsoft.com/office/powerpoint/2010/main" val="12990412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Bloom filter</a:t>
            </a:r>
            <a:r>
              <a:rPr lang="zh-CN" altLang="en-US" dirty="0"/>
              <a:t>基本思想</a:t>
            </a:r>
          </a:p>
        </p:txBody>
      </p:sp>
      <p:sp>
        <p:nvSpPr>
          <p:cNvPr id="3" name="文本占位符 2"/>
          <p:cNvSpPr>
            <a:spLocks noGrp="1"/>
          </p:cNvSpPr>
          <p:nvPr>
            <p:ph type="body" sz="quarter" idx="13"/>
          </p:nvPr>
        </p:nvSpPr>
        <p:spPr>
          <a:xfrm>
            <a:off x="500034" y="1484784"/>
            <a:ext cx="8143903" cy="994420"/>
          </a:xfrm>
        </p:spPr>
        <p:txBody>
          <a:bodyPr>
            <a:normAutofit/>
          </a:bodyPr>
          <a:lstStyle/>
          <a:p>
            <a:r>
              <a:rPr lang="zh-CN" altLang="en-US" sz="2400" dirty="0"/>
              <a:t>添加</a:t>
            </a:r>
            <a:r>
              <a:rPr lang="zh-CN" altLang="en-US" sz="2400" dirty="0" smtClean="0"/>
              <a:t>元素</a:t>
            </a:r>
            <a:r>
              <a:rPr lang="en-US" altLang="zh-CN" sz="2400" dirty="0" smtClean="0"/>
              <a:t>x</a:t>
            </a:r>
            <a:r>
              <a:rPr lang="zh-CN" altLang="en-US" sz="2400" dirty="0" smtClean="0"/>
              <a:t>时</a:t>
            </a:r>
            <a:r>
              <a:rPr lang="zh-CN" altLang="en-US" sz="2400" dirty="0"/>
              <a:t>，对</a:t>
            </a:r>
            <a:r>
              <a:rPr lang="en-US" altLang="zh-CN" sz="2400" dirty="0"/>
              <a:t>x</a:t>
            </a:r>
            <a:r>
              <a:rPr lang="zh-CN" altLang="en-US" sz="2400" dirty="0"/>
              <a:t>使用</a:t>
            </a:r>
            <a:r>
              <a:rPr lang="en-US" altLang="zh-CN" sz="2400" dirty="0"/>
              <a:t>k</a:t>
            </a:r>
            <a:r>
              <a:rPr lang="zh-CN" altLang="en-US" sz="2400" dirty="0"/>
              <a:t>个哈希函数得到</a:t>
            </a:r>
            <a:r>
              <a:rPr lang="en-US" altLang="zh-CN" sz="2400" dirty="0"/>
              <a:t>k</a:t>
            </a:r>
            <a:r>
              <a:rPr lang="zh-CN" altLang="en-US" sz="2400" dirty="0"/>
              <a:t>个哈希值，对</a:t>
            </a:r>
            <a:r>
              <a:rPr lang="en-US" altLang="zh-CN" sz="2400" dirty="0"/>
              <a:t>m</a:t>
            </a:r>
            <a:r>
              <a:rPr lang="zh-CN" altLang="en-US" sz="2400" dirty="0"/>
              <a:t>取余，对应的</a:t>
            </a:r>
            <a:r>
              <a:rPr lang="en-US" altLang="zh-CN" sz="2400" dirty="0"/>
              <a:t>bit</a:t>
            </a:r>
            <a:r>
              <a:rPr lang="zh-CN" altLang="en-US" sz="2400" dirty="0"/>
              <a:t>位设置为</a:t>
            </a:r>
            <a:r>
              <a:rPr lang="en-US" altLang="zh-CN" sz="2400" dirty="0"/>
              <a:t>1</a:t>
            </a:r>
            <a:r>
              <a:rPr lang="zh-CN" altLang="en-US" sz="2400" dirty="0"/>
              <a:t>。 </a:t>
            </a:r>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74</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479204"/>
            <a:ext cx="6069251" cy="1227489"/>
          </a:xfrm>
          <a:prstGeom prst="rect">
            <a:avLst/>
          </a:prstGeom>
        </p:spPr>
      </p:pic>
      <p:sp>
        <p:nvSpPr>
          <p:cNvPr id="6" name="矩形 5"/>
          <p:cNvSpPr/>
          <p:nvPr/>
        </p:nvSpPr>
        <p:spPr>
          <a:xfrm>
            <a:off x="611560" y="3789040"/>
            <a:ext cx="8032377" cy="1200329"/>
          </a:xfrm>
          <a:prstGeom prst="rect">
            <a:avLst/>
          </a:prstGeom>
        </p:spPr>
        <p:txBody>
          <a:bodyPr wrap="square">
            <a:spAutoFit/>
          </a:bodyPr>
          <a:lstStyle/>
          <a:p>
            <a:r>
              <a:rPr lang="zh-CN" altLang="en-US" sz="2400" dirty="0">
                <a:latin typeface="+mn-ea"/>
                <a:ea typeface="+mn-ea"/>
              </a:rPr>
              <a:t>判断</a:t>
            </a:r>
            <a:r>
              <a:rPr lang="en-US" altLang="zh-CN" sz="2400" dirty="0">
                <a:latin typeface="+mn-ea"/>
                <a:ea typeface="+mn-ea"/>
              </a:rPr>
              <a:t>y</a:t>
            </a:r>
            <a:r>
              <a:rPr lang="zh-CN" altLang="en-US" sz="2400" dirty="0">
                <a:latin typeface="+mn-ea"/>
                <a:ea typeface="+mn-ea"/>
              </a:rPr>
              <a:t>是否</a:t>
            </a:r>
            <a:r>
              <a:rPr lang="zh-CN" altLang="en-US" sz="2400" dirty="0" smtClean="0">
                <a:latin typeface="+mn-ea"/>
                <a:ea typeface="+mn-ea"/>
              </a:rPr>
              <a:t>属于集合</a:t>
            </a:r>
            <a:r>
              <a:rPr lang="zh-CN" altLang="en-US" sz="2400" dirty="0">
                <a:latin typeface="+mn-ea"/>
                <a:ea typeface="+mn-ea"/>
              </a:rPr>
              <a:t>，对</a:t>
            </a:r>
            <a:r>
              <a:rPr lang="en-US" altLang="zh-CN" sz="2400" dirty="0">
                <a:latin typeface="+mn-ea"/>
                <a:ea typeface="+mn-ea"/>
              </a:rPr>
              <a:t>y</a:t>
            </a:r>
            <a:r>
              <a:rPr lang="zh-CN" altLang="en-US" sz="2400" dirty="0">
                <a:latin typeface="+mn-ea"/>
                <a:ea typeface="+mn-ea"/>
              </a:rPr>
              <a:t>使用</a:t>
            </a:r>
            <a:r>
              <a:rPr lang="en-US" altLang="zh-CN" sz="2400" dirty="0">
                <a:latin typeface="+mn-ea"/>
                <a:ea typeface="+mn-ea"/>
              </a:rPr>
              <a:t>k</a:t>
            </a:r>
            <a:r>
              <a:rPr lang="zh-CN" altLang="en-US" sz="2400" dirty="0">
                <a:latin typeface="+mn-ea"/>
                <a:ea typeface="+mn-ea"/>
              </a:rPr>
              <a:t>个哈希函数得到</a:t>
            </a:r>
            <a:r>
              <a:rPr lang="en-US" altLang="zh-CN" sz="2400" dirty="0">
                <a:latin typeface="+mn-ea"/>
                <a:ea typeface="+mn-ea"/>
              </a:rPr>
              <a:t>k</a:t>
            </a:r>
            <a:r>
              <a:rPr lang="zh-CN" altLang="en-US" sz="2400" dirty="0">
                <a:latin typeface="+mn-ea"/>
                <a:ea typeface="+mn-ea"/>
              </a:rPr>
              <a:t>个哈希值，对</a:t>
            </a:r>
            <a:r>
              <a:rPr lang="en-US" altLang="zh-CN" sz="2400" dirty="0">
                <a:latin typeface="+mn-ea"/>
                <a:ea typeface="+mn-ea"/>
              </a:rPr>
              <a:t>m</a:t>
            </a:r>
            <a:r>
              <a:rPr lang="zh-CN" altLang="en-US" sz="2400" dirty="0">
                <a:latin typeface="+mn-ea"/>
                <a:ea typeface="+mn-ea"/>
              </a:rPr>
              <a:t>取余，所有对应的位置都是</a:t>
            </a:r>
            <a:r>
              <a:rPr lang="en-US" altLang="zh-CN" sz="2400" dirty="0">
                <a:latin typeface="+mn-ea"/>
                <a:ea typeface="+mn-ea"/>
              </a:rPr>
              <a:t>1</a:t>
            </a:r>
            <a:r>
              <a:rPr lang="zh-CN" altLang="en-US" sz="2400" dirty="0">
                <a:latin typeface="+mn-ea"/>
                <a:ea typeface="+mn-ea"/>
              </a:rPr>
              <a:t>，则认为</a:t>
            </a:r>
            <a:r>
              <a:rPr lang="en-US" altLang="zh-CN" sz="2400" dirty="0">
                <a:latin typeface="+mn-ea"/>
                <a:ea typeface="+mn-ea"/>
              </a:rPr>
              <a:t>y</a:t>
            </a:r>
            <a:r>
              <a:rPr lang="zh-CN" altLang="en-US" sz="2400" dirty="0">
                <a:latin typeface="+mn-ea"/>
                <a:ea typeface="+mn-ea"/>
              </a:rPr>
              <a:t>属于该集合（哈希冲突，可能存在误判），否则就认为</a:t>
            </a:r>
            <a:r>
              <a:rPr lang="en-US" altLang="zh-CN" sz="2400" dirty="0">
                <a:latin typeface="+mn-ea"/>
                <a:ea typeface="+mn-ea"/>
              </a:rPr>
              <a:t>y</a:t>
            </a:r>
            <a:r>
              <a:rPr lang="zh-CN" altLang="en-US" sz="2400" dirty="0">
                <a:latin typeface="+mn-ea"/>
                <a:ea typeface="+mn-ea"/>
              </a:rPr>
              <a:t>不属于该集合</a:t>
            </a:r>
            <a:r>
              <a:rPr lang="zh-CN" altLang="en-US" sz="2400" dirty="0" smtClean="0">
                <a:latin typeface="+mn-ea"/>
                <a:ea typeface="+mn-ea"/>
              </a:rPr>
              <a:t>。</a:t>
            </a:r>
            <a:endParaRPr lang="zh-CN" altLang="en-US" sz="2400" dirty="0">
              <a:latin typeface="+mn-ea"/>
              <a:ea typeface="+mn-ea"/>
            </a:endParaRPr>
          </a:p>
        </p:txBody>
      </p:sp>
    </p:spTree>
    <p:extLst>
      <p:ext uri="{BB962C8B-B14F-4D97-AF65-F5344CB8AC3E}">
        <p14:creationId xmlns:p14="http://schemas.microsoft.com/office/powerpoint/2010/main" val="5543623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Bloom filter</a:t>
            </a:r>
            <a:r>
              <a:rPr lang="zh-CN" altLang="en-US" dirty="0"/>
              <a:t>基本思想</a:t>
            </a:r>
          </a:p>
        </p:txBody>
      </p:sp>
      <p:sp>
        <p:nvSpPr>
          <p:cNvPr id="3" name="文本占位符 2"/>
          <p:cNvSpPr>
            <a:spLocks noGrp="1"/>
          </p:cNvSpPr>
          <p:nvPr>
            <p:ph type="body" sz="quarter" idx="13"/>
          </p:nvPr>
        </p:nvSpPr>
        <p:spPr>
          <a:xfrm>
            <a:off x="500034" y="1484295"/>
            <a:ext cx="8143903" cy="936593"/>
          </a:xfrm>
        </p:spPr>
        <p:txBody>
          <a:bodyPr>
            <a:normAutofit/>
          </a:bodyPr>
          <a:lstStyle/>
          <a:p>
            <a:r>
              <a:rPr lang="en-US" altLang="zh-CN" sz="2400" dirty="0" smtClean="0">
                <a:latin typeface="+mn-ea"/>
              </a:rPr>
              <a:t>y1</a:t>
            </a:r>
            <a:r>
              <a:rPr lang="zh-CN" altLang="en-US" sz="2400" dirty="0">
                <a:latin typeface="+mn-ea"/>
              </a:rPr>
              <a:t>不是集合中的元素，</a:t>
            </a:r>
            <a:r>
              <a:rPr lang="en-US" altLang="zh-CN" sz="2400" dirty="0">
                <a:latin typeface="+mn-ea"/>
              </a:rPr>
              <a:t>y2</a:t>
            </a:r>
            <a:r>
              <a:rPr lang="zh-CN" altLang="en-US" sz="2400" dirty="0">
                <a:latin typeface="+mn-ea"/>
              </a:rPr>
              <a:t>属于这个集合或者是一个</a:t>
            </a:r>
            <a:r>
              <a:rPr lang="en-US" altLang="zh-CN" sz="2400" dirty="0">
                <a:latin typeface="+mn-ea"/>
              </a:rPr>
              <a:t>false positive</a:t>
            </a:r>
            <a:r>
              <a:rPr lang="zh-CN" altLang="en-US" sz="2400" dirty="0">
                <a:latin typeface="+mn-ea"/>
              </a:rPr>
              <a:t>。 </a:t>
            </a:r>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75</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403020"/>
            <a:ext cx="5882301" cy="1341900"/>
          </a:xfrm>
          <a:prstGeom prst="rect">
            <a:avLst/>
          </a:prstGeom>
        </p:spPr>
      </p:pic>
    </p:spTree>
    <p:extLst>
      <p:ext uri="{BB962C8B-B14F-4D97-AF65-F5344CB8AC3E}">
        <p14:creationId xmlns:p14="http://schemas.microsoft.com/office/powerpoint/2010/main" val="39665662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Bloom </a:t>
            </a:r>
            <a:r>
              <a:rPr lang="en-US" altLang="zh-CN" dirty="0" smtClean="0"/>
              <a:t>filter</a:t>
            </a:r>
            <a:r>
              <a:rPr lang="zh-CN" altLang="en-US" dirty="0" smtClean="0"/>
              <a:t>参数设置</a:t>
            </a:r>
            <a:endParaRPr lang="zh-CN" altLang="en-US" dirty="0"/>
          </a:p>
        </p:txBody>
      </p:sp>
      <p:sp>
        <p:nvSpPr>
          <p:cNvPr id="3" name="文本占位符 2"/>
          <p:cNvSpPr>
            <a:spLocks noGrp="1"/>
          </p:cNvSpPr>
          <p:nvPr>
            <p:ph type="body" sz="quarter" idx="13"/>
          </p:nvPr>
        </p:nvSpPr>
        <p:spPr>
          <a:xfrm>
            <a:off x="487566" y="1484784"/>
            <a:ext cx="8143903" cy="3024336"/>
          </a:xfrm>
        </p:spPr>
        <p:txBody>
          <a:bodyPr>
            <a:normAutofit/>
          </a:bodyPr>
          <a:lstStyle/>
          <a:p>
            <a:r>
              <a:rPr lang="en-US" altLang="zh-CN" sz="2400" dirty="0" err="1"/>
              <a:t>BloomFilter</a:t>
            </a:r>
            <a:r>
              <a:rPr lang="zh-CN" altLang="en-US" sz="2400" dirty="0"/>
              <a:t>的关键在于</a:t>
            </a:r>
            <a:r>
              <a:rPr lang="en-US" altLang="zh-CN" sz="2400" dirty="0"/>
              <a:t>hash</a:t>
            </a:r>
            <a:r>
              <a:rPr lang="zh-CN" altLang="en-US" sz="2400" dirty="0"/>
              <a:t>算法的设定和</a:t>
            </a:r>
            <a:r>
              <a:rPr lang="en-US" altLang="zh-CN" sz="2400" dirty="0"/>
              <a:t>bit</a:t>
            </a:r>
            <a:r>
              <a:rPr lang="zh-CN" altLang="en-US" sz="2400" dirty="0"/>
              <a:t>数组的</a:t>
            </a:r>
            <a:r>
              <a:rPr lang="zh-CN" altLang="en-US" sz="2400" dirty="0" smtClean="0"/>
              <a:t>大小，</a:t>
            </a:r>
            <a:r>
              <a:rPr lang="zh-CN" altLang="en-US" sz="2400" dirty="0"/>
              <a:t>通过权衡得到一个错误概率可以接受的结果</a:t>
            </a:r>
            <a:r>
              <a:rPr lang="zh-CN" altLang="en-US" sz="2400" dirty="0" smtClean="0"/>
              <a:t>。</a:t>
            </a:r>
            <a:endParaRPr lang="en-US" altLang="zh-CN" sz="2400" dirty="0" smtClean="0"/>
          </a:p>
          <a:p>
            <a:endParaRPr lang="en-US" altLang="zh-CN" sz="2400" dirty="0" smtClean="0"/>
          </a:p>
          <a:p>
            <a:r>
              <a:rPr lang="zh-CN" altLang="en-US" sz="2400" dirty="0" smtClean="0"/>
              <a:t>设</a:t>
            </a:r>
            <a:r>
              <a:rPr lang="en-US" altLang="zh-CN" sz="2400" dirty="0" err="1" smtClean="0"/>
              <a:t>BloomFilter</a:t>
            </a:r>
            <a:r>
              <a:rPr lang="zh-CN" altLang="en-US" sz="2400" dirty="0" smtClean="0"/>
              <a:t>有参数</a:t>
            </a:r>
            <a:r>
              <a:rPr lang="en-US" altLang="zh-CN" sz="2400" dirty="0" smtClean="0"/>
              <a:t>:</a:t>
            </a:r>
            <a:r>
              <a:rPr lang="en-US" altLang="zh-CN" sz="2400" dirty="0" smtClean="0">
                <a:solidFill>
                  <a:srgbClr val="3366FF"/>
                </a:solidFill>
              </a:rPr>
              <a:t>m</a:t>
            </a:r>
            <a:r>
              <a:rPr lang="zh-CN" altLang="en-US" sz="2400" dirty="0" smtClean="0">
                <a:solidFill>
                  <a:srgbClr val="3366FF"/>
                </a:solidFill>
              </a:rPr>
              <a:t>对应位数组</a:t>
            </a:r>
            <a:r>
              <a:rPr lang="zh-CN" altLang="en-US" sz="2400" dirty="0">
                <a:solidFill>
                  <a:srgbClr val="3366FF"/>
                </a:solidFill>
              </a:rPr>
              <a:t>的</a:t>
            </a:r>
            <a:r>
              <a:rPr lang="zh-CN" altLang="en-US" sz="2400" dirty="0" smtClean="0">
                <a:solidFill>
                  <a:srgbClr val="3366FF"/>
                </a:solidFill>
              </a:rPr>
              <a:t>长度、</a:t>
            </a:r>
            <a:r>
              <a:rPr lang="en-US" altLang="zh-CN" sz="2400" dirty="0" smtClean="0">
                <a:solidFill>
                  <a:srgbClr val="3366FF"/>
                </a:solidFill>
              </a:rPr>
              <a:t>n</a:t>
            </a:r>
            <a:r>
              <a:rPr lang="zh-CN" altLang="en-US" sz="2400" dirty="0" smtClean="0">
                <a:solidFill>
                  <a:srgbClr val="3366FF"/>
                </a:solidFill>
              </a:rPr>
              <a:t>为加入的元素数量、</a:t>
            </a:r>
            <a:r>
              <a:rPr lang="en-US" altLang="zh-CN" sz="2400" dirty="0" smtClean="0">
                <a:solidFill>
                  <a:srgbClr val="3366FF"/>
                </a:solidFill>
              </a:rPr>
              <a:t>k</a:t>
            </a:r>
            <a:r>
              <a:rPr lang="zh-CN" altLang="en-US" sz="2400" dirty="0" smtClean="0">
                <a:solidFill>
                  <a:srgbClr val="3366FF"/>
                </a:solidFill>
              </a:rPr>
              <a:t>为哈</a:t>
            </a:r>
            <a:r>
              <a:rPr lang="zh-CN" altLang="en-US" sz="2400" dirty="0">
                <a:solidFill>
                  <a:srgbClr val="3366FF"/>
                </a:solidFill>
              </a:rPr>
              <a:t>希</a:t>
            </a:r>
            <a:r>
              <a:rPr lang="zh-CN" altLang="en-US" sz="2400" dirty="0" smtClean="0">
                <a:solidFill>
                  <a:srgbClr val="3366FF"/>
                </a:solidFill>
              </a:rPr>
              <a:t>函数个数，</a:t>
            </a:r>
            <a:r>
              <a:rPr lang="en-US" altLang="zh-CN" sz="2400" dirty="0" smtClean="0">
                <a:solidFill>
                  <a:srgbClr val="3366FF"/>
                </a:solidFill>
              </a:rPr>
              <a:t>f</a:t>
            </a:r>
            <a:r>
              <a:rPr lang="zh-CN" altLang="en-US" sz="2400" dirty="0" smtClean="0">
                <a:solidFill>
                  <a:srgbClr val="3366FF"/>
                </a:solidFill>
              </a:rPr>
              <a:t>为</a:t>
            </a:r>
            <a:r>
              <a:rPr lang="en-US" altLang="zh-CN" sz="2400" dirty="0" smtClean="0">
                <a:solidFill>
                  <a:srgbClr val="3366FF"/>
                </a:solidFill>
              </a:rPr>
              <a:t>False Positive</a:t>
            </a:r>
            <a:r>
              <a:rPr lang="zh-CN" altLang="en-US" sz="2400" dirty="0" smtClean="0">
                <a:solidFill>
                  <a:srgbClr val="3366FF"/>
                </a:solidFill>
              </a:rPr>
              <a:t>比率。</a:t>
            </a:r>
            <a:endParaRPr lang="en-US" altLang="zh-CN" sz="2400" dirty="0">
              <a:solidFill>
                <a:srgbClr val="3366FF"/>
              </a:solidFill>
            </a:endParaRPr>
          </a:p>
          <a:p>
            <a:r>
              <a:rPr lang="zh-CN" altLang="en-US" sz="2400" b="1" dirty="0"/>
              <a:t>如何</a:t>
            </a:r>
            <a:r>
              <a:rPr lang="zh-CN" altLang="en-US" sz="2400" b="1" dirty="0" smtClean="0"/>
              <a:t>根据</a:t>
            </a:r>
            <a:r>
              <a:rPr lang="en-US" altLang="zh-CN" sz="2400" b="1" dirty="0" smtClean="0"/>
              <a:t>n</a:t>
            </a:r>
            <a:r>
              <a:rPr lang="zh-CN" altLang="en-US" sz="2400" b="1" dirty="0" smtClean="0"/>
              <a:t>确定</a:t>
            </a:r>
            <a:r>
              <a:rPr lang="en-US" altLang="zh-CN" sz="2400" b="1" dirty="0" smtClean="0"/>
              <a:t>m</a:t>
            </a:r>
            <a:r>
              <a:rPr lang="zh-CN" altLang="en-US" sz="2400" b="1" dirty="0" smtClean="0"/>
              <a:t>和</a:t>
            </a:r>
            <a:r>
              <a:rPr lang="en-US" altLang="zh-CN" sz="2400" b="1" dirty="0" smtClean="0"/>
              <a:t>k?</a:t>
            </a:r>
          </a:p>
          <a:p>
            <a:r>
              <a:rPr lang="en-US" altLang="zh-CN" sz="2400" dirty="0" err="1"/>
              <a:t>BloomFilter</a:t>
            </a:r>
            <a:r>
              <a:rPr lang="zh-CN" altLang="en-US" sz="2400" dirty="0"/>
              <a:t>的</a:t>
            </a:r>
            <a:r>
              <a:rPr lang="en-US" altLang="zh-CN" sz="2400" dirty="0"/>
              <a:t>f</a:t>
            </a:r>
            <a:r>
              <a:rPr lang="zh-CN" altLang="en-US" sz="2400" dirty="0"/>
              <a:t>满足下列公式：</a:t>
            </a:r>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76</a:t>
            </a:fld>
            <a:endParaRPr lang="zh-CN" altLang="en-US"/>
          </a:p>
        </p:txBody>
      </p:sp>
      <p:pic>
        <p:nvPicPr>
          <p:cNvPr id="6" name="图片 5"/>
          <p:cNvPicPr>
            <a:picLocks noChangeAspect="1"/>
          </p:cNvPicPr>
          <p:nvPr/>
        </p:nvPicPr>
        <p:blipFill>
          <a:blip r:embed="rId2"/>
          <a:stretch>
            <a:fillRect/>
          </a:stretch>
        </p:blipFill>
        <p:spPr>
          <a:xfrm>
            <a:off x="1691680" y="4437112"/>
            <a:ext cx="5238095" cy="1047619"/>
          </a:xfrm>
          <a:prstGeom prst="rect">
            <a:avLst/>
          </a:prstGeom>
        </p:spPr>
      </p:pic>
    </p:spTree>
    <p:extLst>
      <p:ext uri="{BB962C8B-B14F-4D97-AF65-F5344CB8AC3E}">
        <p14:creationId xmlns:p14="http://schemas.microsoft.com/office/powerpoint/2010/main" val="12391273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Bloom filter</a:t>
            </a:r>
            <a:r>
              <a:rPr lang="zh-CN" altLang="en-US" dirty="0"/>
              <a:t>参数设置</a:t>
            </a:r>
          </a:p>
        </p:txBody>
      </p:sp>
      <p:sp>
        <p:nvSpPr>
          <p:cNvPr id="3" name="文本占位符 2"/>
          <p:cNvSpPr>
            <a:spLocks noGrp="1"/>
          </p:cNvSpPr>
          <p:nvPr>
            <p:ph type="body" sz="quarter" idx="13"/>
          </p:nvPr>
        </p:nvSpPr>
        <p:spPr>
          <a:xfrm>
            <a:off x="519863" y="1448667"/>
            <a:ext cx="8143903" cy="612181"/>
          </a:xfrm>
        </p:spPr>
        <p:txBody>
          <a:bodyPr>
            <a:normAutofit/>
          </a:bodyPr>
          <a:lstStyle/>
          <a:p>
            <a:r>
              <a:rPr lang="zh-CN" altLang="en-US" sz="2400" dirty="0"/>
              <a:t>在给定</a:t>
            </a:r>
            <a:r>
              <a:rPr lang="en-US" altLang="zh-CN" sz="2400" dirty="0"/>
              <a:t>m</a:t>
            </a:r>
            <a:r>
              <a:rPr lang="zh-CN" altLang="en-US" sz="2400" dirty="0"/>
              <a:t>和</a:t>
            </a:r>
            <a:r>
              <a:rPr lang="en-US" altLang="zh-CN" sz="2400" dirty="0"/>
              <a:t>n</a:t>
            </a:r>
            <a:r>
              <a:rPr lang="zh-CN" altLang="en-US" sz="2400" dirty="0"/>
              <a:t>时，能够使</a:t>
            </a:r>
            <a:r>
              <a:rPr lang="en-US" altLang="zh-CN" sz="2400" dirty="0"/>
              <a:t>f</a:t>
            </a:r>
            <a:r>
              <a:rPr lang="zh-CN" altLang="en-US" sz="2400" dirty="0"/>
              <a:t>最小化的</a:t>
            </a:r>
            <a:r>
              <a:rPr lang="en-US" altLang="zh-CN" sz="2400" dirty="0"/>
              <a:t>k</a:t>
            </a:r>
            <a:r>
              <a:rPr lang="zh-CN" altLang="en-US" sz="2400" dirty="0"/>
              <a:t>值为：</a:t>
            </a:r>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77</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574" y="1973776"/>
            <a:ext cx="4434478" cy="1217920"/>
          </a:xfrm>
          <a:prstGeom prst="rect">
            <a:avLst/>
          </a:prstGeom>
        </p:spPr>
      </p:pic>
      <p:sp>
        <p:nvSpPr>
          <p:cNvPr id="6" name="文本占位符 2"/>
          <p:cNvSpPr txBox="1">
            <a:spLocks/>
          </p:cNvSpPr>
          <p:nvPr/>
        </p:nvSpPr>
        <p:spPr bwMode="auto">
          <a:xfrm>
            <a:off x="519862" y="2862407"/>
            <a:ext cx="8143903" cy="612181"/>
          </a:xfrm>
          <a:prstGeom prst="rect">
            <a:avLst/>
          </a:prstGeom>
          <a:noFill/>
          <a:ln w="9525">
            <a:noFill/>
            <a:miter lim="800000"/>
            <a:headEnd/>
            <a:tailEnd/>
          </a:ln>
        </p:spPr>
        <p:txBody>
          <a:bodyPr vert="horz" wrap="square" lIns="182880" tIns="91440" rIns="91440" bIns="45720" numCol="1" anchor="t" anchorCtr="0" compatLnSpc="1">
            <a:prstTxWarp prst="textNoShape">
              <a:avLst/>
            </a:prstTxWarp>
            <a:normAutofit/>
          </a:bodyPr>
          <a:lstStyle>
            <a:lvl1pPr marL="0" indent="0" algn="l" rtl="0" eaLnBrk="0" fontAlgn="base" hangingPunct="0">
              <a:spcBef>
                <a:spcPts val="250"/>
              </a:spcBef>
              <a:spcAft>
                <a:spcPct val="0"/>
              </a:spcAft>
              <a:buClr>
                <a:schemeClr val="accent1"/>
              </a:buClr>
              <a:buSzPct val="80000"/>
              <a:buFont typeface="Wingdings 2" pitchFamily="18" charset="2"/>
              <a:buNone/>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ED3742"/>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ED3742"/>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4A85BF"/>
              </a:buClr>
              <a:buSzPct val="100000"/>
              <a:buFont typeface="Wingdings 2" pitchFamily="18" charset="2"/>
              <a:buChar char=""/>
              <a:defRPr sz="20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r>
              <a:rPr lang="zh-CN" altLang="en-US" sz="2400" dirty="0" smtClean="0"/>
              <a:t>此时对应的</a:t>
            </a:r>
            <a:r>
              <a:rPr lang="en-US" altLang="zh-CN" sz="2400" dirty="0" smtClean="0"/>
              <a:t>f</a:t>
            </a:r>
            <a:r>
              <a:rPr lang="zh-CN" altLang="en-US" sz="2400" dirty="0" smtClean="0"/>
              <a:t>为：</a:t>
            </a:r>
            <a:endParaRPr lang="zh-CN" altLang="en-US" sz="2400"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702" y="2921591"/>
            <a:ext cx="3362222" cy="1105994"/>
          </a:xfrm>
          <a:prstGeom prst="rect">
            <a:avLst/>
          </a:prstGeom>
        </p:spPr>
      </p:pic>
    </p:spTree>
    <p:extLst>
      <p:ext uri="{BB962C8B-B14F-4D97-AF65-F5344CB8AC3E}">
        <p14:creationId xmlns:p14="http://schemas.microsoft.com/office/powerpoint/2010/main" val="25378831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Bloom filter</a:t>
            </a:r>
            <a:r>
              <a:rPr lang="zh-CN" altLang="en-US" dirty="0"/>
              <a:t>参数设置</a:t>
            </a:r>
          </a:p>
        </p:txBody>
      </p:sp>
      <p:sp>
        <p:nvSpPr>
          <p:cNvPr id="3" name="文本占位符 2"/>
          <p:cNvSpPr>
            <a:spLocks noGrp="1"/>
          </p:cNvSpPr>
          <p:nvPr>
            <p:ph type="body" sz="quarter" idx="13"/>
          </p:nvPr>
        </p:nvSpPr>
        <p:spPr>
          <a:xfrm>
            <a:off x="500062" y="1714500"/>
            <a:ext cx="8143903" cy="490364"/>
          </a:xfrm>
        </p:spPr>
        <p:txBody>
          <a:bodyPr>
            <a:normAutofit fontScale="92500" lnSpcReduction="20000"/>
          </a:bodyPr>
          <a:lstStyle/>
          <a:p>
            <a:r>
              <a:rPr lang="zh-CN" altLang="en-US" dirty="0"/>
              <a:t>根据以上公式，对于任意给定的</a:t>
            </a:r>
            <a:r>
              <a:rPr lang="en-US" altLang="zh-CN" dirty="0"/>
              <a:t>f</a:t>
            </a:r>
            <a:r>
              <a:rPr lang="zh-CN" altLang="en-US" dirty="0"/>
              <a:t>有</a:t>
            </a:r>
            <a:r>
              <a:rPr lang="zh-CN" altLang="en-US" dirty="0" smtClean="0"/>
              <a:t>：</a:t>
            </a:r>
            <a:endParaRPr lang="zh-CN" altLang="en-US" dirty="0"/>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78</a:t>
            </a:fld>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120037"/>
            <a:ext cx="4226968" cy="85526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7338" y="2803896"/>
            <a:ext cx="3993358" cy="823533"/>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5776" y="3501008"/>
            <a:ext cx="3854906" cy="821081"/>
          </a:xfrm>
          <a:prstGeom prst="rect">
            <a:avLst/>
          </a:prstGeom>
        </p:spPr>
      </p:pic>
      <p:sp>
        <p:nvSpPr>
          <p:cNvPr id="9" name="文本占位符 2"/>
          <p:cNvSpPr txBox="1">
            <a:spLocks/>
          </p:cNvSpPr>
          <p:nvPr/>
        </p:nvSpPr>
        <p:spPr bwMode="auto">
          <a:xfrm>
            <a:off x="465904" y="4273503"/>
            <a:ext cx="8143903" cy="955697"/>
          </a:xfrm>
          <a:prstGeom prst="rect">
            <a:avLst/>
          </a:prstGeom>
          <a:noFill/>
          <a:ln w="9525">
            <a:noFill/>
            <a:miter lim="800000"/>
            <a:headEnd/>
            <a:tailEnd/>
          </a:ln>
        </p:spPr>
        <p:txBody>
          <a:bodyPr vert="horz" wrap="square" lIns="182880" tIns="91440" rIns="91440" bIns="45720" numCol="1" anchor="t" anchorCtr="0" compatLnSpc="1">
            <a:prstTxWarp prst="textNoShape">
              <a:avLst/>
            </a:prstTxWarp>
            <a:normAutofit/>
          </a:bodyPr>
          <a:lstStyle>
            <a:lvl1pPr marL="0" indent="0" algn="l" rtl="0" eaLnBrk="0" fontAlgn="base" hangingPunct="0">
              <a:spcBef>
                <a:spcPts val="250"/>
              </a:spcBef>
              <a:spcAft>
                <a:spcPct val="0"/>
              </a:spcAft>
              <a:buClr>
                <a:schemeClr val="accent1"/>
              </a:buClr>
              <a:buSzPct val="80000"/>
              <a:buFont typeface="Wingdings 2" pitchFamily="18" charset="2"/>
              <a:buNone/>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ED3742"/>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ED3742"/>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4A85BF"/>
              </a:buClr>
              <a:buSzPct val="100000"/>
              <a:buFont typeface="Wingdings 2" pitchFamily="18" charset="2"/>
              <a:buChar char=""/>
              <a:defRPr sz="20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r>
              <a:rPr lang="zh-CN" altLang="en-US" sz="2400" dirty="0" smtClean="0"/>
              <a:t>因此，可以</a:t>
            </a:r>
            <a:r>
              <a:rPr lang="zh-CN" altLang="en-US" sz="2400" dirty="0"/>
              <a:t>通过</a:t>
            </a:r>
            <a:r>
              <a:rPr lang="zh-CN" altLang="en-US" sz="2400" dirty="0" smtClean="0"/>
              <a:t>调节使用</a:t>
            </a:r>
            <a:r>
              <a:rPr lang="en-US" altLang="zh-CN" sz="2400" dirty="0"/>
              <a:t>Hash</a:t>
            </a:r>
            <a:r>
              <a:rPr lang="zh-CN" altLang="en-US" sz="2400" dirty="0"/>
              <a:t>函数的</a:t>
            </a:r>
            <a:r>
              <a:rPr lang="zh-CN" altLang="en-US" sz="2400" dirty="0" smtClean="0"/>
              <a:t>个数、位</a:t>
            </a:r>
            <a:r>
              <a:rPr lang="zh-CN" altLang="en-US" sz="2400" dirty="0"/>
              <a:t>数组的大小来降低失误率。</a:t>
            </a:r>
          </a:p>
        </p:txBody>
      </p:sp>
    </p:spTree>
    <p:extLst>
      <p:ext uri="{BB962C8B-B14F-4D97-AF65-F5344CB8AC3E}">
        <p14:creationId xmlns:p14="http://schemas.microsoft.com/office/powerpoint/2010/main" val="27494128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Bloom filter</a:t>
            </a:r>
            <a:endParaRPr lang="zh-CN" altLang="en-US" dirty="0"/>
          </a:p>
        </p:txBody>
      </p:sp>
      <p:sp>
        <p:nvSpPr>
          <p:cNvPr id="3" name="文本占位符 2"/>
          <p:cNvSpPr>
            <a:spLocks noGrp="1"/>
          </p:cNvSpPr>
          <p:nvPr>
            <p:ph type="body" sz="quarter" idx="13"/>
          </p:nvPr>
        </p:nvSpPr>
        <p:spPr>
          <a:xfrm>
            <a:off x="433360" y="1412776"/>
            <a:ext cx="8143903" cy="4968552"/>
          </a:xfrm>
        </p:spPr>
        <p:txBody>
          <a:bodyPr>
            <a:normAutofit/>
          </a:bodyPr>
          <a:lstStyle/>
          <a:p>
            <a:pPr>
              <a:lnSpc>
                <a:spcPct val="150000"/>
              </a:lnSpc>
            </a:pPr>
            <a:r>
              <a:rPr lang="zh-CN" altLang="en-US" sz="2400" dirty="0" smtClean="0"/>
              <a:t>应用案例：文章</a:t>
            </a:r>
            <a:r>
              <a:rPr lang="zh-CN" altLang="en-US" sz="2400" dirty="0"/>
              <a:t>爬虫</a:t>
            </a:r>
            <a:r>
              <a:rPr lang="zh-CN" altLang="en-US" sz="2400" dirty="0" smtClean="0"/>
              <a:t>系统</a:t>
            </a:r>
            <a:endParaRPr lang="en-US" altLang="zh-CN" sz="2400" dirty="0" smtClean="0"/>
          </a:p>
          <a:p>
            <a:pPr>
              <a:lnSpc>
                <a:spcPct val="150000"/>
              </a:lnSpc>
            </a:pPr>
            <a:r>
              <a:rPr lang="zh-CN" altLang="en-US" sz="2400" dirty="0" smtClean="0"/>
              <a:t>    爬取的过程中需要根据</a:t>
            </a:r>
            <a:r>
              <a:rPr lang="zh-CN" altLang="en-US" sz="2400" dirty="0"/>
              <a:t>文章标题去重</a:t>
            </a:r>
            <a:r>
              <a:rPr lang="zh-CN" altLang="en-US" sz="2400" dirty="0" smtClean="0"/>
              <a:t>，直接的去重方式是插入</a:t>
            </a:r>
            <a:r>
              <a:rPr lang="zh-CN" altLang="en-US" sz="2400" dirty="0"/>
              <a:t>文章之前检查待插入文章的标题是否</a:t>
            </a:r>
            <a:r>
              <a:rPr lang="zh-CN" altLang="en-US" sz="2400" dirty="0" smtClean="0"/>
              <a:t>在引擎中</a:t>
            </a:r>
            <a:r>
              <a:rPr lang="zh-CN" altLang="en-US" sz="2400" dirty="0"/>
              <a:t>存在</a:t>
            </a:r>
            <a:r>
              <a:rPr lang="zh-CN" altLang="en-US" sz="2400" dirty="0" smtClean="0"/>
              <a:t>，这会加重引擎的负担，影响系统的性能。</a:t>
            </a:r>
            <a:endParaRPr lang="en-US" altLang="zh-CN" sz="2400" dirty="0" smtClean="0"/>
          </a:p>
          <a:p>
            <a:pPr>
              <a:lnSpc>
                <a:spcPct val="150000"/>
              </a:lnSpc>
            </a:pPr>
            <a:r>
              <a:rPr lang="zh-CN" altLang="en-US" sz="2400" b="1" dirty="0" smtClean="0"/>
              <a:t>采用布</a:t>
            </a:r>
            <a:r>
              <a:rPr lang="zh-CN" altLang="en-US" sz="2400" b="1" dirty="0"/>
              <a:t>隆</a:t>
            </a:r>
            <a:r>
              <a:rPr lang="zh-CN" altLang="en-US" sz="2400" b="1" dirty="0" smtClean="0"/>
              <a:t>过滤器优点：</a:t>
            </a:r>
            <a:r>
              <a:rPr lang="zh-CN" altLang="en-US" sz="2400" dirty="0" smtClean="0"/>
              <a:t>（</a:t>
            </a:r>
            <a:r>
              <a:rPr lang="en-US" altLang="zh-CN" sz="2400" dirty="0" smtClean="0"/>
              <a:t>1</a:t>
            </a:r>
            <a:r>
              <a:rPr lang="zh-CN" altLang="en-US" sz="2400" dirty="0" smtClean="0"/>
              <a:t>）存储空间</a:t>
            </a:r>
            <a:r>
              <a:rPr lang="zh-CN" altLang="en-US" sz="2400" dirty="0"/>
              <a:t>和插入</a:t>
            </a:r>
            <a:r>
              <a:rPr lang="en-US" altLang="zh-CN" sz="2400" dirty="0"/>
              <a:t>/</a:t>
            </a:r>
            <a:r>
              <a:rPr lang="zh-CN" altLang="en-US" sz="2400" dirty="0"/>
              <a:t>查询时间都是</a:t>
            </a:r>
            <a:r>
              <a:rPr lang="zh-CN" altLang="en-US" sz="2400" dirty="0" smtClean="0"/>
              <a:t>常数</a:t>
            </a:r>
            <a:r>
              <a:rPr lang="en-US" altLang="zh-CN" sz="2400" dirty="0" smtClean="0">
                <a:solidFill>
                  <a:srgbClr val="FF0000"/>
                </a:solidFill>
              </a:rPr>
              <a:t>O(k)</a:t>
            </a:r>
            <a:r>
              <a:rPr lang="zh-CN" altLang="en-US" sz="2400" b="1" dirty="0" smtClean="0"/>
              <a:t>；</a:t>
            </a:r>
            <a:r>
              <a:rPr lang="zh-CN" altLang="en-US" sz="2400" dirty="0" smtClean="0"/>
              <a:t>（</a:t>
            </a:r>
            <a:r>
              <a:rPr lang="en-US" altLang="zh-CN" sz="2400" dirty="0" smtClean="0"/>
              <a:t>2</a:t>
            </a:r>
            <a:r>
              <a:rPr lang="zh-CN" altLang="en-US" sz="2400" dirty="0" smtClean="0"/>
              <a:t>）它</a:t>
            </a:r>
            <a:r>
              <a:rPr lang="zh-CN" altLang="en-US" sz="2400" dirty="0"/>
              <a:t>不存储元素本身，在</a:t>
            </a:r>
            <a:r>
              <a:rPr lang="zh-CN" altLang="en-US" sz="2400" dirty="0" smtClean="0"/>
              <a:t>某些</a:t>
            </a:r>
            <a:r>
              <a:rPr lang="zh-CN" altLang="en-US" sz="2400" dirty="0" smtClean="0">
                <a:solidFill>
                  <a:srgbClr val="FF0000"/>
                </a:solidFill>
              </a:rPr>
              <a:t>保密</a:t>
            </a:r>
            <a:r>
              <a:rPr lang="zh-CN" altLang="en-US" sz="2400" dirty="0" smtClean="0"/>
              <a:t>要求严格</a:t>
            </a:r>
            <a:r>
              <a:rPr lang="zh-CN" altLang="en-US" sz="2400" dirty="0"/>
              <a:t>的场合有优势</a:t>
            </a:r>
            <a:r>
              <a:rPr lang="zh-CN" altLang="en-US" sz="2400" dirty="0" smtClean="0"/>
              <a:t>。</a:t>
            </a:r>
            <a:endParaRPr lang="en-US" altLang="zh-CN" sz="2400" dirty="0" smtClean="0"/>
          </a:p>
          <a:p>
            <a:pPr>
              <a:lnSpc>
                <a:spcPct val="150000"/>
              </a:lnSpc>
            </a:pPr>
            <a:r>
              <a:rPr lang="zh-CN" altLang="en-US" sz="2400" dirty="0" smtClean="0">
                <a:solidFill>
                  <a:srgbClr val="3366FF"/>
                </a:solidFill>
              </a:rPr>
              <a:t>缺点：存在误判。</a:t>
            </a:r>
            <a:endParaRPr lang="zh-CN" altLang="en-US" sz="2400" dirty="0">
              <a:solidFill>
                <a:srgbClr val="3366FF"/>
              </a:solidFill>
            </a:endParaRPr>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79</a:t>
            </a:fld>
            <a:endParaRPr lang="zh-CN" altLang="en-US"/>
          </a:p>
        </p:txBody>
      </p:sp>
    </p:spTree>
    <p:extLst>
      <p:ext uri="{BB962C8B-B14F-4D97-AF65-F5344CB8AC3E}">
        <p14:creationId xmlns:p14="http://schemas.microsoft.com/office/powerpoint/2010/main" val="169247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数据模型</a:t>
            </a:r>
            <a:endParaRPr lang="zh-CN" altLang="en-US" dirty="0"/>
          </a:p>
        </p:txBody>
      </p:sp>
      <p:sp>
        <p:nvSpPr>
          <p:cNvPr id="6" name="副标题 5"/>
          <p:cNvSpPr>
            <a:spLocks noGrp="1"/>
          </p:cNvSpPr>
          <p:nvPr>
            <p:ph type="subTitle" idx="1"/>
          </p:nvPr>
        </p:nvSpPr>
        <p:spPr/>
        <p:txBody>
          <a:bodyPr>
            <a:normAutofit/>
          </a:bodyPr>
          <a:lstStyle/>
          <a:p>
            <a:r>
              <a:rPr lang="zh-CN" altLang="en-US" sz="2400" dirty="0" smtClean="0">
                <a:solidFill>
                  <a:schemeClr val="tx1"/>
                </a:solidFill>
              </a:rPr>
              <a:t>列、列族、时间戳、</a:t>
            </a:r>
            <a:endParaRPr lang="en-US" altLang="zh-CN" sz="2400" dirty="0" smtClean="0">
              <a:solidFill>
                <a:schemeClr val="tx1"/>
              </a:solidFill>
            </a:endParaRPr>
          </a:p>
          <a:p>
            <a:r>
              <a:rPr lang="zh-CN" altLang="en-US" sz="2400" dirty="0" smtClean="0">
                <a:solidFill>
                  <a:schemeClr val="tx1"/>
                </a:solidFill>
              </a:rPr>
              <a:t>行、</a:t>
            </a:r>
            <a:r>
              <a:rPr lang="en-US" altLang="zh-CN" sz="2400" dirty="0" smtClean="0">
                <a:solidFill>
                  <a:schemeClr val="tx1"/>
                </a:solidFill>
              </a:rPr>
              <a:t>Tablet</a:t>
            </a:r>
            <a:endParaRPr lang="zh-CN" altLang="en-US" sz="2400" dirty="0">
              <a:solidFill>
                <a:schemeClr val="tx1"/>
              </a:solidFill>
            </a:endParaRPr>
          </a:p>
        </p:txBody>
      </p:sp>
      <p:sp>
        <p:nvSpPr>
          <p:cNvPr id="4" name="灯片编号占位符 3"/>
          <p:cNvSpPr>
            <a:spLocks noGrp="1"/>
          </p:cNvSpPr>
          <p:nvPr>
            <p:ph type="sldNum" sz="quarter" idx="12"/>
          </p:nvPr>
        </p:nvSpPr>
        <p:spPr/>
        <p:txBody>
          <a:bodyPr/>
          <a:lstStyle/>
          <a:p>
            <a:pPr>
              <a:defRPr/>
            </a:pPr>
            <a:fld id="{ECA13528-80B5-46B8-A78B-47622CC58C0F}" type="slidenum">
              <a:rPr lang="zh-CN" altLang="en-US" smtClean="0"/>
              <a:pPr>
                <a:defRPr/>
              </a:pPr>
              <a:t>8</a:t>
            </a:fld>
            <a:endParaRPr lang="zh-CN" altLang="en-US"/>
          </a:p>
        </p:txBody>
      </p:sp>
    </p:spTree>
    <p:extLst>
      <p:ext uri="{BB962C8B-B14F-4D97-AF65-F5344CB8AC3E}">
        <p14:creationId xmlns:p14="http://schemas.microsoft.com/office/powerpoint/2010/main" val="14575849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B18BA032-593A-4E7A-8665-278D8344301B}" type="slidenum">
              <a:rPr lang="zh-CN" altLang="en-US"/>
              <a:pPr>
                <a:defRPr/>
              </a:pPr>
              <a:t>80</a:t>
            </a:fld>
            <a:endParaRPr lang="zh-CN" altLang="en-US"/>
          </a:p>
        </p:txBody>
      </p:sp>
      <p:sp>
        <p:nvSpPr>
          <p:cNvPr id="2" name="标题 1"/>
          <p:cNvSpPr>
            <a:spLocks noGrp="1"/>
          </p:cNvSpPr>
          <p:nvPr>
            <p:ph type="title"/>
          </p:nvPr>
        </p:nvSpPr>
        <p:spPr bwMode="auto">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Commit</a:t>
            </a:r>
            <a:r>
              <a:rPr lang="zh-CN" altLang="en-US" dirty="0" smtClean="0">
                <a:effectLst>
                  <a:outerShdw blurRad="38100" dist="38100" dir="2700000" algn="tl">
                    <a:srgbClr val="000000"/>
                  </a:outerShdw>
                </a:effectLst>
              </a:rPr>
              <a:t>日志实现</a:t>
            </a:r>
          </a:p>
        </p:txBody>
      </p:sp>
      <p:sp>
        <p:nvSpPr>
          <p:cNvPr id="58372" name="文本占位符 2"/>
          <p:cNvSpPr>
            <a:spLocks noGrp="1"/>
          </p:cNvSpPr>
          <p:nvPr>
            <p:ph type="body" sz="quarter" idx="13"/>
          </p:nvPr>
        </p:nvSpPr>
        <p:spPr>
          <a:xfrm>
            <a:off x="500063" y="1714500"/>
            <a:ext cx="8143875" cy="4286250"/>
          </a:xfrm>
        </p:spPr>
        <p:txBody>
          <a:bodyPr>
            <a:normAutofit/>
          </a:bodyPr>
          <a:lstStyle/>
          <a:p>
            <a:r>
              <a:rPr lang="zh-CN" altLang="en-US" sz="2400" dirty="0" smtClean="0"/>
              <a:t>如果把对每个</a:t>
            </a:r>
            <a:r>
              <a:rPr lang="en-US" altLang="zh-CN" sz="2400" dirty="0" smtClean="0"/>
              <a:t>Tablet</a:t>
            </a:r>
            <a:r>
              <a:rPr lang="zh-CN" altLang="en-US" sz="2400" dirty="0" smtClean="0"/>
              <a:t>的操作的</a:t>
            </a:r>
            <a:r>
              <a:rPr lang="en-US" altLang="zh-CN" sz="2400" dirty="0" smtClean="0"/>
              <a:t>Commit</a:t>
            </a:r>
            <a:r>
              <a:rPr lang="zh-CN" altLang="en-US" sz="2400" dirty="0" smtClean="0"/>
              <a:t>日志都存一个文件，则会产生大量的日志文件及其并行写操作</a:t>
            </a:r>
            <a:endParaRPr lang="en-US" altLang="zh-CN" sz="2400" dirty="0" smtClean="0"/>
          </a:p>
          <a:p>
            <a:r>
              <a:rPr lang="en-US" altLang="zh-CN" sz="2400" dirty="0" smtClean="0"/>
              <a:t>    ↓</a:t>
            </a:r>
          </a:p>
          <a:p>
            <a:r>
              <a:rPr lang="en-US" altLang="zh-CN" sz="2400" dirty="0" smtClean="0"/>
              <a:t>1</a:t>
            </a:r>
            <a:r>
              <a:rPr lang="zh-CN" altLang="en-US" sz="2400" dirty="0" smtClean="0"/>
              <a:t>）导致大量的磁盘</a:t>
            </a:r>
            <a:r>
              <a:rPr lang="en-US" altLang="zh-CN" sz="2400" dirty="0" smtClean="0"/>
              <a:t>Seek</a:t>
            </a:r>
            <a:r>
              <a:rPr lang="zh-CN" altLang="en-US" sz="2400" dirty="0" smtClean="0"/>
              <a:t>操作；</a:t>
            </a:r>
            <a:endParaRPr lang="en-US" altLang="zh-CN" sz="2400" dirty="0" smtClean="0"/>
          </a:p>
          <a:p>
            <a:r>
              <a:rPr lang="en-US" altLang="zh-CN" sz="2400" dirty="0" smtClean="0"/>
              <a:t>2</a:t>
            </a:r>
            <a:r>
              <a:rPr lang="zh-CN" altLang="en-US" sz="2400" dirty="0" smtClean="0"/>
              <a:t>）影响批量提交的优化效果。</a:t>
            </a:r>
            <a:endParaRPr lang="en-US" altLang="zh-CN" sz="2400" dirty="0" smtClean="0"/>
          </a:p>
          <a:p>
            <a:endParaRPr lang="en-US" altLang="zh-CN" sz="2400" dirty="0" smtClean="0"/>
          </a:p>
          <a:p>
            <a:r>
              <a:rPr lang="zh-CN" altLang="en-US" sz="2400" dirty="0" smtClean="0"/>
              <a:t>因此，设置</a:t>
            </a:r>
            <a:r>
              <a:rPr lang="zh-CN" altLang="en-US" sz="2400" dirty="0" smtClean="0">
                <a:solidFill>
                  <a:srgbClr val="FF0000"/>
                </a:solidFill>
              </a:rPr>
              <a:t>每个</a:t>
            </a:r>
            <a:r>
              <a:rPr lang="en-US" altLang="zh-CN" sz="2400" dirty="0" smtClean="0">
                <a:solidFill>
                  <a:srgbClr val="FF0000"/>
                </a:solidFill>
              </a:rPr>
              <a:t>Tablet</a:t>
            </a:r>
            <a:r>
              <a:rPr lang="zh-CN" altLang="en-US" sz="2400" dirty="0" smtClean="0">
                <a:solidFill>
                  <a:srgbClr val="FF0000"/>
                </a:solidFill>
              </a:rPr>
              <a:t>服务器一个</a:t>
            </a:r>
            <a:r>
              <a:rPr lang="en-US" altLang="zh-CN" sz="2400" dirty="0" smtClean="0"/>
              <a:t>Commit</a:t>
            </a:r>
            <a:r>
              <a:rPr lang="zh-CN" altLang="en-US" sz="2400" dirty="0" smtClean="0"/>
              <a:t>日志文件，</a:t>
            </a:r>
            <a:r>
              <a:rPr lang="zh-CN" altLang="en-US" sz="2400" dirty="0" smtClean="0">
                <a:solidFill>
                  <a:srgbClr val="FF0000"/>
                </a:solidFill>
              </a:rPr>
              <a:t>混合对多个</a:t>
            </a:r>
            <a:r>
              <a:rPr lang="en-US" altLang="zh-CN" sz="2400" dirty="0" smtClean="0">
                <a:solidFill>
                  <a:srgbClr val="FF0000"/>
                </a:solidFill>
              </a:rPr>
              <a:t>Tablet</a:t>
            </a:r>
            <a:r>
              <a:rPr lang="zh-CN" altLang="en-US" sz="2400" dirty="0" smtClean="0">
                <a:solidFill>
                  <a:srgbClr val="FF0000"/>
                </a:solidFill>
              </a:rPr>
              <a:t>的修改</a:t>
            </a:r>
            <a:r>
              <a:rPr lang="zh-CN" altLang="en-US" sz="2400" dirty="0" smtClean="0"/>
              <a:t>日志记录，</a:t>
            </a:r>
            <a:r>
              <a:rPr lang="zh-CN" altLang="en-US" sz="2400" dirty="0" smtClean="0">
                <a:solidFill>
                  <a:srgbClr val="FF0000"/>
                </a:solidFill>
              </a:rPr>
              <a:t>以追加方式写入</a:t>
            </a:r>
            <a:r>
              <a:rPr lang="zh-CN" altLang="en-US" sz="2400" dirty="0" smtClean="0"/>
              <a:t>同一个日志文件。</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2FD140CA-F737-49BC-AA7F-D643D6F5AAA1}" type="slidenum">
              <a:rPr lang="zh-CN" altLang="en-US" sz="1000">
                <a:solidFill>
                  <a:schemeClr val="bg2">
                    <a:shade val="50000"/>
                  </a:schemeClr>
                </a:solidFill>
                <a:latin typeface="+mn-lt"/>
                <a:ea typeface="+mn-ea"/>
              </a:rPr>
              <a:pPr algn="r" fontAlgn="auto">
                <a:spcBef>
                  <a:spcPts val="0"/>
                </a:spcBef>
                <a:spcAft>
                  <a:spcPts val="0"/>
                </a:spcAft>
                <a:defRPr/>
              </a:pPr>
              <a:t>80</a:t>
            </a:fld>
            <a:endParaRPr lang="zh-CN" altLang="en-US" sz="1000">
              <a:solidFill>
                <a:schemeClr val="bg2">
                  <a:shade val="50000"/>
                </a:schemeClr>
              </a:solidFill>
              <a:latin typeface="+mn-lt"/>
              <a:ea typeface="+mn-ea"/>
            </a:endParaRPr>
          </a:p>
        </p:txBody>
      </p:sp>
      <p:sp>
        <p:nvSpPr>
          <p:cNvPr id="6" name="圆角矩形标注 5"/>
          <p:cNvSpPr/>
          <p:nvPr/>
        </p:nvSpPr>
        <p:spPr>
          <a:xfrm>
            <a:off x="5004048" y="5373216"/>
            <a:ext cx="2448272" cy="498356"/>
          </a:xfrm>
          <a:prstGeom prst="wedgeRoundRectCallout">
            <a:avLst>
              <a:gd name="adj1" fmla="val -58098"/>
              <a:gd name="adj2" fmla="val -12884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t>给恢复带来麻烦</a:t>
            </a:r>
            <a:endParaRPr lang="zh-CN" altLang="en-US" sz="24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395DC361-BA01-4314-9529-010E716F4A0C}" type="slidenum">
              <a:rPr lang="zh-CN" altLang="en-US"/>
              <a:pPr>
                <a:defRPr/>
              </a:pPr>
              <a:t>81</a:t>
            </a:fld>
            <a:endParaRPr lang="zh-CN" altLang="en-US"/>
          </a:p>
        </p:txBody>
      </p:sp>
      <p:sp>
        <p:nvSpPr>
          <p:cNvPr id="2" name="标题 1"/>
          <p:cNvSpPr>
            <a:spLocks noGrp="1"/>
          </p:cNvSpPr>
          <p:nvPr>
            <p:ph type="title"/>
          </p:nvPr>
        </p:nvSpPr>
        <p:spPr bwMode="auto">
          <a:xfrm>
            <a:off x="500063" y="500063"/>
            <a:ext cx="8183562" cy="642937"/>
          </a:xfrm>
        </p:spPr>
        <p:txBody>
          <a:bodyPr wrap="square" lIns="91440" tIns="45720" rIns="91440" bIns="45720" numCol="1" anchorCtr="0" compatLnSpc="1">
            <a:prstTxWarp prst="textNoShape">
              <a:avLst/>
            </a:prstTxWarp>
          </a:bodyPr>
          <a:lstStyle/>
          <a:p>
            <a:pPr>
              <a:defRPr/>
            </a:pPr>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服务器宕机恢复</a:t>
            </a:r>
          </a:p>
        </p:txBody>
      </p:sp>
      <p:sp>
        <p:nvSpPr>
          <p:cNvPr id="59396" name="文本占位符 2"/>
          <p:cNvSpPr>
            <a:spLocks noGrp="1"/>
          </p:cNvSpPr>
          <p:nvPr>
            <p:ph type="body" sz="quarter" idx="13"/>
          </p:nvPr>
        </p:nvSpPr>
        <p:spPr>
          <a:xfrm>
            <a:off x="500063" y="1714500"/>
            <a:ext cx="8143875" cy="4286250"/>
          </a:xfrm>
        </p:spPr>
        <p:txBody>
          <a:bodyPr>
            <a:normAutofit/>
          </a:bodyPr>
          <a:lstStyle/>
          <a:p>
            <a:pPr>
              <a:lnSpc>
                <a:spcPct val="120000"/>
              </a:lnSpc>
              <a:spcBef>
                <a:spcPts val="300"/>
              </a:spcBef>
            </a:pPr>
            <a:r>
              <a:rPr lang="en-US" altLang="zh-CN" dirty="0" smtClean="0"/>
              <a:t>Tablet</a:t>
            </a:r>
            <a:r>
              <a:rPr lang="zh-CN" altLang="en-US" dirty="0" smtClean="0"/>
              <a:t>服务器宕机</a:t>
            </a:r>
            <a:endParaRPr lang="en-US" altLang="zh-CN" dirty="0" smtClean="0"/>
          </a:p>
          <a:p>
            <a:pPr>
              <a:lnSpc>
                <a:spcPct val="120000"/>
              </a:lnSpc>
              <a:spcBef>
                <a:spcPts val="300"/>
              </a:spcBef>
            </a:pPr>
            <a:r>
              <a:rPr lang="zh-CN" altLang="en-US" dirty="0" smtClean="0"/>
              <a:t>        </a:t>
            </a:r>
            <a:r>
              <a:rPr lang="zh-CN" altLang="en-US" b="1" dirty="0" smtClean="0"/>
              <a:t>↓</a:t>
            </a:r>
            <a:endParaRPr lang="en-US" altLang="zh-CN" b="1" dirty="0" smtClean="0"/>
          </a:p>
          <a:p>
            <a:pPr>
              <a:lnSpc>
                <a:spcPct val="120000"/>
              </a:lnSpc>
              <a:spcBef>
                <a:spcPts val="300"/>
              </a:spcBef>
            </a:pPr>
            <a:r>
              <a:rPr lang="zh-CN" altLang="en-US" dirty="0" smtClean="0"/>
              <a:t>它加载的</a:t>
            </a:r>
            <a:r>
              <a:rPr lang="en-US" altLang="zh-CN" dirty="0" smtClean="0"/>
              <a:t>Tablet</a:t>
            </a:r>
            <a:r>
              <a:rPr lang="zh-CN" altLang="en-US" dirty="0" smtClean="0"/>
              <a:t>将被移到很多其它的</a:t>
            </a:r>
            <a:r>
              <a:rPr lang="en-US" altLang="zh-CN" dirty="0" smtClean="0"/>
              <a:t>Tablet</a:t>
            </a:r>
            <a:r>
              <a:rPr lang="zh-CN" altLang="en-US" dirty="0" smtClean="0"/>
              <a:t>服务器上（</a:t>
            </a:r>
            <a:r>
              <a:rPr lang="zh-CN" altLang="en-US" dirty="0" smtClean="0">
                <a:solidFill>
                  <a:srgbClr val="FF0000"/>
                </a:solidFill>
              </a:rPr>
              <a:t>每个</a:t>
            </a:r>
            <a:r>
              <a:rPr lang="en-US" altLang="zh-CN" dirty="0" smtClean="0">
                <a:solidFill>
                  <a:srgbClr val="FF0000"/>
                </a:solidFill>
              </a:rPr>
              <a:t>Tablet</a:t>
            </a:r>
            <a:r>
              <a:rPr lang="zh-CN" altLang="en-US" dirty="0" smtClean="0">
                <a:solidFill>
                  <a:srgbClr val="FF0000"/>
                </a:solidFill>
              </a:rPr>
              <a:t>服务器都装载很少的几个宕机服务器的</a:t>
            </a:r>
            <a:r>
              <a:rPr lang="en-US" altLang="zh-CN" dirty="0" smtClean="0">
                <a:solidFill>
                  <a:srgbClr val="FF0000"/>
                </a:solidFill>
              </a:rPr>
              <a:t>Tablet</a:t>
            </a:r>
            <a:r>
              <a:rPr lang="zh-CN" altLang="en-US" dirty="0" smtClean="0"/>
              <a:t>）。</a:t>
            </a:r>
            <a:endParaRPr lang="zh-CN" altLang="en-US" sz="2400" dirty="0" smtClean="0"/>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4B45C7F9-972A-47B5-9CAC-9BAAFD264E12}" type="slidenum">
              <a:rPr lang="zh-CN" altLang="en-US" sz="1000">
                <a:solidFill>
                  <a:schemeClr val="bg2">
                    <a:shade val="50000"/>
                  </a:schemeClr>
                </a:solidFill>
                <a:latin typeface="+mn-lt"/>
                <a:ea typeface="+mn-ea"/>
              </a:rPr>
              <a:pPr algn="r" fontAlgn="auto">
                <a:spcBef>
                  <a:spcPts val="0"/>
                </a:spcBef>
                <a:spcAft>
                  <a:spcPts val="0"/>
                </a:spcAft>
                <a:defRPr/>
              </a:pPr>
              <a:t>81</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outerShdw blurRad="38100" dist="38100" dir="2700000" algn="tl">
                    <a:srgbClr val="000000"/>
                  </a:outerShdw>
                </a:effectLst>
              </a:rPr>
              <a:t>Tablet</a:t>
            </a:r>
            <a:r>
              <a:rPr lang="zh-CN" altLang="en-US" dirty="0" smtClean="0">
                <a:effectLst>
                  <a:outerShdw blurRad="38100" dist="38100" dir="2700000" algn="tl">
                    <a:srgbClr val="000000"/>
                  </a:outerShdw>
                </a:effectLst>
              </a:rPr>
              <a:t>服务器宕机恢复</a:t>
            </a:r>
            <a:endParaRPr lang="zh-CN" altLang="en-US" dirty="0"/>
          </a:p>
        </p:txBody>
      </p:sp>
      <p:sp>
        <p:nvSpPr>
          <p:cNvPr id="3" name="文本占位符 2"/>
          <p:cNvSpPr>
            <a:spLocks noGrp="1"/>
          </p:cNvSpPr>
          <p:nvPr>
            <p:ph type="body" sz="quarter" idx="13"/>
          </p:nvPr>
        </p:nvSpPr>
        <p:spPr/>
        <p:txBody>
          <a:bodyPr>
            <a:normAutofit/>
          </a:bodyPr>
          <a:lstStyle/>
          <a:p>
            <a:pPr>
              <a:lnSpc>
                <a:spcPct val="150000"/>
              </a:lnSpc>
              <a:spcBef>
                <a:spcPts val="300"/>
              </a:spcBef>
            </a:pPr>
            <a:r>
              <a:rPr lang="zh-CN" altLang="en-US" sz="2400" dirty="0" smtClean="0"/>
              <a:t>要恢复一个</a:t>
            </a:r>
            <a:r>
              <a:rPr lang="en-US" altLang="zh-CN" sz="2400" dirty="0" smtClean="0"/>
              <a:t>Tablet</a:t>
            </a:r>
            <a:r>
              <a:rPr lang="zh-CN" altLang="en-US" sz="2400" dirty="0" smtClean="0"/>
              <a:t>的状态：新的</a:t>
            </a:r>
            <a:r>
              <a:rPr lang="en-US" altLang="zh-CN" sz="2400" dirty="0" smtClean="0"/>
              <a:t>Tablet</a:t>
            </a:r>
            <a:r>
              <a:rPr lang="zh-CN" altLang="en-US" sz="2400" dirty="0" smtClean="0"/>
              <a:t>服务器要从原</a:t>
            </a:r>
            <a:r>
              <a:rPr lang="en-US" altLang="zh-CN" sz="2400" dirty="0" smtClean="0"/>
              <a:t>Tablet</a:t>
            </a:r>
            <a:r>
              <a:rPr lang="zh-CN" altLang="en-US" sz="2400" dirty="0" smtClean="0"/>
              <a:t>服务器日志中提取记录并重新执行。</a:t>
            </a:r>
          </a:p>
          <a:p>
            <a:pPr>
              <a:lnSpc>
                <a:spcPct val="150000"/>
              </a:lnSpc>
              <a:spcBef>
                <a:spcPts val="300"/>
              </a:spcBef>
            </a:pPr>
            <a:r>
              <a:rPr lang="zh-CN" altLang="en-US" sz="2400" dirty="0" smtClean="0">
                <a:solidFill>
                  <a:srgbClr val="3366FF"/>
                </a:solidFill>
              </a:rPr>
              <a:t>假如有</a:t>
            </a:r>
            <a:r>
              <a:rPr lang="en-US" altLang="zh-CN" sz="2400" dirty="0" smtClean="0">
                <a:solidFill>
                  <a:srgbClr val="3366FF"/>
                </a:solidFill>
              </a:rPr>
              <a:t>100</a:t>
            </a:r>
            <a:r>
              <a:rPr lang="zh-CN" altLang="en-US" sz="2400" dirty="0" smtClean="0">
                <a:solidFill>
                  <a:srgbClr val="3366FF"/>
                </a:solidFill>
              </a:rPr>
              <a:t>台</a:t>
            </a:r>
            <a:r>
              <a:rPr lang="en-US" altLang="zh-CN" sz="2400" dirty="0" smtClean="0">
                <a:solidFill>
                  <a:srgbClr val="3366FF"/>
                </a:solidFill>
              </a:rPr>
              <a:t>Tablet</a:t>
            </a:r>
            <a:r>
              <a:rPr lang="zh-CN" altLang="en-US" sz="2400" dirty="0" smtClean="0">
                <a:solidFill>
                  <a:srgbClr val="3366FF"/>
                </a:solidFill>
              </a:rPr>
              <a:t>服务器，每台都加载了失效的</a:t>
            </a:r>
            <a:r>
              <a:rPr lang="en-US" altLang="zh-CN" sz="2400" dirty="0" smtClean="0">
                <a:solidFill>
                  <a:srgbClr val="3366FF"/>
                </a:solidFill>
              </a:rPr>
              <a:t>Tablet</a:t>
            </a:r>
            <a:r>
              <a:rPr lang="zh-CN" altLang="en-US" sz="2400" dirty="0" smtClean="0">
                <a:solidFill>
                  <a:srgbClr val="3366FF"/>
                </a:solidFill>
              </a:rPr>
              <a:t>服务器上的一个</a:t>
            </a:r>
            <a:r>
              <a:rPr lang="en-US" altLang="zh-CN" sz="2400" dirty="0" smtClean="0">
                <a:solidFill>
                  <a:srgbClr val="3366FF"/>
                </a:solidFill>
              </a:rPr>
              <a:t>Tablet</a:t>
            </a:r>
            <a:r>
              <a:rPr lang="zh-CN" altLang="en-US" sz="2400" dirty="0" smtClean="0">
                <a:solidFill>
                  <a:srgbClr val="3366FF"/>
                </a:solidFill>
              </a:rPr>
              <a:t>，那么，这个日志文件就要被读取</a:t>
            </a:r>
            <a:r>
              <a:rPr lang="en-US" altLang="zh-CN" sz="2400" dirty="0" smtClean="0">
                <a:solidFill>
                  <a:srgbClr val="3366FF"/>
                </a:solidFill>
              </a:rPr>
              <a:t>100</a:t>
            </a:r>
            <a:r>
              <a:rPr lang="zh-CN" altLang="en-US" sz="2400" dirty="0" smtClean="0">
                <a:solidFill>
                  <a:srgbClr val="3366FF"/>
                </a:solidFill>
              </a:rPr>
              <a:t>次（每个服务器读取一次）。</a:t>
            </a:r>
            <a:endParaRPr lang="en-US" altLang="zh-CN" sz="2400" dirty="0" smtClean="0">
              <a:solidFill>
                <a:srgbClr val="3366FF"/>
              </a:solidFill>
            </a:endParaRPr>
          </a:p>
          <a:p>
            <a:pPr>
              <a:lnSpc>
                <a:spcPct val="150000"/>
              </a:lnSpc>
              <a:spcBef>
                <a:spcPts val="300"/>
              </a:spcBef>
            </a:pPr>
            <a:r>
              <a:rPr lang="zh-CN" altLang="en-US" sz="2400" dirty="0" smtClean="0">
                <a:solidFill>
                  <a:srgbClr val="FF0000"/>
                </a:solidFill>
              </a:rPr>
              <a:t>一个批处理程序，被</a:t>
            </a:r>
            <a:r>
              <a:rPr lang="en-US" altLang="zh-CN" sz="2400" dirty="0" smtClean="0">
                <a:solidFill>
                  <a:srgbClr val="FF0000"/>
                </a:solidFill>
              </a:rPr>
              <a:t>100</a:t>
            </a:r>
            <a:r>
              <a:rPr lang="zh-CN" altLang="en-US" sz="2400" dirty="0" smtClean="0">
                <a:solidFill>
                  <a:srgbClr val="FF0000"/>
                </a:solidFill>
              </a:rPr>
              <a:t>个节点同时访问，产生系统的热点。</a:t>
            </a:r>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82</a:t>
            </a:fld>
            <a:endParaRPr lang="zh-CN" altLang="en-US"/>
          </a:p>
        </p:txBody>
      </p:sp>
      <p:sp>
        <p:nvSpPr>
          <p:cNvPr id="5" name="AutoShape 4"/>
          <p:cNvSpPr>
            <a:spLocks noChangeArrowheads="1"/>
          </p:cNvSpPr>
          <p:nvPr/>
        </p:nvSpPr>
        <p:spPr bwMode="auto">
          <a:xfrm>
            <a:off x="8028384" y="5373216"/>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42702CD0-1066-40E6-8A12-9F9949E45282}" type="slidenum">
              <a:rPr lang="zh-CN" altLang="en-US"/>
              <a:pPr>
                <a:defRPr/>
              </a:pPr>
              <a:t>83</a:t>
            </a:fld>
            <a:endParaRPr lang="zh-CN" altLang="en-US"/>
          </a:p>
        </p:txBody>
      </p:sp>
      <p:sp>
        <p:nvSpPr>
          <p:cNvPr id="2" name="标题 1"/>
          <p:cNvSpPr>
            <a:spLocks noGrp="1"/>
          </p:cNvSpPr>
          <p:nvPr>
            <p:ph type="title"/>
          </p:nvPr>
        </p:nvSpPr>
        <p:spPr bwMode="auto">
          <a:xfrm>
            <a:off x="500063" y="500063"/>
            <a:ext cx="8183562" cy="642937"/>
          </a:xfrm>
        </p:spPr>
        <p:txBody>
          <a:bodyPr wrap="square" lIns="91440" tIns="45720" rIns="91440" bIns="45720" numCol="1" anchorCtr="0" compatLnSpc="1">
            <a:prstTxWarp prst="textNoShape">
              <a:avLst/>
            </a:prstTxWarp>
          </a:bodyPr>
          <a:lstStyle/>
          <a:p>
            <a:pPr>
              <a:defRPr/>
            </a:pPr>
            <a:r>
              <a:rPr lang="en-US" altLang="zh-CN" smtClean="0">
                <a:effectLst>
                  <a:outerShdw blurRad="38100" dist="38100" dir="2700000" algn="tl">
                    <a:srgbClr val="000000"/>
                  </a:outerShdw>
                </a:effectLst>
              </a:rPr>
              <a:t>Tablet</a:t>
            </a:r>
            <a:r>
              <a:rPr lang="zh-CN" altLang="en-US" smtClean="0">
                <a:effectLst>
                  <a:outerShdw blurRad="38100" dist="38100" dir="2700000" algn="tl">
                    <a:srgbClr val="000000"/>
                  </a:outerShdw>
                </a:effectLst>
              </a:rPr>
              <a:t>服务器宕机恢复</a:t>
            </a:r>
          </a:p>
        </p:txBody>
      </p:sp>
      <p:sp>
        <p:nvSpPr>
          <p:cNvPr id="60420" name="文本占位符 2"/>
          <p:cNvSpPr>
            <a:spLocks noGrp="1"/>
          </p:cNvSpPr>
          <p:nvPr>
            <p:ph type="body" sz="quarter" idx="13"/>
          </p:nvPr>
        </p:nvSpPr>
        <p:spPr>
          <a:xfrm>
            <a:off x="500063" y="1428750"/>
            <a:ext cx="8143875" cy="5000625"/>
          </a:xfrm>
        </p:spPr>
        <p:txBody>
          <a:bodyPr>
            <a:normAutofit lnSpcReduction="10000"/>
          </a:bodyPr>
          <a:lstStyle/>
          <a:p>
            <a:pPr>
              <a:lnSpc>
                <a:spcPct val="120000"/>
              </a:lnSpc>
              <a:spcBef>
                <a:spcPts val="300"/>
              </a:spcBef>
            </a:pPr>
            <a:r>
              <a:rPr lang="zh-CN" altLang="en-US" sz="2400" dirty="0" smtClean="0"/>
              <a:t>把日志按照关键字（</a:t>
            </a:r>
            <a:r>
              <a:rPr lang="en-US" altLang="zh-CN" sz="2400" dirty="0" smtClean="0"/>
              <a:t>table</a:t>
            </a:r>
            <a:r>
              <a:rPr lang="zh-CN" altLang="en-US" sz="2400" dirty="0" smtClean="0"/>
              <a:t>，</a:t>
            </a:r>
            <a:r>
              <a:rPr lang="en-US" altLang="zh-CN" sz="2400" dirty="0" smtClean="0"/>
              <a:t>row name</a:t>
            </a:r>
            <a:r>
              <a:rPr lang="zh-CN" altLang="en-US" sz="2400" dirty="0" smtClean="0"/>
              <a:t>，</a:t>
            </a:r>
            <a:r>
              <a:rPr lang="en-US" altLang="zh-CN" sz="2400" dirty="0" smtClean="0"/>
              <a:t>Log Sequence Number</a:t>
            </a:r>
            <a:r>
              <a:rPr lang="zh-CN" altLang="en-US" sz="2400" dirty="0" smtClean="0"/>
              <a:t>）排序   →  </a:t>
            </a:r>
            <a:r>
              <a:rPr lang="zh-CN" altLang="en-US" sz="2400" dirty="0" smtClean="0">
                <a:solidFill>
                  <a:srgbClr val="FF0000"/>
                </a:solidFill>
              </a:rPr>
              <a:t>对同一个</a:t>
            </a:r>
            <a:r>
              <a:rPr lang="en-US" altLang="zh-CN" sz="2400" dirty="0" smtClean="0">
                <a:solidFill>
                  <a:srgbClr val="FF0000"/>
                </a:solidFill>
              </a:rPr>
              <a:t>Tablet</a:t>
            </a:r>
            <a:r>
              <a:rPr lang="zh-CN" altLang="en-US" sz="2400" dirty="0" smtClean="0">
                <a:solidFill>
                  <a:srgbClr val="FF0000"/>
                </a:solidFill>
              </a:rPr>
              <a:t>的修改操作日志记录连续存放</a:t>
            </a:r>
            <a:r>
              <a:rPr lang="zh-CN" altLang="en-US" sz="2400" dirty="0" smtClean="0"/>
              <a:t>在一起</a:t>
            </a:r>
            <a:endParaRPr lang="en-US" altLang="zh-CN" sz="2400" dirty="0" smtClean="0"/>
          </a:p>
          <a:p>
            <a:pPr>
              <a:lnSpc>
                <a:spcPct val="120000"/>
              </a:lnSpc>
              <a:spcBef>
                <a:spcPts val="300"/>
              </a:spcBef>
            </a:pPr>
            <a:r>
              <a:rPr lang="zh-CN" altLang="en-US" sz="2400" dirty="0" smtClean="0"/>
              <a:t>        ↓</a:t>
            </a:r>
            <a:endParaRPr lang="en-US" altLang="zh-CN" sz="2400" dirty="0" smtClean="0"/>
          </a:p>
          <a:p>
            <a:pPr>
              <a:lnSpc>
                <a:spcPct val="120000"/>
              </a:lnSpc>
              <a:spcBef>
                <a:spcPts val="300"/>
              </a:spcBef>
            </a:pPr>
            <a:r>
              <a:rPr lang="zh-CN" altLang="en-US" sz="2400" dirty="0" smtClean="0"/>
              <a:t>恢复时只要一次磁盘</a:t>
            </a:r>
            <a:r>
              <a:rPr lang="en-US" altLang="zh-CN" sz="2400" dirty="0" smtClean="0"/>
              <a:t>Seek</a:t>
            </a:r>
            <a:r>
              <a:rPr lang="zh-CN" altLang="en-US" sz="2400" dirty="0" smtClean="0"/>
              <a:t>操作，之后只需顺序读取。</a:t>
            </a:r>
          </a:p>
          <a:p>
            <a:pPr>
              <a:lnSpc>
                <a:spcPct val="120000"/>
              </a:lnSpc>
              <a:spcBef>
                <a:spcPts val="300"/>
              </a:spcBef>
            </a:pPr>
            <a:endParaRPr lang="en-US" altLang="zh-CN" sz="2400" dirty="0" smtClean="0"/>
          </a:p>
          <a:p>
            <a:pPr>
              <a:lnSpc>
                <a:spcPct val="120000"/>
              </a:lnSpc>
              <a:spcBef>
                <a:spcPts val="300"/>
              </a:spcBef>
            </a:pPr>
            <a:r>
              <a:rPr lang="zh-CN" altLang="en-US" sz="2400" dirty="0" smtClean="0">
                <a:solidFill>
                  <a:srgbClr val="FF0000"/>
                </a:solidFill>
              </a:rPr>
              <a:t>并行排序：先将日志分割成</a:t>
            </a:r>
            <a:r>
              <a:rPr lang="en-US" altLang="zh-CN" sz="2400" dirty="0" smtClean="0">
                <a:solidFill>
                  <a:srgbClr val="FF0000"/>
                </a:solidFill>
              </a:rPr>
              <a:t>64MB</a:t>
            </a:r>
            <a:r>
              <a:rPr lang="zh-CN" altLang="en-US" sz="2400" dirty="0" smtClean="0">
                <a:solidFill>
                  <a:srgbClr val="FF0000"/>
                </a:solidFill>
              </a:rPr>
              <a:t>的段，之后在不同的</a:t>
            </a:r>
            <a:r>
              <a:rPr lang="en-US" altLang="zh-CN" sz="2400" dirty="0" smtClean="0">
                <a:solidFill>
                  <a:srgbClr val="FF0000"/>
                </a:solidFill>
              </a:rPr>
              <a:t>Tablet</a:t>
            </a:r>
            <a:r>
              <a:rPr lang="zh-CN" altLang="en-US" sz="2400" dirty="0" smtClean="0">
                <a:solidFill>
                  <a:srgbClr val="FF0000"/>
                </a:solidFill>
              </a:rPr>
              <a:t>服务器对段进行并行排序。</a:t>
            </a:r>
          </a:p>
          <a:p>
            <a:pPr>
              <a:lnSpc>
                <a:spcPct val="120000"/>
              </a:lnSpc>
              <a:spcBef>
                <a:spcPts val="300"/>
              </a:spcBef>
            </a:pPr>
            <a:r>
              <a:rPr lang="en-US" altLang="zh-CN" sz="2400" dirty="0" smtClean="0"/>
              <a:t>    </a:t>
            </a:r>
            <a:r>
              <a:rPr lang="en-US" altLang="zh-CN" sz="2400" dirty="0" smtClean="0">
                <a:solidFill>
                  <a:srgbClr val="FF0000"/>
                </a:solidFill>
              </a:rPr>
              <a:t>Master</a:t>
            </a:r>
            <a:r>
              <a:rPr lang="zh-CN" altLang="en-US" sz="2400" dirty="0" smtClean="0">
                <a:solidFill>
                  <a:srgbClr val="FF0000"/>
                </a:solidFill>
              </a:rPr>
              <a:t>服务器来协同处理该排序工作</a:t>
            </a:r>
            <a:r>
              <a:rPr lang="zh-CN" altLang="en-US" sz="2400" dirty="0" smtClean="0"/>
              <a:t>，在一个</a:t>
            </a:r>
            <a:r>
              <a:rPr lang="en-US" altLang="zh-CN" sz="2400" dirty="0" smtClean="0"/>
              <a:t>Tablet</a:t>
            </a:r>
            <a:r>
              <a:rPr lang="zh-CN" altLang="en-US" sz="2400" dirty="0" smtClean="0"/>
              <a:t>服务器表明自己需要从</a:t>
            </a:r>
            <a:r>
              <a:rPr lang="en-US" altLang="zh-CN" sz="2400" dirty="0" smtClean="0"/>
              <a:t>Commit</a:t>
            </a:r>
            <a:r>
              <a:rPr lang="zh-CN" altLang="en-US" sz="2400" dirty="0" smtClean="0"/>
              <a:t>日志文件恢复</a:t>
            </a:r>
            <a:r>
              <a:rPr lang="en-US" altLang="zh-CN" sz="2400" dirty="0" smtClean="0"/>
              <a:t>Tablet</a:t>
            </a:r>
            <a:r>
              <a:rPr lang="zh-CN" altLang="en-US" sz="2400" dirty="0" smtClean="0"/>
              <a:t>时开始执行。</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25748823-D830-4ECB-9846-CA6F0B3D209D}" type="slidenum">
              <a:rPr lang="zh-CN" altLang="en-US" sz="1000">
                <a:solidFill>
                  <a:schemeClr val="bg2">
                    <a:shade val="50000"/>
                  </a:schemeClr>
                </a:solidFill>
                <a:latin typeface="+mn-lt"/>
                <a:ea typeface="+mn-ea"/>
              </a:rPr>
              <a:pPr algn="r" fontAlgn="auto">
                <a:spcBef>
                  <a:spcPts val="0"/>
                </a:spcBef>
                <a:spcAft>
                  <a:spcPts val="0"/>
                </a:spcAft>
                <a:defRPr/>
              </a:pPr>
              <a:t>83</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170851B2-EA36-449E-8D13-D6563B3D504C}" type="slidenum">
              <a:rPr lang="zh-CN" altLang="en-US"/>
              <a:pPr>
                <a:defRPr/>
              </a:pPr>
              <a:t>84</a:t>
            </a:fld>
            <a:endParaRPr lang="zh-CN" altLang="en-US"/>
          </a:p>
        </p:txBody>
      </p:sp>
      <p:sp>
        <p:nvSpPr>
          <p:cNvPr id="2" name="标题 1"/>
          <p:cNvSpPr>
            <a:spLocks noGrp="1"/>
          </p:cNvSpPr>
          <p:nvPr>
            <p:ph type="title"/>
          </p:nvPr>
        </p:nvSpPr>
        <p:spPr bwMode="auto">
          <a:xfrm>
            <a:off x="500063" y="500063"/>
            <a:ext cx="8183562" cy="642937"/>
          </a:xfrm>
        </p:spPr>
        <p:txBody>
          <a:bodyPr wrap="square" lIns="91440" tIns="45720" rIns="91440" bIns="45720" numCol="1" anchorCtr="0" compatLnSpc="1">
            <a:prstTxWarp prst="textNoShape">
              <a:avLst/>
            </a:prstTxWarp>
          </a:bodyPr>
          <a:lstStyle/>
          <a:p>
            <a:pPr>
              <a:defRPr/>
            </a:pPr>
            <a:r>
              <a:rPr lang="en-US" altLang="zh-CN" smtClean="0">
                <a:effectLst>
                  <a:outerShdw blurRad="38100" dist="38100" dir="2700000" algn="tl">
                    <a:srgbClr val="000000"/>
                  </a:outerShdw>
                </a:effectLst>
              </a:rPr>
              <a:t>Tablet</a:t>
            </a:r>
            <a:r>
              <a:rPr lang="zh-CN" altLang="en-US" smtClean="0">
                <a:effectLst>
                  <a:outerShdw blurRad="38100" dist="38100" dir="2700000" algn="tl">
                    <a:srgbClr val="000000"/>
                  </a:outerShdw>
                </a:effectLst>
              </a:rPr>
              <a:t>迁移</a:t>
            </a:r>
          </a:p>
        </p:txBody>
      </p:sp>
      <p:sp>
        <p:nvSpPr>
          <p:cNvPr id="61444" name="文本占位符 2"/>
          <p:cNvSpPr>
            <a:spLocks noGrp="1"/>
          </p:cNvSpPr>
          <p:nvPr>
            <p:ph type="body" sz="quarter" idx="13"/>
          </p:nvPr>
        </p:nvSpPr>
        <p:spPr>
          <a:xfrm>
            <a:off x="500063" y="1484313"/>
            <a:ext cx="8143875" cy="4945062"/>
          </a:xfrm>
        </p:spPr>
        <p:txBody>
          <a:bodyPr>
            <a:normAutofit/>
          </a:bodyPr>
          <a:lstStyle/>
          <a:p>
            <a:pPr>
              <a:lnSpc>
                <a:spcPct val="120000"/>
              </a:lnSpc>
              <a:spcBef>
                <a:spcPts val="300"/>
              </a:spcBef>
            </a:pPr>
            <a:r>
              <a:rPr lang="zh-CN" altLang="en-US" sz="2400" dirty="0" smtClean="0"/>
              <a:t>    </a:t>
            </a:r>
            <a:r>
              <a:rPr lang="en-US" altLang="zh-CN" sz="2400" dirty="0" smtClean="0">
                <a:solidFill>
                  <a:srgbClr val="FF0000"/>
                </a:solidFill>
              </a:rPr>
              <a:t>Master</a:t>
            </a:r>
            <a:r>
              <a:rPr lang="zh-CN" altLang="en-US" sz="2400" dirty="0" smtClean="0">
                <a:solidFill>
                  <a:srgbClr val="FF0000"/>
                </a:solidFill>
              </a:rPr>
              <a:t>将某个</a:t>
            </a:r>
            <a:r>
              <a:rPr lang="en-US" altLang="zh-CN" sz="2400" dirty="0" smtClean="0">
                <a:solidFill>
                  <a:srgbClr val="FF0000"/>
                </a:solidFill>
              </a:rPr>
              <a:t>Tablet</a:t>
            </a:r>
            <a:r>
              <a:rPr lang="zh-CN" altLang="en-US" sz="2400" dirty="0" smtClean="0">
                <a:solidFill>
                  <a:srgbClr val="FF0000"/>
                </a:solidFill>
              </a:rPr>
              <a:t>从一个</a:t>
            </a:r>
            <a:r>
              <a:rPr lang="en-US" altLang="zh-CN" sz="2400" dirty="0" smtClean="0">
                <a:solidFill>
                  <a:srgbClr val="FF0000"/>
                </a:solidFill>
              </a:rPr>
              <a:t>Tablet</a:t>
            </a:r>
            <a:r>
              <a:rPr lang="zh-CN" altLang="en-US" sz="2400" dirty="0" smtClean="0">
                <a:solidFill>
                  <a:srgbClr val="FF0000"/>
                </a:solidFill>
              </a:rPr>
              <a:t>服务器移到另外一个</a:t>
            </a:r>
            <a:r>
              <a:rPr lang="en-US" altLang="zh-CN" sz="2400" dirty="0" smtClean="0">
                <a:solidFill>
                  <a:srgbClr val="FF0000"/>
                </a:solidFill>
              </a:rPr>
              <a:t>Tablet</a:t>
            </a:r>
            <a:r>
              <a:rPr lang="zh-CN" altLang="en-US" sz="2400" dirty="0" smtClean="0">
                <a:solidFill>
                  <a:srgbClr val="FF0000"/>
                </a:solidFill>
              </a:rPr>
              <a:t>服务器时，</a:t>
            </a:r>
            <a:r>
              <a:rPr lang="zh-CN" altLang="en-US" sz="2400" dirty="0" smtClean="0"/>
              <a:t>源</a:t>
            </a:r>
            <a:r>
              <a:rPr lang="en-US" altLang="zh-CN" sz="2400" dirty="0" smtClean="0"/>
              <a:t>Tablet</a:t>
            </a:r>
            <a:r>
              <a:rPr lang="zh-CN" altLang="en-US" sz="2400" dirty="0" smtClean="0"/>
              <a:t>服务器会对这个</a:t>
            </a:r>
            <a:r>
              <a:rPr lang="en-US" altLang="zh-CN" sz="2400" dirty="0" smtClean="0"/>
              <a:t>Tablet</a:t>
            </a:r>
            <a:r>
              <a:rPr lang="zh-CN" altLang="en-US" sz="2400" dirty="0" smtClean="0"/>
              <a:t>做</a:t>
            </a:r>
            <a:r>
              <a:rPr lang="zh-CN" altLang="en-US" sz="2400" dirty="0" smtClean="0">
                <a:solidFill>
                  <a:srgbClr val="FF0000"/>
                </a:solidFill>
              </a:rPr>
              <a:t>两次</a:t>
            </a:r>
            <a:r>
              <a:rPr lang="en-US" altLang="zh-CN" sz="2400" dirty="0" smtClean="0">
                <a:solidFill>
                  <a:srgbClr val="FF0000"/>
                </a:solidFill>
              </a:rPr>
              <a:t>Minor Compaction</a:t>
            </a:r>
            <a:r>
              <a:rPr lang="zh-CN" altLang="en-US" sz="2400" dirty="0" smtClean="0">
                <a:solidFill>
                  <a:srgbClr val="FF0000"/>
                </a:solidFill>
              </a:rPr>
              <a:t>：</a:t>
            </a:r>
            <a:endParaRPr lang="en-US" altLang="zh-CN" sz="2400" dirty="0" smtClean="0">
              <a:solidFill>
                <a:srgbClr val="FF0000"/>
              </a:solidFill>
            </a:endParaRPr>
          </a:p>
          <a:p>
            <a:pPr>
              <a:lnSpc>
                <a:spcPct val="120000"/>
              </a:lnSpc>
              <a:spcBef>
                <a:spcPts val="300"/>
              </a:spcBef>
            </a:pPr>
            <a:r>
              <a:rPr lang="zh-CN" altLang="en-US" sz="2400" dirty="0" smtClean="0"/>
              <a:t>第一次，</a:t>
            </a:r>
            <a:r>
              <a:rPr lang="zh-CN" altLang="en-US" sz="2400" dirty="0" smtClean="0">
                <a:solidFill>
                  <a:srgbClr val="FF0000"/>
                </a:solidFill>
              </a:rPr>
              <a:t>减少</a:t>
            </a:r>
            <a:r>
              <a:rPr lang="en-US" altLang="zh-CN" sz="2400" dirty="0" smtClean="0"/>
              <a:t>Tablet</a:t>
            </a:r>
            <a:r>
              <a:rPr lang="zh-CN" altLang="en-US" sz="2400" dirty="0" smtClean="0"/>
              <a:t>服务器的日志文件中</a:t>
            </a:r>
            <a:r>
              <a:rPr lang="zh-CN" altLang="en-US" sz="2400" dirty="0" smtClean="0">
                <a:solidFill>
                  <a:srgbClr val="FF0000"/>
                </a:solidFill>
              </a:rPr>
              <a:t>没有归并的日志记录</a:t>
            </a:r>
            <a:r>
              <a:rPr lang="zh-CN" altLang="en-US" sz="2400" dirty="0" smtClean="0"/>
              <a:t>，从而减少恢复的时间。</a:t>
            </a:r>
            <a:r>
              <a:rPr lang="en-US" altLang="zh-CN" sz="2400" dirty="0" smtClean="0"/>
              <a:t>Compaction</a:t>
            </a:r>
            <a:r>
              <a:rPr lang="zh-CN" altLang="en-US" sz="2400" dirty="0" smtClean="0"/>
              <a:t>完成后，源服务器停止为该</a:t>
            </a:r>
            <a:r>
              <a:rPr lang="en-US" altLang="zh-CN" sz="2400" dirty="0" smtClean="0"/>
              <a:t>Tablet</a:t>
            </a:r>
            <a:r>
              <a:rPr lang="zh-CN" altLang="en-US" sz="2400" dirty="0" smtClean="0"/>
              <a:t>提供服务。</a:t>
            </a:r>
          </a:p>
          <a:p>
            <a:pPr>
              <a:lnSpc>
                <a:spcPct val="120000"/>
              </a:lnSpc>
              <a:spcBef>
                <a:spcPts val="300"/>
              </a:spcBef>
            </a:pPr>
            <a:r>
              <a:rPr lang="zh-CN" altLang="en-US" sz="2400" dirty="0" smtClean="0"/>
              <a:t>第二次，</a:t>
            </a:r>
            <a:r>
              <a:rPr lang="zh-CN" altLang="en-US" sz="2400" dirty="0" smtClean="0">
                <a:solidFill>
                  <a:srgbClr val="FF0000"/>
                </a:solidFill>
              </a:rPr>
              <a:t>在卸载</a:t>
            </a:r>
            <a:r>
              <a:rPr lang="en-US" altLang="zh-CN" sz="2400" dirty="0" smtClean="0">
                <a:solidFill>
                  <a:srgbClr val="FF0000"/>
                </a:solidFill>
              </a:rPr>
              <a:t>Tablet</a:t>
            </a:r>
            <a:r>
              <a:rPr lang="zh-CN" altLang="en-US" sz="2400" dirty="0" smtClean="0">
                <a:solidFill>
                  <a:srgbClr val="FF0000"/>
                </a:solidFill>
              </a:rPr>
              <a:t>之前，</a:t>
            </a:r>
            <a:r>
              <a:rPr lang="zh-CN" altLang="en-US" sz="2400" dirty="0" smtClean="0"/>
              <a:t>源</a:t>
            </a:r>
            <a:r>
              <a:rPr lang="en-US" altLang="zh-CN" sz="2400" dirty="0" smtClean="0"/>
              <a:t>Tablet</a:t>
            </a:r>
            <a:r>
              <a:rPr lang="zh-CN" altLang="en-US" sz="2400" dirty="0" smtClean="0"/>
              <a:t>服务器</a:t>
            </a:r>
            <a:r>
              <a:rPr lang="zh-CN" altLang="en-US" sz="2400" dirty="0" smtClean="0">
                <a:solidFill>
                  <a:srgbClr val="FF0000"/>
                </a:solidFill>
              </a:rPr>
              <a:t>再做一次</a:t>
            </a:r>
            <a:r>
              <a:rPr lang="en-US" altLang="zh-CN" sz="2400" dirty="0" smtClean="0">
                <a:solidFill>
                  <a:srgbClr val="FF0000"/>
                </a:solidFill>
              </a:rPr>
              <a:t>Minor Compaction</a:t>
            </a:r>
            <a:r>
              <a:rPr lang="zh-CN" altLang="en-US" sz="2400" dirty="0" smtClean="0"/>
              <a:t>，以消除刚才</a:t>
            </a:r>
            <a:r>
              <a:rPr lang="zh-CN" altLang="en-US" sz="2400" dirty="0" smtClean="0">
                <a:solidFill>
                  <a:srgbClr val="FF0000"/>
                </a:solidFill>
              </a:rPr>
              <a:t>压缩过程中又产生的未归并的记录</a:t>
            </a:r>
            <a:r>
              <a:rPr lang="zh-CN" altLang="en-US" sz="2400" dirty="0" smtClean="0"/>
              <a:t>，在这之后</a:t>
            </a:r>
            <a:r>
              <a:rPr lang="en-US" altLang="zh-CN" sz="2400" dirty="0" smtClean="0"/>
              <a:t>Tablet</a:t>
            </a:r>
            <a:r>
              <a:rPr lang="zh-CN" altLang="en-US" sz="2400" dirty="0" smtClean="0"/>
              <a:t>就可以被装载到新的</a:t>
            </a:r>
            <a:r>
              <a:rPr lang="en-US" altLang="zh-CN" sz="2400" dirty="0" smtClean="0"/>
              <a:t>Tablet</a:t>
            </a:r>
            <a:r>
              <a:rPr lang="zh-CN" altLang="en-US" sz="2400" dirty="0" smtClean="0"/>
              <a:t>服务器上并且不需要从日志中进行恢复了。</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30D8DFA3-2D74-470C-80FF-64E58C96A560}" type="slidenum">
              <a:rPr lang="zh-CN" altLang="en-US" sz="1000">
                <a:solidFill>
                  <a:schemeClr val="bg2">
                    <a:shade val="50000"/>
                  </a:schemeClr>
                </a:solidFill>
                <a:latin typeface="+mn-lt"/>
                <a:ea typeface="+mn-ea"/>
              </a:rPr>
              <a:pPr algn="r" fontAlgn="auto">
                <a:spcBef>
                  <a:spcPts val="0"/>
                </a:spcBef>
                <a:spcAft>
                  <a:spcPts val="0"/>
                </a:spcAft>
                <a:defRPr/>
              </a:pPr>
              <a:t>84</a:t>
            </a:fld>
            <a:endParaRPr lang="zh-CN" altLang="en-US" sz="1000">
              <a:solidFill>
                <a:schemeClr val="bg2">
                  <a:shade val="50000"/>
                </a:schemeClr>
              </a:solidFill>
              <a:latin typeface="+mn-lt"/>
              <a:ea typeface="+mn-ea"/>
            </a:endParaRPr>
          </a:p>
        </p:txBody>
      </p:sp>
      <p:sp>
        <p:nvSpPr>
          <p:cNvPr id="6" name="圆角矩形标注 5"/>
          <p:cNvSpPr/>
          <p:nvPr/>
        </p:nvSpPr>
        <p:spPr>
          <a:xfrm>
            <a:off x="5364088" y="3789040"/>
            <a:ext cx="1922512" cy="504056"/>
          </a:xfrm>
          <a:prstGeom prst="wedgeRoundRectCallout">
            <a:avLst>
              <a:gd name="adj1" fmla="val -78888"/>
              <a:gd name="adj2" fmla="val -1414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此时未清理干净</a:t>
            </a:r>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BigTable</a:t>
            </a:r>
            <a:r>
              <a:rPr lang="zh-CN" altLang="en-US" dirty="0" smtClean="0"/>
              <a:t>总结</a:t>
            </a:r>
            <a:endParaRPr lang="zh-CN" altLang="en-US" dirty="0"/>
          </a:p>
        </p:txBody>
      </p:sp>
      <p:sp>
        <p:nvSpPr>
          <p:cNvPr id="3" name="文本占位符 2"/>
          <p:cNvSpPr>
            <a:spLocks noGrp="1"/>
          </p:cNvSpPr>
          <p:nvPr>
            <p:ph type="body" sz="quarter" idx="13"/>
          </p:nvPr>
        </p:nvSpPr>
        <p:spPr>
          <a:xfrm>
            <a:off x="489627" y="1412776"/>
            <a:ext cx="8143903" cy="4968552"/>
          </a:xfrm>
        </p:spPr>
        <p:txBody>
          <a:bodyPr>
            <a:normAutofit lnSpcReduction="10000"/>
          </a:bodyPr>
          <a:lstStyle/>
          <a:p>
            <a:r>
              <a:rPr lang="zh-CN" altLang="en-US" sz="2400" b="1" dirty="0" smtClean="0">
                <a:solidFill>
                  <a:schemeClr val="accent1"/>
                </a:solidFill>
              </a:rPr>
              <a:t>设计思想</a:t>
            </a:r>
            <a:endParaRPr lang="en-US" altLang="zh-CN" sz="2400" dirty="0" smtClean="0"/>
          </a:p>
          <a:p>
            <a:pPr>
              <a:buFont typeface="Wingdings" pitchFamily="2" charset="2"/>
              <a:buChar char="u"/>
            </a:pPr>
            <a:r>
              <a:rPr lang="zh-CN" altLang="en-US" sz="2400" dirty="0" smtClean="0"/>
              <a:t>简单数据模型</a:t>
            </a:r>
            <a:endParaRPr lang="en-US" altLang="zh-CN" sz="2400" dirty="0" smtClean="0"/>
          </a:p>
          <a:p>
            <a:pPr>
              <a:lnSpc>
                <a:spcPct val="120000"/>
              </a:lnSpc>
              <a:spcBef>
                <a:spcPts val="300"/>
              </a:spcBef>
              <a:buFont typeface="Wingdings" pitchFamily="2" charset="2"/>
              <a:buChar char="u"/>
            </a:pPr>
            <a:r>
              <a:rPr lang="zh-CN" altLang="en-US" sz="2400" dirty="0" smtClean="0"/>
              <a:t>稀疏、分布式、多维度</a:t>
            </a:r>
            <a:r>
              <a:rPr lang="zh-CN" altLang="en-US" sz="2400" dirty="0" smtClean="0">
                <a:solidFill>
                  <a:srgbClr val="FF0000"/>
                </a:solidFill>
              </a:rPr>
              <a:t>排序</a:t>
            </a:r>
            <a:r>
              <a:rPr lang="en-US" altLang="zh-CN" sz="2400" dirty="0" smtClean="0"/>
              <a:t>Map</a:t>
            </a:r>
            <a:r>
              <a:rPr lang="zh-CN" altLang="en-US" sz="2400" dirty="0" smtClean="0"/>
              <a:t>（行关键字</a:t>
            </a:r>
            <a:r>
              <a:rPr lang="en-US" altLang="zh-CN" sz="2400" dirty="0" smtClean="0"/>
              <a:t>+</a:t>
            </a:r>
            <a:r>
              <a:rPr lang="zh-CN" altLang="en-US" sz="2400" dirty="0" smtClean="0"/>
              <a:t>列关键字</a:t>
            </a:r>
            <a:r>
              <a:rPr lang="en-US" altLang="zh-CN" sz="2400" dirty="0" smtClean="0"/>
              <a:t>+</a:t>
            </a:r>
            <a:r>
              <a:rPr lang="zh-CN" altLang="en-US" sz="2400" dirty="0" smtClean="0"/>
              <a:t>时间戳，不解析）</a:t>
            </a:r>
            <a:endParaRPr lang="en-US" altLang="zh-CN" sz="2400" dirty="0" smtClean="0"/>
          </a:p>
          <a:p>
            <a:pPr>
              <a:lnSpc>
                <a:spcPct val="120000"/>
              </a:lnSpc>
              <a:spcBef>
                <a:spcPts val="300"/>
              </a:spcBef>
              <a:buFont typeface="Wingdings" pitchFamily="2" charset="2"/>
              <a:buChar char="u"/>
            </a:pPr>
            <a:r>
              <a:rPr lang="zh-CN" altLang="en-US" sz="2400" dirty="0" smtClean="0"/>
              <a:t>列族</a:t>
            </a:r>
            <a:endParaRPr lang="en-US" altLang="zh-CN" sz="2400" dirty="0" smtClean="0"/>
          </a:p>
          <a:p>
            <a:pPr>
              <a:lnSpc>
                <a:spcPct val="120000"/>
              </a:lnSpc>
              <a:spcBef>
                <a:spcPts val="300"/>
              </a:spcBef>
              <a:buFont typeface="Wingdings" pitchFamily="2" charset="2"/>
              <a:buChar char="u"/>
            </a:pPr>
            <a:r>
              <a:rPr lang="en-US" altLang="zh-CN" sz="2400" dirty="0" smtClean="0"/>
              <a:t>Tablet</a:t>
            </a:r>
            <a:r>
              <a:rPr lang="zh-CN" altLang="en-US" sz="2400" dirty="0" smtClean="0"/>
              <a:t>、</a:t>
            </a:r>
            <a:r>
              <a:rPr lang="en-US" altLang="zh-CN" sz="2400" dirty="0" err="1" smtClean="0"/>
              <a:t>SStable</a:t>
            </a:r>
            <a:r>
              <a:rPr lang="zh-CN" altLang="en-US" sz="2400" dirty="0" smtClean="0"/>
              <a:t>、数据块</a:t>
            </a:r>
            <a:endParaRPr lang="en-US" altLang="zh-CN" sz="2400" dirty="0" smtClean="0"/>
          </a:p>
          <a:p>
            <a:pPr>
              <a:lnSpc>
                <a:spcPct val="120000"/>
              </a:lnSpc>
              <a:spcBef>
                <a:spcPts val="300"/>
              </a:spcBef>
              <a:buFont typeface="Wingdings" pitchFamily="2" charset="2"/>
              <a:buChar char="u"/>
            </a:pPr>
            <a:r>
              <a:rPr lang="zh-CN" altLang="en-US" sz="2400" dirty="0" smtClean="0"/>
              <a:t>行关键字下的原子性操作</a:t>
            </a:r>
            <a:endParaRPr lang="en-US" altLang="zh-CN" sz="2400" dirty="0" smtClean="0"/>
          </a:p>
          <a:p>
            <a:pPr>
              <a:lnSpc>
                <a:spcPct val="120000"/>
              </a:lnSpc>
              <a:spcBef>
                <a:spcPts val="300"/>
              </a:spcBef>
            </a:pPr>
            <a:r>
              <a:rPr lang="zh-CN" altLang="en-US" sz="2400" b="1" dirty="0" smtClean="0">
                <a:solidFill>
                  <a:schemeClr val="accent1"/>
                </a:solidFill>
              </a:rPr>
              <a:t>体系架构</a:t>
            </a:r>
            <a:endParaRPr lang="en-US" altLang="zh-CN" sz="2400" b="1" dirty="0" smtClean="0">
              <a:solidFill>
                <a:schemeClr val="accent1"/>
              </a:solidFill>
            </a:endParaRPr>
          </a:p>
          <a:p>
            <a:pPr>
              <a:lnSpc>
                <a:spcPct val="120000"/>
              </a:lnSpc>
              <a:spcBef>
                <a:spcPts val="300"/>
              </a:spcBef>
              <a:buFont typeface="Wingdings" pitchFamily="2" charset="2"/>
              <a:buChar char="u"/>
            </a:pPr>
            <a:r>
              <a:rPr lang="zh-CN" altLang="en-US" sz="2400" dirty="0" smtClean="0"/>
              <a:t>分布式锁服务组件</a:t>
            </a:r>
            <a:r>
              <a:rPr lang="en-US" altLang="zh-CN" sz="2400" dirty="0" smtClean="0"/>
              <a:t>Chubby</a:t>
            </a:r>
            <a:r>
              <a:rPr lang="zh-CN" altLang="en-US" sz="2400" dirty="0" smtClean="0"/>
              <a:t>（存储</a:t>
            </a:r>
            <a:r>
              <a:rPr lang="en-US" altLang="zh-CN" sz="2400" dirty="0" err="1" smtClean="0"/>
              <a:t>BigTable</a:t>
            </a:r>
            <a:r>
              <a:rPr lang="zh-CN" altLang="en-US" sz="2400" dirty="0" smtClean="0"/>
              <a:t>的模式信息、自引导指令）</a:t>
            </a:r>
            <a:endParaRPr lang="en-US" altLang="zh-CN" sz="2400" dirty="0" smtClean="0"/>
          </a:p>
          <a:p>
            <a:pPr>
              <a:lnSpc>
                <a:spcPct val="120000"/>
              </a:lnSpc>
              <a:spcBef>
                <a:spcPts val="300"/>
              </a:spcBef>
              <a:buFont typeface="Wingdings" pitchFamily="2" charset="2"/>
              <a:buChar char="u"/>
            </a:pPr>
            <a:r>
              <a:rPr lang="en-US" altLang="zh-CN" sz="2400" dirty="0"/>
              <a:t>Master</a:t>
            </a:r>
            <a:r>
              <a:rPr lang="zh-CN" altLang="en-US" sz="2400" dirty="0"/>
              <a:t>（负载均衡、修改模式</a:t>
            </a:r>
            <a:r>
              <a:rPr lang="zh-CN" altLang="en-US" sz="2400" dirty="0" smtClean="0"/>
              <a:t>）</a:t>
            </a:r>
            <a:endParaRPr lang="en-US" altLang="zh-CN" sz="2400" dirty="0" smtClean="0"/>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85</a:t>
            </a:fld>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BigTable</a:t>
            </a:r>
            <a:r>
              <a:rPr lang="zh-CN" altLang="en-US" dirty="0" smtClean="0"/>
              <a:t>总结</a:t>
            </a:r>
            <a:endParaRPr lang="zh-CN" altLang="en-US" dirty="0"/>
          </a:p>
        </p:txBody>
      </p:sp>
      <p:sp>
        <p:nvSpPr>
          <p:cNvPr id="3" name="文本占位符 2"/>
          <p:cNvSpPr>
            <a:spLocks noGrp="1"/>
          </p:cNvSpPr>
          <p:nvPr>
            <p:ph type="body" sz="quarter" idx="13"/>
          </p:nvPr>
        </p:nvSpPr>
        <p:spPr>
          <a:xfrm>
            <a:off x="500034" y="1412776"/>
            <a:ext cx="8143903" cy="4896544"/>
          </a:xfrm>
        </p:spPr>
        <p:txBody>
          <a:bodyPr>
            <a:normAutofit/>
          </a:bodyPr>
          <a:lstStyle/>
          <a:p>
            <a:pPr>
              <a:lnSpc>
                <a:spcPct val="120000"/>
              </a:lnSpc>
            </a:pPr>
            <a:r>
              <a:rPr lang="zh-CN" altLang="en-US" sz="2400" b="1" dirty="0" smtClean="0">
                <a:solidFill>
                  <a:schemeClr val="accent1"/>
                </a:solidFill>
              </a:rPr>
              <a:t>运行</a:t>
            </a:r>
            <a:r>
              <a:rPr lang="zh-CN" altLang="en-US" sz="2400" b="1" dirty="0">
                <a:solidFill>
                  <a:schemeClr val="accent1"/>
                </a:solidFill>
              </a:rPr>
              <a:t>管理</a:t>
            </a:r>
            <a:endParaRPr lang="en-US" altLang="zh-CN" sz="2400" dirty="0"/>
          </a:p>
          <a:p>
            <a:pPr>
              <a:lnSpc>
                <a:spcPct val="120000"/>
              </a:lnSpc>
              <a:buFont typeface="Wingdings" pitchFamily="2" charset="2"/>
              <a:buChar char="u"/>
            </a:pPr>
            <a:r>
              <a:rPr lang="en-US" altLang="zh-CN" sz="2400" dirty="0" smtClean="0"/>
              <a:t>Root Tablet——METADATA——</a:t>
            </a:r>
            <a:r>
              <a:rPr lang="zh-CN" altLang="en-US" sz="2400" dirty="0" smtClean="0"/>
              <a:t>用户表</a:t>
            </a:r>
            <a:r>
              <a:rPr lang="en-US" altLang="zh-CN" sz="2400" dirty="0" smtClean="0"/>
              <a:t>Tablet</a:t>
            </a:r>
            <a:r>
              <a:rPr lang="zh-CN" altLang="en-US" sz="2400" dirty="0" smtClean="0"/>
              <a:t>（</a:t>
            </a:r>
            <a:r>
              <a:rPr lang="en-US" altLang="zh-CN" sz="2400" dirty="0" err="1" smtClean="0"/>
              <a:t>SSTable</a:t>
            </a:r>
            <a:r>
              <a:rPr lang="zh-CN" altLang="en-US" sz="2400" dirty="0" smtClean="0"/>
              <a:t>）</a:t>
            </a:r>
            <a:endParaRPr lang="en-US" altLang="zh-CN" sz="2400" dirty="0" smtClean="0"/>
          </a:p>
          <a:p>
            <a:pPr>
              <a:lnSpc>
                <a:spcPct val="120000"/>
              </a:lnSpc>
              <a:buFont typeface="Wingdings" pitchFamily="2" charset="2"/>
              <a:buChar char="u"/>
            </a:pPr>
            <a:r>
              <a:rPr lang="en-US" altLang="zh-CN" sz="2400" dirty="0" smtClean="0"/>
              <a:t>Tablet</a:t>
            </a:r>
            <a:r>
              <a:rPr lang="zh-CN" altLang="en-US" sz="2400" dirty="0" smtClean="0"/>
              <a:t>服务器←→独占锁</a:t>
            </a:r>
            <a:endParaRPr lang="en-US" altLang="zh-CN" sz="2400" dirty="0" smtClean="0"/>
          </a:p>
          <a:p>
            <a:pPr>
              <a:lnSpc>
                <a:spcPct val="120000"/>
              </a:lnSpc>
            </a:pPr>
            <a:r>
              <a:rPr lang="en-US" altLang="zh-CN" sz="2400" b="1" dirty="0" smtClean="0">
                <a:solidFill>
                  <a:schemeClr val="accent1"/>
                </a:solidFill>
              </a:rPr>
              <a:t>Table</a:t>
            </a:r>
            <a:r>
              <a:rPr lang="zh-CN" altLang="en-US" sz="2400" b="1" dirty="0" smtClean="0">
                <a:solidFill>
                  <a:schemeClr val="accent1"/>
                </a:solidFill>
              </a:rPr>
              <a:t>服务</a:t>
            </a:r>
            <a:endParaRPr lang="en-US" altLang="zh-CN" sz="2400" dirty="0" smtClean="0"/>
          </a:p>
          <a:p>
            <a:pPr>
              <a:lnSpc>
                <a:spcPct val="120000"/>
              </a:lnSpc>
              <a:buFont typeface="Wingdings" pitchFamily="2" charset="2"/>
              <a:buChar char="u"/>
            </a:pPr>
            <a:r>
              <a:rPr lang="en-US" altLang="zh-CN" sz="2400" dirty="0" smtClean="0"/>
              <a:t>Tablet</a:t>
            </a:r>
            <a:r>
              <a:rPr lang="zh-CN" altLang="en-US" sz="2400" dirty="0" smtClean="0"/>
              <a:t>变更（分割由</a:t>
            </a:r>
            <a:r>
              <a:rPr lang="en-US" altLang="zh-CN" sz="2400" dirty="0" smtClean="0"/>
              <a:t>Tablet</a:t>
            </a:r>
            <a:r>
              <a:rPr lang="zh-CN" altLang="en-US" sz="2400" dirty="0" smtClean="0"/>
              <a:t>服务器启动）</a:t>
            </a:r>
            <a:endParaRPr lang="en-US" altLang="zh-CN" sz="2400" dirty="0" smtClean="0"/>
          </a:p>
          <a:p>
            <a:pPr>
              <a:lnSpc>
                <a:spcPct val="120000"/>
              </a:lnSpc>
              <a:buFont typeface="Wingdings" pitchFamily="2" charset="2"/>
              <a:buChar char="u"/>
            </a:pPr>
            <a:r>
              <a:rPr lang="zh-CN" altLang="en-US" sz="2400" dirty="0" smtClean="0"/>
              <a:t>更新操作的</a:t>
            </a:r>
            <a:r>
              <a:rPr lang="en-US" altLang="zh-CN" sz="2400" dirty="0" smtClean="0"/>
              <a:t>Redo</a:t>
            </a:r>
            <a:r>
              <a:rPr lang="zh-CN" altLang="en-US" sz="2400" dirty="0" smtClean="0"/>
              <a:t>日志，变更</a:t>
            </a:r>
            <a:r>
              <a:rPr lang="en-US" altLang="zh-CN" sz="2400" dirty="0" err="1" smtClean="0"/>
              <a:t>memtable</a:t>
            </a:r>
            <a:endParaRPr lang="en-US" altLang="zh-CN" sz="2400" dirty="0" smtClean="0"/>
          </a:p>
          <a:p>
            <a:pPr>
              <a:lnSpc>
                <a:spcPct val="120000"/>
              </a:lnSpc>
              <a:buFont typeface="Wingdings" pitchFamily="2" charset="2"/>
              <a:buChar char="u"/>
            </a:pPr>
            <a:r>
              <a:rPr lang="zh-CN" altLang="en-US" sz="2400" dirty="0" smtClean="0"/>
              <a:t>基于日志的恢复</a:t>
            </a:r>
            <a:r>
              <a:rPr lang="en-US" altLang="zh-CN" sz="2400" dirty="0" smtClean="0"/>
              <a:t>-</a:t>
            </a:r>
            <a:r>
              <a:rPr lang="zh-CN" altLang="en-US" sz="2400" dirty="0" smtClean="0"/>
              <a:t>热点</a:t>
            </a:r>
            <a:r>
              <a:rPr lang="en-US" altLang="zh-CN" sz="2400" dirty="0" smtClean="0"/>
              <a:t>-</a:t>
            </a:r>
            <a:r>
              <a:rPr lang="zh-CN" altLang="en-US" sz="2400" dirty="0" smtClean="0"/>
              <a:t>日志排序（</a:t>
            </a:r>
            <a:r>
              <a:rPr lang="en-US" altLang="zh-CN" sz="2400" dirty="0" smtClean="0"/>
              <a:t>master</a:t>
            </a:r>
            <a:r>
              <a:rPr lang="zh-CN" altLang="en-US" sz="2400" dirty="0" smtClean="0"/>
              <a:t>协调）</a:t>
            </a:r>
            <a:endParaRPr lang="en-US" altLang="zh-CN" sz="2400" dirty="0" smtClean="0"/>
          </a:p>
          <a:p>
            <a:pPr>
              <a:lnSpc>
                <a:spcPct val="120000"/>
              </a:lnSpc>
              <a:buFont typeface="Wingdings" pitchFamily="2" charset="2"/>
              <a:buChar char="u"/>
            </a:pPr>
            <a:r>
              <a:rPr lang="en-US" altLang="zh-CN" sz="2400" dirty="0" smtClean="0"/>
              <a:t>Minor Compaction</a:t>
            </a:r>
            <a:r>
              <a:rPr lang="zh-CN" altLang="en-US" sz="2400" dirty="0" smtClean="0"/>
              <a:t>（更新、</a:t>
            </a:r>
            <a:r>
              <a:rPr lang="en-US" altLang="zh-CN" sz="2400" dirty="0" smtClean="0"/>
              <a:t>Tablet</a:t>
            </a:r>
            <a:r>
              <a:rPr lang="zh-CN" altLang="en-US" sz="2400" dirty="0" smtClean="0"/>
              <a:t>迁移</a:t>
            </a:r>
            <a:r>
              <a:rPr lang="en-US" altLang="zh-CN" sz="2400" dirty="0" smtClean="0"/>
              <a:t>+2</a:t>
            </a:r>
            <a:r>
              <a:rPr lang="zh-CN" altLang="en-US" sz="2400" dirty="0" smtClean="0"/>
              <a:t>次）、</a:t>
            </a:r>
            <a:endParaRPr lang="en-US" altLang="zh-CN" sz="2400" dirty="0" smtClean="0"/>
          </a:p>
          <a:p>
            <a:pPr>
              <a:lnSpc>
                <a:spcPct val="120000"/>
              </a:lnSpc>
            </a:pPr>
            <a:r>
              <a:rPr lang="en-US" altLang="zh-CN" sz="2400" dirty="0" smtClean="0"/>
              <a:t>  Merging Compaction</a:t>
            </a:r>
            <a:r>
              <a:rPr lang="zh-CN" altLang="en-US" sz="2400" dirty="0" smtClean="0"/>
              <a:t>、</a:t>
            </a:r>
            <a:endParaRPr lang="en-US" altLang="zh-CN" sz="2400" dirty="0" smtClean="0"/>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86</a:t>
            </a:fld>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文本占位符 2"/>
          <p:cNvSpPr>
            <a:spLocks noGrp="1"/>
          </p:cNvSpPr>
          <p:nvPr>
            <p:ph type="body" sz="quarter" idx="13"/>
          </p:nvPr>
        </p:nvSpPr>
        <p:spPr/>
        <p:txBody>
          <a:bodyPr/>
          <a:lstStyle/>
          <a:p>
            <a:r>
              <a:rPr lang="en-US" altLang="zh-CN" dirty="0">
                <a:hlinkClick r:id="rId2"/>
              </a:rPr>
              <a:t>https://</a:t>
            </a:r>
            <a:r>
              <a:rPr lang="en-US" altLang="zh-CN" dirty="0" smtClean="0">
                <a:hlinkClick r:id="rId2"/>
              </a:rPr>
              <a:t>blog.csdn.net/qq_18495465/article/details/78500472</a:t>
            </a:r>
            <a:endParaRPr lang="en-US" altLang="zh-CN" dirty="0" smtClean="0"/>
          </a:p>
          <a:p>
            <a:r>
              <a:rPr lang="zh-CN" altLang="en-US" dirty="0" smtClean="0"/>
              <a:t>。。。</a:t>
            </a:r>
            <a:endParaRPr lang="zh-CN" altLang="en-US" dirty="0"/>
          </a:p>
        </p:txBody>
      </p:sp>
      <p:sp>
        <p:nvSpPr>
          <p:cNvPr id="4" name="灯片编号占位符 3"/>
          <p:cNvSpPr>
            <a:spLocks noGrp="1"/>
          </p:cNvSpPr>
          <p:nvPr>
            <p:ph type="sldNum" sz="quarter" idx="16"/>
          </p:nvPr>
        </p:nvSpPr>
        <p:spPr/>
        <p:txBody>
          <a:bodyPr/>
          <a:lstStyle/>
          <a:p>
            <a:pPr>
              <a:defRPr/>
            </a:pPr>
            <a:fld id="{ECA13528-80B5-46B8-A78B-47622CC58C0F}" type="slidenum">
              <a:rPr lang="zh-CN" altLang="en-US" smtClean="0"/>
              <a:pPr>
                <a:defRPr/>
              </a:pPr>
              <a:t>87</a:t>
            </a:fld>
            <a:endParaRPr lang="zh-CN" altLang="en-US"/>
          </a:p>
        </p:txBody>
      </p:sp>
    </p:spTree>
    <p:extLst>
      <p:ext uri="{BB962C8B-B14F-4D97-AF65-F5344CB8AC3E}">
        <p14:creationId xmlns:p14="http://schemas.microsoft.com/office/powerpoint/2010/main" val="606996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6"/>
          </p:nvPr>
        </p:nvSpPr>
        <p:spPr/>
        <p:txBody>
          <a:bodyPr/>
          <a:lstStyle/>
          <a:p>
            <a:pPr>
              <a:defRPr/>
            </a:pPr>
            <a:fld id="{BC317579-3720-4BCF-A661-BF7367540047}" type="slidenum">
              <a:rPr lang="zh-CN" altLang="en-US"/>
              <a:pPr>
                <a:defRPr/>
              </a:pPr>
              <a:t>9</a:t>
            </a:fld>
            <a:endParaRPr lang="zh-CN" altLang="en-US"/>
          </a:p>
        </p:txBody>
      </p:sp>
      <p:sp>
        <p:nvSpPr>
          <p:cNvPr id="2" name="标题 1"/>
          <p:cNvSpPr>
            <a:spLocks noGrp="1"/>
          </p:cNvSpPr>
          <p:nvPr>
            <p:ph type="title"/>
          </p:nvPr>
        </p:nvSpPr>
        <p:spPr>
          <a:xfrm>
            <a:off x="428625" y="428625"/>
            <a:ext cx="8429625" cy="642938"/>
          </a:xfrm>
        </p:spPr>
        <p:txBody>
          <a:bodyPr wrap="square" lIns="91440" tIns="45720" rIns="91440" bIns="45720" numCol="1" anchorCtr="0" compatLnSpc="1">
            <a:prstTxWarp prst="textNoShape">
              <a:avLst/>
            </a:prstTxWarp>
          </a:bodyPr>
          <a:lstStyle/>
          <a:p>
            <a:pPr>
              <a:defRPr/>
            </a:pPr>
            <a:r>
              <a:rPr lang="zh-CN" altLang="en-US" dirty="0" smtClean="0">
                <a:effectLst>
                  <a:outerShdw blurRad="38100" dist="38100" dir="2700000" algn="tl">
                    <a:srgbClr val="000000"/>
                  </a:outerShdw>
                </a:effectLst>
              </a:rPr>
              <a:t>数据模型</a:t>
            </a:r>
          </a:p>
        </p:txBody>
      </p:sp>
      <p:sp>
        <p:nvSpPr>
          <p:cNvPr id="10244" name="文本占位符 2"/>
          <p:cNvSpPr>
            <a:spLocks noGrp="1"/>
          </p:cNvSpPr>
          <p:nvPr>
            <p:ph type="body" sz="quarter" idx="13"/>
          </p:nvPr>
        </p:nvSpPr>
        <p:spPr>
          <a:xfrm>
            <a:off x="500063" y="1714500"/>
            <a:ext cx="8143875" cy="4286250"/>
          </a:xfrm>
        </p:spPr>
        <p:txBody>
          <a:bodyPr>
            <a:normAutofit/>
          </a:bodyPr>
          <a:lstStyle/>
          <a:p>
            <a:r>
              <a:rPr lang="zh-CN" altLang="en-US" sz="2400" b="1" dirty="0" smtClean="0"/>
              <a:t>数据访问依据下标进行：</a:t>
            </a:r>
            <a:endParaRPr lang="en-US" altLang="zh-CN" sz="2400" b="1" dirty="0" smtClean="0"/>
          </a:p>
          <a:p>
            <a:r>
              <a:rPr lang="zh-CN" altLang="en-US" sz="2400" dirty="0" smtClean="0">
                <a:solidFill>
                  <a:srgbClr val="FF0000"/>
                </a:solidFill>
              </a:rPr>
              <a:t>数据的下标 </a:t>
            </a:r>
            <a:r>
              <a:rPr lang="en-US" altLang="zh-CN" sz="2400" dirty="0" smtClean="0"/>
              <a:t>= </a:t>
            </a:r>
            <a:r>
              <a:rPr lang="zh-CN" altLang="en-US" sz="2400" dirty="0" smtClean="0"/>
              <a:t>行和列的名字（名字可是任意的字符串）。</a:t>
            </a:r>
          </a:p>
          <a:p>
            <a:endParaRPr lang="en-US" altLang="zh-CN" sz="2400" dirty="0" smtClean="0"/>
          </a:p>
          <a:p>
            <a:r>
              <a:rPr lang="zh-CN" altLang="en-US" sz="2400" dirty="0" smtClean="0"/>
              <a:t>存储的</a:t>
            </a:r>
            <a:r>
              <a:rPr lang="zh-CN" altLang="en-US" sz="2400" dirty="0" smtClean="0">
                <a:solidFill>
                  <a:srgbClr val="FF0000"/>
                </a:solidFill>
              </a:rPr>
              <a:t>数据都视为字符串</a:t>
            </a:r>
            <a:r>
              <a:rPr lang="zh-CN" altLang="en-US" sz="2400" dirty="0" smtClean="0"/>
              <a:t>，</a:t>
            </a:r>
            <a:r>
              <a:rPr lang="en-US" altLang="zh-CN" sz="2400" dirty="0" err="1" smtClean="0"/>
              <a:t>Bigtable</a:t>
            </a:r>
            <a:r>
              <a:rPr lang="zh-CN" altLang="en-US" sz="2400" dirty="0" smtClean="0"/>
              <a:t>本身不去解析这些字符串。</a:t>
            </a:r>
          </a:p>
          <a:p>
            <a:r>
              <a:rPr lang="zh-CN" altLang="en-US" sz="2400" dirty="0" smtClean="0">
                <a:latin typeface="微软雅黑" pitchFamily="34" charset="-122"/>
              </a:rPr>
              <a:t>          ↓</a:t>
            </a:r>
          </a:p>
          <a:p>
            <a:r>
              <a:rPr lang="zh-CN" altLang="en-US" sz="2400" dirty="0" smtClean="0">
                <a:solidFill>
                  <a:srgbClr val="FF0000"/>
                </a:solidFill>
              </a:rPr>
              <a:t>客户程序</a:t>
            </a:r>
            <a:r>
              <a:rPr lang="zh-CN" altLang="en-US" sz="2400" dirty="0" smtClean="0"/>
              <a:t>可以把各种结构化或者半结构化的数据</a:t>
            </a:r>
            <a:r>
              <a:rPr lang="zh-CN" altLang="en-US" sz="2400" dirty="0" smtClean="0">
                <a:solidFill>
                  <a:srgbClr val="FF0000"/>
                </a:solidFill>
              </a:rPr>
              <a:t>串行化（序列化）</a:t>
            </a:r>
            <a:r>
              <a:rPr lang="zh-CN" altLang="en-US" sz="2400" dirty="0" smtClean="0"/>
              <a:t>到这些字符串里。</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8E766385-080F-4935-8CB7-F3AF30E19F81}" type="slidenum">
              <a:rPr lang="zh-CN" altLang="en-US" sz="1000">
                <a:solidFill>
                  <a:schemeClr val="bg2">
                    <a:shade val="50000"/>
                  </a:schemeClr>
                </a:solidFill>
                <a:latin typeface="+mn-lt"/>
                <a:ea typeface="+mn-ea"/>
              </a:rPr>
              <a:pPr algn="r" fontAlgn="auto">
                <a:spcBef>
                  <a:spcPts val="0"/>
                </a:spcBef>
                <a:spcAft>
                  <a:spcPts val="0"/>
                </a:spcAft>
                <a:defRPr/>
              </a:pPr>
              <a:t>9</a:t>
            </a:fld>
            <a:endParaRPr lang="zh-CN" altLang="en-US" sz="1000">
              <a:solidFill>
                <a:schemeClr val="bg2">
                  <a:shade val="50000"/>
                </a:schemeClr>
              </a:solidFill>
              <a:latin typeface="+mn-lt"/>
              <a:ea typeface="+mn-ea"/>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点">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5710</TotalTime>
  <Words>6125</Words>
  <Application>Microsoft Office PowerPoint</Application>
  <PresentationFormat>全屏显示(4:3)</PresentationFormat>
  <Paragraphs>704</Paragraphs>
  <Slides>87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87</vt:i4>
      </vt:variant>
    </vt:vector>
  </HeadingPairs>
  <TitlesOfParts>
    <vt:vector size="96" baseType="lpstr">
      <vt:lpstr>宋体</vt:lpstr>
      <vt:lpstr>微软雅黑</vt:lpstr>
      <vt:lpstr>Arial</vt:lpstr>
      <vt:lpstr>Calibri</vt:lpstr>
      <vt:lpstr>Times New Roman</vt:lpstr>
      <vt:lpstr>Verdana</vt:lpstr>
      <vt:lpstr>Wingdings</vt:lpstr>
      <vt:lpstr>Wingdings 2</vt:lpstr>
      <vt:lpstr>视点</vt:lpstr>
      <vt:lpstr>现代数据管理理论与技术  潘鹏</vt:lpstr>
      <vt:lpstr>主要内容</vt:lpstr>
      <vt:lpstr>设计思想</vt:lpstr>
      <vt:lpstr>Big Table——分布式结构化数据存储系统</vt:lpstr>
      <vt:lpstr>Big Table——分布式结构化数据存储系统</vt:lpstr>
      <vt:lpstr>基本特点</vt:lpstr>
      <vt:lpstr>基本特点</vt:lpstr>
      <vt:lpstr>数据模型</vt:lpstr>
      <vt:lpstr>数据模型</vt:lpstr>
      <vt:lpstr>数据模型</vt:lpstr>
      <vt:lpstr>数据模型举例</vt:lpstr>
      <vt:lpstr>数据模型举例</vt:lpstr>
      <vt:lpstr>数据模型——行</vt:lpstr>
      <vt:lpstr>数据模型——行</vt:lpstr>
      <vt:lpstr>数据模型——列族</vt:lpstr>
      <vt:lpstr>数据模型——列族</vt:lpstr>
      <vt:lpstr>数据模型——列关键字</vt:lpstr>
      <vt:lpstr>数据模型——时间戳</vt:lpstr>
      <vt:lpstr>数据模型——时间戳</vt:lpstr>
      <vt:lpstr>基本操作</vt:lpstr>
      <vt:lpstr>API——查找、更新、控制</vt:lpstr>
      <vt:lpstr>API——查找、更新、控制</vt:lpstr>
      <vt:lpstr>API——查找与更新</vt:lpstr>
      <vt:lpstr>API——计算功能</vt:lpstr>
      <vt:lpstr>API——事务处理</vt:lpstr>
      <vt:lpstr>API——计算功能</vt:lpstr>
      <vt:lpstr>体系架构</vt:lpstr>
      <vt:lpstr>Bigtable运行环境</vt:lpstr>
      <vt:lpstr>Bigtable构件</vt:lpstr>
      <vt:lpstr>Bigtable构件——数据文件</vt:lpstr>
      <vt:lpstr>Bigtable构件——数据文件</vt:lpstr>
      <vt:lpstr>Bigtable构件——Chubby</vt:lpstr>
      <vt:lpstr>Bigtable构件——Chubby</vt:lpstr>
      <vt:lpstr>Bigtable构件——Chubby</vt:lpstr>
      <vt:lpstr>Bigtable中Chubby的任务</vt:lpstr>
      <vt:lpstr>Bigtable组件</vt:lpstr>
      <vt:lpstr>Tablet</vt:lpstr>
      <vt:lpstr>Bigtable组件——Master</vt:lpstr>
      <vt:lpstr>Bigtable组件——Tablet服务器</vt:lpstr>
      <vt:lpstr>运行管理</vt:lpstr>
      <vt:lpstr>Tablet层次结构</vt:lpstr>
      <vt:lpstr>Tablet层次结构</vt:lpstr>
      <vt:lpstr>Tablet层次结构</vt:lpstr>
      <vt:lpstr>METADATA存储次级信息</vt:lpstr>
      <vt:lpstr>SSTable注册信息</vt:lpstr>
      <vt:lpstr>Tablet的客户端缓存</vt:lpstr>
      <vt:lpstr>Tablet的客户端缓存</vt:lpstr>
      <vt:lpstr>客户端寻址</vt:lpstr>
      <vt:lpstr>客户端寻址</vt:lpstr>
      <vt:lpstr>Tablet分配</vt:lpstr>
      <vt:lpstr>Tablet服务器状态：独占锁监控</vt:lpstr>
      <vt:lpstr>Tablet服务器的Chubby锁</vt:lpstr>
      <vt:lpstr>Tablet服务器状态检测</vt:lpstr>
      <vt:lpstr>Tablet服务器状态检测</vt:lpstr>
      <vt:lpstr>Master的故障</vt:lpstr>
      <vt:lpstr>Master回顾</vt:lpstr>
      <vt:lpstr>Chubby任务回顾</vt:lpstr>
      <vt:lpstr>Master启动</vt:lpstr>
      <vt:lpstr>Tablet集合变更</vt:lpstr>
      <vt:lpstr>Tablet集合变更</vt:lpstr>
      <vt:lpstr>Tablet服务</vt:lpstr>
      <vt:lpstr>Tablet服务：更新日志</vt:lpstr>
      <vt:lpstr>Tablet服务：恢复</vt:lpstr>
      <vt:lpstr>Tablet服务：写操作</vt:lpstr>
      <vt:lpstr>Tablet服务：Minor Compaction</vt:lpstr>
      <vt:lpstr>Tablet服务:Merging Compaction</vt:lpstr>
      <vt:lpstr>Tablet服务：读操作</vt:lpstr>
      <vt:lpstr>局部性群组</vt:lpstr>
      <vt:lpstr>Tablet服务器缓存</vt:lpstr>
      <vt:lpstr>Tablet服务器缓存</vt:lpstr>
      <vt:lpstr>Bloom filter</vt:lpstr>
      <vt:lpstr>Bloom filter基本思想</vt:lpstr>
      <vt:lpstr>Bloom filter基本思想</vt:lpstr>
      <vt:lpstr>Bloom filter基本思想</vt:lpstr>
      <vt:lpstr>Bloom filter基本思想</vt:lpstr>
      <vt:lpstr>Bloom filter参数设置</vt:lpstr>
      <vt:lpstr>Bloom filter参数设置</vt:lpstr>
      <vt:lpstr>Bloom filter参数设置</vt:lpstr>
      <vt:lpstr>Bloom filter</vt:lpstr>
      <vt:lpstr>Commit日志实现</vt:lpstr>
      <vt:lpstr>Tablet服务器宕机恢复</vt:lpstr>
      <vt:lpstr>Tablet服务器宕机恢复</vt:lpstr>
      <vt:lpstr>Tablet服务器宕机恢复</vt:lpstr>
      <vt:lpstr>Tablet迁移</vt:lpstr>
      <vt:lpstr>BigTable总结</vt:lpstr>
      <vt:lpstr>BigTable总结</vt:lpstr>
      <vt:lpstr>参考资料</vt:lpstr>
    </vt:vector>
  </TitlesOfParts>
  <Company>lsr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多结构化数据管理</dc:title>
  <dc:creator>panppl</dc:creator>
  <cp:lastModifiedBy>微软用户</cp:lastModifiedBy>
  <cp:revision>864</cp:revision>
  <dcterms:created xsi:type="dcterms:W3CDTF">2012-06-05T07:26:34Z</dcterms:created>
  <dcterms:modified xsi:type="dcterms:W3CDTF">2019-10-08T07:20:47Z</dcterms:modified>
</cp:coreProperties>
</file>