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94"/>
  </p:notesMasterIdLst>
  <p:sldIdLst>
    <p:sldId id="256" r:id="rId2"/>
    <p:sldId id="434" r:id="rId3"/>
    <p:sldId id="344" r:id="rId4"/>
    <p:sldId id="351" r:id="rId5"/>
    <p:sldId id="373" r:id="rId6"/>
    <p:sldId id="345" r:id="rId7"/>
    <p:sldId id="435" r:id="rId8"/>
    <p:sldId id="380" r:id="rId9"/>
    <p:sldId id="346" r:id="rId10"/>
    <p:sldId id="354" r:id="rId11"/>
    <p:sldId id="355" r:id="rId12"/>
    <p:sldId id="356" r:id="rId13"/>
    <p:sldId id="357" r:id="rId14"/>
    <p:sldId id="436" r:id="rId15"/>
    <p:sldId id="359" r:id="rId16"/>
    <p:sldId id="353" r:id="rId17"/>
    <p:sldId id="372" r:id="rId18"/>
    <p:sldId id="352" r:id="rId19"/>
    <p:sldId id="363" r:id="rId20"/>
    <p:sldId id="364" r:id="rId21"/>
    <p:sldId id="366" r:id="rId22"/>
    <p:sldId id="367" r:id="rId23"/>
    <p:sldId id="439" r:id="rId24"/>
    <p:sldId id="368" r:id="rId25"/>
    <p:sldId id="369" r:id="rId26"/>
    <p:sldId id="381" r:id="rId27"/>
    <p:sldId id="370" r:id="rId28"/>
    <p:sldId id="371" r:id="rId29"/>
    <p:sldId id="437" r:id="rId30"/>
    <p:sldId id="374" r:id="rId31"/>
    <p:sldId id="375" r:id="rId32"/>
    <p:sldId id="382" r:id="rId33"/>
    <p:sldId id="376" r:id="rId34"/>
    <p:sldId id="378" r:id="rId35"/>
    <p:sldId id="379" r:id="rId36"/>
    <p:sldId id="384" r:id="rId37"/>
    <p:sldId id="347" r:id="rId38"/>
    <p:sldId id="349" r:id="rId39"/>
    <p:sldId id="350" r:id="rId40"/>
    <p:sldId id="360" r:id="rId41"/>
    <p:sldId id="361" r:id="rId42"/>
    <p:sldId id="362" r:id="rId43"/>
    <p:sldId id="348" r:id="rId44"/>
    <p:sldId id="383" r:id="rId45"/>
    <p:sldId id="426" r:id="rId46"/>
    <p:sldId id="385" r:id="rId47"/>
    <p:sldId id="386" r:id="rId48"/>
    <p:sldId id="387" r:id="rId49"/>
    <p:sldId id="388" r:id="rId50"/>
    <p:sldId id="389" r:id="rId51"/>
    <p:sldId id="390" r:id="rId52"/>
    <p:sldId id="43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427" r:id="rId62"/>
    <p:sldId id="431" r:id="rId63"/>
    <p:sldId id="401" r:id="rId64"/>
    <p:sldId id="400" r:id="rId65"/>
    <p:sldId id="428" r:id="rId66"/>
    <p:sldId id="403" r:id="rId67"/>
    <p:sldId id="404" r:id="rId68"/>
    <p:sldId id="402" r:id="rId69"/>
    <p:sldId id="405" r:id="rId70"/>
    <p:sldId id="406" r:id="rId71"/>
    <p:sldId id="407" r:id="rId72"/>
    <p:sldId id="408" r:id="rId73"/>
    <p:sldId id="409" r:id="rId74"/>
    <p:sldId id="410" r:id="rId75"/>
    <p:sldId id="411" r:id="rId76"/>
    <p:sldId id="412" r:id="rId77"/>
    <p:sldId id="413" r:id="rId78"/>
    <p:sldId id="414" r:id="rId79"/>
    <p:sldId id="432" r:id="rId80"/>
    <p:sldId id="415" r:id="rId81"/>
    <p:sldId id="416" r:id="rId82"/>
    <p:sldId id="417" r:id="rId83"/>
    <p:sldId id="418" r:id="rId84"/>
    <p:sldId id="419" r:id="rId85"/>
    <p:sldId id="433" r:id="rId86"/>
    <p:sldId id="420" r:id="rId87"/>
    <p:sldId id="421" r:id="rId88"/>
    <p:sldId id="422" r:id="rId89"/>
    <p:sldId id="423" r:id="rId90"/>
    <p:sldId id="424" r:id="rId91"/>
    <p:sldId id="438" r:id="rId92"/>
    <p:sldId id="425" r:id="rId9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7956" autoAdjust="0"/>
  </p:normalViewPr>
  <p:slideViewPr>
    <p:cSldViewPr>
      <p:cViewPr varScale="1">
        <p:scale>
          <a:sx n="77" d="100"/>
          <a:sy n="77" d="100"/>
        </p:scale>
        <p:origin x="10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6D8B37-4F26-47AB-B87F-33BD2FC950D5}" type="datetimeFigureOut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96F0587-C10C-4D00-B85C-EADE0FD09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18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280168"/>
            <a:ext cx="7772400" cy="1220138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>
            <a:normAutofit/>
          </a:bodyPr>
          <a:lstStyle>
            <a:lvl1pPr marL="36576" indent="0" algn="l">
              <a:spcBef>
                <a:spcPts val="0"/>
              </a:spcBef>
              <a:buNone/>
              <a:defRPr sz="28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53BA0C-BC24-4F25-B1D9-29716FB17BDA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24E11A-A45D-4EF3-8F1A-DCBB068DF5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单圆角矩形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2CF2BD-B7D3-495F-96C1-32828F4DD9BE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1CEF32-D3B6-4D43-A9A3-1508E621C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233BD-1CC5-4674-A1E6-197966BE0E91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28FD1-1506-49C5-B17B-94EDE4FD1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F57AD-FD04-4F79-BC5C-5068964E45EA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D8706-8FFC-42E9-8A1E-D11826A690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1177-CF3A-4362-BEC5-3194744401F5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D308-7631-44E6-AECE-5CBCE5011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226017-984B-4169-9F2F-14160DC0EA1F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A91FF5-E1F2-4066-8707-66CD6EE22A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216C-ACB2-4811-B02D-BA2F498C47AF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4456-95F3-491D-A32C-EFB0A574A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64250-96F2-4F97-9AC9-8F755EBE3BE4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076E-77A7-4E0D-BC89-EA1F346DF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0DB55-FA7E-4B2F-B0D6-49EFB3D82091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CB65-824E-4C6D-94D5-428F12483B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4A0A9E-D195-43F2-8746-71A008814664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EDD656-DAC5-44CD-BDDB-1A8F09785D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19100" y="433388"/>
            <a:ext cx="8305800" cy="923925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562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28626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420D07-0770-4E60-B7F1-EF3A7106A9EE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A13528-80B5-46B8-A78B-47622CC58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36296" y="589152"/>
            <a:ext cx="134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i="1" dirty="0" smtClean="0">
                <a:solidFill>
                  <a:schemeClr val="bg1"/>
                </a:solidFill>
                <a:latin typeface="+mn-ea"/>
                <a:ea typeface="+mn-ea"/>
              </a:rPr>
              <a:t>华中科技大学             潘鹏</a:t>
            </a:r>
            <a:endParaRPr lang="zh-CN" altLang="en-US" sz="1400" b="1" i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134F7-1D19-4007-A6D7-5C4350CA9F1E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FD6D-9E9D-47CC-AD24-A4752647F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1" name="文本占位符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C8844DF-4FA2-464D-9529-9AC020594040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A7A399"/>
                </a:solidFill>
                <a:latin typeface="Verdana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C0D05EE-D093-4173-A712-540F6DDD9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3" r:id="rId2"/>
    <p:sldLayoutId id="2147484341" r:id="rId3"/>
    <p:sldLayoutId id="2147484334" r:id="rId4"/>
    <p:sldLayoutId id="2147484335" r:id="rId5"/>
    <p:sldLayoutId id="2147484336" r:id="rId6"/>
    <p:sldLayoutId id="2147484342" r:id="rId7"/>
    <p:sldLayoutId id="2147484343" r:id="rId8"/>
    <p:sldLayoutId id="2147484337" r:id="rId9"/>
    <p:sldLayoutId id="2147484344" r:id="rId10"/>
    <p:sldLayoutId id="2147484338" r:id="rId11"/>
    <p:sldLayoutId id="214748433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096ae57d1fe0" TargetMode="External"/><Relationship Id="rId7" Type="http://schemas.openxmlformats.org/officeDocument/2006/relationships/hyperlink" Target="https://blog.csdn.net/u013679744/article/details/79222103" TargetMode="External"/><Relationship Id="rId2" Type="http://schemas.openxmlformats.org/officeDocument/2006/relationships/hyperlink" Target="https://blog.csdn.net/ybdesire/article/details/78704786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csdn.net/hfty290/article/details/75331948" TargetMode="External"/><Relationship Id="rId5" Type="http://schemas.openxmlformats.org/officeDocument/2006/relationships/hyperlink" Target="https://blog.csdn.net/linuxheik/article/details/52579150" TargetMode="External"/><Relationship Id="rId4" Type="http://schemas.openxmlformats.org/officeDocument/2006/relationships/hyperlink" Target="https://blog.csdn.net/xu__cg/article/details/735551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313" y="1279525"/>
            <a:ext cx="7772400" cy="2006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现代数据管理理论与技术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潘鹏</a:t>
            </a:r>
            <a:endParaRPr lang="zh-CN" altLang="en-US" sz="3100" dirty="0"/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2459037"/>
          </a:xfrm>
        </p:spPr>
        <p:txBody>
          <a:bodyPr/>
          <a:lstStyle/>
          <a:p>
            <a:pPr marL="36513"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分布式一致性算法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513" eaLnBrk="1" hangingPunct="1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现有方法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en-US" altLang="zh-CN" dirty="0" err="1" smtClean="0">
                <a:solidFill>
                  <a:schemeClr val="tx1"/>
                </a:solidFill>
              </a:rPr>
              <a:t>Paxos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513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en-US" altLang="zh-CN" dirty="0" smtClean="0">
                <a:solidFill>
                  <a:schemeClr val="tx1"/>
                </a:solidFill>
              </a:rPr>
              <a:t>Raft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412776"/>
            <a:ext cx="8143903" cy="47388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：单一监督节点不可取，仍然采用多监督节点的策略。</a:t>
            </a:r>
            <a:endParaRPr lang="en-US" altLang="zh-CN" dirty="0" smtClean="0"/>
          </a:p>
          <a:p>
            <a:r>
              <a:rPr lang="zh-CN" altLang="en-US" dirty="0" smtClean="0"/>
              <a:t>    ↓</a:t>
            </a:r>
            <a:endParaRPr lang="en-US" altLang="zh-CN" dirty="0" smtClean="0"/>
          </a:p>
          <a:p>
            <a:r>
              <a:rPr lang="zh-CN" altLang="en-US" dirty="0" smtClean="0"/>
              <a:t>多节点如何保证一致性？</a:t>
            </a:r>
            <a:endParaRPr lang="en-US" altLang="zh-CN" dirty="0" smtClean="0"/>
          </a:p>
          <a:p>
            <a:r>
              <a:rPr lang="zh-CN" altLang="en-US" dirty="0" smtClean="0"/>
              <a:t>    ↓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复制与同步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）主从</a:t>
            </a:r>
            <a:r>
              <a:rPr lang="zh-CN" altLang="en-US" dirty="0" smtClean="0">
                <a:solidFill>
                  <a:srgbClr val="FF0000"/>
                </a:solidFill>
              </a:rPr>
              <a:t>异步复制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3366FF"/>
                </a:solidFill>
              </a:rPr>
              <a:t>如</a:t>
            </a:r>
            <a:r>
              <a:rPr lang="en-US" altLang="zh-CN" dirty="0" err="1" smtClean="0">
                <a:solidFill>
                  <a:srgbClr val="3366FF"/>
                </a:solidFill>
              </a:rPr>
              <a:t>Mysql</a:t>
            </a:r>
            <a:r>
              <a:rPr lang="zh-CN" altLang="en-US" dirty="0" smtClean="0">
                <a:solidFill>
                  <a:srgbClr val="3366FF"/>
                </a:solidFill>
              </a:rPr>
              <a:t>的</a:t>
            </a:r>
            <a:r>
              <a:rPr lang="en-US" altLang="zh-CN" dirty="0" err="1" smtClean="0">
                <a:solidFill>
                  <a:srgbClr val="3366FF"/>
                </a:solidFill>
              </a:rPr>
              <a:t>binlog</a:t>
            </a:r>
            <a:r>
              <a:rPr lang="zh-CN" altLang="en-US" dirty="0" smtClean="0">
                <a:solidFill>
                  <a:srgbClr val="3366FF"/>
                </a:solidFill>
              </a:rPr>
              <a:t>复制：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>
                <a:solidFill>
                  <a:srgbClr val="3366FF"/>
                </a:solidFill>
              </a:rPr>
              <a:t>   </a:t>
            </a:r>
            <a:r>
              <a:rPr lang="zh-CN" altLang="en-US" dirty="0" smtClean="0">
                <a:solidFill>
                  <a:srgbClr val="3366FF"/>
                </a:solidFill>
              </a:rPr>
              <a:t>（</a:t>
            </a:r>
            <a:r>
              <a:rPr lang="en-US" altLang="zh-CN" dirty="0" smtClean="0">
                <a:solidFill>
                  <a:srgbClr val="3366FF"/>
                </a:solidFill>
              </a:rPr>
              <a:t>1</a:t>
            </a:r>
            <a:r>
              <a:rPr lang="zh-CN" altLang="en-US" dirty="0" smtClean="0">
                <a:solidFill>
                  <a:srgbClr val="3366FF"/>
                </a:solidFill>
              </a:rPr>
              <a:t>）</a:t>
            </a:r>
            <a:r>
              <a:rPr lang="en-US" altLang="zh-CN" dirty="0" smtClean="0">
                <a:solidFill>
                  <a:srgbClr val="3366FF"/>
                </a:solidFill>
              </a:rPr>
              <a:t> </a:t>
            </a:r>
            <a:r>
              <a:rPr lang="zh-CN" altLang="en-US" dirty="0" smtClean="0">
                <a:solidFill>
                  <a:srgbClr val="3366FF"/>
                </a:solidFill>
              </a:rPr>
              <a:t>主节点接到写请求；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>
                <a:solidFill>
                  <a:srgbClr val="3366FF"/>
                </a:solidFill>
              </a:rPr>
              <a:t>   </a:t>
            </a:r>
            <a:r>
              <a:rPr lang="zh-CN" altLang="en-US" dirty="0" smtClean="0">
                <a:solidFill>
                  <a:srgbClr val="3366FF"/>
                </a:solidFill>
              </a:rPr>
              <a:t>（</a:t>
            </a:r>
            <a:r>
              <a:rPr lang="en-US" altLang="zh-CN" dirty="0" smtClean="0">
                <a:solidFill>
                  <a:srgbClr val="3366FF"/>
                </a:solidFill>
              </a:rPr>
              <a:t>2</a:t>
            </a:r>
            <a:r>
              <a:rPr lang="zh-CN" altLang="en-US" dirty="0" smtClean="0">
                <a:solidFill>
                  <a:srgbClr val="3366FF"/>
                </a:solidFill>
              </a:rPr>
              <a:t>） 主节点写入本磁盘；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>
                <a:solidFill>
                  <a:srgbClr val="3366FF"/>
                </a:solidFill>
              </a:rPr>
              <a:t>   </a:t>
            </a:r>
            <a:r>
              <a:rPr lang="zh-CN" altLang="en-US" dirty="0" smtClean="0">
                <a:solidFill>
                  <a:srgbClr val="3366FF"/>
                </a:solidFill>
              </a:rPr>
              <a:t>（</a:t>
            </a:r>
            <a:r>
              <a:rPr lang="en-US" altLang="zh-CN" dirty="0" smtClean="0">
                <a:solidFill>
                  <a:srgbClr val="3366FF"/>
                </a:solidFill>
              </a:rPr>
              <a:t>3</a:t>
            </a:r>
            <a:r>
              <a:rPr lang="zh-CN" altLang="en-US" dirty="0" smtClean="0">
                <a:solidFill>
                  <a:srgbClr val="3366FF"/>
                </a:solidFill>
              </a:rPr>
              <a:t>）</a:t>
            </a:r>
            <a:r>
              <a:rPr lang="en-US" altLang="zh-CN" dirty="0" smtClean="0">
                <a:solidFill>
                  <a:srgbClr val="3366FF"/>
                </a:solidFill>
              </a:rPr>
              <a:t> </a:t>
            </a:r>
            <a:r>
              <a:rPr lang="zh-CN" altLang="en-US" dirty="0" smtClean="0">
                <a:solidFill>
                  <a:srgbClr val="3366FF"/>
                </a:solidFill>
              </a:rPr>
              <a:t>主节点应答客户端‘</a:t>
            </a:r>
            <a:r>
              <a:rPr lang="en-US" altLang="zh-CN" dirty="0" smtClean="0">
                <a:solidFill>
                  <a:srgbClr val="3366FF"/>
                </a:solidFill>
              </a:rPr>
              <a:t>OK’</a:t>
            </a:r>
            <a:r>
              <a:rPr lang="zh-CN" altLang="en-US" dirty="0" smtClean="0">
                <a:solidFill>
                  <a:srgbClr val="3366FF"/>
                </a:solidFill>
              </a:rPr>
              <a:t>；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 smtClean="0">
                <a:solidFill>
                  <a:srgbClr val="3366FF"/>
                </a:solidFill>
              </a:rPr>
              <a:t>   </a:t>
            </a:r>
            <a:r>
              <a:rPr lang="zh-CN" altLang="en-US" dirty="0" smtClean="0">
                <a:solidFill>
                  <a:srgbClr val="3366FF"/>
                </a:solidFill>
              </a:rPr>
              <a:t>（</a:t>
            </a:r>
            <a:r>
              <a:rPr lang="en-US" altLang="zh-CN" dirty="0" smtClean="0">
                <a:solidFill>
                  <a:srgbClr val="3366FF"/>
                </a:solidFill>
              </a:rPr>
              <a:t>4</a:t>
            </a:r>
            <a:r>
              <a:rPr lang="zh-CN" altLang="en-US" dirty="0" smtClean="0">
                <a:solidFill>
                  <a:srgbClr val="3366FF"/>
                </a:solidFill>
              </a:rPr>
              <a:t>） 主节点复制数据到从库。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zh-CN" altLang="en-US" dirty="0" smtClean="0">
                <a:solidFill>
                  <a:srgbClr val="3366FF"/>
                </a:solidFill>
              </a:rPr>
              <a:t>如果磁盘在复制前损坏→ 数据丢失</a:t>
            </a:r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）主从</a:t>
            </a:r>
            <a:r>
              <a:rPr lang="zh-CN" altLang="en-US" sz="2400" dirty="0" smtClean="0">
                <a:solidFill>
                  <a:srgbClr val="FF0000"/>
                </a:solidFill>
              </a:rPr>
              <a:t>同步复制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1</a:t>
            </a:r>
            <a:r>
              <a:rPr lang="zh-CN" altLang="en-US" sz="2400" dirty="0" smtClean="0">
                <a:solidFill>
                  <a:srgbClr val="3366FF"/>
                </a:solidFill>
              </a:rPr>
              <a:t>）主节点接到写请求；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2</a:t>
            </a:r>
            <a:r>
              <a:rPr lang="zh-CN" altLang="en-US" sz="2400" dirty="0" smtClean="0">
                <a:solidFill>
                  <a:srgbClr val="3366FF"/>
                </a:solidFill>
              </a:rPr>
              <a:t>）主节点复制日志到从库；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3</a:t>
            </a:r>
            <a:r>
              <a:rPr lang="zh-CN" altLang="en-US" sz="2400" dirty="0" smtClean="0">
                <a:solidFill>
                  <a:srgbClr val="3366FF"/>
                </a:solidFill>
              </a:rPr>
              <a:t>）从库这时可能阻塞</a:t>
            </a:r>
            <a:r>
              <a:rPr lang="en-US" altLang="zh-CN" sz="2400" dirty="0" smtClean="0">
                <a:solidFill>
                  <a:srgbClr val="3366FF"/>
                </a:solidFill>
              </a:rPr>
              <a:t>...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4</a:t>
            </a:r>
            <a:r>
              <a:rPr lang="zh-CN" altLang="en-US" sz="2400" dirty="0" smtClean="0">
                <a:solidFill>
                  <a:srgbClr val="3366FF"/>
                </a:solidFill>
              </a:rPr>
              <a:t>）客户端一直在等应答’</a:t>
            </a:r>
            <a:r>
              <a:rPr lang="en-US" altLang="zh-CN" sz="2400" dirty="0" smtClean="0">
                <a:solidFill>
                  <a:srgbClr val="3366FF"/>
                </a:solidFill>
              </a:rPr>
              <a:t>OK’</a:t>
            </a:r>
            <a:r>
              <a:rPr lang="zh-CN" altLang="en-US" sz="2400" dirty="0" smtClean="0">
                <a:solidFill>
                  <a:srgbClr val="3366FF"/>
                </a:solidFill>
              </a:rPr>
              <a:t>，直到所有从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  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库返回。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没有数据丢失，但是一个失联节点造成整个系统不可用，可用性降低。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）主从</a:t>
            </a:r>
            <a:r>
              <a:rPr lang="zh-CN" altLang="en-US" sz="2400" dirty="0" smtClean="0">
                <a:solidFill>
                  <a:srgbClr val="FF0000"/>
                </a:solidFill>
              </a:rPr>
              <a:t>半同步复制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1</a:t>
            </a:r>
            <a:r>
              <a:rPr lang="zh-CN" altLang="en-US" sz="2400" dirty="0" smtClean="0">
                <a:solidFill>
                  <a:srgbClr val="3366FF"/>
                </a:solidFill>
              </a:rPr>
              <a:t>）主节点接到写请求；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2</a:t>
            </a:r>
            <a:r>
              <a:rPr lang="zh-CN" altLang="en-US" sz="2400" dirty="0" smtClean="0">
                <a:solidFill>
                  <a:srgbClr val="3366FF"/>
                </a:solidFill>
              </a:rPr>
              <a:t>）主节点复制日志到从库；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3</a:t>
            </a:r>
            <a:r>
              <a:rPr lang="zh-CN" altLang="en-US" sz="2400" dirty="0" smtClean="0">
                <a:solidFill>
                  <a:srgbClr val="3366FF"/>
                </a:solidFill>
              </a:rPr>
              <a:t>）从库这时可能阻塞</a:t>
            </a:r>
            <a:r>
              <a:rPr lang="en-US" altLang="zh-CN" sz="2400" dirty="0" smtClean="0">
                <a:solidFill>
                  <a:srgbClr val="3366FF"/>
                </a:solidFill>
              </a:rPr>
              <a:t>...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4</a:t>
            </a:r>
            <a:r>
              <a:rPr lang="zh-CN" altLang="en-US" sz="2400" dirty="0" smtClean="0">
                <a:solidFill>
                  <a:srgbClr val="3366FF"/>
                </a:solidFill>
              </a:rPr>
              <a:t>）如果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>
                <a:solidFill>
                  <a:srgbClr val="3366FF"/>
                </a:solidFill>
              </a:rPr>
              <a:t>从库返回‘</a:t>
            </a:r>
            <a:r>
              <a:rPr lang="en-US" altLang="zh-CN" sz="2400" dirty="0" smtClean="0">
                <a:solidFill>
                  <a:srgbClr val="3366FF"/>
                </a:solidFill>
              </a:rPr>
              <a:t>OK’</a:t>
            </a:r>
            <a:r>
              <a:rPr lang="zh-CN" altLang="en-US" sz="2400" dirty="0" smtClean="0">
                <a:solidFill>
                  <a:srgbClr val="3366FF"/>
                </a:solidFill>
              </a:rPr>
              <a:t>，则返回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  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客户端‘</a:t>
            </a:r>
            <a:r>
              <a:rPr lang="en-US" altLang="zh-CN" sz="2400" dirty="0" smtClean="0">
                <a:solidFill>
                  <a:srgbClr val="3366FF"/>
                </a:solidFill>
              </a:rPr>
              <a:t>OK’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高可用性，但是可能任何从库都不完整。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dirty="0" smtClean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endParaRPr lang="zh-CN" altLang="en-US" sz="2400" dirty="0" smtClean="0">
              <a:solidFill>
                <a:srgbClr val="3366FF"/>
              </a:solidFill>
            </a:endParaRP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多数派写</a:t>
            </a:r>
            <a:r>
              <a:rPr lang="en-US" altLang="zh-CN" sz="2400" dirty="0" smtClean="0">
                <a:solidFill>
                  <a:srgbClr val="3366FF"/>
                </a:solidFill>
              </a:rPr>
              <a:t>(</a:t>
            </a:r>
            <a:r>
              <a:rPr lang="zh-CN" altLang="en-US" sz="2400" dirty="0" smtClean="0">
                <a:solidFill>
                  <a:srgbClr val="3366FF"/>
                </a:solidFill>
              </a:rPr>
              <a:t>读</a:t>
            </a:r>
            <a:r>
              <a:rPr lang="en-US" altLang="zh-CN" sz="2400" dirty="0" smtClean="0">
                <a:solidFill>
                  <a:srgbClr val="3366FF"/>
                </a:solidFill>
              </a:rPr>
              <a:t>)</a:t>
            </a:r>
            <a:r>
              <a:rPr lang="zh-CN" altLang="en-US" sz="2400" dirty="0" smtClean="0">
                <a:solidFill>
                  <a:srgbClr val="3366FF"/>
                </a:solidFill>
              </a:rPr>
              <a:t>的需求（</a:t>
            </a:r>
            <a:r>
              <a:rPr lang="zh-CN" altLang="en-US" sz="2400" dirty="0" smtClean="0">
                <a:solidFill>
                  <a:srgbClr val="FF0000"/>
                </a:solidFill>
              </a:rPr>
              <a:t>法定集合</a:t>
            </a:r>
            <a:r>
              <a:rPr lang="zh-CN" altLang="en-US" sz="2400" dirty="0" smtClean="0">
                <a:solidFill>
                  <a:srgbClr val="3366FF"/>
                </a:solidFill>
              </a:rPr>
              <a:t>性质</a:t>
            </a:r>
            <a:r>
              <a:rPr lang="zh-CN" altLang="en-US" sz="2400" dirty="0">
                <a:solidFill>
                  <a:srgbClr val="3366FF"/>
                </a:solidFill>
              </a:rPr>
              <a:t>） 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012160" y="3857634"/>
            <a:ext cx="1728192" cy="612648"/>
          </a:xfrm>
          <a:prstGeom prst="wedgeRoundRectCallout">
            <a:avLst>
              <a:gd name="adj1" fmla="val -76816"/>
              <a:gd name="adj2" fmla="val -6263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X</a:t>
            </a:r>
            <a:r>
              <a:rPr lang="zh-CN" altLang="en-US" sz="2400" dirty="0" smtClean="0"/>
              <a:t>如何定？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多数派写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读，法定集合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354460"/>
            <a:ext cx="8392418" cy="4666828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多数派写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DynamoDB</a:t>
            </a:r>
            <a:r>
              <a:rPr lang="en-US" altLang="zh-CN" sz="2400" dirty="0" smtClean="0"/>
              <a:t> / Cassandra</a:t>
            </a:r>
          </a:p>
          <a:p>
            <a:r>
              <a:rPr lang="zh-CN" altLang="en-US" sz="2400" dirty="0" smtClean="0"/>
              <a:t>    客户端写入</a:t>
            </a:r>
            <a:r>
              <a:rPr lang="en-US" altLang="zh-CN" sz="2400" dirty="0" smtClean="0"/>
              <a:t>W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&gt;=N/2+1</a:t>
            </a:r>
            <a:r>
              <a:rPr lang="zh-CN" altLang="en-US" sz="2400" dirty="0" smtClean="0"/>
              <a:t>个节点，节点之间平等。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多数派读</a:t>
            </a:r>
            <a:r>
              <a:rPr lang="en-US" altLang="zh-CN" sz="2400" dirty="0" smtClean="0"/>
              <a:t>:</a:t>
            </a:r>
          </a:p>
          <a:p>
            <a:r>
              <a:rPr lang="pt-BR" altLang="zh-CN" sz="2400" dirty="0" smtClean="0"/>
              <a:t>    W + R &gt; N; R </a:t>
            </a:r>
            <a:r>
              <a:rPr lang="pt-BR" altLang="zh-CN" sz="2400" dirty="0" smtClean="0">
                <a:solidFill>
                  <a:srgbClr val="FF0000"/>
                </a:solidFill>
              </a:rPr>
              <a:t>&gt;= N/2+1</a:t>
            </a:r>
          </a:p>
          <a:p>
            <a:r>
              <a:rPr lang="zh-CN" altLang="en-US" sz="2400" dirty="0" smtClean="0"/>
              <a:t>    容忍最多</a:t>
            </a:r>
            <a:r>
              <a:rPr lang="en-US" altLang="zh-CN" sz="2400" dirty="0" smtClean="0"/>
              <a:t>(N-1)/2</a:t>
            </a:r>
            <a:r>
              <a:rPr lang="zh-CN" altLang="en-US" sz="2400" dirty="0" smtClean="0"/>
              <a:t>个节点损坏。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法定集合</a:t>
            </a:r>
            <a:r>
              <a:rPr lang="zh-CN" altLang="en-US" sz="2400" dirty="0" smtClean="0"/>
              <a:t>：将一个超过半数的集合称之为法定集合，比如数字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，共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个元素，</a:t>
            </a:r>
            <a:r>
              <a:rPr lang="en-US" altLang="zh-CN" sz="2400" dirty="0" smtClean="0"/>
              <a:t>{1,2,3}</a:t>
            </a:r>
            <a:r>
              <a:rPr lang="zh-CN" altLang="en-US" sz="2400" dirty="0" smtClean="0"/>
              <a:t>有三个元素就是法定集合。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法定集合性质：任意两个法定集合，必定存在一个公共的成员。</a:t>
            </a:r>
            <a:endParaRPr lang="en-US" altLang="zh-CN" sz="2400" b="1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该性质是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Paxos</a:t>
            </a:r>
            <a:r>
              <a:rPr lang="zh-CN" altLang="en-US" sz="2400" dirty="0" smtClean="0">
                <a:solidFill>
                  <a:srgbClr val="FF0000"/>
                </a:solidFill>
              </a:rPr>
              <a:t>有效的基本保障。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39552" y="5589240"/>
            <a:ext cx="7827168" cy="612648"/>
          </a:xfrm>
          <a:prstGeom prst="wedgeRoundRectCallout">
            <a:avLst>
              <a:gd name="adj1" fmla="val 6794"/>
              <a:gd name="adj2" fmla="val -847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366FF"/>
                </a:solidFill>
              </a:rPr>
              <a:t>如果要回答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paxos</a:t>
            </a:r>
            <a:r>
              <a:rPr lang="zh-CN" altLang="en-US" sz="2400" dirty="0" smtClean="0">
                <a:solidFill>
                  <a:srgbClr val="3366FF"/>
                </a:solidFill>
              </a:rPr>
              <a:t>基于什么原理，法定集合的性质就是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算法定义与流程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9629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术语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基本的两阶段存在的问题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提案排序（编号）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算法流程（两阶段）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算法相关概念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1484784"/>
            <a:ext cx="8143903" cy="453650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instance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：一次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算法执行。</a:t>
            </a:r>
            <a:br>
              <a:rPr lang="zh-CN" altLang="en-US" sz="2400" dirty="0" smtClean="0"/>
            </a:br>
            <a:r>
              <a:rPr lang="en-US" altLang="zh-CN" sz="2400" dirty="0" smtClean="0">
                <a:solidFill>
                  <a:srgbClr val="FF0000"/>
                </a:solidFill>
              </a:rPr>
              <a:t>proposal</a:t>
            </a:r>
            <a:r>
              <a:rPr lang="zh-CN" altLang="en-US" sz="2400" dirty="0" smtClean="0"/>
              <a:t>（议案）：经发起而未经批准的提案。</a:t>
            </a:r>
            <a:br>
              <a:rPr lang="zh-CN" altLang="en-US" sz="2400" dirty="0" smtClean="0"/>
            </a:br>
            <a:r>
              <a:rPr lang="en-US" altLang="zh-CN" sz="2400" dirty="0" smtClean="0"/>
              <a:t>value</a:t>
            </a:r>
            <a:r>
              <a:rPr lang="zh-CN" altLang="en-US" sz="2400" dirty="0" smtClean="0"/>
              <a:t>（决议）：被最终批准通过的议案中的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称为决议。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Proposer</a:t>
            </a:r>
            <a:r>
              <a:rPr lang="zh-CN" altLang="en-US" sz="2400" dirty="0" smtClean="0"/>
              <a:t>（提案者）：提出议案</a:t>
            </a:r>
            <a:br>
              <a:rPr lang="zh-CN" altLang="en-US" sz="2400" dirty="0" smtClean="0"/>
            </a:br>
            <a:r>
              <a:rPr lang="en-US" altLang="zh-CN" sz="2400" dirty="0" smtClean="0">
                <a:solidFill>
                  <a:srgbClr val="FF0000"/>
                </a:solidFill>
              </a:rPr>
              <a:t>Acceptor</a:t>
            </a:r>
            <a:r>
              <a:rPr lang="zh-CN" altLang="en-US" sz="2400" dirty="0" smtClean="0"/>
              <a:t>（批准者）：审批议案</a:t>
            </a:r>
            <a:br>
              <a:rPr lang="zh-CN" altLang="en-US" sz="2400" dirty="0" smtClean="0"/>
            </a:br>
            <a:r>
              <a:rPr lang="en-US" altLang="zh-CN" sz="2400" dirty="0" smtClean="0">
                <a:solidFill>
                  <a:srgbClr val="FF0000"/>
                </a:solidFill>
              </a:rPr>
              <a:t>Learner</a:t>
            </a:r>
            <a:r>
              <a:rPr lang="zh-CN" altLang="en-US" sz="2400" dirty="0" smtClean="0"/>
              <a:t>（学习者）：学习决议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基本约束条件：</a:t>
            </a:r>
            <a:br>
              <a:rPr lang="zh-CN" altLang="en-US" sz="2400" dirty="0" smtClean="0">
                <a:solidFill>
                  <a:srgbClr val="3366FF"/>
                </a:solidFill>
              </a:rPr>
            </a:br>
            <a:r>
              <a:rPr lang="en-US" altLang="zh-CN" sz="2400" dirty="0" smtClean="0">
                <a:solidFill>
                  <a:srgbClr val="3366FF"/>
                </a:solidFill>
              </a:rPr>
              <a:t>1</a:t>
            </a:r>
            <a:r>
              <a:rPr lang="zh-CN" altLang="en-US" sz="2400" dirty="0" smtClean="0">
                <a:solidFill>
                  <a:srgbClr val="3366FF"/>
                </a:solidFill>
              </a:rPr>
              <a:t>）决议（</a:t>
            </a:r>
            <a:r>
              <a:rPr lang="en-US" altLang="zh-CN" sz="2400" dirty="0" smtClean="0">
                <a:solidFill>
                  <a:srgbClr val="3366FF"/>
                </a:solidFill>
              </a:rPr>
              <a:t>value</a:t>
            </a:r>
            <a:r>
              <a:rPr lang="zh-CN" altLang="en-US" sz="2400" dirty="0" smtClean="0">
                <a:solidFill>
                  <a:srgbClr val="3366FF"/>
                </a:solidFill>
              </a:rPr>
              <a:t>）只有在被</a:t>
            </a:r>
            <a:r>
              <a:rPr lang="en-US" altLang="zh-CN" sz="2400" dirty="0" smtClean="0">
                <a:solidFill>
                  <a:srgbClr val="3366FF"/>
                </a:solidFill>
              </a:rPr>
              <a:t>proposer</a:t>
            </a:r>
            <a:r>
              <a:rPr lang="zh-CN" altLang="en-US" sz="2400" dirty="0" smtClean="0">
                <a:solidFill>
                  <a:srgbClr val="3366FF"/>
                </a:solidFill>
              </a:rPr>
              <a:t>提出后才能批准；</a:t>
            </a:r>
            <a:br>
              <a:rPr lang="zh-CN" altLang="en-US" sz="2400" dirty="0" smtClean="0">
                <a:solidFill>
                  <a:srgbClr val="3366FF"/>
                </a:solidFill>
              </a:rPr>
            </a:br>
            <a:r>
              <a:rPr lang="en-US" altLang="zh-CN" sz="2400" dirty="0" smtClean="0">
                <a:solidFill>
                  <a:srgbClr val="3366FF"/>
                </a:solidFill>
              </a:rPr>
              <a:t>2</a:t>
            </a:r>
            <a:r>
              <a:rPr lang="zh-CN" altLang="en-US" sz="2400" dirty="0" smtClean="0">
                <a:solidFill>
                  <a:srgbClr val="3366FF"/>
                </a:solidFill>
              </a:rPr>
              <a:t>）在一次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Paxos</a:t>
            </a:r>
            <a:r>
              <a:rPr lang="zh-CN" altLang="en-US" sz="2400" dirty="0" smtClean="0">
                <a:solidFill>
                  <a:srgbClr val="3366FF"/>
                </a:solidFill>
              </a:rPr>
              <a:t>算法的执行实例中，只批准一个</a:t>
            </a:r>
            <a:r>
              <a:rPr lang="en-US" altLang="zh-CN" sz="2400" dirty="0" smtClean="0">
                <a:solidFill>
                  <a:srgbClr val="3366FF"/>
                </a:solidFill>
              </a:rPr>
              <a:t>Value</a:t>
            </a:r>
            <a:r>
              <a:rPr lang="zh-CN" altLang="en-US" sz="2400" dirty="0" smtClean="0">
                <a:solidFill>
                  <a:srgbClr val="3366FF"/>
                </a:solidFill>
              </a:rPr>
              <a:t>；</a:t>
            </a:r>
            <a:r>
              <a:rPr lang="en-US" altLang="zh-CN" sz="2400" dirty="0" smtClean="0">
                <a:solidFill>
                  <a:srgbClr val="3366FF"/>
                </a:solidFill>
              </a:rPr>
              <a:t/>
            </a:r>
            <a:br>
              <a:rPr lang="en-US" altLang="zh-CN" sz="2400" dirty="0" smtClean="0">
                <a:solidFill>
                  <a:srgbClr val="3366FF"/>
                </a:solidFill>
              </a:rPr>
            </a:br>
            <a:r>
              <a:rPr lang="en-US" altLang="zh-CN" sz="2400" dirty="0" smtClean="0">
                <a:solidFill>
                  <a:srgbClr val="3366FF"/>
                </a:solidFill>
              </a:rPr>
              <a:t>3</a:t>
            </a:r>
            <a:r>
              <a:rPr lang="zh-CN" altLang="en-US" sz="2400" dirty="0" smtClean="0">
                <a:solidFill>
                  <a:srgbClr val="3366FF"/>
                </a:solidFill>
              </a:rPr>
              <a:t>）</a:t>
            </a:r>
            <a:r>
              <a:rPr lang="en-US" altLang="zh-CN" sz="2400" dirty="0" smtClean="0">
                <a:solidFill>
                  <a:srgbClr val="3366FF"/>
                </a:solidFill>
              </a:rPr>
              <a:t>learners</a:t>
            </a:r>
            <a:r>
              <a:rPr lang="zh-CN" altLang="en-US" sz="2400" dirty="0" smtClean="0">
                <a:solidFill>
                  <a:srgbClr val="3366FF"/>
                </a:solidFill>
              </a:rPr>
              <a:t>只能获得被批准的</a:t>
            </a:r>
            <a:r>
              <a:rPr lang="en-US" altLang="zh-CN" sz="2400" dirty="0" smtClean="0">
                <a:solidFill>
                  <a:srgbClr val="3366FF"/>
                </a:solidFill>
              </a:rPr>
              <a:t>Value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372200" y="3162700"/>
            <a:ext cx="936104" cy="612648"/>
          </a:xfrm>
          <a:prstGeom prst="wedgeRoundRectCallout">
            <a:avLst>
              <a:gd name="adj1" fmla="val -200844"/>
              <a:gd name="adj2" fmla="val -59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诺言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2347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二段提交原则（</a:t>
            </a:r>
            <a:r>
              <a:rPr lang="en-US" altLang="zh-CN" sz="2400" dirty="0" smtClean="0">
                <a:solidFill>
                  <a:srgbClr val="FF0000"/>
                </a:solidFill>
              </a:rPr>
              <a:t>2PC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：每个</a:t>
            </a:r>
            <a:r>
              <a:rPr lang="zh-CN" altLang="en-US" sz="2400" dirty="0" smtClean="0">
                <a:solidFill>
                  <a:srgbClr val="FF0000"/>
                </a:solidFill>
              </a:rPr>
              <a:t>申请者</a:t>
            </a:r>
            <a:r>
              <a:rPr lang="zh-CN" altLang="en-US" sz="2400" dirty="0" smtClean="0"/>
              <a:t>在发送自己的</a:t>
            </a:r>
            <a:r>
              <a:rPr lang="zh-CN" altLang="en-US" sz="2400" dirty="0" smtClean="0">
                <a:solidFill>
                  <a:srgbClr val="FF0000"/>
                </a:solidFill>
              </a:rPr>
              <a:t>提案</a:t>
            </a:r>
            <a:r>
              <a:rPr lang="zh-CN" altLang="en-US" sz="2400" dirty="0" smtClean="0"/>
              <a:t>之前，</a:t>
            </a:r>
            <a:r>
              <a:rPr lang="zh-CN" altLang="en-US" sz="2400" dirty="0" smtClean="0">
                <a:solidFill>
                  <a:srgbClr val="FF0000"/>
                </a:solidFill>
              </a:rPr>
              <a:t>先检查</a:t>
            </a:r>
            <a:r>
              <a:rPr lang="zh-CN" altLang="en-US" sz="2400" dirty="0" smtClean="0"/>
              <a:t>有没有已经提议</a:t>
            </a:r>
            <a:r>
              <a:rPr lang="zh-CN" altLang="en-US" sz="2400" dirty="0" smtClean="0">
                <a:solidFill>
                  <a:srgbClr val="FF0000"/>
                </a:solidFill>
              </a:rPr>
              <a:t>且被批准</a:t>
            </a:r>
            <a:r>
              <a:rPr lang="zh-CN" altLang="en-US" sz="2400" dirty="0" smtClean="0"/>
              <a:t>的值，如果有则</a:t>
            </a:r>
            <a:r>
              <a:rPr lang="zh-CN" altLang="en-US" sz="2400" dirty="0" smtClean="0">
                <a:solidFill>
                  <a:srgbClr val="FF0000"/>
                </a:solidFill>
              </a:rPr>
              <a:t>放弃自己的提案</a:t>
            </a:r>
            <a:r>
              <a:rPr lang="zh-CN" altLang="en-US" sz="2400" dirty="0" smtClean="0"/>
              <a:t>，这样最终只有一个值被批准。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这样的二段提交存在的问题：</a:t>
            </a:r>
            <a:endParaRPr lang="en-US" altLang="zh-CN" sz="2400" dirty="0" smtClean="0"/>
          </a:p>
          <a:p>
            <a:r>
              <a:rPr lang="zh-CN" altLang="en-US" sz="2400" dirty="0" smtClean="0"/>
              <a:t>例：两个申请者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想提议将实例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的值设置为</a:t>
            </a:r>
            <a:r>
              <a:rPr lang="en-US" altLang="zh-CN" sz="2400" i="1" dirty="0" smtClean="0"/>
              <a:t>red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S2</a:t>
            </a:r>
            <a:r>
              <a:rPr lang="zh-CN" altLang="en-US" sz="2400" dirty="0" smtClean="0"/>
              <a:t>想提议将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设置为</a:t>
            </a:r>
            <a:r>
              <a:rPr lang="en-US" altLang="zh-CN" sz="2400" i="1" dirty="0" smtClean="0"/>
              <a:t>blue</a:t>
            </a:r>
            <a:r>
              <a:rPr lang="zh-CN" altLang="en-US" sz="2400" dirty="0" smtClean="0"/>
              <a:t>，共有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个决策者（接受者）</a:t>
            </a:r>
            <a:r>
              <a:rPr lang="en-US" altLang="zh-CN" sz="2400" dirty="0" smtClean="0"/>
              <a:t>D1~D5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940152" y="4869160"/>
            <a:ext cx="1778496" cy="900680"/>
          </a:xfrm>
          <a:prstGeom prst="wedgeRoundRectCallout">
            <a:avLst>
              <a:gd name="adj1" fmla="val -69403"/>
              <a:gd name="adj2" fmla="val -776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并发导致的问题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6084168" y="2913498"/>
            <a:ext cx="2721695" cy="731526"/>
          </a:xfrm>
          <a:prstGeom prst="wedgeRoundRectCallout">
            <a:avLst>
              <a:gd name="adj1" fmla="val -52131"/>
              <a:gd name="adj2" fmla="val -902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检查到多个被批准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怎么办？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/>
              <a:t>例：申请者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在发送提案前，检查到没有值被批准，因此提议</a:t>
            </a:r>
            <a:r>
              <a:rPr lang="en-US" altLang="zh-CN" sz="2400" i="1" dirty="0" smtClean="0"/>
              <a:t>red</a:t>
            </a:r>
            <a:r>
              <a:rPr lang="zh-CN" altLang="en-US" sz="2400" dirty="0" smtClean="0"/>
              <a:t>。同时，</a:t>
            </a:r>
            <a:r>
              <a:rPr lang="zh-CN" altLang="en-US" sz="2400" dirty="0" smtClean="0">
                <a:solidFill>
                  <a:srgbClr val="FF0000"/>
                </a:solidFill>
              </a:rPr>
              <a:t>在所有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Acceptor</a:t>
            </a:r>
            <a:r>
              <a:rPr lang="zh-CN" altLang="en-US" sz="2400" dirty="0" smtClean="0">
                <a:solidFill>
                  <a:srgbClr val="FF0000"/>
                </a:solidFill>
              </a:rPr>
              <a:t>批准之前</a:t>
            </a:r>
            <a:r>
              <a:rPr lang="zh-CN" altLang="en-US" sz="2400" dirty="0" smtClean="0"/>
              <a:t>，申请者</a:t>
            </a:r>
            <a:r>
              <a:rPr lang="en-US" altLang="zh-CN" sz="2400" dirty="0" smtClean="0"/>
              <a:t>S2</a:t>
            </a:r>
            <a:r>
              <a:rPr lang="zh-CN" altLang="en-US" sz="2400" dirty="0" smtClean="0"/>
              <a:t>也进行提议，当时也检查出没有值被批准，所以</a:t>
            </a:r>
            <a:r>
              <a:rPr lang="en-US" altLang="zh-CN" sz="2400" dirty="0" smtClean="0"/>
              <a:t>S2</a:t>
            </a:r>
            <a:r>
              <a:rPr lang="zh-CN" altLang="en-US" sz="2400" dirty="0" smtClean="0"/>
              <a:t>也把自己的</a:t>
            </a:r>
            <a:r>
              <a:rPr lang="en-US" altLang="zh-CN" sz="2400" i="1" dirty="0" smtClean="0"/>
              <a:t>blue</a:t>
            </a:r>
            <a:r>
              <a:rPr lang="zh-CN" altLang="en-US" sz="2400" dirty="0" smtClean="0"/>
              <a:t>作为提案发送给</a:t>
            </a:r>
            <a:r>
              <a:rPr lang="en-US" altLang="zh-CN" sz="2400" dirty="0" smtClean="0">
                <a:solidFill>
                  <a:srgbClr val="FF0000"/>
                </a:solidFill>
              </a:rPr>
              <a:t>Acceptor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接下来</a:t>
            </a:r>
            <a:r>
              <a:rPr lang="en-US" altLang="zh-CN" sz="2400" dirty="0" smtClean="0"/>
              <a:t>S2</a:t>
            </a:r>
            <a:r>
              <a:rPr lang="zh-CN" altLang="en-US" sz="2400" dirty="0" smtClean="0"/>
              <a:t>的提案优先到达</a:t>
            </a:r>
            <a:r>
              <a:rPr lang="en-US" altLang="zh-CN" sz="2400" dirty="0" smtClean="0"/>
              <a:t>D1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D3</a:t>
            </a:r>
            <a:r>
              <a:rPr lang="zh-CN" altLang="en-US" sz="2400" dirty="0" smtClean="0"/>
              <a:t>，这些</a:t>
            </a:r>
            <a:r>
              <a:rPr lang="en-US" altLang="zh-CN" sz="2400" dirty="0" smtClean="0">
                <a:solidFill>
                  <a:srgbClr val="FF0000"/>
                </a:solidFill>
              </a:rPr>
              <a:t>Acceptor</a:t>
            </a:r>
            <a:r>
              <a:rPr lang="zh-CN" altLang="en-US" sz="2400" dirty="0" smtClean="0"/>
              <a:t>先批准了</a:t>
            </a:r>
            <a:r>
              <a:rPr lang="en-US" altLang="zh-CN" sz="2400" i="1" dirty="0"/>
              <a:t>blue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，达到多数，所以</a:t>
            </a:r>
            <a:r>
              <a:rPr lang="en-US" altLang="zh-CN" sz="2400" i="1" dirty="0" smtClean="0"/>
              <a:t>blue</a:t>
            </a:r>
            <a:r>
              <a:rPr lang="zh-CN" altLang="en-US" sz="2400" dirty="0" smtClean="0"/>
              <a:t>被批准。但是随后</a:t>
            </a:r>
            <a:r>
              <a:rPr lang="en-US" altLang="zh-CN" sz="2400" dirty="0" smtClean="0"/>
              <a:t>D3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D5</a:t>
            </a:r>
            <a:r>
              <a:rPr lang="zh-CN" altLang="en-US" sz="2400" dirty="0" smtClean="0"/>
              <a:t>接收到了</a:t>
            </a:r>
            <a:r>
              <a:rPr lang="en-US" altLang="zh-CN" sz="2400" i="1" dirty="0" smtClean="0"/>
              <a:t>red</a:t>
            </a:r>
            <a:r>
              <a:rPr lang="zh-CN" altLang="en-US" sz="2400" i="1" dirty="0" smtClean="0"/>
              <a:t>，</a:t>
            </a:r>
            <a:r>
              <a:rPr lang="zh-CN" altLang="en-US" sz="2400" dirty="0" smtClean="0"/>
              <a:t>也予以批准。</a:t>
            </a:r>
            <a:r>
              <a:rPr lang="zh-CN" altLang="en-US" sz="2400" dirty="0" smtClean="0">
                <a:solidFill>
                  <a:srgbClr val="FF0000"/>
                </a:solidFill>
              </a:rPr>
              <a:t>所以出现了多个值被批准的问题。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    如何选择与拒绝？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1684" y="1268760"/>
            <a:ext cx="8286780" cy="38027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提案排序</a:t>
            </a:r>
          </a:p>
          <a:p>
            <a:r>
              <a:rPr lang="zh-CN" altLang="en-US" sz="2400" dirty="0" smtClean="0"/>
              <a:t>     解决上述问题，需要一旦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批准了某个值，其他有冲突的值都应该被拒绝，即</a:t>
            </a:r>
            <a:r>
              <a:rPr lang="en-US" altLang="zh-CN" sz="2400" dirty="0" smtClean="0"/>
              <a:t>D3</a:t>
            </a:r>
            <a:r>
              <a:rPr lang="zh-CN" altLang="en-US" sz="2400" dirty="0" smtClean="0"/>
              <a:t>对随后到达的</a:t>
            </a:r>
            <a:r>
              <a:rPr lang="en-US" altLang="zh-CN" sz="2400" i="1" dirty="0" smtClean="0"/>
              <a:t>red</a:t>
            </a:r>
            <a:r>
              <a:rPr lang="zh-CN" altLang="en-US" sz="2400" dirty="0" smtClean="0"/>
              <a:t>应拒绝。</a:t>
            </a:r>
            <a:endParaRPr lang="en-US" altLang="zh-CN" sz="2400" dirty="0" smtClean="0"/>
          </a:p>
          <a:p>
            <a:r>
              <a:rPr lang="zh-CN" altLang="en-US" sz="2400" dirty="0" smtClean="0"/>
              <a:t>     为此，对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进行优先级排序，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批准优先级高的值，拒绝低优先级的</a:t>
            </a:r>
            <a:r>
              <a:rPr lang="en-US" altLang="zh-CN" sz="2400" dirty="0" smtClean="0"/>
              <a:t>Proposal 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  如何为</a:t>
            </a:r>
            <a:r>
              <a:rPr lang="en-US" altLang="zh-CN" sz="2400" dirty="0" smtClean="0">
                <a:solidFill>
                  <a:srgbClr val="FF0000"/>
                </a:solidFill>
              </a:rPr>
              <a:t>Proposal </a:t>
            </a:r>
            <a:r>
              <a:rPr lang="zh-CN" altLang="en-US" sz="2400" dirty="0" smtClean="0">
                <a:solidFill>
                  <a:srgbClr val="FF0000"/>
                </a:solidFill>
              </a:rPr>
              <a:t>（提案）排序？为每个提案赋予一个唯一的</a:t>
            </a:r>
            <a:r>
              <a:rPr lang="en-US" altLang="zh-CN" sz="2400" dirty="0" smtClean="0">
                <a:solidFill>
                  <a:srgbClr val="FF0000"/>
                </a:solidFill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</a:rPr>
              <a:t>，规定</a:t>
            </a:r>
            <a:r>
              <a:rPr lang="en-US" altLang="zh-CN" sz="2400" dirty="0" smtClean="0">
                <a:solidFill>
                  <a:srgbClr val="FF0000"/>
                </a:solidFill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</a:rPr>
              <a:t>越大优先级越高。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     在提议者发送提案之前，就需要生成一个唯一</a:t>
            </a:r>
            <a:r>
              <a:rPr lang="en-US" altLang="zh-CN" sz="2400" dirty="0" smtClean="0">
                <a:solidFill>
                  <a:srgbClr val="3366FF"/>
                </a:solidFill>
              </a:rPr>
              <a:t>ID</a:t>
            </a:r>
            <a:r>
              <a:rPr lang="zh-CN" altLang="en-US" sz="2400" dirty="0" smtClean="0">
                <a:solidFill>
                  <a:srgbClr val="3366FF"/>
                </a:solidFill>
              </a:rPr>
              <a:t>，而且需要比之前使用的或生成的都要大。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41734" y="4927476"/>
            <a:ext cx="2592288" cy="792088"/>
          </a:xfrm>
          <a:prstGeom prst="wedgeRoundRectCallout">
            <a:avLst>
              <a:gd name="adj1" fmla="val -84469"/>
              <a:gd name="adj2" fmla="val -5660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先来？低优先级</a:t>
            </a:r>
            <a:endParaRPr lang="en-US" altLang="zh-CN" sz="2400" dirty="0" smtClean="0"/>
          </a:p>
          <a:p>
            <a:r>
              <a:rPr lang="zh-CN" altLang="en-US" sz="2400" dirty="0" smtClean="0"/>
              <a:t>先批准？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算法约束条件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84784"/>
            <a:ext cx="8305801" cy="45228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算法约束条件：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）一个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必须接受他收到的</a:t>
            </a:r>
            <a:r>
              <a:rPr lang="zh-CN" altLang="en-US" sz="2400" dirty="0" smtClean="0">
                <a:solidFill>
                  <a:srgbClr val="FF0000"/>
                </a:solidFill>
              </a:rPr>
              <a:t>第一个提案</a:t>
            </a:r>
            <a:r>
              <a:rPr lang="zh-CN" altLang="en-US" sz="2400" dirty="0" smtClean="0"/>
              <a:t>。</a:t>
            </a:r>
            <a:br>
              <a:rPr lang="zh-CN" altLang="en-US" sz="2400" dirty="0" smtClean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）提出一个编号为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具有值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的提案的前提是：存在一个多数派，要么他们中</a:t>
            </a:r>
            <a:r>
              <a:rPr lang="zh-CN" altLang="en-US" sz="2400" dirty="0" smtClean="0">
                <a:solidFill>
                  <a:srgbClr val="FF0000"/>
                </a:solidFill>
              </a:rPr>
              <a:t>没有人批准过</a:t>
            </a:r>
            <a:r>
              <a:rPr lang="zh-CN" altLang="en-US" sz="2400" dirty="0" smtClean="0"/>
              <a:t>编号小于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的任何提案，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要么他们批准的提案中编号小于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的最大编号的提案值是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1"/>
            <a:ext cx="7772400" cy="242684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学习内容：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目的与基本思想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问题描述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算法定义与流程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 算法分析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6D308-7631-44E6-AECE-5CBCE501131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4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算法保证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算法保证：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）任意时刻，就算存在多个提议者在询问之后提出了不同的值的提案，最终只有其中一个提议者的提案值会被法定集合接受者接受，即只有一个值能够被决定。</a:t>
            </a:r>
            <a:br>
              <a:rPr lang="zh-CN" altLang="en-US" sz="2400" dirty="0" smtClean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）当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的值被决定后，假设被决定为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，之后任意的提议者提出的提案的值也是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292080" y="4725144"/>
            <a:ext cx="1728192" cy="771568"/>
          </a:xfrm>
          <a:prstGeom prst="wedgeRoundRectCallout">
            <a:avLst>
              <a:gd name="adj1" fmla="val -80466"/>
              <a:gd name="adj2" fmla="val -588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</a:t>
            </a:r>
            <a:r>
              <a:rPr lang="zh-CN" altLang="en-US" sz="2400" dirty="0" smtClean="0"/>
              <a:t>决定值的传播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算法分为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accept</a:t>
            </a:r>
            <a:r>
              <a:rPr lang="zh-CN" altLang="en-US" sz="2400" dirty="0" smtClean="0"/>
              <a:t>两个阶段。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prepare </a:t>
            </a:r>
            <a:r>
              <a:rPr lang="zh-CN" altLang="en-US" sz="2400" dirty="0" smtClean="0"/>
              <a:t>阶段：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选择一个提案编号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，并将 </a:t>
            </a:r>
            <a:r>
              <a:rPr lang="en-US" altLang="zh-CN" sz="2400" dirty="0" smtClean="0"/>
              <a:t>prepare </a:t>
            </a:r>
            <a:r>
              <a:rPr lang="zh-CN" altLang="en-US" sz="2400" dirty="0" smtClean="0"/>
              <a:t>请求发送给</a:t>
            </a:r>
            <a:r>
              <a:rPr lang="en-US" altLang="zh-CN" sz="2400" dirty="0" smtClean="0"/>
              <a:t>Acceptors</a:t>
            </a:r>
            <a:r>
              <a:rPr lang="zh-CN" altLang="en-US" sz="2400" dirty="0" smtClean="0"/>
              <a:t>中的一个多数派（法定集合）；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收到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消息后，如果提案编号小于它已经回复的编号，则拒绝该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消息；如果提案的编号大于它</a:t>
            </a:r>
            <a:r>
              <a:rPr lang="zh-CN" altLang="en-US" sz="2400" dirty="0" smtClean="0">
                <a:solidFill>
                  <a:srgbClr val="FF0000"/>
                </a:solidFill>
              </a:rPr>
              <a:t>已经回复的</a:t>
            </a:r>
            <a:r>
              <a:rPr lang="zh-CN" altLang="en-US" sz="2400" dirty="0" smtClean="0"/>
              <a:t>所有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将自己上次</a:t>
            </a:r>
            <a:r>
              <a:rPr lang="zh-CN" altLang="en-US" sz="2400" dirty="0" smtClean="0">
                <a:solidFill>
                  <a:srgbClr val="FF0000"/>
                </a:solidFill>
              </a:rPr>
              <a:t>接受的</a:t>
            </a:r>
            <a:r>
              <a:rPr lang="zh-CN" altLang="en-US" sz="2400" dirty="0" smtClean="0"/>
              <a:t>提案回复给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，并承诺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不再回复</a:t>
            </a:r>
            <a:r>
              <a:rPr lang="zh-CN" altLang="en-US" sz="2400" dirty="0" smtClean="0"/>
              <a:t>小于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的提案。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627797" y="5805551"/>
            <a:ext cx="1944216" cy="612648"/>
          </a:xfrm>
          <a:prstGeom prst="wedgeRoundRectCallout">
            <a:avLst>
              <a:gd name="adj1" fmla="val -77236"/>
              <a:gd name="adj2" fmla="val -625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将自身诺言传出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056182" y="5864352"/>
            <a:ext cx="2808312" cy="612648"/>
          </a:xfrm>
          <a:prstGeom prst="wedgeRoundRectCallout">
            <a:avLst>
              <a:gd name="adj1" fmla="val 38437"/>
              <a:gd name="adj2" fmla="val -887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更新自身</a:t>
            </a:r>
            <a:r>
              <a:rPr lang="en-US" altLang="zh-CN" dirty="0" smtClean="0"/>
              <a:t>a-proposer-id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7254288" y="3073583"/>
            <a:ext cx="1429308" cy="427425"/>
          </a:xfrm>
          <a:prstGeom prst="wedgeRoundRectCallout">
            <a:avLst>
              <a:gd name="adj1" fmla="val -69482"/>
              <a:gd name="adj2" fmla="val 595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</a:t>
            </a:r>
            <a:r>
              <a:rPr lang="zh-CN" altLang="en-US" dirty="0" smtClean="0"/>
              <a:t>状态？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282452"/>
            <a:ext cx="8143903" cy="4738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accept</a:t>
            </a:r>
            <a:r>
              <a:rPr lang="zh-CN" altLang="en-US" sz="2400" dirty="0" smtClean="0"/>
              <a:t>阶段：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）当一个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收到了多数</a:t>
            </a:r>
            <a:r>
              <a:rPr lang="en-US" altLang="zh-CN" sz="2400" dirty="0" smtClean="0"/>
              <a:t>Acceptors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提案的回复后，就进入批准阶段。它要向回复</a:t>
            </a: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请求的</a:t>
            </a:r>
            <a:r>
              <a:rPr lang="en-US" altLang="zh-CN" sz="2400" dirty="0" smtClean="0"/>
              <a:t>Acceptors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accept</a:t>
            </a:r>
            <a:r>
              <a:rPr lang="zh-CN" altLang="en-US" sz="2400" dirty="0" smtClean="0"/>
              <a:t>请求，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包括编号</a:t>
            </a:r>
            <a:r>
              <a:rPr lang="en-US" altLang="zh-CN" sz="2400" dirty="0" smtClean="0">
                <a:solidFill>
                  <a:schemeClr val="accent1"/>
                </a:solidFill>
              </a:rPr>
              <a:t>n</a:t>
            </a:r>
            <a:r>
              <a:rPr lang="zh-CN" altLang="en-US" sz="2400" dirty="0" smtClean="0">
                <a:solidFill>
                  <a:schemeClr val="accent1"/>
                </a:solidFill>
              </a:rPr>
              <a:t>和根据</a:t>
            </a:r>
            <a:r>
              <a:rPr lang="en-US" altLang="zh-CN" sz="2400" dirty="0" smtClean="0">
                <a:solidFill>
                  <a:schemeClr val="accent1"/>
                </a:solidFill>
              </a:rPr>
              <a:t>prepare</a:t>
            </a:r>
            <a:r>
              <a:rPr lang="zh-CN" altLang="en-US" sz="2400" dirty="0" smtClean="0">
                <a:solidFill>
                  <a:schemeClr val="accent1"/>
                </a:solidFill>
              </a:rPr>
              <a:t>阶段决定的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value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（如果根据</a:t>
            </a:r>
            <a:r>
              <a:rPr lang="en-US" altLang="zh-CN" sz="2400" dirty="0" smtClean="0">
                <a:solidFill>
                  <a:schemeClr val="accent1"/>
                </a:solidFill>
              </a:rPr>
              <a:t>prepare</a:t>
            </a:r>
            <a:r>
              <a:rPr lang="zh-CN" altLang="en-US" sz="2400" dirty="0" smtClean="0">
                <a:solidFill>
                  <a:schemeClr val="accent1"/>
                </a:solidFill>
              </a:rPr>
              <a:t>没有已经接受的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value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，那么它可以自由决定</a:t>
            </a:r>
            <a:r>
              <a:rPr lang="en-US" altLang="zh-CN" sz="2400" dirty="0" smtClean="0">
                <a:solidFill>
                  <a:schemeClr val="accent1"/>
                </a:solidFill>
              </a:rPr>
              <a:t>value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3366FF"/>
                </a:solidFill>
              </a:rPr>
              <a:t>2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）在不违背自己向其他</a:t>
            </a:r>
            <a:r>
              <a:rPr lang="en-US" altLang="zh-CN" sz="2400" i="1" dirty="0" smtClean="0">
                <a:solidFill>
                  <a:srgbClr val="3366FF"/>
                </a:solidFill>
              </a:rPr>
              <a:t>Proposer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的承诺的前提下，</a:t>
            </a:r>
            <a:r>
              <a:rPr lang="en-US" altLang="zh-CN" sz="2400" i="1" dirty="0" smtClean="0">
                <a:solidFill>
                  <a:srgbClr val="3366FF"/>
                </a:solidFill>
              </a:rPr>
              <a:t>Acceptor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收到 </a:t>
            </a:r>
            <a:r>
              <a:rPr lang="en-US" altLang="zh-CN" sz="2400" i="1" dirty="0" smtClean="0">
                <a:solidFill>
                  <a:srgbClr val="3366FF"/>
                </a:solidFill>
              </a:rPr>
              <a:t>accept 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请求后即接受这个请求。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788024" y="980728"/>
            <a:ext cx="3096344" cy="900680"/>
          </a:xfrm>
          <a:prstGeom prst="wedgeRoundRectCallout">
            <a:avLst>
              <a:gd name="adj1" fmla="val -74708"/>
              <a:gd name="adj2" fmla="val 542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之间有无通讯？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7308050" y="4149080"/>
            <a:ext cx="1152636" cy="756664"/>
          </a:xfrm>
          <a:prstGeom prst="wedgeRoundRectCallout">
            <a:avLst>
              <a:gd name="adj1" fmla="val -139042"/>
              <a:gd name="adj2" fmla="val -301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会收到其他</a:t>
            </a:r>
            <a:r>
              <a:rPr lang="en-US" altLang="zh-CN" sz="1200" dirty="0" smtClean="0"/>
              <a:t>acceptor</a:t>
            </a:r>
            <a:r>
              <a:rPr lang="zh-CN" altLang="en-US" sz="1200" dirty="0" smtClean="0"/>
              <a:t>前一阶段放出的诺言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506422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accept</a:t>
            </a:r>
            <a:r>
              <a:rPr lang="zh-CN" altLang="en-US" dirty="0"/>
              <a:t>阶段：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solidFill>
                  <a:srgbClr val="3366FF"/>
                </a:solidFill>
              </a:rPr>
              <a:t>2</a:t>
            </a:r>
            <a:r>
              <a:rPr lang="zh-CN" altLang="en-US" sz="2400" i="1" dirty="0">
                <a:solidFill>
                  <a:srgbClr val="3366FF"/>
                </a:solidFill>
              </a:rPr>
              <a:t>）在不违背自己向其他</a:t>
            </a:r>
            <a:r>
              <a:rPr lang="en-US" altLang="zh-CN" sz="2400" i="1" dirty="0">
                <a:solidFill>
                  <a:srgbClr val="3366FF"/>
                </a:solidFill>
              </a:rPr>
              <a:t>Proposer</a:t>
            </a:r>
            <a:r>
              <a:rPr lang="zh-CN" altLang="en-US" sz="2400" i="1" dirty="0">
                <a:solidFill>
                  <a:srgbClr val="3366FF"/>
                </a:solidFill>
              </a:rPr>
              <a:t>的承诺的前提下，</a:t>
            </a:r>
            <a:r>
              <a:rPr lang="en-US" altLang="zh-CN" sz="2400" i="1" dirty="0">
                <a:solidFill>
                  <a:srgbClr val="3366FF"/>
                </a:solidFill>
              </a:rPr>
              <a:t>Acceptor</a:t>
            </a:r>
            <a:r>
              <a:rPr lang="zh-CN" altLang="en-US" sz="2400" i="1" dirty="0">
                <a:solidFill>
                  <a:srgbClr val="3366FF"/>
                </a:solidFill>
              </a:rPr>
              <a:t>收到 </a:t>
            </a:r>
            <a:r>
              <a:rPr lang="en-US" altLang="zh-CN" sz="2400" i="1" dirty="0">
                <a:solidFill>
                  <a:srgbClr val="3366FF"/>
                </a:solidFill>
              </a:rPr>
              <a:t>accept </a:t>
            </a:r>
            <a:r>
              <a:rPr lang="zh-CN" altLang="en-US" sz="2400" i="1" dirty="0">
                <a:solidFill>
                  <a:srgbClr val="3366FF"/>
                </a:solidFill>
              </a:rPr>
              <a:t>请求后即接受这个请求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</a:t>
            </a:r>
            <a:r>
              <a:rPr lang="en-US" altLang="zh-CN" sz="2400" dirty="0"/>
              <a:t>Acceptor</a:t>
            </a:r>
            <a:r>
              <a:rPr lang="zh-CN" altLang="en-US" sz="2400" dirty="0"/>
              <a:t>收到一</a:t>
            </a:r>
            <a:r>
              <a:rPr lang="zh-CN" altLang="en-US" sz="2400" dirty="0" smtClean="0"/>
              <a:t>个编号为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提案的</a:t>
            </a:r>
            <a:r>
              <a:rPr lang="en-US" altLang="zh-CN" sz="2400" dirty="0"/>
              <a:t>Accept</a:t>
            </a:r>
            <a:r>
              <a:rPr lang="zh-CN" altLang="en-US" sz="2400" dirty="0"/>
              <a:t>请求，只要该</a:t>
            </a:r>
            <a:r>
              <a:rPr lang="en-US" altLang="zh-CN" sz="2400" dirty="0"/>
              <a:t>Acceptor</a:t>
            </a:r>
            <a:r>
              <a:rPr lang="zh-CN" altLang="en-US" sz="2400" dirty="0"/>
              <a:t>没有对编号</a:t>
            </a:r>
            <a:r>
              <a:rPr lang="zh-CN" altLang="en-US" sz="2400" dirty="0" smtClean="0"/>
              <a:t>大于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Prepare</a:t>
            </a:r>
            <a:r>
              <a:rPr lang="zh-CN" altLang="en-US" sz="2400" dirty="0"/>
              <a:t>请求做出过响应，它就接受该提案。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小于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已经响应</a:t>
            </a:r>
            <a:r>
              <a:rPr lang="zh-CN" altLang="en-US" sz="2400" dirty="0"/>
              <a:t>的</a:t>
            </a:r>
            <a:r>
              <a:rPr lang="en-US" altLang="zh-CN" sz="2400" dirty="0"/>
              <a:t>prepare</a:t>
            </a:r>
            <a:r>
              <a:rPr lang="zh-CN" altLang="en-US" sz="2400" dirty="0"/>
              <a:t>请求，则拒绝，不回应或回复</a:t>
            </a:r>
            <a:r>
              <a:rPr lang="en-US" altLang="zh-CN" sz="2400" dirty="0"/>
              <a:t>error</a:t>
            </a:r>
            <a:r>
              <a:rPr lang="zh-CN" altLang="en-US" sz="2400" dirty="0"/>
              <a:t>（当</a:t>
            </a:r>
            <a:r>
              <a:rPr lang="en-US" altLang="zh-CN" sz="2400" dirty="0"/>
              <a:t>proposer</a:t>
            </a:r>
            <a:r>
              <a:rPr lang="zh-CN" altLang="en-US" sz="2400" dirty="0"/>
              <a:t>没有收到过半的回应</a:t>
            </a:r>
            <a:r>
              <a:rPr lang="zh-CN" altLang="en-US" sz="2400" dirty="0" smtClean="0"/>
              <a:t>，他</a:t>
            </a:r>
            <a:r>
              <a:rPr lang="zh-CN" altLang="en-US" sz="2400" dirty="0"/>
              <a:t>会重新进入第一</a:t>
            </a:r>
            <a:r>
              <a:rPr lang="zh-CN" altLang="en-US" sz="2400" dirty="0" smtClean="0"/>
              <a:t>阶段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/>
              <a:t>递增</a:t>
            </a:r>
            <a:r>
              <a:rPr lang="zh-CN" altLang="en-US" sz="2400" dirty="0"/>
              <a:t>提案号，重新提出</a:t>
            </a:r>
            <a:r>
              <a:rPr lang="en-US" altLang="zh-CN" sz="2400" dirty="0"/>
              <a:t>prepare</a:t>
            </a:r>
            <a:r>
              <a:rPr lang="zh-CN" altLang="en-US" sz="2400" dirty="0"/>
              <a:t>请求）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5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86651" y="1176452"/>
            <a:ext cx="8410328" cy="2506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prepare</a:t>
            </a:r>
            <a:r>
              <a:rPr lang="zh-CN" altLang="en-US" sz="2400" dirty="0" smtClean="0"/>
              <a:t>阶段有两个目的：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）检查询问是否有</a:t>
            </a:r>
            <a:r>
              <a:rPr lang="zh-CN" altLang="en-US" sz="2400" dirty="0" smtClean="0">
                <a:solidFill>
                  <a:srgbClr val="FF0000"/>
                </a:solidFill>
              </a:rPr>
              <a:t>被批准的</a:t>
            </a:r>
            <a:r>
              <a:rPr lang="zh-CN" altLang="en-US" sz="2400" dirty="0" smtClean="0"/>
              <a:t>值，如果有，就改用批准的值；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）如果早前的提案</a:t>
            </a:r>
            <a:r>
              <a:rPr lang="zh-CN" altLang="en-US" sz="2400" dirty="0" smtClean="0">
                <a:solidFill>
                  <a:srgbClr val="FF0000"/>
                </a:solidFill>
              </a:rPr>
              <a:t>还没有被批准</a:t>
            </a:r>
            <a:r>
              <a:rPr lang="zh-CN" altLang="en-US" sz="2400" dirty="0" smtClean="0"/>
              <a:t>，则阻塞掉他们，从而不让它们与其自身发生竞争（由提议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的大小决定）。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3653222"/>
            <a:ext cx="6617379" cy="23680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95536" y="1214422"/>
            <a:ext cx="8392418" cy="459084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回顾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协议对于如何决定变量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值的流程。</a:t>
            </a:r>
            <a:br>
              <a:rPr lang="zh-CN" altLang="en-US" sz="2400" dirty="0" smtClean="0"/>
            </a:br>
            <a:r>
              <a:rPr lang="zh-CN" altLang="en-US" sz="2400" b="1" i="1" dirty="0" smtClean="0"/>
              <a:t>提议者</a:t>
            </a:r>
            <a:r>
              <a:rPr lang="zh-CN" altLang="en-US" sz="2400" dirty="0" smtClean="0"/>
              <a:t>：</a:t>
            </a:r>
            <a:br>
              <a:rPr lang="zh-CN" altLang="en-US" sz="2400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询问</a:t>
            </a:r>
            <a:r>
              <a:rPr lang="zh-CN" altLang="en-US" sz="2400" dirty="0" smtClean="0"/>
              <a:t>：询问法定集合进程的自身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预提议</a:t>
            </a:r>
            <a:r>
              <a:rPr lang="zh-CN" altLang="en-US" sz="2400" dirty="0" smtClean="0"/>
              <a:t>：发送包含自身</a:t>
            </a:r>
            <a:r>
              <a:rPr lang="en-US" altLang="zh-CN" sz="2400" dirty="0" smtClean="0"/>
              <a:t>proposer-id</a:t>
            </a:r>
            <a:r>
              <a:rPr lang="zh-CN" altLang="en-US" sz="2400" dirty="0" smtClean="0"/>
              <a:t>的预提案给法定集合接受者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提议</a:t>
            </a:r>
            <a:r>
              <a:rPr lang="zh-CN" altLang="en-US" sz="2400" dirty="0" smtClean="0"/>
              <a:t>：发送的预提案得到一个法定集合接受者的回复后，如果询问的结果是法定集合的接受者均未批准给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赋予值，那么提议者拥有自由赋值的权利，否则，</a:t>
            </a:r>
            <a:r>
              <a:rPr lang="zh-CN" altLang="en-US" sz="2400" dirty="0" smtClean="0">
                <a:solidFill>
                  <a:srgbClr val="FF0000"/>
                </a:solidFill>
              </a:rPr>
              <a:t>提议者从中选择一个值赋予给</a:t>
            </a:r>
            <a:r>
              <a:rPr lang="en-US" altLang="zh-CN" sz="2400" dirty="0" smtClean="0">
                <a:solidFill>
                  <a:srgbClr val="FF0000"/>
                </a:solidFill>
              </a:rPr>
              <a:t>v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假定自由赋予或者选择的值为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，发送包含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proposer-id</a:t>
            </a:r>
            <a:r>
              <a:rPr lang="zh-CN" altLang="en-US" sz="2400" dirty="0" smtClean="0">
                <a:solidFill>
                  <a:srgbClr val="FF0000"/>
                </a:solidFill>
              </a:rPr>
              <a:t>的提案给接受者。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19863" y="1484295"/>
            <a:ext cx="8143903" cy="428626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个进程</a:t>
            </a:r>
            <a:r>
              <a:rPr lang="en-US" altLang="zh-CN" sz="2400" dirty="0"/>
              <a:t>pi</a:t>
            </a:r>
            <a:r>
              <a:rPr lang="zh-CN" altLang="en-US" sz="2400" dirty="0"/>
              <a:t>需要先向一个</a:t>
            </a:r>
            <a:r>
              <a:rPr lang="zh-CN" altLang="en-US" sz="2400" dirty="0">
                <a:solidFill>
                  <a:srgbClr val="FF0000"/>
                </a:solidFill>
              </a:rPr>
              <a:t>法定集合中</a:t>
            </a:r>
            <a:r>
              <a:rPr lang="zh-CN" altLang="en-US" sz="2400" dirty="0"/>
              <a:t>的每个进程询问它们保存的</a:t>
            </a:r>
            <a:r>
              <a:rPr lang="en-US" altLang="zh-CN" sz="2400" dirty="0"/>
              <a:t>v</a:t>
            </a:r>
            <a:r>
              <a:rPr lang="zh-CN" altLang="en-US" sz="2400" dirty="0"/>
              <a:t>的值</a:t>
            </a:r>
            <a:r>
              <a:rPr lang="zh-CN" altLang="en-US" sz="2400" dirty="0" smtClean="0"/>
              <a:t>，该步骤称为</a:t>
            </a:r>
            <a:r>
              <a:rPr lang="zh-CN" altLang="en-US" sz="2400" dirty="0"/>
              <a:t>询问，再从中挑选某个进程</a:t>
            </a:r>
            <a:r>
              <a:rPr lang="en-US" altLang="zh-CN" sz="2400" dirty="0"/>
              <a:t>v</a:t>
            </a:r>
            <a:r>
              <a:rPr lang="zh-CN" altLang="en-US" sz="2400" dirty="0"/>
              <a:t>的值作为自己的</a:t>
            </a:r>
            <a:r>
              <a:rPr lang="en-US" altLang="zh-CN" sz="2400" dirty="0"/>
              <a:t>v</a:t>
            </a:r>
            <a:r>
              <a:rPr lang="zh-CN" altLang="en-US" sz="2400" dirty="0"/>
              <a:t>的值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>
              <a:solidFill>
                <a:srgbClr val="3366FF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如何询问？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3366FF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2400" dirty="0" smtClean="0">
                <a:latin typeface="Century Gothic" panose="020B0502020202020204" pitchFamily="34" charset="0"/>
              </a:rPr>
              <a:t>↓</a:t>
            </a:r>
            <a:endParaRPr lang="en-US" altLang="zh-CN" sz="2400" dirty="0" smtClean="0"/>
          </a:p>
          <a:p>
            <a:r>
              <a:rPr lang="zh-CN" altLang="en-US" sz="2400" dirty="0" smtClean="0"/>
              <a:t>一个简单办法</a:t>
            </a:r>
            <a:r>
              <a:rPr lang="zh-CN" altLang="en-US" sz="2400" dirty="0"/>
              <a:t>是</a:t>
            </a:r>
            <a:r>
              <a:rPr lang="en-US" altLang="zh-CN" sz="2400" dirty="0"/>
              <a:t>pi</a:t>
            </a:r>
            <a:r>
              <a:rPr lang="zh-CN" altLang="en-US" sz="2400" dirty="0"/>
              <a:t>向其它</a:t>
            </a:r>
            <a:r>
              <a:rPr lang="zh-CN" altLang="en-US" sz="2400" dirty="0">
                <a:solidFill>
                  <a:schemeClr val="accent1"/>
                </a:solidFill>
              </a:rPr>
              <a:t>所有进程</a:t>
            </a:r>
            <a:r>
              <a:rPr lang="zh-CN" altLang="en-US" sz="2400" dirty="0"/>
              <a:t>询问是否已经给</a:t>
            </a:r>
            <a:r>
              <a:rPr lang="en-US" altLang="zh-CN" sz="2400" dirty="0"/>
              <a:t>v</a:t>
            </a:r>
            <a:r>
              <a:rPr lang="zh-CN" altLang="en-US" sz="2400" dirty="0"/>
              <a:t>赋值</a:t>
            </a:r>
            <a:r>
              <a:rPr lang="zh-CN" altLang="en-US" sz="2400" dirty="0" smtClean="0"/>
              <a:t>了且值</a:t>
            </a:r>
            <a:r>
              <a:rPr lang="zh-CN" altLang="en-US" sz="2400" dirty="0"/>
              <a:t>是多少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entury Gothic" panose="020B0502020202020204" pitchFamily="34" charset="0"/>
              </a:rPr>
              <a:t>     ↓</a:t>
            </a:r>
            <a:endParaRPr lang="en-US" altLang="zh-CN" sz="2400" dirty="0"/>
          </a:p>
          <a:p>
            <a:r>
              <a:rPr lang="zh-CN" altLang="en-US" sz="2400" dirty="0" smtClean="0"/>
              <a:t>会</a:t>
            </a:r>
            <a:r>
              <a:rPr lang="zh-CN" altLang="en-US" sz="2400" dirty="0"/>
              <a:t>因故障而丧失</a:t>
            </a:r>
            <a:r>
              <a:rPr lang="zh-CN" altLang="en-US" sz="2400" dirty="0" smtClean="0"/>
              <a:t>活性，违背存活原则。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4282" y="1285860"/>
            <a:ext cx="8786874" cy="504056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i="1" dirty="0" smtClean="0"/>
              <a:t>接受者</a:t>
            </a:r>
            <a:r>
              <a:rPr lang="zh-CN" altLang="en-US" sz="2400" dirty="0" smtClean="0"/>
              <a:t>：</a:t>
            </a:r>
            <a:br>
              <a:rPr lang="zh-CN" altLang="en-US" sz="2400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处理询问</a:t>
            </a:r>
            <a:r>
              <a:rPr lang="zh-CN" altLang="en-US" sz="2400" dirty="0" smtClean="0"/>
              <a:t>：回复自身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的值</a:t>
            </a:r>
            <a:br>
              <a:rPr lang="zh-CN" altLang="en-US" sz="2400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处理预提案</a:t>
            </a:r>
            <a:r>
              <a:rPr lang="zh-CN" altLang="en-US" sz="2400" dirty="0" smtClean="0"/>
              <a:t>：如果收到的预提案</a:t>
            </a:r>
            <a:r>
              <a:rPr lang="en-US" altLang="zh-CN" sz="2400" dirty="0" err="1" smtClean="0"/>
              <a:t>ppq.proposer</a:t>
            </a:r>
            <a:r>
              <a:rPr lang="en-US" altLang="zh-CN" sz="2400" dirty="0" smtClean="0"/>
              <a:t>-id&gt;</a:t>
            </a:r>
            <a:r>
              <a:rPr lang="zh-CN" altLang="en-US" sz="2400" dirty="0" smtClean="0"/>
              <a:t>自身</a:t>
            </a:r>
            <a:r>
              <a:rPr lang="en-US" altLang="zh-CN" sz="2400" dirty="0" smtClean="0"/>
              <a:t>a-proposer-id</a:t>
            </a:r>
            <a:r>
              <a:rPr lang="zh-CN" altLang="en-US" sz="2400" dirty="0" smtClean="0"/>
              <a:t>，则更新自身</a:t>
            </a:r>
            <a:r>
              <a:rPr lang="en-US" altLang="zh-CN" sz="2400" dirty="0" smtClean="0"/>
              <a:t>a-proposer-id=</a:t>
            </a:r>
            <a:r>
              <a:rPr lang="en-US" altLang="zh-CN" sz="2400" dirty="0" err="1" smtClean="0"/>
              <a:t>ppq.proposer</a:t>
            </a:r>
            <a:r>
              <a:rPr lang="en-US" altLang="zh-CN" sz="2400" dirty="0" smtClean="0"/>
              <a:t>-id</a:t>
            </a:r>
            <a:r>
              <a:rPr lang="zh-CN" altLang="en-US" sz="2400" dirty="0" smtClean="0"/>
              <a:t>，</a:t>
            </a:r>
            <a:r>
              <a:rPr lang="zh-CN" altLang="en-US" sz="2400" i="1" dirty="0"/>
              <a:t>并</a:t>
            </a:r>
            <a:r>
              <a:rPr lang="zh-CN" altLang="en-US" sz="2400" i="1" dirty="0" smtClean="0"/>
              <a:t>接受该预提案</a:t>
            </a:r>
            <a:r>
              <a:rPr lang="zh-CN" altLang="en-US" sz="2400" dirty="0" smtClean="0"/>
              <a:t>，否则拒绝这个预提案。</a:t>
            </a:r>
            <a:br>
              <a:rPr lang="zh-CN" altLang="en-US" sz="2400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处理提案</a:t>
            </a:r>
            <a:r>
              <a:rPr lang="zh-CN" altLang="en-US" sz="2400" dirty="0" smtClean="0"/>
              <a:t>：如果收到的提案的</a:t>
            </a:r>
            <a:r>
              <a:rPr lang="en-US" altLang="zh-CN" sz="2400" dirty="0" err="1" smtClean="0"/>
              <a:t>pq.proposer</a:t>
            </a:r>
            <a:r>
              <a:rPr lang="en-US" altLang="zh-CN" sz="2400" dirty="0" smtClean="0"/>
              <a:t>-id&gt;=</a:t>
            </a:r>
            <a:r>
              <a:rPr lang="zh-CN" altLang="en-US" sz="2400" dirty="0" smtClean="0"/>
              <a:t>自身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a-proposer-id</a:t>
            </a:r>
            <a:r>
              <a:rPr lang="zh-CN" altLang="en-US" sz="2400" dirty="0" smtClean="0"/>
              <a:t>，那么更新</a:t>
            </a:r>
            <a:r>
              <a:rPr lang="en-US" altLang="zh-CN" sz="2400" dirty="0" smtClean="0"/>
              <a:t>a-proposer-id=</a:t>
            </a:r>
            <a:r>
              <a:rPr lang="en-US" altLang="zh-CN" sz="2400" dirty="0" err="1" smtClean="0"/>
              <a:t>pq.proposer</a:t>
            </a:r>
            <a:r>
              <a:rPr lang="en-US" altLang="zh-CN" sz="2400" dirty="0" smtClean="0"/>
              <a:t>-id</a:t>
            </a:r>
            <a:r>
              <a:rPr lang="zh-CN" altLang="en-US" sz="2400" dirty="0" smtClean="0"/>
              <a:t>，接受该提案，记录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值为提案中的值，即</a:t>
            </a:r>
            <a:r>
              <a:rPr lang="en-US" altLang="zh-CN" sz="2400" dirty="0" smtClean="0"/>
              <a:t>v=</a:t>
            </a:r>
            <a:r>
              <a:rPr lang="en-US" altLang="zh-CN" sz="2400" dirty="0" err="1" smtClean="0"/>
              <a:t>pq.c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dirty="0" smtClean="0">
                <a:solidFill>
                  <a:srgbClr val="3366FF"/>
                </a:solidFill>
              </a:rPr>
              <a:t>无论是提案还是预提案，接受者只接受</a:t>
            </a:r>
            <a:r>
              <a:rPr lang="en-US" sz="2400" dirty="0" smtClean="0">
                <a:solidFill>
                  <a:srgbClr val="3366FF"/>
                </a:solidFill>
              </a:rPr>
              <a:t>proposer-id</a:t>
            </a:r>
            <a:r>
              <a:rPr lang="zh-CN" altLang="en-US" sz="2400" dirty="0" smtClean="0">
                <a:solidFill>
                  <a:srgbClr val="3366FF"/>
                </a:solidFill>
              </a:rPr>
              <a:t>比它自身的</a:t>
            </a:r>
            <a:r>
              <a:rPr lang="en-US" sz="2400" dirty="0" smtClean="0">
                <a:solidFill>
                  <a:srgbClr val="3366FF"/>
                </a:solidFill>
              </a:rPr>
              <a:t>a-proposer-id</a:t>
            </a:r>
            <a:r>
              <a:rPr lang="zh-CN" altLang="en-US" sz="2400" dirty="0" smtClean="0">
                <a:solidFill>
                  <a:srgbClr val="3366FF"/>
                </a:solidFill>
              </a:rPr>
              <a:t>更大的消息。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算法之诺言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340768"/>
            <a:ext cx="8143903" cy="4286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需要得到一个法定集合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的预提案询问回复，收到询问回复后再进行选值，询问和预提案都是向法定集合进程发送消息并获取回复，</a:t>
            </a:r>
            <a:r>
              <a:rPr lang="zh-CN" altLang="en-US" sz="2400" b="1" dirty="0" smtClean="0"/>
              <a:t>可以把询问和预提议合并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/>
              <a:t>预提案附带询问功能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这就要求</a:t>
            </a: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在处理询问时，如果根据规则接受预提案，就回复一个消息给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，称这个消息为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诺言</a:t>
            </a:r>
            <a:r>
              <a:rPr lang="zh-CN" altLang="en-US" sz="2400" b="1" dirty="0" smtClean="0"/>
              <a:t>，诺言中包含了</a:t>
            </a:r>
            <a:r>
              <a:rPr lang="en-US" altLang="zh-CN" sz="2400" b="1" dirty="0" smtClean="0"/>
              <a:t>acceptor</a:t>
            </a:r>
            <a:r>
              <a:rPr lang="zh-CN" altLang="en-US" sz="2400" b="1" dirty="0" smtClean="0"/>
              <a:t>记录的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值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76019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算法分析（尽快一致、值的传播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正确性证明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编号冲突与自增、编号活锁、</a:t>
            </a:r>
            <a:r>
              <a:rPr lang="en-US" altLang="zh-CN" sz="2400" dirty="0">
                <a:solidFill>
                  <a:schemeClr val="tx1"/>
                </a:solidFill>
              </a:rPr>
              <a:t>Leader</a:t>
            </a:r>
            <a:r>
              <a:rPr lang="zh-CN" altLang="en-US" sz="2400" dirty="0">
                <a:solidFill>
                  <a:schemeClr val="tx1"/>
                </a:solidFill>
              </a:rPr>
              <a:t>及其选举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机群</a:t>
            </a:r>
            <a:r>
              <a:rPr lang="zh-CN" altLang="en-US" sz="2400" dirty="0" smtClean="0">
                <a:solidFill>
                  <a:schemeClr val="tx1"/>
                </a:solidFill>
              </a:rPr>
              <a:t>容错性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Chubby</a:t>
            </a:r>
            <a:r>
              <a:rPr lang="zh-CN" altLang="en-US" dirty="0" smtClean="0"/>
              <a:t>采用的分布式一致性算法：</a:t>
            </a:r>
            <a:r>
              <a:rPr lang="en-US" altLang="zh-CN" dirty="0" err="1" smtClean="0"/>
              <a:t>paxos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Paxos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算法：</a:t>
            </a:r>
            <a:r>
              <a:rPr lang="en-US" altLang="zh-CN" dirty="0" err="1" smtClean="0"/>
              <a:t>Lamport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年提出，是一种基于消息传递的一致性算法。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3366FF"/>
                </a:solidFill>
              </a:rPr>
              <a:t>     由于算法难以理解，起初没有引起人们的重视，使</a:t>
            </a:r>
            <a:r>
              <a:rPr lang="en-US" altLang="zh-CN" dirty="0" err="1" smtClean="0">
                <a:solidFill>
                  <a:srgbClr val="3366FF"/>
                </a:solidFill>
              </a:rPr>
              <a:t>Lamport</a:t>
            </a:r>
            <a:r>
              <a:rPr lang="zh-CN" altLang="en-US" dirty="0" smtClean="0">
                <a:solidFill>
                  <a:srgbClr val="3366FF"/>
                </a:solidFill>
              </a:rPr>
              <a:t>在八年后重新发表到 </a:t>
            </a:r>
            <a:r>
              <a:rPr lang="en-US" altLang="zh-CN" dirty="0" smtClean="0">
                <a:solidFill>
                  <a:srgbClr val="3366FF"/>
                </a:solidFill>
              </a:rPr>
              <a:t>TOCS</a:t>
            </a:r>
            <a:r>
              <a:rPr lang="zh-CN" altLang="en-US" dirty="0" smtClean="0">
                <a:solidFill>
                  <a:srgbClr val="3366FF"/>
                </a:solidFill>
              </a:rPr>
              <a:t>上，即便如此</a:t>
            </a:r>
            <a:r>
              <a:rPr lang="en-US" altLang="zh-CN" dirty="0" err="1" smtClean="0">
                <a:solidFill>
                  <a:srgbClr val="3366FF"/>
                </a:solidFill>
              </a:rPr>
              <a:t>paxos</a:t>
            </a:r>
            <a:r>
              <a:rPr lang="zh-CN" altLang="en-US" dirty="0" smtClean="0">
                <a:solidFill>
                  <a:srgbClr val="3366FF"/>
                </a:solidFill>
              </a:rPr>
              <a:t>算法还是没有得到重视。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r>
              <a:rPr lang="en-US" altLang="zh-CN" dirty="0">
                <a:solidFill>
                  <a:srgbClr val="3366FF"/>
                </a:solidFill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</a:rPr>
              <a:t>    2001</a:t>
            </a:r>
            <a:r>
              <a:rPr lang="zh-CN" altLang="en-US" dirty="0" smtClean="0">
                <a:solidFill>
                  <a:srgbClr val="3366FF"/>
                </a:solidFill>
              </a:rPr>
              <a:t>年</a:t>
            </a:r>
            <a:r>
              <a:rPr lang="en-US" altLang="zh-CN" dirty="0" err="1" smtClean="0">
                <a:solidFill>
                  <a:srgbClr val="3366FF"/>
                </a:solidFill>
              </a:rPr>
              <a:t>Lamport</a:t>
            </a:r>
            <a:r>
              <a:rPr lang="zh-CN" altLang="en-US" dirty="0" smtClean="0">
                <a:solidFill>
                  <a:srgbClr val="3366FF"/>
                </a:solidFill>
              </a:rPr>
              <a:t>用可读性比较强的叙述性语言给出算法描述。</a:t>
            </a:r>
            <a:r>
              <a:rPr lang="en-US" altLang="zh-CN" dirty="0" smtClean="0">
                <a:solidFill>
                  <a:srgbClr val="3366FF"/>
                </a:solidFill>
              </a:rPr>
              <a:t>//</a:t>
            </a:r>
            <a:r>
              <a:rPr lang="en-US" altLang="zh-CN" dirty="0" err="1" smtClean="0">
                <a:solidFill>
                  <a:srgbClr val="3366FF"/>
                </a:solidFill>
              </a:rPr>
              <a:t>Lamport</a:t>
            </a:r>
            <a:r>
              <a:rPr lang="zh-CN" altLang="en-US" dirty="0" smtClean="0">
                <a:solidFill>
                  <a:srgbClr val="3366FF"/>
                </a:solidFill>
              </a:rPr>
              <a:t>对</a:t>
            </a:r>
            <a:r>
              <a:rPr lang="en-US" altLang="zh-CN" dirty="0" err="1" smtClean="0">
                <a:solidFill>
                  <a:srgbClr val="3366FF"/>
                </a:solidFill>
              </a:rPr>
              <a:t>paxos</a:t>
            </a:r>
            <a:r>
              <a:rPr lang="zh-CN" altLang="en-US" dirty="0" smtClean="0">
                <a:solidFill>
                  <a:srgbClr val="3366FF"/>
                </a:solidFill>
              </a:rPr>
              <a:t>算法情有独钟。</a:t>
            </a:r>
            <a:endParaRPr lang="en-US" altLang="zh-CN" dirty="0" smtClean="0">
              <a:solidFill>
                <a:srgbClr val="3366FF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    2006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的三篇论文开启“云”的体系架构，其中的</a:t>
            </a:r>
            <a:r>
              <a:rPr lang="en-US" altLang="zh-CN" dirty="0" smtClean="0">
                <a:solidFill>
                  <a:srgbClr val="FF0000"/>
                </a:solidFill>
              </a:rPr>
              <a:t>chubby</a:t>
            </a:r>
            <a:r>
              <a:rPr lang="zh-CN" altLang="en-US" dirty="0" smtClean="0">
                <a:solidFill>
                  <a:srgbClr val="FF0000"/>
                </a:solidFill>
              </a:rPr>
              <a:t>锁服务使用</a:t>
            </a:r>
            <a:r>
              <a:rPr lang="en-US" altLang="zh-CN" dirty="0" err="1" smtClean="0">
                <a:solidFill>
                  <a:srgbClr val="FF0000"/>
                </a:solidFill>
              </a:rPr>
              <a:t>paxos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chubby cell</a:t>
            </a:r>
            <a:r>
              <a:rPr lang="zh-CN" altLang="en-US" dirty="0" smtClean="0"/>
              <a:t>中的一致性算法，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的影响从此提升。</a:t>
            </a:r>
            <a:r>
              <a:rPr lang="zh-CN" altLang="en-US" dirty="0" smtClean="0">
                <a:solidFill>
                  <a:srgbClr val="FF0000"/>
                </a:solidFill>
              </a:rPr>
              <a:t>目前</a:t>
            </a:r>
            <a:r>
              <a:rPr lang="en-US" altLang="zh-CN" dirty="0" err="1" smtClean="0">
                <a:solidFill>
                  <a:srgbClr val="FF0000"/>
                </a:solidFill>
              </a:rPr>
              <a:t>paxos</a:t>
            </a:r>
            <a:r>
              <a:rPr lang="zh-CN" altLang="en-US" dirty="0" smtClean="0">
                <a:solidFill>
                  <a:srgbClr val="FF0000"/>
                </a:solidFill>
              </a:rPr>
              <a:t>算法的普遍使用</a:t>
            </a:r>
            <a:r>
              <a:rPr lang="zh-CN" altLang="en-US" dirty="0" smtClean="0"/>
              <a:t>也验证了它在分布式一致性算法中的重要地位。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总体说来，</a:t>
            </a:r>
            <a:r>
              <a:rPr lang="en-US" altLang="zh-CN" sz="2400" dirty="0" err="1"/>
              <a:t>paxos</a:t>
            </a:r>
            <a:r>
              <a:rPr lang="zh-CN" altLang="zh-CN" sz="2400" dirty="0"/>
              <a:t>就是通过两个阶段确定一个决议：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>
                <a:solidFill>
                  <a:srgbClr val="FF0000"/>
                </a:solidFill>
              </a:rPr>
              <a:t>prepare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通过询问和回复</a:t>
            </a:r>
            <a:r>
              <a:rPr lang="zh-CN" altLang="zh-CN" sz="2400" dirty="0" smtClean="0"/>
              <a:t>确定</a:t>
            </a:r>
            <a:r>
              <a:rPr lang="zh-CN" altLang="zh-CN" sz="2400" dirty="0"/>
              <a:t>谁的编号最高，只有编号最高者才有权利提交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，会阻塞低编号的预提案</a:t>
            </a:r>
            <a:r>
              <a:rPr lang="zh-CN" altLang="zh-CN" sz="2400" dirty="0" smtClean="0"/>
              <a:t>；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>
                <a:solidFill>
                  <a:srgbClr val="FF0000"/>
                </a:solidFill>
              </a:rPr>
              <a:t>accept</a:t>
            </a:r>
            <a:r>
              <a:rPr lang="zh-CN" altLang="zh-CN" sz="2400" dirty="0" smtClean="0"/>
              <a:t>：</a:t>
            </a:r>
            <a:r>
              <a:rPr lang="zh-CN" altLang="zh-CN" sz="2400" dirty="0"/>
              <a:t>编号最高者提交</a:t>
            </a:r>
            <a:r>
              <a:rPr lang="en-US" altLang="zh-CN" sz="2400" dirty="0"/>
              <a:t>proposal</a:t>
            </a:r>
            <a:r>
              <a:rPr lang="zh-CN" altLang="zh-CN" sz="2400" dirty="0"/>
              <a:t>，如果没有其他节点提出更高编号的</a:t>
            </a:r>
            <a:r>
              <a:rPr lang="en-US" altLang="zh-CN" sz="2400" dirty="0"/>
              <a:t>proposal</a:t>
            </a:r>
            <a:r>
              <a:rPr lang="zh-CN" altLang="zh-CN" sz="2400" dirty="0"/>
              <a:t>，则该提案会被顺利通过；否则，整个过程就会重来</a:t>
            </a:r>
            <a:r>
              <a:rPr lang="zh-CN" altLang="zh-CN" sz="2400" dirty="0" smtClean="0"/>
              <a:t>。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 smtClean="0"/>
              <a:t>算法中提议的传播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196752"/>
            <a:ext cx="8143903" cy="4286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如果</a:t>
            </a:r>
            <a:r>
              <a:rPr lang="en-US" altLang="zh-CN" sz="2400" dirty="0"/>
              <a:t>“</a:t>
            </a:r>
            <a:r>
              <a:rPr lang="zh-CN" altLang="zh-CN" sz="2400" dirty="0"/>
              <a:t>提议者</a:t>
            </a:r>
            <a:r>
              <a:rPr lang="en-US" altLang="zh-CN" sz="2400" dirty="0"/>
              <a:t>a”</a:t>
            </a:r>
            <a:r>
              <a:rPr lang="zh-CN" altLang="zh-CN" sz="2400" dirty="0"/>
              <a:t>在</a:t>
            </a:r>
            <a:r>
              <a:rPr lang="zh-CN" altLang="en-US" sz="2400" dirty="0"/>
              <a:t>询问</a:t>
            </a:r>
            <a:r>
              <a:rPr lang="zh-CN" altLang="zh-CN" sz="2400" dirty="0"/>
              <a:t>时发现</a:t>
            </a:r>
            <a:r>
              <a:rPr lang="en-US" altLang="zh-CN" sz="2400" dirty="0"/>
              <a:t>“</a:t>
            </a:r>
            <a:r>
              <a:rPr lang="zh-CN" altLang="zh-CN" sz="2400" dirty="0"/>
              <a:t>接受者</a:t>
            </a:r>
            <a:r>
              <a:rPr lang="en-US" altLang="zh-CN" sz="2400" dirty="0"/>
              <a:t>”</a:t>
            </a:r>
            <a:r>
              <a:rPr lang="zh-CN" altLang="zh-CN" sz="2400" dirty="0"/>
              <a:t>已经接受过前面</a:t>
            </a:r>
            <a:r>
              <a:rPr lang="zh-CN" altLang="en-US" sz="2400" dirty="0"/>
              <a:t>某位“提议者</a:t>
            </a:r>
            <a:r>
              <a:rPr lang="en-US" altLang="zh-CN" sz="2400" dirty="0"/>
              <a:t>b</a:t>
            </a:r>
            <a:r>
              <a:rPr lang="zh-CN" altLang="en-US" sz="2400" dirty="0"/>
              <a:t>“</a:t>
            </a:r>
            <a:r>
              <a:rPr lang="zh-CN" altLang="zh-CN" sz="2400" dirty="0"/>
              <a:t>的提议了，</a:t>
            </a:r>
            <a:r>
              <a:rPr lang="zh-CN" altLang="zh-CN" sz="2400" dirty="0" smtClean="0"/>
              <a:t>即</a:t>
            </a:r>
            <a:r>
              <a:rPr lang="en-US" altLang="zh-CN" sz="2400" dirty="0" smtClean="0"/>
              <a:t>“</a:t>
            </a:r>
            <a:r>
              <a:rPr lang="zh-CN" altLang="zh-CN" sz="2400" dirty="0"/>
              <a:t>提议者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询问得到诺言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a</a:t>
            </a:r>
            <a:r>
              <a:rPr lang="zh-CN" altLang="zh-CN" sz="2400" dirty="0" smtClean="0"/>
              <a:t>会</a:t>
            </a:r>
            <a:r>
              <a:rPr lang="zh-CN" altLang="zh-CN" sz="2400" dirty="0"/>
              <a:t>把自己的提议改为</a:t>
            </a:r>
            <a:r>
              <a:rPr lang="zh-CN" altLang="en-US" sz="2400" dirty="0"/>
              <a:t>前面“提议者</a:t>
            </a:r>
            <a:r>
              <a:rPr lang="en-US" altLang="zh-CN" sz="2400" dirty="0"/>
              <a:t>b</a:t>
            </a:r>
            <a:r>
              <a:rPr lang="zh-CN" altLang="en-US" sz="2400" dirty="0"/>
              <a:t>“</a:t>
            </a:r>
            <a:r>
              <a:rPr lang="zh-CN" altLang="zh-CN" sz="2400" dirty="0"/>
              <a:t>的提议。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↓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accent1"/>
                </a:solidFill>
              </a:rPr>
              <a:t>Paxos</a:t>
            </a:r>
            <a:r>
              <a:rPr lang="zh-CN" altLang="en-US" sz="2400" dirty="0" smtClean="0">
                <a:solidFill>
                  <a:schemeClr val="accent1"/>
                </a:solidFill>
              </a:rPr>
              <a:t>有别于</a:t>
            </a:r>
            <a:r>
              <a:rPr lang="zh-CN" altLang="zh-CN" sz="2400" dirty="0" smtClean="0">
                <a:solidFill>
                  <a:schemeClr val="accent1"/>
                </a:solidFill>
              </a:rPr>
              <a:t>选举常识</a:t>
            </a:r>
            <a:r>
              <a:rPr lang="zh-CN" altLang="en-US" sz="2400" dirty="0" smtClean="0">
                <a:solidFill>
                  <a:schemeClr val="accent1"/>
                </a:solidFill>
              </a:rPr>
              <a:t>之处：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</a:rPr>
              <a:t>      </a:t>
            </a:r>
            <a:r>
              <a:rPr lang="zh-CN" altLang="zh-CN" sz="2400" dirty="0" smtClean="0">
                <a:solidFill>
                  <a:schemeClr val="accent1"/>
                </a:solidFill>
              </a:rPr>
              <a:t>每个</a:t>
            </a:r>
            <a:r>
              <a:rPr lang="en-US" altLang="zh-CN" sz="2400" dirty="0">
                <a:solidFill>
                  <a:schemeClr val="accent1"/>
                </a:solidFill>
              </a:rPr>
              <a:t>“</a:t>
            </a:r>
            <a:r>
              <a:rPr lang="zh-CN" altLang="zh-CN" sz="2400" dirty="0">
                <a:solidFill>
                  <a:schemeClr val="accent1"/>
                </a:solidFill>
              </a:rPr>
              <a:t>提议者</a:t>
            </a:r>
            <a:r>
              <a:rPr lang="en-US" altLang="zh-CN" sz="2400" dirty="0">
                <a:solidFill>
                  <a:schemeClr val="accent1"/>
                </a:solidFill>
              </a:rPr>
              <a:t>”</a:t>
            </a:r>
            <a:r>
              <a:rPr lang="zh-CN" altLang="zh-CN" sz="2400" dirty="0" smtClean="0">
                <a:solidFill>
                  <a:schemeClr val="accent1"/>
                </a:solidFill>
              </a:rPr>
              <a:t>不</a:t>
            </a:r>
            <a:r>
              <a:rPr lang="zh-CN" altLang="en-US" sz="2400" dirty="0" smtClean="0">
                <a:solidFill>
                  <a:schemeClr val="accent1"/>
                </a:solidFill>
              </a:rPr>
              <a:t>是</a:t>
            </a:r>
            <a:r>
              <a:rPr lang="zh-CN" altLang="zh-CN" sz="2400" dirty="0" smtClean="0">
                <a:solidFill>
                  <a:schemeClr val="accent1"/>
                </a:solidFill>
              </a:rPr>
              <a:t>执着</a:t>
            </a:r>
            <a:r>
              <a:rPr lang="zh-CN" altLang="zh-CN" sz="2400" dirty="0">
                <a:solidFill>
                  <a:schemeClr val="accent1"/>
                </a:solidFill>
              </a:rPr>
              <a:t>于让自己的提议通过，</a:t>
            </a:r>
            <a:r>
              <a:rPr lang="zh-CN" altLang="zh-CN" sz="2400" dirty="0" smtClean="0">
                <a:solidFill>
                  <a:schemeClr val="accent1"/>
                </a:solidFill>
              </a:rPr>
              <a:t>而是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</a:t>
            </a:r>
            <a:r>
              <a:rPr lang="zh-CN" altLang="zh-CN" sz="2400" dirty="0" smtClean="0">
                <a:solidFill>
                  <a:schemeClr val="accent1"/>
                </a:solidFill>
              </a:rPr>
              <a:t>让</a:t>
            </a:r>
            <a:r>
              <a:rPr lang="zh-CN" altLang="zh-CN" sz="2400" dirty="0">
                <a:solidFill>
                  <a:schemeClr val="accent1"/>
                </a:solidFill>
              </a:rPr>
              <a:t>提议尽快达成一致意见</a:t>
            </a:r>
            <a:r>
              <a:rPr lang="zh-CN" altLang="zh-CN" sz="24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算法中提议的传播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286268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/>
              <a:t>接受与拒绝的问题</a:t>
            </a:r>
            <a:r>
              <a:rPr lang="zh-CN" altLang="en-US" sz="2400" b="1" dirty="0"/>
              <a:t>：</a:t>
            </a:r>
            <a:r>
              <a:rPr lang="zh-CN" altLang="en-US" sz="2400" i="1" dirty="0">
                <a:solidFill>
                  <a:srgbClr val="3366FF"/>
                </a:solidFill>
              </a:rPr>
              <a:t>提议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者 </a:t>
            </a:r>
            <a:r>
              <a:rPr lang="en-US" altLang="zh-CN" sz="2400" i="1" dirty="0" smtClean="0">
                <a:solidFill>
                  <a:srgbClr val="3366FF"/>
                </a:solidFill>
              </a:rPr>
              <a:t>a </a:t>
            </a:r>
            <a:r>
              <a:rPr lang="zh-CN" altLang="en-US" sz="2400" dirty="0" smtClean="0">
                <a:solidFill>
                  <a:srgbClr val="3366FF"/>
                </a:solidFill>
              </a:rPr>
              <a:t>询问</a:t>
            </a:r>
            <a:r>
              <a:rPr lang="zh-CN" altLang="en-US" sz="2400" dirty="0">
                <a:solidFill>
                  <a:srgbClr val="3366FF"/>
                </a:solidFill>
              </a:rPr>
              <a:t>时面对多个接受者的返回意见，</a:t>
            </a:r>
            <a:r>
              <a:rPr lang="en-US" altLang="zh-CN" sz="2400" dirty="0">
                <a:solidFill>
                  <a:srgbClr val="3366FF"/>
                </a:solidFill>
              </a:rPr>
              <a:t>“</a:t>
            </a:r>
            <a:r>
              <a:rPr lang="zh-CN" altLang="zh-CN" sz="2400" i="1" dirty="0">
                <a:solidFill>
                  <a:srgbClr val="3366FF"/>
                </a:solidFill>
              </a:rPr>
              <a:t>接受者</a:t>
            </a:r>
            <a:r>
              <a:rPr lang="en-US" altLang="zh-CN" sz="2400" i="1" dirty="0">
                <a:solidFill>
                  <a:srgbClr val="3366FF"/>
                </a:solidFill>
              </a:rPr>
              <a:t>1</a:t>
            </a:r>
            <a:r>
              <a:rPr lang="en-US" altLang="zh-CN" sz="2400" dirty="0">
                <a:solidFill>
                  <a:srgbClr val="3366FF"/>
                </a:solidFill>
              </a:rPr>
              <a:t>”</a:t>
            </a:r>
            <a:r>
              <a:rPr lang="zh-CN" altLang="en-US" sz="2400" dirty="0">
                <a:solidFill>
                  <a:srgbClr val="3366FF"/>
                </a:solidFill>
              </a:rPr>
              <a:t>返回</a:t>
            </a:r>
            <a:r>
              <a:rPr lang="zh-CN" altLang="zh-CN" sz="2400" dirty="0" smtClean="0">
                <a:solidFill>
                  <a:srgbClr val="3366FF"/>
                </a:solidFill>
              </a:rPr>
              <a:t>提案</a:t>
            </a:r>
            <a:r>
              <a:rPr lang="en-US" altLang="zh-CN" sz="2400" dirty="0">
                <a:solidFill>
                  <a:srgbClr val="3366FF"/>
                </a:solidFill>
              </a:rPr>
              <a:t>1</a:t>
            </a:r>
            <a:r>
              <a:rPr lang="zh-CN" altLang="zh-CN" sz="2400" dirty="0">
                <a:solidFill>
                  <a:srgbClr val="3366FF"/>
                </a:solidFill>
              </a:rPr>
              <a:t>，而</a:t>
            </a:r>
            <a:r>
              <a:rPr lang="en-US" altLang="zh-CN" sz="2400" dirty="0">
                <a:solidFill>
                  <a:srgbClr val="3366FF"/>
                </a:solidFill>
              </a:rPr>
              <a:t>“</a:t>
            </a:r>
            <a:r>
              <a:rPr lang="zh-CN" altLang="zh-CN" sz="2400" i="1" dirty="0">
                <a:solidFill>
                  <a:srgbClr val="3366FF"/>
                </a:solidFill>
              </a:rPr>
              <a:t>接受者</a:t>
            </a:r>
            <a:r>
              <a:rPr lang="en-US" altLang="zh-CN" sz="2400" i="1" dirty="0">
                <a:solidFill>
                  <a:srgbClr val="3366FF"/>
                </a:solidFill>
              </a:rPr>
              <a:t>2</a:t>
            </a:r>
            <a:r>
              <a:rPr lang="en-US" altLang="zh-CN" sz="2400" dirty="0">
                <a:solidFill>
                  <a:srgbClr val="3366FF"/>
                </a:solidFill>
              </a:rPr>
              <a:t>”</a:t>
            </a:r>
            <a:r>
              <a:rPr lang="zh-CN" altLang="en-US" sz="2400" dirty="0">
                <a:solidFill>
                  <a:srgbClr val="3366FF"/>
                </a:solidFill>
              </a:rPr>
              <a:t>返回</a:t>
            </a:r>
            <a:r>
              <a:rPr lang="zh-CN" altLang="zh-CN" sz="2400" dirty="0" smtClean="0">
                <a:solidFill>
                  <a:srgbClr val="3366FF"/>
                </a:solidFill>
              </a:rPr>
              <a:t>提案</a:t>
            </a:r>
            <a:r>
              <a:rPr lang="en-US" altLang="zh-CN" sz="2400" dirty="0">
                <a:solidFill>
                  <a:srgbClr val="3366FF"/>
                </a:solidFill>
              </a:rPr>
              <a:t>2</a:t>
            </a:r>
            <a:r>
              <a:rPr lang="zh-CN" altLang="zh-CN" sz="2400" dirty="0">
                <a:solidFill>
                  <a:srgbClr val="3366FF"/>
                </a:solidFill>
              </a:rPr>
              <a:t>，该怎么办？</a:t>
            </a:r>
            <a:endParaRPr lang="en-US" altLang="zh-CN" sz="2400" dirty="0">
              <a:solidFill>
                <a:srgbClr val="3366FF"/>
              </a:solidFill>
            </a:endParaRPr>
          </a:p>
          <a:p>
            <a:r>
              <a:rPr lang="zh-CN" altLang="en-US" sz="2400" dirty="0"/>
              <a:t>     </a:t>
            </a:r>
            <a:r>
              <a:rPr lang="zh-CN" altLang="en-US" sz="2400" i="1" dirty="0"/>
              <a:t>提议</a:t>
            </a:r>
            <a:r>
              <a:rPr lang="zh-CN" altLang="en-US" sz="2400" i="1" dirty="0" smtClean="0"/>
              <a:t>者 </a:t>
            </a:r>
            <a:r>
              <a:rPr lang="en-US" altLang="zh-CN" sz="2400" i="1" dirty="0" smtClean="0"/>
              <a:t>a </a:t>
            </a:r>
            <a:r>
              <a:rPr lang="zh-CN" altLang="en-US" sz="2400" dirty="0" smtClean="0"/>
              <a:t>获得</a:t>
            </a:r>
            <a:r>
              <a:rPr lang="zh-CN" altLang="en-US" sz="2400" dirty="0"/>
              <a:t>诺言时，</a:t>
            </a:r>
            <a:r>
              <a:rPr lang="en-US" altLang="zh-CN" sz="2400" dirty="0"/>
              <a:t> “</a:t>
            </a:r>
            <a:r>
              <a:rPr lang="zh-CN" altLang="zh-CN" sz="2400" i="1" dirty="0"/>
              <a:t>接受者</a:t>
            </a:r>
            <a:r>
              <a:rPr lang="en-US" altLang="zh-CN" sz="2400" dirty="0"/>
              <a:t>”</a:t>
            </a:r>
            <a:r>
              <a:rPr lang="zh-CN" altLang="zh-CN" sz="2400" dirty="0"/>
              <a:t>会</a:t>
            </a:r>
            <a:r>
              <a:rPr lang="zh-CN" altLang="en-US" sz="2400" dirty="0"/>
              <a:t>告知</a:t>
            </a:r>
            <a:r>
              <a:rPr lang="zh-CN" altLang="en-US" sz="2400" dirty="0" smtClean="0"/>
              <a:t>两项信息：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①</a:t>
            </a:r>
            <a:r>
              <a:rPr lang="zh-CN" altLang="en-US" sz="2400" dirty="0" smtClean="0"/>
              <a:t>他</a:t>
            </a:r>
            <a:r>
              <a:rPr lang="zh-CN" altLang="en-US" sz="2400" dirty="0"/>
              <a:t>所承诺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提案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②</a:t>
            </a:r>
            <a:r>
              <a:rPr lang="zh-CN" altLang="en-US" sz="2400" dirty="0" smtClean="0"/>
              <a:t>当时</a:t>
            </a:r>
            <a:r>
              <a:rPr lang="zh-CN" altLang="en-US" sz="2400" dirty="0"/>
              <a:t>接受该</a:t>
            </a:r>
            <a:r>
              <a:rPr lang="zh-CN" altLang="en-US" sz="2400" dirty="0" smtClean="0"/>
              <a:t>提案</a:t>
            </a:r>
            <a:r>
              <a:rPr lang="zh-CN" altLang="en-US" sz="2400" dirty="0"/>
              <a:t>时的方案编号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   ↓</a:t>
            </a:r>
          </a:p>
          <a:p>
            <a:r>
              <a:rPr lang="zh-CN" altLang="en-US" sz="2400" i="1" dirty="0" smtClean="0"/>
              <a:t>提议者 </a:t>
            </a:r>
            <a:r>
              <a:rPr lang="en-US" altLang="zh-CN" sz="2400" i="1" dirty="0" smtClean="0"/>
              <a:t>a </a:t>
            </a:r>
            <a:r>
              <a:rPr lang="zh-CN" altLang="en-US" sz="2400" dirty="0" smtClean="0"/>
              <a:t>选择</a:t>
            </a:r>
            <a:r>
              <a:rPr lang="zh-CN" altLang="en-US" sz="2400" dirty="0"/>
              <a:t>编号较大的诺言作为自己的</a:t>
            </a:r>
            <a:r>
              <a:rPr lang="zh-CN" altLang="en-US" sz="2400" dirty="0" smtClean="0"/>
              <a:t>提案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博弈</a:t>
            </a:r>
            <a:r>
              <a:rPr lang="zh-CN" altLang="en-US" sz="2400" b="1" dirty="0"/>
              <a:t>过程</a:t>
            </a:r>
            <a:r>
              <a:rPr lang="zh-CN" altLang="zh-CN" sz="2400" b="1" dirty="0"/>
              <a:t>：</a:t>
            </a:r>
            <a:endParaRPr lang="en-US" altLang="zh-CN" sz="2400" b="1" dirty="0"/>
          </a:p>
          <a:p>
            <a:r>
              <a:rPr lang="zh-CN" altLang="en-US" sz="2400" dirty="0"/>
              <a:t>     提议者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谁先赶在对方询问接受者</a:t>
            </a:r>
            <a:r>
              <a:rPr lang="zh-CN" altLang="en-US" sz="2400" dirty="0" smtClean="0"/>
              <a:t>之前成为接受者</a:t>
            </a:r>
            <a:r>
              <a:rPr lang="zh-CN" altLang="en-US" sz="2400" dirty="0"/>
              <a:t>的诺言，谁的提议方案就会传播给对方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339752" y="5499227"/>
            <a:ext cx="4514800" cy="612648"/>
          </a:xfrm>
          <a:prstGeom prst="wedgeRoundRectCallout">
            <a:avLst>
              <a:gd name="adj1" fmla="val -36310"/>
              <a:gd name="adj2" fmla="val -705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成为诺言之前则后提出者优先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 smtClean="0"/>
              <a:t>算法问题证明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40768"/>
            <a:ext cx="8032378" cy="489654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《</a:t>
            </a:r>
            <a:r>
              <a:rPr lang="en-US" altLang="zh-CN" sz="2400" dirty="0" err="1" smtClean="0"/>
              <a:t>paxos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made </a:t>
            </a:r>
            <a:r>
              <a:rPr lang="en-US" altLang="zh-CN" sz="2400" dirty="0" smtClean="0"/>
              <a:t>simple》</a:t>
            </a:r>
            <a:r>
              <a:rPr lang="zh-CN" altLang="en-US" sz="2400" dirty="0"/>
              <a:t>一文</a:t>
            </a:r>
            <a:r>
              <a:rPr lang="zh-CN" altLang="zh-CN" sz="2400" dirty="0" smtClean="0"/>
              <a:t>证明了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“</a:t>
            </a:r>
            <a:r>
              <a:rPr lang="zh-CN" altLang="zh-CN" sz="2400" dirty="0" smtClean="0">
                <a:solidFill>
                  <a:srgbClr val="FF0000"/>
                </a:solidFill>
              </a:rPr>
              <a:t>按照</a:t>
            </a:r>
            <a:r>
              <a:rPr lang="en-US" altLang="zh-CN" sz="2400" dirty="0">
                <a:solidFill>
                  <a:srgbClr val="FF0000"/>
                </a:solidFill>
              </a:rPr>
              <a:t>PAXOS</a:t>
            </a:r>
            <a:r>
              <a:rPr lang="zh-CN" altLang="zh-CN" sz="2400" dirty="0">
                <a:solidFill>
                  <a:srgbClr val="FF0000"/>
                </a:solidFill>
              </a:rPr>
              <a:t>算法</a:t>
            </a:r>
            <a:r>
              <a:rPr lang="zh-CN" altLang="zh-CN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zh-CN" altLang="zh-CN" sz="2400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</a:rPr>
              <a:t>v(</a:t>
            </a:r>
            <a:r>
              <a:rPr lang="zh-CN" altLang="zh-CN" sz="2400" dirty="0">
                <a:solidFill>
                  <a:srgbClr val="FF0000"/>
                </a:solidFill>
              </a:rPr>
              <a:t>来自提议</a:t>
            </a:r>
            <a:r>
              <a:rPr lang="en-US" altLang="zh-CN" sz="2400" dirty="0">
                <a:solidFill>
                  <a:srgbClr val="FF0000"/>
                </a:solidFill>
              </a:rPr>
              <a:t>N)</a:t>
            </a:r>
            <a:r>
              <a:rPr lang="zh-CN" altLang="zh-CN" sz="2400" dirty="0">
                <a:solidFill>
                  <a:srgbClr val="FF0000"/>
                </a:solidFill>
              </a:rPr>
              <a:t>未来会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已经被</a:t>
            </a:r>
            <a:r>
              <a:rPr lang="zh-CN" altLang="zh-CN" sz="2400" dirty="0" smtClean="0">
                <a:solidFill>
                  <a:srgbClr val="FF0000"/>
                </a:solidFill>
              </a:rPr>
              <a:t>接受</a:t>
            </a:r>
            <a:r>
              <a:rPr lang="zh-CN" altLang="en-US" sz="2400" dirty="0" smtClean="0">
                <a:solidFill>
                  <a:srgbClr val="FF0000"/>
                </a:solidFill>
              </a:rPr>
              <a:t>的情况下</a:t>
            </a:r>
            <a:r>
              <a:rPr lang="zh-CN" altLang="zh-CN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不会</a:t>
            </a:r>
            <a:r>
              <a:rPr lang="zh-CN" altLang="zh-CN" sz="2400" dirty="0" smtClean="0">
                <a:solidFill>
                  <a:srgbClr val="FF0000"/>
                </a:solidFill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一个</a:t>
            </a:r>
            <a:r>
              <a:rPr lang="en-US" altLang="zh-CN" sz="2400" dirty="0">
                <a:solidFill>
                  <a:srgbClr val="FF0000"/>
                </a:solidFill>
              </a:rPr>
              <a:t>M &gt; N</a:t>
            </a:r>
            <a:r>
              <a:rPr lang="zh-CN" altLang="zh-CN" sz="2400" dirty="0">
                <a:solidFill>
                  <a:srgbClr val="FF0000"/>
                </a:solidFill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</a:rPr>
              <a:t>提议提出</a:t>
            </a:r>
            <a:r>
              <a:rPr lang="zh-CN" altLang="zh-CN" sz="2400" dirty="0">
                <a:solidFill>
                  <a:srgbClr val="FF0000"/>
                </a:solidFill>
              </a:rPr>
              <a:t>一个不同的值</a:t>
            </a:r>
            <a:r>
              <a:rPr lang="en-US" altLang="zh-CN" sz="2400" dirty="0" smtClean="0">
                <a:solidFill>
                  <a:srgbClr val="FF0000"/>
                </a:solidFill>
              </a:rPr>
              <a:t>u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证明：（</a:t>
            </a:r>
            <a:r>
              <a:rPr lang="zh-CN" altLang="en-US" sz="2400" dirty="0" smtClean="0">
                <a:solidFill>
                  <a:srgbClr val="3366FF"/>
                </a:solidFill>
              </a:rPr>
              <a:t>用</a:t>
            </a:r>
            <a:r>
              <a:rPr lang="zh-CN" altLang="zh-CN" sz="2400" dirty="0" smtClean="0">
                <a:solidFill>
                  <a:srgbClr val="3366FF"/>
                </a:solidFill>
              </a:rPr>
              <a:t>递归法证明</a:t>
            </a:r>
            <a:r>
              <a:rPr lang="zh-CN" altLang="en-US" sz="2400" dirty="0" smtClean="0">
                <a:solidFill>
                  <a:srgbClr val="3366FF"/>
                </a:solidFill>
              </a:rPr>
              <a:t>：任何</a:t>
            </a:r>
            <a:r>
              <a:rPr lang="en-US" altLang="zh-CN" sz="2400" dirty="0" smtClean="0">
                <a:solidFill>
                  <a:srgbClr val="3366FF"/>
                </a:solidFill>
              </a:rPr>
              <a:t>M </a:t>
            </a:r>
            <a:r>
              <a:rPr lang="en-US" altLang="zh-CN" sz="2400" dirty="0">
                <a:solidFill>
                  <a:srgbClr val="3366FF"/>
                </a:solidFill>
              </a:rPr>
              <a:t>&gt; N</a:t>
            </a:r>
            <a:r>
              <a:rPr lang="zh-CN" altLang="zh-CN" sz="2400" dirty="0">
                <a:solidFill>
                  <a:srgbClr val="3366FF"/>
                </a:solidFill>
              </a:rPr>
              <a:t>的提议都只会提议值</a:t>
            </a:r>
            <a:r>
              <a:rPr lang="en-US" altLang="zh-CN" sz="2400" dirty="0" smtClean="0">
                <a:solidFill>
                  <a:srgbClr val="3366FF"/>
                </a:solidFill>
              </a:rPr>
              <a:t>v</a:t>
            </a:r>
            <a:r>
              <a:rPr lang="zh-CN" altLang="zh-CN" sz="2400" dirty="0" smtClean="0">
                <a:solidFill>
                  <a:srgbClr val="3366FF"/>
                </a:solidFill>
              </a:rPr>
              <a:t> 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</a:t>
            </a:r>
            <a:r>
              <a:rPr lang="zh-CN" altLang="zh-CN" sz="2400" dirty="0" smtClean="0"/>
              <a:t>首先</a:t>
            </a:r>
            <a:r>
              <a:rPr lang="zh-CN" altLang="zh-CN" sz="2400" dirty="0"/>
              <a:t>从</a:t>
            </a:r>
            <a:r>
              <a:rPr lang="en-US" altLang="zh-CN" sz="2400" dirty="0"/>
              <a:t>M = N + 1</a:t>
            </a:r>
            <a:r>
              <a:rPr lang="zh-CN" altLang="zh-CN" sz="2400" dirty="0"/>
              <a:t>开始</a:t>
            </a:r>
            <a:r>
              <a:rPr lang="zh-CN" altLang="zh-CN" sz="2400" dirty="0" smtClean="0"/>
              <a:t>。假设</a:t>
            </a:r>
            <a:r>
              <a:rPr lang="en-US" altLang="zh-CN" sz="2400" dirty="0" smtClean="0"/>
              <a:t>M</a:t>
            </a:r>
            <a:r>
              <a:rPr lang="zh-CN" altLang="zh-CN" sz="2400" dirty="0" smtClean="0"/>
              <a:t>的</a:t>
            </a:r>
            <a:r>
              <a:rPr lang="zh-CN" altLang="en-US" sz="2400" dirty="0"/>
              <a:t>法定集合</a:t>
            </a:r>
            <a:r>
              <a:rPr lang="zh-CN" altLang="zh-CN" sz="2400" dirty="0"/>
              <a:t>是</a:t>
            </a:r>
            <a:r>
              <a:rPr lang="en-US" altLang="zh-CN" sz="2400" dirty="0" err="1"/>
              <a:t>Qm</a:t>
            </a:r>
            <a:r>
              <a:rPr lang="zh-CN" altLang="zh-CN" sz="2400" dirty="0"/>
              <a:t>，</a:t>
            </a:r>
            <a:r>
              <a:rPr lang="en-US" altLang="zh-CN" sz="2400" dirty="0"/>
              <a:t>N</a:t>
            </a:r>
            <a:r>
              <a:rPr lang="zh-CN" altLang="zh-CN" sz="2400" dirty="0"/>
              <a:t>的</a:t>
            </a:r>
            <a:r>
              <a:rPr lang="zh-CN" altLang="en-US" sz="2400" dirty="0"/>
              <a:t>法定集合是</a:t>
            </a:r>
            <a:r>
              <a:rPr lang="en-US" altLang="zh-CN" sz="2400" dirty="0" err="1"/>
              <a:t>Qn</a:t>
            </a:r>
            <a:r>
              <a:rPr lang="zh-CN" altLang="zh-CN" sz="2400" dirty="0"/>
              <a:t>。</a:t>
            </a:r>
            <a:r>
              <a:rPr lang="en-US" altLang="zh-CN" sz="2400" dirty="0" err="1"/>
              <a:t>Qm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Qn</a:t>
            </a:r>
            <a:r>
              <a:rPr lang="zh-CN" altLang="en-US" sz="2400" dirty="0" smtClean="0"/>
              <a:t>必</a:t>
            </a:r>
            <a:r>
              <a:rPr lang="zh-CN" altLang="zh-CN" sz="2400" dirty="0" smtClean="0"/>
              <a:t>有</a:t>
            </a:r>
            <a:r>
              <a:rPr lang="zh-CN" altLang="zh-CN" sz="2400" dirty="0"/>
              <a:t>交集，</a:t>
            </a:r>
            <a:r>
              <a:rPr lang="zh-CN" altLang="en-US" sz="2400" dirty="0"/>
              <a:t>而</a:t>
            </a:r>
            <a:r>
              <a:rPr lang="zh-CN" altLang="zh-CN" sz="2400" dirty="0"/>
              <a:t>提议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zh-CN" altLang="zh-CN" sz="2400" dirty="0"/>
              <a:t>值</a:t>
            </a:r>
            <a:r>
              <a:rPr lang="en-US" altLang="zh-CN" sz="2400" dirty="0"/>
              <a:t>v</a:t>
            </a:r>
            <a:r>
              <a:rPr lang="zh-CN" altLang="zh-CN" sz="2400" dirty="0"/>
              <a:t>最终被接受，</a:t>
            </a:r>
            <a:r>
              <a:rPr lang="zh-CN" altLang="en-US" sz="2400" dirty="0"/>
              <a:t>因此</a:t>
            </a:r>
            <a:r>
              <a:rPr lang="en-US" altLang="zh-CN" sz="2400" dirty="0" err="1"/>
              <a:t>Qm</a:t>
            </a:r>
            <a:r>
              <a:rPr lang="zh-CN" altLang="en-US" sz="2400" dirty="0"/>
              <a:t>至少</a:t>
            </a:r>
            <a:r>
              <a:rPr lang="zh-CN" altLang="zh-CN" sz="2400" dirty="0"/>
              <a:t>存在一个节点接受了</a:t>
            </a:r>
            <a:r>
              <a:rPr lang="en-US" altLang="zh-CN" sz="2400" dirty="0"/>
              <a:t>N</a:t>
            </a:r>
            <a:r>
              <a:rPr lang="zh-CN" altLang="zh-CN" sz="2400" dirty="0"/>
              <a:t>的</a:t>
            </a:r>
            <a:r>
              <a:rPr lang="zh-CN" altLang="en-US" sz="2400" dirty="0"/>
              <a:t>提案</a:t>
            </a:r>
            <a:r>
              <a:rPr lang="zh-CN" altLang="zh-CN" sz="2400" dirty="0"/>
              <a:t>并记录</a:t>
            </a:r>
            <a:r>
              <a:rPr lang="zh-CN" altLang="zh-CN" sz="2400" dirty="0" smtClean="0"/>
              <a:t>了</a:t>
            </a:r>
            <a:r>
              <a:rPr lang="zh-CN" altLang="en-US" sz="2400" dirty="0" smtClean="0"/>
              <a:t>其</a:t>
            </a:r>
            <a:r>
              <a:rPr lang="en-US" altLang="zh-CN" sz="2400" dirty="0" smtClean="0"/>
              <a:t>v</a:t>
            </a:r>
            <a:r>
              <a:rPr lang="zh-CN" altLang="en-US" sz="2400" dirty="0"/>
              <a:t>值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716016" y="2585087"/>
            <a:ext cx="1584176" cy="694895"/>
          </a:xfrm>
          <a:prstGeom prst="wedgeRoundRectCallout">
            <a:avLst>
              <a:gd name="adj1" fmla="val -79419"/>
              <a:gd name="adj2" fmla="val 52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安全原则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2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算法问题证明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340768"/>
            <a:ext cx="8143903" cy="4286268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此时</a:t>
            </a:r>
            <a:r>
              <a:rPr lang="zh-CN" altLang="en-US" sz="2400" dirty="0" smtClean="0"/>
              <a:t>两种情况：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M</a:t>
            </a:r>
            <a:r>
              <a:rPr lang="zh-CN" altLang="zh-CN" sz="2400" dirty="0"/>
              <a:t>发现</a:t>
            </a:r>
            <a:r>
              <a:rPr lang="en-US" altLang="zh-CN" sz="2400" dirty="0"/>
              <a:t>N</a:t>
            </a:r>
            <a:r>
              <a:rPr lang="zh-CN" altLang="zh-CN" sz="2400" dirty="0" smtClean="0"/>
              <a:t>是</a:t>
            </a:r>
            <a:r>
              <a:rPr lang="zh-CN" altLang="en-US" sz="2400" dirty="0" smtClean="0"/>
              <a:t>询问回来的决议中</a:t>
            </a:r>
            <a:r>
              <a:rPr lang="zh-CN" altLang="zh-CN" sz="2400" dirty="0" smtClean="0"/>
              <a:t>最大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编号</a:t>
            </a:r>
            <a:r>
              <a:rPr lang="zh-CN" altLang="en-US" sz="2400" dirty="0" smtClean="0"/>
              <a:t>，则</a:t>
            </a:r>
            <a:r>
              <a:rPr lang="zh-CN" altLang="en-US" sz="2400" dirty="0"/>
              <a:t>直接</a:t>
            </a:r>
            <a:r>
              <a:rPr lang="zh-CN" altLang="zh-CN" sz="2400" dirty="0"/>
              <a:t>选择</a:t>
            </a:r>
            <a:r>
              <a:rPr lang="en-US" altLang="zh-CN" sz="2400" dirty="0"/>
              <a:t>v</a:t>
            </a:r>
            <a:r>
              <a:rPr lang="zh-CN" altLang="zh-CN" sz="2400" dirty="0"/>
              <a:t>值</a:t>
            </a:r>
            <a:r>
              <a:rPr lang="zh-CN" altLang="en-US" sz="2400" dirty="0"/>
              <a:t>作为自己的提案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选择了另外一个返回的决议值</a:t>
            </a:r>
            <a:r>
              <a:rPr lang="en-US" altLang="zh-CN" sz="2400" dirty="0" smtClean="0"/>
              <a:t>u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则</a:t>
            </a:r>
            <a:r>
              <a:rPr lang="zh-CN" altLang="zh-CN" sz="2400" dirty="0" smtClean="0"/>
              <a:t>必然</a:t>
            </a:r>
            <a:r>
              <a:rPr lang="zh-CN" altLang="zh-CN" sz="2400" dirty="0"/>
              <a:t>存在一个</a:t>
            </a:r>
            <a:r>
              <a:rPr lang="zh-CN" altLang="zh-CN" sz="2400" dirty="0">
                <a:solidFill>
                  <a:srgbClr val="FF0000"/>
                </a:solidFill>
              </a:rPr>
              <a:t>最早提议</a:t>
            </a:r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zh-CN" altLang="zh-CN" sz="2400" dirty="0">
                <a:solidFill>
                  <a:srgbClr val="FF0000"/>
                </a:solidFill>
              </a:rPr>
              <a:t>值的提议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M’&gt;M</a:t>
            </a:r>
            <a:r>
              <a:rPr lang="zh-CN" altLang="en-US" sz="2400" dirty="0" smtClean="0"/>
              <a:t>（</a:t>
            </a:r>
            <a:r>
              <a:rPr lang="zh-CN" altLang="zh-CN" sz="2400" dirty="0" smtClean="0"/>
              <a:t>否则</a:t>
            </a:r>
            <a:r>
              <a:rPr lang="en-US" altLang="zh-CN" sz="2400" dirty="0"/>
              <a:t>u</a:t>
            </a:r>
            <a:r>
              <a:rPr lang="zh-CN" altLang="zh-CN" sz="2400" dirty="0"/>
              <a:t>无从而</a:t>
            </a:r>
            <a:r>
              <a:rPr lang="zh-CN" altLang="zh-CN" sz="2400" dirty="0" smtClean="0"/>
              <a:t>来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M=N+1,</a:t>
            </a:r>
            <a:r>
              <a:rPr lang="zh-CN" altLang="en-US" sz="2400" dirty="0" smtClean="0"/>
              <a:t>但又选择了一个值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     </a:t>
            </a:r>
            <a:r>
              <a:rPr lang="zh-CN" altLang="zh-CN" sz="2400" dirty="0" smtClean="0"/>
              <a:t>设</a:t>
            </a:r>
            <a:r>
              <a:rPr lang="en-US" altLang="zh-CN" sz="2400" dirty="0" smtClean="0"/>
              <a:t>M</a:t>
            </a:r>
            <a:r>
              <a:rPr lang="en-US" altLang="zh-CN" sz="2400" dirty="0"/>
              <a:t>’</a:t>
            </a:r>
            <a:r>
              <a:rPr lang="zh-CN" altLang="zh-CN" sz="2400" dirty="0"/>
              <a:t>的</a:t>
            </a:r>
            <a:r>
              <a:rPr lang="zh-CN" altLang="en-US" sz="2400" dirty="0"/>
              <a:t>法定集合</a:t>
            </a:r>
            <a:r>
              <a:rPr lang="zh-CN" altLang="zh-CN" sz="2400" dirty="0" smtClean="0"/>
              <a:t>是</a:t>
            </a:r>
            <a:r>
              <a:rPr lang="en-US" altLang="zh-CN" sz="2400" dirty="0" err="1" smtClean="0"/>
              <a:t>Qm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</a:t>
            </a:r>
            <a:r>
              <a:rPr lang="en-US" altLang="zh-CN" sz="2400" dirty="0" err="1"/>
              <a:t>Qm</a:t>
            </a:r>
            <a:r>
              <a:rPr lang="en-US" altLang="zh-CN" sz="2400" dirty="0"/>
              <a:t>’</a:t>
            </a:r>
            <a:r>
              <a:rPr lang="zh-CN" altLang="zh-CN" sz="2400" dirty="0"/>
              <a:t>中所有节点都会在接受到</a:t>
            </a:r>
            <a:r>
              <a:rPr lang="en-US" altLang="zh-CN" sz="2400" dirty="0"/>
              <a:t>N</a:t>
            </a:r>
            <a:r>
              <a:rPr lang="zh-CN" altLang="zh-CN" sz="2400" dirty="0"/>
              <a:t>提议的</a:t>
            </a:r>
            <a:r>
              <a:rPr lang="zh-CN" altLang="en-US" sz="2400" dirty="0">
                <a:solidFill>
                  <a:srgbClr val="FF0000"/>
                </a:solidFill>
              </a:rPr>
              <a:t>提交</a:t>
            </a:r>
            <a:r>
              <a:rPr lang="zh-CN" altLang="en-US" sz="2400" dirty="0"/>
              <a:t>请求</a:t>
            </a:r>
            <a:r>
              <a:rPr lang="zh-CN" altLang="zh-CN" sz="2400" dirty="0"/>
              <a:t>之前就接收</a:t>
            </a:r>
            <a:r>
              <a:rPr lang="zh-CN" altLang="zh-CN" sz="2400" dirty="0" smtClean="0"/>
              <a:t>到</a:t>
            </a:r>
            <a:r>
              <a:rPr lang="zh-CN" altLang="en-US" sz="2400" dirty="0" smtClean="0"/>
              <a:t>并承诺</a:t>
            </a:r>
            <a:r>
              <a:rPr lang="en-US" altLang="zh-CN" sz="2400" dirty="0" smtClean="0"/>
              <a:t>M’</a:t>
            </a:r>
            <a:r>
              <a:rPr lang="zh-CN" altLang="zh-CN" sz="2400" dirty="0" smtClean="0"/>
              <a:t>提议</a:t>
            </a:r>
            <a:r>
              <a:rPr lang="zh-CN" altLang="zh-CN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询问</a:t>
            </a:r>
            <a:r>
              <a:rPr lang="zh-CN" altLang="en-US" sz="2400" dirty="0" smtClean="0"/>
              <a:t>请求（</a:t>
            </a:r>
            <a:r>
              <a:rPr lang="zh-CN" altLang="zh-CN" sz="2400" dirty="0" smtClean="0">
                <a:solidFill>
                  <a:srgbClr val="3366FF"/>
                </a:solidFill>
              </a:rPr>
              <a:t>否则</a:t>
            </a:r>
            <a:r>
              <a:rPr lang="en-US" altLang="zh-CN" sz="2400" dirty="0" smtClean="0">
                <a:solidFill>
                  <a:srgbClr val="3366FF"/>
                </a:solidFill>
              </a:rPr>
              <a:t>M’</a:t>
            </a:r>
            <a:r>
              <a:rPr lang="zh-CN" altLang="zh-CN" sz="2400" dirty="0" smtClean="0">
                <a:solidFill>
                  <a:srgbClr val="3366FF"/>
                </a:solidFill>
              </a:rPr>
              <a:t>选择其他非</a:t>
            </a:r>
            <a:r>
              <a:rPr lang="en-US" altLang="zh-CN" sz="2400" dirty="0" smtClean="0">
                <a:solidFill>
                  <a:srgbClr val="3366FF"/>
                </a:solidFill>
              </a:rPr>
              <a:t>u</a:t>
            </a:r>
            <a:r>
              <a:rPr lang="zh-CN" altLang="zh-CN" sz="2400" dirty="0" smtClean="0">
                <a:solidFill>
                  <a:srgbClr val="3366FF"/>
                </a:solidFill>
              </a:rPr>
              <a:t>的值</a:t>
            </a:r>
            <a:r>
              <a:rPr lang="zh-CN" altLang="en-US" sz="2400" dirty="0" smtClean="0">
                <a:solidFill>
                  <a:srgbClr val="3366FF"/>
                </a:solidFill>
              </a:rPr>
              <a:t>，因为</a:t>
            </a:r>
            <a:r>
              <a:rPr lang="en-US" altLang="zh-CN" sz="2400" dirty="0" smtClean="0">
                <a:solidFill>
                  <a:srgbClr val="3366FF"/>
                </a:solidFill>
              </a:rPr>
              <a:t>M</a:t>
            </a:r>
            <a:r>
              <a:rPr lang="en-US" altLang="zh-CN" sz="2400" dirty="0" smtClean="0"/>
              <a:t>’</a:t>
            </a:r>
            <a:r>
              <a:rPr lang="zh-CN" altLang="zh-CN" sz="2400" dirty="0" smtClean="0">
                <a:solidFill>
                  <a:srgbClr val="3366FF"/>
                </a:solidFill>
              </a:rPr>
              <a:t>是</a:t>
            </a:r>
            <a:r>
              <a:rPr lang="en-US" altLang="zh-CN" sz="2400" dirty="0" smtClean="0">
                <a:solidFill>
                  <a:srgbClr val="3366FF"/>
                </a:solidFill>
              </a:rPr>
              <a:t> &gt;M=N+1</a:t>
            </a:r>
            <a:r>
              <a:rPr lang="zh-CN" altLang="zh-CN" sz="2400" dirty="0" smtClean="0">
                <a:solidFill>
                  <a:srgbClr val="3366FF"/>
                </a:solidFill>
              </a:rPr>
              <a:t>且</a:t>
            </a:r>
            <a:r>
              <a:rPr lang="zh-CN" altLang="zh-CN" sz="2400" dirty="0">
                <a:solidFill>
                  <a:srgbClr val="3366FF"/>
                </a:solidFill>
              </a:rPr>
              <a:t>提议</a:t>
            </a:r>
            <a:r>
              <a:rPr lang="en-US" altLang="zh-CN" sz="2400" dirty="0">
                <a:solidFill>
                  <a:srgbClr val="3366FF"/>
                </a:solidFill>
              </a:rPr>
              <a:t>u</a:t>
            </a:r>
            <a:r>
              <a:rPr lang="zh-CN" altLang="zh-CN" sz="2400" dirty="0">
                <a:solidFill>
                  <a:srgbClr val="3366FF"/>
                </a:solidFill>
              </a:rPr>
              <a:t>的最早的</a:t>
            </a:r>
            <a:r>
              <a:rPr lang="zh-CN" altLang="zh-CN" sz="2400" dirty="0" smtClean="0">
                <a:solidFill>
                  <a:srgbClr val="3366FF"/>
                </a:solidFill>
              </a:rPr>
              <a:t>编号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又因为</a:t>
            </a:r>
            <a:r>
              <a:rPr lang="en-US" altLang="zh-CN" sz="2400" dirty="0" smtClean="0"/>
              <a:t>M</a:t>
            </a:r>
            <a:r>
              <a:rPr lang="en-US" altLang="zh-CN" sz="2400" dirty="0"/>
              <a:t>’&gt;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，这将导致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Qm</a:t>
            </a:r>
            <a:r>
              <a:rPr lang="en-US" altLang="zh-CN" sz="2400" dirty="0">
                <a:solidFill>
                  <a:srgbClr val="FF0000"/>
                </a:solidFill>
              </a:rPr>
              <a:t>’</a:t>
            </a:r>
            <a:r>
              <a:rPr lang="zh-CN" altLang="zh-CN" sz="2400" dirty="0">
                <a:solidFill>
                  <a:srgbClr val="FF0000"/>
                </a:solidFill>
              </a:rPr>
              <a:t>中的所有节点</a:t>
            </a:r>
            <a:r>
              <a:rPr lang="zh-CN" altLang="zh-CN" sz="2400" dirty="0"/>
              <a:t>都不会接受</a:t>
            </a:r>
            <a:r>
              <a:rPr lang="en-US" altLang="zh-CN" sz="2400" dirty="0"/>
              <a:t>N</a:t>
            </a:r>
            <a:r>
              <a:rPr lang="zh-CN" altLang="zh-CN" sz="2400" dirty="0"/>
              <a:t>的</a:t>
            </a:r>
            <a:r>
              <a:rPr lang="zh-CN" altLang="en-US" sz="2400" dirty="0"/>
              <a:t>提交</a:t>
            </a:r>
            <a:r>
              <a:rPr lang="zh-CN" altLang="en-US" sz="2400" dirty="0" smtClean="0"/>
              <a:t>请求。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算法问题证明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2224" y="1465633"/>
            <a:ext cx="8143903" cy="42862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又因为</a:t>
            </a:r>
            <a:r>
              <a:rPr lang="en-US" altLang="zh-CN" sz="2400" dirty="0" err="1" smtClean="0"/>
              <a:t>Qm</a:t>
            </a:r>
            <a:r>
              <a:rPr lang="en-US" altLang="zh-CN" sz="2400" dirty="0"/>
              <a:t>’</a:t>
            </a:r>
            <a:r>
              <a:rPr lang="zh-CN" altLang="zh-CN" sz="2400" dirty="0"/>
              <a:t>和</a:t>
            </a:r>
            <a:r>
              <a:rPr lang="en-US" altLang="zh-CN" sz="2400" dirty="0" err="1" smtClean="0"/>
              <a:t>Qn</a:t>
            </a:r>
            <a:r>
              <a:rPr lang="zh-CN" altLang="en-US" sz="2400" dirty="0" smtClean="0"/>
              <a:t>必</a:t>
            </a:r>
            <a:r>
              <a:rPr lang="zh-CN" altLang="zh-CN" sz="2400" dirty="0"/>
              <a:t>有交集，</a:t>
            </a:r>
            <a:r>
              <a:rPr lang="en-US" altLang="zh-CN" sz="2400" dirty="0" smtClean="0"/>
              <a:t>N</a:t>
            </a:r>
            <a:r>
              <a:rPr lang="zh-CN" altLang="zh-CN" sz="2400" dirty="0"/>
              <a:t>最后</a:t>
            </a:r>
            <a:r>
              <a:rPr lang="zh-CN" altLang="zh-CN" sz="2400" dirty="0" smtClean="0"/>
              <a:t>被</a:t>
            </a:r>
            <a:r>
              <a:rPr lang="en-US" altLang="zh-CN" sz="2400" dirty="0" err="1"/>
              <a:t>Qn</a:t>
            </a:r>
            <a:r>
              <a:rPr lang="zh-CN" altLang="zh-CN" sz="2400" dirty="0" smtClean="0"/>
              <a:t>接受，所以</a:t>
            </a:r>
            <a:r>
              <a:rPr lang="en-US" altLang="zh-CN" sz="2400" dirty="0" err="1" smtClean="0"/>
              <a:t>Qm</a:t>
            </a:r>
            <a:r>
              <a:rPr lang="en-US" altLang="zh-CN" sz="2400" dirty="0" smtClean="0"/>
              <a:t>’</a:t>
            </a:r>
            <a:r>
              <a:rPr lang="zh-CN" altLang="zh-CN" sz="2400" dirty="0" smtClean="0"/>
              <a:t>中</a:t>
            </a:r>
            <a:r>
              <a:rPr lang="zh-CN" altLang="zh-CN" sz="2400" dirty="0"/>
              <a:t>必然有个节点接受了</a:t>
            </a:r>
            <a:r>
              <a:rPr lang="en-US" altLang="zh-CN" sz="2400" dirty="0"/>
              <a:t>N</a:t>
            </a:r>
            <a:r>
              <a:rPr lang="zh-CN" altLang="zh-CN" sz="2400" dirty="0"/>
              <a:t>的</a:t>
            </a:r>
            <a:r>
              <a:rPr lang="zh-CN" altLang="en-US" sz="2400" dirty="0"/>
              <a:t>提交请求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得出</a:t>
            </a:r>
            <a:r>
              <a:rPr lang="zh-CN" altLang="zh-CN" sz="2400" dirty="0" smtClean="0"/>
              <a:t>矛盾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所以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不</a:t>
            </a:r>
            <a:r>
              <a:rPr lang="zh-CN" altLang="zh-CN" sz="2400" dirty="0"/>
              <a:t>存在这样的一个提议</a:t>
            </a:r>
            <a:r>
              <a:rPr lang="en-US" altLang="zh-CN" sz="2400" dirty="0" smtClean="0"/>
              <a:t>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，使得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做提议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因此</a:t>
            </a:r>
            <a:r>
              <a:rPr lang="en-US" altLang="zh-CN" sz="2400" dirty="0">
                <a:solidFill>
                  <a:srgbClr val="FF0000"/>
                </a:solidFill>
              </a:rPr>
              <a:t>M = N + 1</a:t>
            </a:r>
            <a:r>
              <a:rPr lang="zh-CN" altLang="zh-CN" sz="2400" dirty="0">
                <a:solidFill>
                  <a:srgbClr val="FF0000"/>
                </a:solidFill>
              </a:rPr>
              <a:t>的提议必然选定值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zh-CN" sz="2400" dirty="0"/>
              <a:t>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以此类推，</a:t>
            </a:r>
            <a:r>
              <a:rPr lang="zh-CN" altLang="zh-CN" sz="2400" dirty="0" smtClean="0"/>
              <a:t>任何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 &gt; N </a:t>
            </a:r>
            <a:r>
              <a:rPr lang="zh-CN" altLang="zh-CN" sz="2400" dirty="0"/>
              <a:t>的提议必将选择</a:t>
            </a:r>
            <a:r>
              <a:rPr lang="en-US" altLang="zh-CN" sz="2400" dirty="0"/>
              <a:t>v</a:t>
            </a:r>
            <a:r>
              <a:rPr lang="zh-CN" altLang="zh-CN" sz="2400" dirty="0"/>
              <a:t>作为其提议值，因此</a:t>
            </a:r>
            <a:r>
              <a:rPr lang="en-US" altLang="zh-CN" sz="2400" dirty="0" err="1" smtClean="0"/>
              <a:t>Paxos</a:t>
            </a:r>
            <a:r>
              <a:rPr lang="zh-CN" altLang="zh-CN" sz="2400" dirty="0" smtClean="0"/>
              <a:t>保证</a:t>
            </a:r>
            <a:r>
              <a:rPr lang="zh-CN" altLang="zh-CN" sz="2400" dirty="0"/>
              <a:t>了最终有唯一的一个值被选定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83569" y="4869159"/>
            <a:ext cx="7665094" cy="1242715"/>
          </a:xfrm>
          <a:prstGeom prst="wedgeRoundRectCallout">
            <a:avLst>
              <a:gd name="adj1" fmla="val -36004"/>
              <a:gd name="adj2" fmla="val -654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M&gt;N+1</a:t>
            </a:r>
            <a:r>
              <a:rPr lang="zh-CN" altLang="en-US" sz="2400" dirty="0" smtClean="0"/>
              <a:t>时，可以依据</a:t>
            </a:r>
            <a:r>
              <a:rPr lang="en-US" altLang="zh-CN" sz="2400" dirty="0" smtClean="0">
                <a:solidFill>
                  <a:srgbClr val="FF0000"/>
                </a:solidFill>
              </a:rPr>
              <a:t>M </a:t>
            </a:r>
            <a:r>
              <a:rPr lang="en-US" altLang="zh-CN" sz="2400" dirty="0">
                <a:solidFill>
                  <a:srgbClr val="FF0000"/>
                </a:solidFill>
              </a:rPr>
              <a:t>= N + 1</a:t>
            </a:r>
            <a:r>
              <a:rPr lang="zh-CN" altLang="zh-CN" sz="2400" dirty="0">
                <a:solidFill>
                  <a:srgbClr val="FF0000"/>
                </a:solidFill>
              </a:rPr>
              <a:t>的提议必然选定值</a:t>
            </a:r>
            <a:r>
              <a:rPr lang="en-US" altLang="zh-CN" sz="2400" dirty="0" smtClean="0">
                <a:solidFill>
                  <a:srgbClr val="FF0000"/>
                </a:solidFill>
              </a:rPr>
              <a:t>v</a:t>
            </a:r>
            <a:r>
              <a:rPr lang="zh-CN" altLang="en-US" sz="2400" dirty="0" smtClean="0">
                <a:solidFill>
                  <a:srgbClr val="FF0000"/>
                </a:solidFill>
              </a:rPr>
              <a:t>的结论，同理推导出</a:t>
            </a:r>
            <a:r>
              <a:rPr lang="en-US" altLang="zh-CN" sz="2400" dirty="0" smtClean="0">
                <a:solidFill>
                  <a:srgbClr val="FF0000"/>
                </a:solidFill>
              </a:rPr>
              <a:t>M=(N+1)+1</a:t>
            </a:r>
            <a:r>
              <a:rPr lang="zh-CN" altLang="zh-CN" sz="2400" dirty="0">
                <a:solidFill>
                  <a:srgbClr val="FF0000"/>
                </a:solidFill>
              </a:rPr>
              <a:t>的提议必然选定值</a:t>
            </a:r>
            <a:r>
              <a:rPr lang="en-US" altLang="zh-CN" sz="2400" dirty="0" smtClean="0">
                <a:solidFill>
                  <a:srgbClr val="FF0000"/>
                </a:solidFill>
              </a:rPr>
              <a:t>v</a:t>
            </a:r>
            <a:r>
              <a:rPr lang="zh-CN" altLang="en-US" sz="2400" dirty="0" smtClean="0">
                <a:solidFill>
                  <a:srgbClr val="FF0000"/>
                </a:solidFill>
              </a:rPr>
              <a:t>，以此类推。。。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22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编号的重要性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整个</a:t>
            </a:r>
            <a:r>
              <a:rPr lang="en-US" altLang="zh-CN" sz="2400" dirty="0" err="1"/>
              <a:t>paxos</a:t>
            </a:r>
            <a:r>
              <a:rPr lang="zh-CN" altLang="en-US" sz="2400" dirty="0"/>
              <a:t>算法基本上就是围绕着</a:t>
            </a:r>
            <a:r>
              <a:rPr lang="en-US" altLang="zh-CN" sz="2400" dirty="0"/>
              <a:t>proposal</a:t>
            </a:r>
            <a:r>
              <a:rPr lang="zh-CN" altLang="en-US" sz="2400" dirty="0"/>
              <a:t>编号在进行，</a:t>
            </a:r>
            <a:r>
              <a:rPr lang="en-US" altLang="zh-CN" sz="2400" dirty="0"/>
              <a:t>proposal</a:t>
            </a:r>
            <a:r>
              <a:rPr lang="zh-CN" altLang="en-US" sz="2400" dirty="0"/>
              <a:t>的编号对算法至关重要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720725" indent="-277813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proposer</a:t>
            </a:r>
            <a:r>
              <a:rPr lang="zh-CN" altLang="en-US" sz="2400" dirty="0"/>
              <a:t>忙于选择更大的编号提交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    </a:t>
            </a:r>
          </a:p>
          <a:p>
            <a:pPr marL="720725" indent="-277813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acceptor</a:t>
            </a:r>
            <a:r>
              <a:rPr lang="zh-CN" altLang="en-US" sz="2400" dirty="0" smtClean="0"/>
              <a:t>比较</a:t>
            </a:r>
            <a:r>
              <a:rPr lang="zh-CN" altLang="en-US" sz="2400" dirty="0"/>
              <a:t>提交的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编号是否最大</a:t>
            </a:r>
            <a:r>
              <a:rPr lang="zh-CN" altLang="en-US" sz="2400" dirty="0"/>
              <a:t>，只要编号确定了，所对应的</a:t>
            </a:r>
            <a:r>
              <a:rPr lang="en-US" altLang="zh-CN" sz="2400" dirty="0"/>
              <a:t>value</a:t>
            </a:r>
            <a:r>
              <a:rPr lang="zh-CN" altLang="en-US" sz="2400" dirty="0"/>
              <a:t>也就确定了</a:t>
            </a:r>
            <a:r>
              <a:rPr lang="zh-CN" altLang="en-US" sz="2400" dirty="0" smtClean="0"/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的编号问题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编号问题：唯一编号</a:t>
            </a:r>
            <a:endParaRPr lang="zh-CN" altLang="en-US" sz="2400" dirty="0" smtClean="0"/>
          </a:p>
          <a:p>
            <a:r>
              <a:rPr lang="zh-CN" altLang="en-US" sz="2400" dirty="0" smtClean="0"/>
              <a:t>     保证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正确运行的一个重要因素就是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编号，编号之间要能比较大小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先后，这对于编号来自同一个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的情况很容易做到，但如果是多个</a:t>
            </a:r>
            <a:r>
              <a:rPr lang="en-US" altLang="zh-CN" sz="2400" dirty="0" smtClean="0"/>
              <a:t>proposer</a:t>
            </a:r>
            <a:r>
              <a:rPr lang="zh-CN" altLang="en-US" sz="2400" dirty="0" smtClean="0"/>
              <a:t>同时提案，如何产生编号？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Lamport</a:t>
            </a:r>
            <a:r>
              <a:rPr lang="zh-CN" altLang="en-US" sz="2400" dirty="0" smtClean="0">
                <a:solidFill>
                  <a:srgbClr val="3366FF"/>
                </a:solidFill>
              </a:rPr>
              <a:t>只是要求编号必须是全序的</a:t>
            </a:r>
            <a:r>
              <a:rPr lang="zh-CN" altLang="en-US" sz="2400" dirty="0">
                <a:solidFill>
                  <a:srgbClr val="3366FF"/>
                </a:solidFill>
              </a:rPr>
              <a:t>，不关心这个</a:t>
            </a:r>
            <a:r>
              <a:rPr lang="zh-CN" altLang="en-US" sz="2400" dirty="0" smtClean="0">
                <a:solidFill>
                  <a:srgbClr val="3366FF"/>
                </a:solidFill>
              </a:rPr>
              <a:t>问题实现时如何保证？</a:t>
            </a:r>
            <a:r>
              <a:rPr lang="zh-CN" altLang="en-US" sz="2400" dirty="0" smtClean="0"/>
              <a:t>这个问题看似简单，实际也较为棘手，因为</a:t>
            </a:r>
            <a:r>
              <a:rPr lang="zh-CN" altLang="en-US" sz="2400" dirty="0" smtClean="0">
                <a:solidFill>
                  <a:srgbClr val="FF0000"/>
                </a:solidFill>
              </a:rPr>
              <a:t>这本质上是也是一个分布式的问题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议案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340768"/>
            <a:ext cx="8143903" cy="511256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Google</a:t>
            </a:r>
            <a:r>
              <a:rPr lang="zh-CN" altLang="en-US" sz="2400" b="1" dirty="0" smtClean="0"/>
              <a:t>的</a:t>
            </a:r>
            <a:r>
              <a:rPr lang="en-US" sz="2400" b="1" dirty="0" smtClean="0"/>
              <a:t>Chubby</a:t>
            </a:r>
            <a:r>
              <a:rPr lang="zh-CN" altLang="en-US" sz="2400" b="1" dirty="0" smtClean="0"/>
              <a:t>论文给出的解决方法</a:t>
            </a:r>
            <a:r>
              <a:rPr lang="zh-CN" altLang="en-US" sz="2400" dirty="0" smtClean="0"/>
              <a:t>：假设有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sz="2400" dirty="0" smtClean="0"/>
              <a:t>proposer，</a:t>
            </a:r>
            <a:r>
              <a:rPr lang="zh-CN" altLang="en-US" sz="2400" dirty="0" smtClean="0"/>
              <a:t>每个节点编号为</a:t>
            </a:r>
            <a:r>
              <a:rPr lang="en-US" sz="2400" dirty="0" err="1" smtClean="0"/>
              <a:t>ir</a:t>
            </a:r>
            <a:r>
              <a:rPr lang="en-US" sz="2400" dirty="0" smtClean="0"/>
              <a:t>(0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sz="2400" dirty="0" smtClean="0"/>
              <a:t>ir&lt;n)，proposal</a:t>
            </a:r>
            <a:r>
              <a:rPr lang="zh-CN" altLang="en-US" sz="2400" dirty="0" smtClean="0"/>
              <a:t>编号的任何值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都应该大于它已知的最大值，并且满足：</a:t>
            </a:r>
            <a:endParaRPr lang="en-US" altLang="zh-CN" sz="2400" dirty="0" smtClean="0"/>
          </a:p>
          <a:p>
            <a:r>
              <a:rPr lang="en-US" sz="2400" dirty="0" smtClean="0"/>
              <a:t>      s %n = </a:t>
            </a:r>
            <a:r>
              <a:rPr lang="en-US" sz="2400" dirty="0" err="1" smtClean="0"/>
              <a:t>ir</a:t>
            </a:r>
            <a:r>
              <a:rPr lang="en-US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3366FF"/>
                </a:solidFill>
              </a:rPr>
              <a:t>即</a:t>
            </a:r>
            <a:r>
              <a:rPr lang="en-US" sz="2400" dirty="0" smtClean="0">
                <a:solidFill>
                  <a:srgbClr val="3366FF"/>
                </a:solidFill>
              </a:rPr>
              <a:t>s = m*n + </a:t>
            </a:r>
            <a:r>
              <a:rPr lang="en-US" sz="2400" dirty="0" err="1" smtClean="0">
                <a:solidFill>
                  <a:srgbClr val="3366FF"/>
                </a:solidFill>
              </a:rPr>
              <a:t>ir</a:t>
            </a:r>
            <a:r>
              <a:rPr lang="zh-CN" altLang="en-US" sz="2400" dirty="0" smtClean="0"/>
              <a:t>）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proposer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已知的最大值</a:t>
            </a:r>
            <a:r>
              <a:rPr lang="zh-CN" altLang="en-US" sz="2400" dirty="0" smtClean="0"/>
              <a:t>来自两部分：</a:t>
            </a:r>
            <a:endParaRPr lang="en-US" altLang="zh-CN" sz="2400" dirty="0" smtClean="0"/>
          </a:p>
          <a:p>
            <a:r>
              <a:rPr lang="zh-CN" altLang="en-US" sz="2400" dirty="0" smtClean="0"/>
              <a:t> 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proposer</a:t>
            </a:r>
            <a:r>
              <a:rPr lang="zh-CN" altLang="en-US" sz="2400" dirty="0" smtClean="0"/>
              <a:t>自己对编号自增后的值；</a:t>
            </a:r>
            <a:endParaRPr lang="en-US" altLang="zh-CN" sz="2400" dirty="0" smtClean="0"/>
          </a:p>
          <a:p>
            <a:r>
              <a:rPr lang="zh-CN" altLang="en-US" sz="2400" dirty="0" smtClean="0"/>
              <a:t>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）接收到</a:t>
            </a:r>
            <a:r>
              <a:rPr lang="en-US" sz="2400" dirty="0" smtClean="0"/>
              <a:t>acceptor</a:t>
            </a:r>
            <a:r>
              <a:rPr lang="zh-CN" altLang="en-US" sz="2400" dirty="0" smtClean="0"/>
              <a:t>的拒绝后所得到的值。</a:t>
            </a: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例：</a:t>
            </a:r>
            <a:r>
              <a:rPr lang="en-US" altLang="zh-CN" sz="2400" dirty="0" smtClean="0">
                <a:solidFill>
                  <a:srgbClr val="3366FF"/>
                </a:solidFill>
              </a:rPr>
              <a:t>3</a:t>
            </a:r>
            <a:r>
              <a:rPr lang="zh-CN" altLang="en-US" sz="2400" dirty="0" smtClean="0">
                <a:solidFill>
                  <a:srgbClr val="3366FF"/>
                </a:solidFill>
              </a:rPr>
              <a:t>个</a:t>
            </a:r>
            <a:r>
              <a:rPr lang="en-US" sz="2400" dirty="0" smtClean="0">
                <a:solidFill>
                  <a:srgbClr val="3366FF"/>
                </a:solidFill>
              </a:rPr>
              <a:t>proposer P1、P2、P3</a:t>
            </a:r>
            <a:r>
              <a:rPr lang="zh-CN" altLang="en-US" sz="2400" dirty="0" smtClean="0">
                <a:solidFill>
                  <a:srgbClr val="3366FF"/>
                </a:solidFill>
              </a:rPr>
              <a:t>，开始</a:t>
            </a:r>
            <a:r>
              <a:rPr lang="en-US" sz="2400" dirty="0" smtClean="0">
                <a:solidFill>
                  <a:srgbClr val="3366FF"/>
                </a:solidFill>
              </a:rPr>
              <a:t>m=0</a:t>
            </a:r>
            <a:r>
              <a:rPr lang="zh-CN" altLang="en-US" sz="2400" dirty="0" smtClean="0">
                <a:solidFill>
                  <a:srgbClr val="3366FF"/>
                </a:solidFill>
              </a:rPr>
              <a:t>，编号分别为</a:t>
            </a:r>
            <a:r>
              <a:rPr lang="en-US" altLang="zh-CN" sz="2400" dirty="0" smtClean="0">
                <a:solidFill>
                  <a:srgbClr val="3366FF"/>
                </a:solidFill>
              </a:rPr>
              <a:t>0</a:t>
            </a:r>
            <a:r>
              <a:rPr lang="zh-CN" altLang="en-US" sz="2400" dirty="0" smtClean="0">
                <a:solidFill>
                  <a:srgbClr val="3366FF"/>
                </a:solidFill>
              </a:rPr>
              <a:t>、</a:t>
            </a:r>
            <a:r>
              <a:rPr lang="en-US" altLang="zh-CN" sz="2400" dirty="0" smtClean="0">
                <a:solidFill>
                  <a:srgbClr val="3366FF"/>
                </a:solidFill>
              </a:rPr>
              <a:t>1</a:t>
            </a:r>
            <a:r>
              <a:rPr lang="zh-CN" altLang="en-US" sz="2400" dirty="0" smtClean="0">
                <a:solidFill>
                  <a:srgbClr val="3366FF"/>
                </a:solidFill>
              </a:rPr>
              <a:t>、</a:t>
            </a:r>
            <a:r>
              <a:rPr lang="en-US" altLang="zh-CN" sz="2400" dirty="0" smtClean="0">
                <a:solidFill>
                  <a:srgbClr val="3366FF"/>
                </a:solidFill>
              </a:rPr>
              <a:t>2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</a:rPr>
              <a:t>1</a:t>
            </a:r>
            <a:r>
              <a:rPr lang="zh-CN" altLang="en-US" sz="2400" dirty="0" smtClean="0">
                <a:solidFill>
                  <a:srgbClr val="3366FF"/>
                </a:solidFill>
              </a:rPr>
              <a:t>）</a:t>
            </a:r>
            <a:r>
              <a:rPr lang="en-US" sz="2400" dirty="0" smtClean="0">
                <a:solidFill>
                  <a:srgbClr val="3366FF"/>
                </a:solidFill>
              </a:rPr>
              <a:t>P1</a:t>
            </a:r>
            <a:r>
              <a:rPr lang="zh-CN" altLang="en-US" sz="2400" dirty="0" smtClean="0">
                <a:solidFill>
                  <a:srgbClr val="3366FF"/>
                </a:solidFill>
              </a:rPr>
              <a:t>提交时发现</a:t>
            </a:r>
            <a:r>
              <a:rPr lang="en-US" sz="2400" dirty="0" smtClean="0">
                <a:solidFill>
                  <a:srgbClr val="3366FF"/>
                </a:solidFill>
              </a:rPr>
              <a:t>P2</a:t>
            </a:r>
            <a:r>
              <a:rPr lang="zh-CN" altLang="en-US" sz="2400" dirty="0" smtClean="0">
                <a:solidFill>
                  <a:srgbClr val="3366FF"/>
                </a:solidFill>
              </a:rPr>
              <a:t>已经提交，</a:t>
            </a:r>
            <a:r>
              <a:rPr lang="en-US" sz="2400" dirty="0" smtClean="0">
                <a:solidFill>
                  <a:srgbClr val="3366FF"/>
                </a:solidFill>
              </a:rPr>
              <a:t>P2</a:t>
            </a:r>
            <a:r>
              <a:rPr lang="zh-CN" altLang="en-US" sz="2400" dirty="0" smtClean="0">
                <a:solidFill>
                  <a:srgbClr val="3366FF"/>
                </a:solidFill>
              </a:rPr>
              <a:t>编号为</a:t>
            </a:r>
            <a:r>
              <a:rPr lang="en-US" altLang="zh-CN" sz="2400" dirty="0" smtClean="0">
                <a:solidFill>
                  <a:srgbClr val="3366FF"/>
                </a:solidFill>
              </a:rPr>
              <a:t>1</a:t>
            </a:r>
            <a:r>
              <a:rPr lang="zh-CN" altLang="en-US" sz="2400" dirty="0" smtClean="0">
                <a:solidFill>
                  <a:srgbClr val="3366FF"/>
                </a:solidFill>
              </a:rPr>
              <a:t>（</a:t>
            </a:r>
            <a:r>
              <a:rPr lang="en-US" altLang="zh-CN" sz="2400" dirty="0" smtClean="0">
                <a:solidFill>
                  <a:srgbClr val="3366FF"/>
                </a:solidFill>
              </a:rPr>
              <a:t>&gt;</a:t>
            </a:r>
            <a:r>
              <a:rPr lang="en-US" sz="2400" dirty="0" smtClean="0">
                <a:solidFill>
                  <a:srgbClr val="3366FF"/>
                </a:solidFill>
              </a:rPr>
              <a:t>P1</a:t>
            </a:r>
            <a:r>
              <a:rPr lang="zh-CN" altLang="en-US" sz="2400" dirty="0" smtClean="0">
                <a:solidFill>
                  <a:srgbClr val="3366FF"/>
                </a:solidFill>
              </a:rPr>
              <a:t>的编号</a:t>
            </a:r>
            <a:r>
              <a:rPr lang="en-US" altLang="zh-CN" sz="2400" dirty="0" smtClean="0">
                <a:solidFill>
                  <a:srgbClr val="3366FF"/>
                </a:solidFill>
              </a:rPr>
              <a:t>0</a:t>
            </a:r>
            <a:r>
              <a:rPr lang="zh-CN" altLang="en-US" sz="2400" dirty="0">
                <a:solidFill>
                  <a:srgbClr val="3366FF"/>
                </a:solidFill>
              </a:rPr>
              <a:t>），</a:t>
            </a:r>
            <a:r>
              <a:rPr lang="zh-CN" altLang="en-US" sz="2400" dirty="0" smtClean="0">
                <a:solidFill>
                  <a:srgbClr val="3366FF"/>
                </a:solidFill>
              </a:rPr>
              <a:t>因此</a:t>
            </a:r>
            <a:r>
              <a:rPr lang="en-US" sz="2400" dirty="0" smtClean="0">
                <a:solidFill>
                  <a:srgbClr val="3366FF"/>
                </a:solidFill>
              </a:rPr>
              <a:t>P1</a:t>
            </a:r>
            <a:r>
              <a:rPr lang="zh-CN" altLang="en-US" sz="2400" dirty="0" smtClean="0">
                <a:solidFill>
                  <a:srgbClr val="3366FF"/>
                </a:solidFill>
              </a:rPr>
              <a:t>重新计算编号：</a:t>
            </a:r>
            <a:r>
              <a:rPr lang="en-US" sz="2400" dirty="0" smtClean="0">
                <a:solidFill>
                  <a:srgbClr val="3366FF"/>
                </a:solidFill>
              </a:rPr>
              <a:t>new P1 = 1*3+0 = 3</a:t>
            </a:r>
            <a:r>
              <a:rPr lang="zh-CN" altLang="en-US" sz="2400" dirty="0" smtClean="0">
                <a:solidFill>
                  <a:srgbClr val="3366FF"/>
                </a:solidFill>
              </a:rPr>
              <a:t>；</a:t>
            </a:r>
            <a:endParaRPr lang="en-US" sz="2400" dirty="0" smtClean="0">
              <a:solidFill>
                <a:srgbClr val="3366FF"/>
              </a:solidFill>
            </a:endParaRPr>
          </a:p>
          <a:p>
            <a:r>
              <a:rPr lang="en-US" sz="2400" dirty="0" smtClean="0">
                <a:solidFill>
                  <a:srgbClr val="3366FF"/>
                </a:solidFill>
              </a:rPr>
              <a:t>2</a:t>
            </a:r>
            <a:r>
              <a:rPr lang="zh-CN" altLang="en-US" sz="2400" dirty="0" smtClean="0">
                <a:solidFill>
                  <a:srgbClr val="3366FF"/>
                </a:solidFill>
              </a:rPr>
              <a:t>）</a:t>
            </a:r>
            <a:r>
              <a:rPr lang="en-US" sz="2400" dirty="0" smtClean="0">
                <a:solidFill>
                  <a:srgbClr val="3366FF"/>
                </a:solidFill>
              </a:rPr>
              <a:t>P3</a:t>
            </a:r>
            <a:r>
              <a:rPr lang="zh-CN" altLang="en-US" sz="2400" dirty="0" smtClean="0">
                <a:solidFill>
                  <a:srgbClr val="3366FF"/>
                </a:solidFill>
              </a:rPr>
              <a:t>以编号</a:t>
            </a:r>
            <a:r>
              <a:rPr lang="en-US" altLang="zh-CN" sz="2400" dirty="0" smtClean="0">
                <a:solidFill>
                  <a:srgbClr val="3366FF"/>
                </a:solidFill>
              </a:rPr>
              <a:t>2</a:t>
            </a:r>
            <a:r>
              <a:rPr lang="zh-CN" altLang="en-US" sz="2400" dirty="0" smtClean="0">
                <a:solidFill>
                  <a:srgbClr val="3366FF"/>
                </a:solidFill>
              </a:rPr>
              <a:t>提交，发现小于</a:t>
            </a:r>
            <a:r>
              <a:rPr lang="en-US" sz="2400" dirty="0" smtClean="0">
                <a:solidFill>
                  <a:srgbClr val="3366FF"/>
                </a:solidFill>
              </a:rPr>
              <a:t>P1</a:t>
            </a:r>
            <a:r>
              <a:rPr lang="zh-CN" altLang="en-US" sz="2400" dirty="0" smtClean="0">
                <a:solidFill>
                  <a:srgbClr val="3366FF"/>
                </a:solidFill>
              </a:rPr>
              <a:t>的编号</a:t>
            </a:r>
            <a:r>
              <a:rPr lang="en-US" altLang="zh-CN" sz="2400" dirty="0" smtClean="0">
                <a:solidFill>
                  <a:srgbClr val="3366FF"/>
                </a:solidFill>
              </a:rPr>
              <a:t>3</a:t>
            </a:r>
            <a:r>
              <a:rPr lang="zh-CN" altLang="en-US" sz="2400" dirty="0" smtClean="0">
                <a:solidFill>
                  <a:srgbClr val="3366FF"/>
                </a:solidFill>
              </a:rPr>
              <a:t>，因此</a:t>
            </a:r>
            <a:r>
              <a:rPr lang="en-US" sz="2400" dirty="0" smtClean="0">
                <a:solidFill>
                  <a:srgbClr val="3366FF"/>
                </a:solidFill>
              </a:rPr>
              <a:t>P3</a:t>
            </a:r>
            <a:r>
              <a:rPr lang="zh-CN" altLang="en-US" sz="2400" dirty="0" smtClean="0">
                <a:solidFill>
                  <a:srgbClr val="3366FF"/>
                </a:solidFill>
              </a:rPr>
              <a:t>重新编号：</a:t>
            </a:r>
            <a:r>
              <a:rPr lang="en-US" sz="2400" dirty="0" smtClean="0">
                <a:solidFill>
                  <a:srgbClr val="3366FF"/>
                </a:solidFill>
              </a:rPr>
              <a:t>new P3 = 1*3+2 = 5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编号的活锁问题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9900" y="1555601"/>
            <a:ext cx="8143903" cy="47388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编号“</a:t>
            </a:r>
            <a:r>
              <a:rPr lang="zh-CN" altLang="en-US" sz="2400" dirty="0"/>
              <a:t>冲突</a:t>
            </a:r>
            <a:r>
              <a:rPr lang="en-US" altLang="zh-CN" sz="2400" dirty="0"/>
              <a:t>-</a:t>
            </a:r>
            <a:r>
              <a:rPr lang="zh-CN" altLang="en-US" sz="2400" dirty="0"/>
              <a:t>自增”的</a:t>
            </a:r>
            <a:r>
              <a:rPr lang="zh-CN" altLang="en-US" sz="2400" dirty="0" smtClean="0"/>
              <a:t>过程：当</a:t>
            </a:r>
            <a:r>
              <a:rPr lang="zh-CN" altLang="en-US" sz="2400" dirty="0"/>
              <a:t>某</a:t>
            </a:r>
            <a:r>
              <a:rPr lang="en-US" altLang="zh-CN" sz="2400" dirty="0"/>
              <a:t>proposer</a:t>
            </a:r>
            <a:r>
              <a:rPr lang="zh-CN" altLang="en-US" sz="2400" dirty="0"/>
              <a:t>提交的</a:t>
            </a:r>
            <a:r>
              <a:rPr lang="en-US" altLang="zh-CN" sz="2400" dirty="0"/>
              <a:t>proposal</a:t>
            </a:r>
            <a:r>
              <a:rPr lang="zh-CN" altLang="en-US" sz="2400" dirty="0"/>
              <a:t>被拒绝时，可能是因为</a:t>
            </a:r>
            <a:r>
              <a:rPr lang="en-US" altLang="zh-CN" sz="2400" dirty="0"/>
              <a:t>acceptor</a:t>
            </a:r>
            <a:r>
              <a:rPr lang="zh-CN" altLang="en-US" sz="2400" dirty="0"/>
              <a:t>承诺返回了更大编号的</a:t>
            </a:r>
            <a:r>
              <a:rPr lang="en-US" altLang="zh-CN" sz="2400" dirty="0"/>
              <a:t>proposal，</a:t>
            </a:r>
            <a:r>
              <a:rPr lang="zh-CN" altLang="en-US" sz="2400" dirty="0"/>
              <a:t>这会导致</a:t>
            </a:r>
            <a:r>
              <a:rPr lang="en-US" altLang="zh-CN" sz="2400" dirty="0"/>
              <a:t>proposer</a:t>
            </a:r>
            <a:r>
              <a:rPr lang="zh-CN" altLang="en-US" sz="2400" dirty="0"/>
              <a:t>提高编号继续提交</a:t>
            </a:r>
            <a:r>
              <a:rPr lang="zh-CN" altLang="en-US" sz="2400" dirty="0" smtClean="0"/>
              <a:t>。该过程可能产生活锁现象。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活锁：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en-US" sz="2400" dirty="0" smtClean="0">
                <a:solidFill>
                  <a:srgbClr val="FF0000"/>
                </a:solidFill>
              </a:rPr>
              <a:t>proposer</a:t>
            </a:r>
            <a:r>
              <a:rPr lang="zh-CN" altLang="en-US" sz="2400" dirty="0" smtClean="0">
                <a:solidFill>
                  <a:srgbClr val="FF0000"/>
                </a:solidFill>
              </a:rPr>
              <a:t>都发现自己的编号过低转而提出更高编号的</a:t>
            </a:r>
            <a:r>
              <a:rPr lang="en-US" sz="2400" dirty="0" smtClean="0">
                <a:solidFill>
                  <a:srgbClr val="FF0000"/>
                </a:solidFill>
              </a:rPr>
              <a:t>proposal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会导致死循环，这种情况也称为活锁。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366FF"/>
                </a:solidFill>
              </a:rPr>
              <a:t>“</a:t>
            </a:r>
            <a:r>
              <a:rPr lang="zh-CN" altLang="zh-CN" sz="2400" i="1" dirty="0">
                <a:solidFill>
                  <a:srgbClr val="3366FF"/>
                </a:solidFill>
              </a:rPr>
              <a:t>你编号高，</a:t>
            </a:r>
            <a:r>
              <a:rPr lang="zh-CN" altLang="zh-CN" sz="2400" i="1" dirty="0" smtClean="0">
                <a:solidFill>
                  <a:srgbClr val="3366FF"/>
                </a:solidFill>
              </a:rPr>
              <a:t>我</a:t>
            </a:r>
            <a:r>
              <a:rPr lang="zh-CN" altLang="en-US" sz="2400" i="1" dirty="0" smtClean="0">
                <a:solidFill>
                  <a:srgbClr val="3366FF"/>
                </a:solidFill>
              </a:rPr>
              <a:t>再</a:t>
            </a:r>
            <a:r>
              <a:rPr lang="zh-CN" altLang="zh-CN" sz="2400" i="1" dirty="0" smtClean="0">
                <a:solidFill>
                  <a:srgbClr val="3366FF"/>
                </a:solidFill>
              </a:rPr>
              <a:t>比</a:t>
            </a:r>
            <a:r>
              <a:rPr lang="zh-CN" altLang="zh-CN" sz="2400" i="1" dirty="0">
                <a:solidFill>
                  <a:srgbClr val="3366FF"/>
                </a:solidFill>
              </a:rPr>
              <a:t>你更高，反复如此，算法永远无法结束</a:t>
            </a:r>
            <a:r>
              <a:rPr lang="zh-CN" altLang="en-US" sz="2400" i="1" dirty="0">
                <a:solidFill>
                  <a:srgbClr val="3366FF"/>
                </a:solidFill>
              </a:rPr>
              <a:t>。</a:t>
            </a:r>
            <a:r>
              <a:rPr lang="zh-CN" altLang="en-US" sz="2400" dirty="0">
                <a:solidFill>
                  <a:srgbClr val="3366FF"/>
                </a:solidFill>
              </a:rPr>
              <a:t>“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699792" y="5301208"/>
            <a:ext cx="4392488" cy="612648"/>
          </a:xfrm>
          <a:prstGeom prst="wedgeRoundRectCallout">
            <a:avLst>
              <a:gd name="adj1" fmla="val -46276"/>
              <a:gd name="adj2" fmla="val -912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活锁是</a:t>
            </a:r>
            <a:r>
              <a:rPr lang="en-US" altLang="zh-CN" sz="2400" dirty="0" err="1"/>
              <a:t>Paxos</a:t>
            </a:r>
            <a:r>
              <a:rPr lang="zh-CN" altLang="zh-CN" sz="2400" dirty="0"/>
              <a:t>无法解决的硬伤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7544" y="1484784"/>
            <a:ext cx="8216052" cy="475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算法目的：解决分布式环境下一致性的问题。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66FF"/>
                </a:solidFill>
              </a:rPr>
              <a:t>     </a:t>
            </a:r>
            <a:r>
              <a:rPr lang="zh-CN" altLang="en-US" sz="2400" dirty="0" smtClean="0"/>
              <a:t>多个节点并发操纵数据，如何保证在读写过程中数据的</a:t>
            </a:r>
            <a:r>
              <a:rPr lang="zh-CN" altLang="en-US" sz="2400" dirty="0"/>
              <a:t>一致性</a:t>
            </a:r>
            <a:r>
              <a:rPr lang="zh-CN" altLang="en-US" sz="2400" dirty="0" smtClean="0"/>
              <a:t>，要求解决方案能</a:t>
            </a:r>
            <a:r>
              <a:rPr lang="zh-CN" altLang="en-US" sz="2400" dirty="0">
                <a:solidFill>
                  <a:srgbClr val="FF0000"/>
                </a:solidFill>
              </a:rPr>
              <a:t>适应分布式环境下的不可靠</a:t>
            </a:r>
            <a:r>
              <a:rPr lang="zh-CN" altLang="en-US" sz="2400" dirty="0" smtClean="0">
                <a:solidFill>
                  <a:srgbClr val="FF0000"/>
                </a:solidFill>
              </a:rPr>
              <a:t>性 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算法通过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多个监督者</a:t>
            </a:r>
            <a:r>
              <a:rPr lang="zh-CN" altLang="en-US" sz="2400" dirty="0" smtClean="0"/>
              <a:t>来增强可靠性，基本思想：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）通过监督者们的</a:t>
            </a:r>
            <a:r>
              <a:rPr lang="zh-CN" altLang="en-US" sz="2400" dirty="0" smtClean="0">
                <a:solidFill>
                  <a:srgbClr val="FF0000"/>
                </a:solidFill>
              </a:rPr>
              <a:t>投票</a:t>
            </a:r>
            <a:r>
              <a:rPr lang="zh-CN" altLang="en-US" sz="2400" dirty="0" smtClean="0"/>
              <a:t>来表决数据的状态</a:t>
            </a:r>
            <a:r>
              <a:rPr lang="zh-CN" altLang="en-US" sz="2400" dirty="0" smtClean="0">
                <a:solidFill>
                  <a:srgbClr val="FF0000"/>
                </a:solidFill>
              </a:rPr>
              <a:t>变化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）保证所有对数据的</a:t>
            </a:r>
            <a:r>
              <a:rPr lang="zh-CN" altLang="en-US" sz="2400" dirty="0" smtClean="0">
                <a:solidFill>
                  <a:srgbClr val="FF0000"/>
                </a:solidFill>
              </a:rPr>
              <a:t>访问都遵从这种表决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解决活锁的</a:t>
            </a:r>
            <a:r>
              <a:rPr lang="en-US" altLang="zh-CN" dirty="0" smtClean="0"/>
              <a:t>Leader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Leader</a:t>
            </a:r>
            <a:r>
              <a:rPr lang="zh-CN" altLang="en-US" sz="2400" b="1" dirty="0" smtClean="0"/>
              <a:t>选举：</a:t>
            </a:r>
            <a:r>
              <a:rPr lang="en-US" altLang="zh-CN" sz="2400" dirty="0" err="1" smtClean="0"/>
              <a:t>Lamport</a:t>
            </a:r>
            <a:r>
              <a:rPr lang="zh-CN" altLang="en-US" sz="2400" dirty="0" smtClean="0"/>
              <a:t>给出的</a:t>
            </a:r>
            <a:r>
              <a:rPr lang="zh-CN" altLang="en-US" sz="2400" dirty="0" smtClean="0">
                <a:solidFill>
                  <a:srgbClr val="FF0000"/>
                </a:solidFill>
              </a:rPr>
              <a:t>解决活锁的办法是选举出一个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proposer</a:t>
            </a:r>
            <a:r>
              <a:rPr lang="zh-CN" altLang="en-US" sz="2400" dirty="0" smtClean="0">
                <a:solidFill>
                  <a:srgbClr val="FF0000"/>
                </a:solidFill>
              </a:rPr>
              <a:t>作</a:t>
            </a:r>
            <a:r>
              <a:rPr lang="en-US" altLang="zh-CN" sz="2400" dirty="0" smtClean="0">
                <a:solidFill>
                  <a:srgbClr val="FF0000"/>
                </a:solidFill>
              </a:rPr>
              <a:t>Leader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所有的</a:t>
            </a:r>
            <a:r>
              <a:rPr lang="en-US" altLang="zh-CN" sz="2400" dirty="0" smtClean="0">
                <a:solidFill>
                  <a:srgbClr val="FF0000"/>
                </a:solidFill>
              </a:rPr>
              <a:t>proposal</a:t>
            </a:r>
            <a:r>
              <a:rPr lang="zh-CN" altLang="en-US" sz="2400" dirty="0" smtClean="0">
                <a:solidFill>
                  <a:srgbClr val="FF0000"/>
                </a:solidFill>
              </a:rPr>
              <a:t>都通过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Leader</a:t>
            </a:r>
            <a:r>
              <a:rPr lang="zh-CN" altLang="en-US" sz="2400" dirty="0" smtClean="0">
                <a:solidFill>
                  <a:srgbClr val="FF0000"/>
                </a:solidFill>
              </a:rPr>
              <a:t>来提交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宕机时马上再选举其他的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。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Leader</a:t>
            </a: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控制提交的进度</a:t>
            </a:r>
            <a:r>
              <a:rPr lang="zh-CN" altLang="en-US" sz="2400" dirty="0" smtClean="0"/>
              <a:t>来解决该问题：如果之前的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没有结果，之后的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就</a:t>
            </a:r>
            <a:r>
              <a:rPr lang="zh-CN" altLang="en-US" sz="2400" dirty="0" smtClean="0">
                <a:solidFill>
                  <a:srgbClr val="FF0000"/>
                </a:solidFill>
              </a:rPr>
              <a:t>稍微等待</a:t>
            </a:r>
            <a:r>
              <a:rPr lang="zh-CN" altLang="en-US" sz="2400" dirty="0" smtClean="0"/>
              <a:t>，而不是急于提高编号再次提交。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↓</a:t>
            </a:r>
            <a:endParaRPr lang="en-US" altLang="zh-CN" sz="2400" dirty="0" smtClean="0"/>
          </a:p>
          <a:p>
            <a:r>
              <a:rPr lang="en-US" altLang="zh-CN" sz="2400" dirty="0" smtClean="0"/>
              <a:t>    Leader</a:t>
            </a:r>
            <a:r>
              <a:rPr lang="zh-CN" altLang="en-US" sz="2400" dirty="0" smtClean="0"/>
              <a:t>的出现相当于</a:t>
            </a:r>
            <a:r>
              <a:rPr lang="zh-CN" altLang="en-US" sz="2400" dirty="0" smtClean="0">
                <a:solidFill>
                  <a:srgbClr val="FF0000"/>
                </a:solidFill>
              </a:rPr>
              <a:t>把一个分布式问题转化为一个单点问题</a:t>
            </a:r>
            <a:r>
              <a:rPr lang="zh-CN" altLang="en-US" sz="2400" dirty="0" smtClean="0"/>
              <a:t>，而单点的正确性和健壮性由</a:t>
            </a:r>
            <a:r>
              <a:rPr lang="zh-CN" altLang="en-US" sz="2400" dirty="0" smtClean="0">
                <a:solidFill>
                  <a:srgbClr val="FF0000"/>
                </a:solidFill>
              </a:rPr>
              <a:t>选举机制</a:t>
            </a:r>
            <a:r>
              <a:rPr lang="zh-CN" altLang="en-US" sz="2400" dirty="0" smtClean="0"/>
              <a:t>保证。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算法的活锁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351470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新问题出现：需要一个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选举算法。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Lamport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fast 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中认为该问题比较简单，因为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选举失败不会对系统造成什么影响，因此起初未予以讨论。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但是后来承认：</a:t>
            </a:r>
            <a:r>
              <a:rPr lang="en-US" altLang="zh-CN" sz="2400" dirty="0" smtClean="0">
                <a:solidFill>
                  <a:srgbClr val="3366FF"/>
                </a:solidFill>
              </a:rPr>
              <a:t>Fischer, Lynch, and Patterson</a:t>
            </a:r>
            <a:r>
              <a:rPr lang="zh-CN" altLang="en-US" sz="2400" dirty="0" smtClean="0">
                <a:solidFill>
                  <a:srgbClr val="3366FF"/>
                </a:solidFill>
              </a:rPr>
              <a:t>的研究结果表明一个可靠的选举算法必须使用随机或超时（租赁）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算法的活锁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84784"/>
            <a:ext cx="8392418" cy="3456384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3366FF"/>
                </a:solidFill>
              </a:rPr>
              <a:t>Paxos</a:t>
            </a:r>
            <a:r>
              <a:rPr lang="zh-CN" altLang="en-US" sz="2400" dirty="0" smtClean="0">
                <a:solidFill>
                  <a:srgbClr val="3366FF"/>
                </a:solidFill>
              </a:rPr>
              <a:t>本身就是选举算法，能否用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paxos</a:t>
            </a:r>
            <a:r>
              <a:rPr lang="zh-CN" altLang="en-US" sz="2400" dirty="0" smtClean="0">
                <a:solidFill>
                  <a:srgbClr val="3366FF"/>
                </a:solidFill>
              </a:rPr>
              <a:t>来选举</a:t>
            </a:r>
            <a:r>
              <a:rPr lang="en-US" altLang="zh-CN" sz="2400" dirty="0" smtClean="0">
                <a:solidFill>
                  <a:srgbClr val="3366FF"/>
                </a:solidFill>
              </a:rPr>
              <a:t>Leader</a:t>
            </a:r>
            <a:r>
              <a:rPr lang="zh-CN" altLang="en-US" sz="2400" dirty="0" smtClean="0">
                <a:solidFill>
                  <a:srgbClr val="3366FF"/>
                </a:solidFill>
              </a:rPr>
              <a:t>呢？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    选举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是选举</a:t>
            </a:r>
            <a:r>
              <a:rPr lang="en-US" altLang="zh-CN" sz="2400" dirty="0" smtClean="0"/>
              <a:t>proposal</a:t>
            </a:r>
            <a:r>
              <a:rPr lang="zh-CN" altLang="en-US" sz="2400" dirty="0" smtClean="0"/>
              <a:t>的一部分，在选举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时再用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则成为递归使用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   ↓</a:t>
            </a:r>
          </a:p>
          <a:p>
            <a:r>
              <a:rPr lang="zh-CN" altLang="en-US" sz="2400" dirty="0" smtClean="0"/>
              <a:t>    存在</a:t>
            </a:r>
            <a:r>
              <a:rPr lang="en-US" altLang="zh-CN" sz="2400" dirty="0" err="1"/>
              <a:t>paxos</a:t>
            </a:r>
            <a:r>
              <a:rPr lang="zh-CN" altLang="en-US" sz="2400" dirty="0" smtClean="0"/>
              <a:t>算法的简化版</a:t>
            </a:r>
            <a:r>
              <a:rPr lang="en-US" altLang="zh-CN" sz="2400" dirty="0" err="1" smtClean="0"/>
              <a:t>PaxosLease</a:t>
            </a:r>
            <a:r>
              <a:rPr lang="zh-CN" altLang="en-US" sz="2400" dirty="0" smtClean="0"/>
              <a:t>可以完成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的选举，像</a:t>
            </a:r>
            <a:r>
              <a:rPr lang="en-US" altLang="zh-CN" sz="2400" dirty="0" err="1" smtClean="0"/>
              <a:t>Keyspace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Libpaxos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Zookeeper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chubby</a:t>
            </a:r>
            <a:r>
              <a:rPr lang="zh-CN" altLang="en-US" sz="2400" dirty="0" smtClean="0"/>
              <a:t>等实现中都采用了该算法。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80112" y="2780928"/>
            <a:ext cx="3002632" cy="612648"/>
          </a:xfrm>
          <a:prstGeom prst="wedgeRoundRectCallout">
            <a:avLst>
              <a:gd name="adj1" fmla="val -57096"/>
              <a:gd name="adj2" fmla="val -383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老和尚讲故事的递归算法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算法容错性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9552" y="1484784"/>
            <a:ext cx="8143903" cy="4896544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异常情况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dirty="0" smtClean="0"/>
              <a:t>在算法执行的过程中会产生很多的异常情况：   </a:t>
            </a:r>
            <a:endParaRPr lang="en-US" altLang="zh-CN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proposer</a:t>
            </a:r>
            <a:r>
              <a:rPr lang="zh-CN" altLang="en-US" sz="2400" dirty="0" smtClean="0"/>
              <a:t>宕机，</a:t>
            </a:r>
            <a:endParaRPr lang="en-US" altLang="zh-CN" sz="2400" dirty="0" smtClean="0"/>
          </a:p>
          <a:p>
            <a:pPr marL="1163638"/>
            <a:r>
              <a:rPr lang="en-US" sz="2400" dirty="0" smtClean="0"/>
              <a:t>acceptor</a:t>
            </a:r>
            <a:r>
              <a:rPr lang="zh-CN" altLang="en-US" sz="2400" dirty="0" smtClean="0"/>
              <a:t>在接收</a:t>
            </a:r>
            <a:r>
              <a:rPr lang="en-US" sz="2400" dirty="0" smtClean="0"/>
              <a:t>proposal</a:t>
            </a:r>
            <a:r>
              <a:rPr lang="zh-CN" altLang="en-US" sz="2400" dirty="0" smtClean="0"/>
              <a:t>后宕机，</a:t>
            </a:r>
            <a:endParaRPr lang="en-US" altLang="zh-CN" sz="2400" dirty="0" smtClean="0"/>
          </a:p>
          <a:p>
            <a:pPr marL="1163638"/>
            <a:r>
              <a:rPr lang="en-US" sz="2400" dirty="0" smtClean="0"/>
              <a:t>proposer</a:t>
            </a:r>
            <a:r>
              <a:rPr lang="zh-CN" altLang="en-US" sz="2400" dirty="0" smtClean="0"/>
              <a:t>接收消息后宕机，</a:t>
            </a:r>
            <a:endParaRPr lang="en-US" altLang="zh-CN" sz="2400" dirty="0" smtClean="0"/>
          </a:p>
          <a:p>
            <a:pPr marL="1163638"/>
            <a:r>
              <a:rPr lang="en-US" sz="2400" dirty="0" smtClean="0"/>
              <a:t>acceptor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accept</a:t>
            </a:r>
            <a:r>
              <a:rPr lang="zh-CN" altLang="en-US" sz="2400" dirty="0" smtClean="0"/>
              <a:t>后宕机，</a:t>
            </a:r>
            <a:endParaRPr lang="en-US" altLang="zh-CN" sz="2400" dirty="0" smtClean="0"/>
          </a:p>
          <a:p>
            <a:pPr marL="1163638"/>
            <a:r>
              <a:rPr lang="en-US" sz="2400" dirty="0" smtClean="0"/>
              <a:t>learn</a:t>
            </a:r>
            <a:r>
              <a:rPr lang="zh-CN" altLang="en-US" sz="2400" dirty="0" smtClean="0"/>
              <a:t>宕机，</a:t>
            </a:r>
            <a:endParaRPr lang="en-US" altLang="zh-CN" sz="2400" dirty="0" smtClean="0"/>
          </a:p>
          <a:p>
            <a:pPr marL="1163638"/>
            <a:r>
              <a:rPr lang="zh-CN" altLang="en-US" sz="2400" dirty="0" smtClean="0"/>
              <a:t>存储失败，等等。</a:t>
            </a:r>
          </a:p>
          <a:p>
            <a:r>
              <a:rPr lang="zh-CN" altLang="en-US" sz="2400" b="1" dirty="0" smtClean="0"/>
              <a:t>持久</a:t>
            </a:r>
            <a:r>
              <a:rPr lang="zh-CN" altLang="en-US" sz="2400" b="1" dirty="0"/>
              <a:t>存储</a:t>
            </a:r>
            <a:endParaRPr lang="en-US" altLang="zh-CN" sz="2400" dirty="0" smtClean="0"/>
          </a:p>
          <a:p>
            <a:r>
              <a:rPr lang="zh-CN" altLang="en-US" sz="2400" dirty="0" smtClean="0"/>
              <a:t>     为保证</a:t>
            </a:r>
            <a:r>
              <a:rPr lang="en-US" sz="2400" dirty="0" err="1" smtClean="0"/>
              <a:t>paxos</a:t>
            </a:r>
            <a:r>
              <a:rPr lang="zh-CN" altLang="en-US" sz="2400" dirty="0" smtClean="0"/>
              <a:t>算法的正确性，</a:t>
            </a:r>
            <a:r>
              <a:rPr lang="en-US" sz="2400" dirty="0" err="1" smtClean="0"/>
              <a:t>proposer、a</a:t>
            </a:r>
            <a:r>
              <a:rPr lang="en-US" altLang="zh-CN" sz="2400" dirty="0" err="1" smtClean="0"/>
              <a:t>c</a:t>
            </a:r>
            <a:r>
              <a:rPr lang="en-US" sz="2400" dirty="0" err="1" smtClean="0"/>
              <a:t>ceptor、learn</a:t>
            </a:r>
            <a:r>
              <a:rPr lang="en-US" altLang="zh-CN" sz="2400" dirty="0" err="1" smtClean="0"/>
              <a:t>er</a:t>
            </a:r>
            <a:r>
              <a:rPr lang="zh-CN" altLang="en-US" sz="2400" dirty="0" smtClean="0"/>
              <a:t>都实现持久存储，以做到</a:t>
            </a:r>
            <a:r>
              <a:rPr lang="en-US" sz="2400" dirty="0" smtClean="0"/>
              <a:t>server</a:t>
            </a:r>
            <a:r>
              <a:rPr lang="zh-CN" altLang="en-US" sz="2400" dirty="0" smtClean="0"/>
              <a:t>恢复后仍能正确参与</a:t>
            </a:r>
            <a:r>
              <a:rPr lang="en-US" sz="2400" dirty="0" err="1" smtClean="0"/>
              <a:t>paxos</a:t>
            </a:r>
            <a:r>
              <a:rPr lang="zh-CN" altLang="en-US" sz="2400" dirty="0" smtClean="0"/>
              <a:t>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531100" y="4031316"/>
            <a:ext cx="4032448" cy="1116704"/>
          </a:xfrm>
          <a:prstGeom prst="wedgeRoundRectCallout">
            <a:avLst>
              <a:gd name="adj1" fmla="val -62544"/>
              <a:gd name="adj2" fmla="val 418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算法保证在任何阶段被打断，都能获得最终的正确性。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算法容错性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proposer</a:t>
            </a:r>
            <a:r>
              <a:rPr lang="zh-CN" altLang="en-US" sz="2400" b="1" dirty="0" smtClean="0"/>
              <a:t>存储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sz="2400" dirty="0" smtClean="0"/>
              <a:t>已</a:t>
            </a:r>
            <a:r>
              <a:rPr lang="zh-CN" altLang="en-US" sz="2400" dirty="0">
                <a:solidFill>
                  <a:srgbClr val="FF0000"/>
                </a:solidFill>
              </a:rPr>
              <a:t>提交</a:t>
            </a:r>
            <a:r>
              <a:rPr lang="zh-CN" altLang="en-US" sz="2400" dirty="0"/>
              <a:t>的最大</a:t>
            </a:r>
            <a:r>
              <a:rPr lang="en-US" altLang="zh-CN" sz="2400" dirty="0"/>
              <a:t>proposal</a:t>
            </a:r>
            <a:r>
              <a:rPr lang="zh-CN" altLang="en-US" sz="2400" dirty="0"/>
              <a:t>编号、</a:t>
            </a:r>
            <a:r>
              <a:rPr lang="zh-CN" altLang="en-US" sz="2400" dirty="0">
                <a:solidFill>
                  <a:srgbClr val="FF0000"/>
                </a:solidFill>
              </a:rPr>
              <a:t>决议</a:t>
            </a:r>
            <a:r>
              <a:rPr lang="zh-CN" altLang="en-US" sz="2400" dirty="0"/>
              <a:t>编号（</a:t>
            </a:r>
            <a:r>
              <a:rPr lang="en-US" altLang="zh-CN" sz="2400" dirty="0"/>
              <a:t>instance id）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 smtClean="0"/>
              <a:t>acceptor</a:t>
            </a:r>
            <a:r>
              <a:rPr lang="zh-CN" altLang="en-US" sz="2400" b="1" dirty="0" smtClean="0"/>
              <a:t>存储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已</a:t>
            </a:r>
            <a:r>
              <a:rPr lang="zh-CN" altLang="en-US" sz="2400" dirty="0">
                <a:solidFill>
                  <a:srgbClr val="FF0000"/>
                </a:solidFill>
              </a:rPr>
              <a:t>承诺</a:t>
            </a:r>
            <a:r>
              <a:rPr lang="zh-CN" altLang="en-US" sz="2400" dirty="0"/>
              <a:t>（</a:t>
            </a:r>
            <a:r>
              <a:rPr lang="en-US" altLang="zh-CN" sz="2400" dirty="0"/>
              <a:t>promise</a:t>
            </a:r>
            <a:r>
              <a:rPr lang="zh-CN" altLang="en-US" sz="2400" dirty="0"/>
              <a:t>）的最大编号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已</a:t>
            </a:r>
            <a:r>
              <a:rPr lang="zh-CN" altLang="en-US" sz="2400" dirty="0">
                <a:solidFill>
                  <a:srgbClr val="FF0000"/>
                </a:solidFill>
              </a:rPr>
              <a:t>接受</a:t>
            </a:r>
            <a:r>
              <a:rPr lang="zh-CN" altLang="en-US" sz="2400" dirty="0"/>
              <a:t>（</a:t>
            </a:r>
            <a:r>
              <a:rPr lang="en-US" altLang="zh-CN" sz="2400" dirty="0"/>
              <a:t>accept</a:t>
            </a:r>
            <a:r>
              <a:rPr lang="zh-CN" altLang="en-US" sz="2400" dirty="0"/>
              <a:t>）的最大编号和</a:t>
            </a:r>
            <a:r>
              <a:rPr lang="en-US" altLang="zh-CN" sz="2400" dirty="0"/>
              <a:t>value、</a:t>
            </a:r>
            <a:r>
              <a:rPr lang="zh-CN" altLang="en-US" sz="2400" dirty="0"/>
              <a:t>决议编号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b="1" dirty="0" smtClean="0"/>
              <a:t>learner</a:t>
            </a:r>
            <a:r>
              <a:rPr lang="zh-CN" altLang="en-US" sz="2400" b="1" dirty="0" smtClean="0"/>
              <a:t>存储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sz="2400" dirty="0" smtClean="0"/>
              <a:t>已</a:t>
            </a:r>
            <a:r>
              <a:rPr lang="zh-CN" altLang="en-US" sz="2400" dirty="0"/>
              <a:t>学习过的</a:t>
            </a:r>
            <a:r>
              <a:rPr lang="zh-CN" altLang="en-US" sz="2400" dirty="0" smtClean="0"/>
              <a:t>决议、决议编号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20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280168"/>
            <a:ext cx="7772400" cy="1572768"/>
          </a:xfrm>
        </p:spPr>
        <p:txBody>
          <a:bodyPr>
            <a:normAutofit/>
          </a:bodyPr>
          <a:lstStyle/>
          <a:p>
            <a:r>
              <a:rPr lang="en-US" altLang="zh-CN" sz="4800" dirty="0" err="1"/>
              <a:t>Paxos</a:t>
            </a:r>
            <a:r>
              <a:rPr lang="zh-CN" altLang="en-US" sz="4800" dirty="0"/>
              <a:t>算法的</a:t>
            </a:r>
            <a:r>
              <a:rPr lang="zh-CN" altLang="en-US" sz="4800" dirty="0" smtClean="0"/>
              <a:t>姊妹篇：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Raft</a:t>
            </a:r>
            <a:r>
              <a:rPr lang="zh-CN" altLang="en-US" sz="4800" dirty="0" smtClean="0"/>
              <a:t>算法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9629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算法</a:t>
            </a:r>
            <a:r>
              <a:rPr lang="zh-CN" altLang="en-US" sz="2400" dirty="0">
                <a:solidFill>
                  <a:schemeClr val="tx1"/>
                </a:solidFill>
              </a:rPr>
              <a:t>运行背景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机群</a:t>
            </a:r>
            <a:r>
              <a:rPr lang="zh-CN" altLang="en-US" sz="2400" dirty="0" smtClean="0">
                <a:solidFill>
                  <a:schemeClr val="tx1"/>
                </a:solidFill>
              </a:rPr>
              <a:t>组成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日志及其广播复制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Leader</a:t>
            </a:r>
            <a:r>
              <a:rPr lang="zh-CN" altLang="en-US" sz="2400" dirty="0" smtClean="0">
                <a:solidFill>
                  <a:schemeClr val="tx1"/>
                </a:solidFill>
              </a:rPr>
              <a:t>选举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过渡配置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83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分布式</a:t>
            </a:r>
            <a:r>
              <a:rPr lang="zh-CN" altLang="en-US" sz="2400" b="1" dirty="0"/>
              <a:t>系统</a:t>
            </a:r>
            <a:r>
              <a:rPr lang="zh-CN" altLang="en-US" sz="2400" b="1" dirty="0" smtClean="0"/>
              <a:t>中的一致性</a:t>
            </a:r>
            <a:r>
              <a:rPr lang="zh-CN" altLang="en-US" sz="2400" b="1" dirty="0"/>
              <a:t>问题</a:t>
            </a:r>
            <a:r>
              <a:rPr lang="en-US" altLang="zh-CN" sz="2400" b="1" dirty="0"/>
              <a:t>(consensus problem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对于</a:t>
            </a:r>
            <a:r>
              <a:rPr lang="zh-CN" altLang="en-US" sz="2400" dirty="0"/>
              <a:t>一组服务器，给定一组操作，我们需要一个协议使得最后它们的</a:t>
            </a:r>
            <a:r>
              <a:rPr lang="zh-CN" altLang="en-US" sz="2400" dirty="0" smtClean="0"/>
              <a:t>结果（状态）达成</a:t>
            </a:r>
            <a:r>
              <a:rPr lang="zh-CN" altLang="en-US" sz="2400" dirty="0"/>
              <a:t>一致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3366FF"/>
                </a:solidFill>
              </a:rPr>
              <a:t>在</a:t>
            </a:r>
            <a:r>
              <a:rPr lang="zh-CN" altLang="en-US" sz="2400" dirty="0">
                <a:solidFill>
                  <a:srgbClr val="3366FF"/>
                </a:solidFill>
              </a:rPr>
              <a:t>一个分布式系统中，因为各种意外可能，有的服务器可能会崩溃或变得不可靠</a:t>
            </a:r>
            <a:r>
              <a:rPr lang="zh-CN" altLang="en-US" sz="2400" dirty="0" smtClean="0">
                <a:solidFill>
                  <a:srgbClr val="3366FF"/>
                </a:solidFill>
              </a:rPr>
              <a:t>，从而不能和</a:t>
            </a:r>
            <a:r>
              <a:rPr lang="zh-CN" altLang="en-US" sz="2400" dirty="0">
                <a:solidFill>
                  <a:srgbClr val="3366FF"/>
                </a:solidFill>
              </a:rPr>
              <a:t>其他服务器达成一致状态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↓</a:t>
            </a:r>
            <a:endParaRPr lang="en-US" altLang="zh-CN" sz="2400" dirty="0"/>
          </a:p>
          <a:p>
            <a:r>
              <a:rPr lang="zh-CN" altLang="en-US" sz="2400" dirty="0" smtClean="0"/>
              <a:t>需要</a:t>
            </a:r>
            <a:r>
              <a:rPr lang="zh-CN" altLang="en-US" sz="2400" dirty="0"/>
              <a:t>一种</a:t>
            </a:r>
            <a:r>
              <a:rPr lang="en-US" altLang="zh-CN" sz="2400" dirty="0"/>
              <a:t>Consensus</a:t>
            </a:r>
            <a:r>
              <a:rPr lang="zh-CN" altLang="en-US" sz="2400" dirty="0" smtClean="0"/>
              <a:t>协议确保容错性：即使</a:t>
            </a:r>
            <a:r>
              <a:rPr lang="zh-CN" altLang="en-US" sz="2400" dirty="0"/>
              <a:t>系统中有一两个</a:t>
            </a:r>
            <a:r>
              <a:rPr lang="zh-CN" altLang="en-US" sz="2400" dirty="0" smtClean="0"/>
              <a:t>服务器宕机，</a:t>
            </a:r>
            <a:r>
              <a:rPr lang="zh-CN" altLang="en-US" sz="2400" dirty="0"/>
              <a:t>也不会影响其处理过程。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46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5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算法问题背景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968552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/>
              <a:t>CAP</a:t>
            </a:r>
            <a:r>
              <a:rPr lang="zh-CN" altLang="en-US" sz="2400" dirty="0" smtClean="0"/>
              <a:t>定理（</a:t>
            </a:r>
            <a:r>
              <a:rPr lang="en-US" altLang="zh-CN" sz="2400" dirty="0" smtClean="0">
                <a:solidFill>
                  <a:srgbClr val="3366FF"/>
                </a:solidFill>
              </a:rPr>
              <a:t>1998</a:t>
            </a:r>
            <a:r>
              <a:rPr lang="zh-CN" altLang="en-US" sz="2400" dirty="0">
                <a:solidFill>
                  <a:srgbClr val="3366FF"/>
                </a:solidFill>
              </a:rPr>
              <a:t>年首次被提出，</a:t>
            </a:r>
            <a:r>
              <a:rPr lang="en-US" altLang="zh-CN" sz="2400" dirty="0">
                <a:solidFill>
                  <a:srgbClr val="3366FF"/>
                </a:solidFill>
              </a:rPr>
              <a:t>1999</a:t>
            </a:r>
            <a:r>
              <a:rPr lang="zh-CN" altLang="en-US" sz="2400" dirty="0">
                <a:solidFill>
                  <a:srgbClr val="3366FF"/>
                </a:solidFill>
              </a:rPr>
              <a:t>年被发表为文章，</a:t>
            </a:r>
            <a:r>
              <a:rPr lang="en-US" altLang="zh-CN" sz="2400" dirty="0">
                <a:solidFill>
                  <a:srgbClr val="3366FF"/>
                </a:solidFill>
              </a:rPr>
              <a:t>2000</a:t>
            </a:r>
            <a:r>
              <a:rPr lang="zh-CN" altLang="en-US" sz="2400" dirty="0">
                <a:solidFill>
                  <a:srgbClr val="3366FF"/>
                </a:solidFill>
              </a:rPr>
              <a:t>年</a:t>
            </a:r>
            <a:r>
              <a:rPr lang="en-US" altLang="zh-CN" sz="2400" dirty="0">
                <a:solidFill>
                  <a:srgbClr val="3366FF"/>
                </a:solidFill>
              </a:rPr>
              <a:t>Brewer</a:t>
            </a:r>
            <a:r>
              <a:rPr lang="zh-CN" altLang="en-US" sz="2400" dirty="0">
                <a:solidFill>
                  <a:srgbClr val="3366FF"/>
                </a:solidFill>
              </a:rPr>
              <a:t>在</a:t>
            </a:r>
            <a:r>
              <a:rPr lang="en-US" altLang="zh-CN" sz="2400" dirty="0">
                <a:solidFill>
                  <a:srgbClr val="3366FF"/>
                </a:solidFill>
              </a:rPr>
              <a:t>PODC</a:t>
            </a:r>
            <a:r>
              <a:rPr lang="zh-CN" altLang="en-US" sz="2400" dirty="0">
                <a:solidFill>
                  <a:srgbClr val="3366FF"/>
                </a:solidFill>
              </a:rPr>
              <a:t>大会演说时将</a:t>
            </a:r>
            <a:r>
              <a:rPr lang="en-US" altLang="zh-CN" sz="2400" dirty="0">
                <a:solidFill>
                  <a:srgbClr val="3366FF"/>
                </a:solidFill>
              </a:rPr>
              <a:t>CAP</a:t>
            </a:r>
            <a:r>
              <a:rPr lang="zh-CN" altLang="en-US" sz="2400" dirty="0">
                <a:solidFill>
                  <a:srgbClr val="3366FF"/>
                </a:solidFill>
              </a:rPr>
              <a:t>作为假设，</a:t>
            </a:r>
            <a:r>
              <a:rPr lang="en-US" altLang="zh-CN" sz="2400" dirty="0">
                <a:solidFill>
                  <a:srgbClr val="3366FF"/>
                </a:solidFill>
              </a:rPr>
              <a:t>2002</a:t>
            </a:r>
            <a:r>
              <a:rPr lang="zh-CN" altLang="en-US" sz="2400" dirty="0" smtClean="0">
                <a:solidFill>
                  <a:srgbClr val="3366FF"/>
                </a:solidFill>
              </a:rPr>
              <a:t>年被</a:t>
            </a:r>
            <a:r>
              <a:rPr lang="zh-CN" altLang="en-US" sz="2400" dirty="0">
                <a:solidFill>
                  <a:srgbClr val="3366FF"/>
                </a:solidFill>
              </a:rPr>
              <a:t>证明为定理。</a:t>
            </a:r>
            <a:r>
              <a:rPr lang="en-US" altLang="zh-CN" sz="2400" dirty="0">
                <a:solidFill>
                  <a:srgbClr val="3366FF"/>
                </a:solidFill>
              </a:rPr>
              <a:t>CAP</a:t>
            </a:r>
            <a:r>
              <a:rPr lang="zh-CN" altLang="en-US" sz="2400" dirty="0">
                <a:solidFill>
                  <a:srgbClr val="3366FF"/>
                </a:solidFill>
              </a:rPr>
              <a:t>定理属于理论</a:t>
            </a:r>
            <a:r>
              <a:rPr lang="zh-CN" altLang="en-US" sz="2400" dirty="0" smtClean="0">
                <a:solidFill>
                  <a:srgbClr val="3366FF"/>
                </a:solidFill>
              </a:rPr>
              <a:t>计算机科学的</a:t>
            </a:r>
            <a:r>
              <a:rPr lang="zh-CN" altLang="en-US" sz="2400" dirty="0">
                <a:solidFill>
                  <a:srgbClr val="3366FF"/>
                </a:solidFill>
              </a:rPr>
              <a:t>内容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0">
              <a:spcBef>
                <a:spcPct val="0"/>
              </a:spcBef>
              <a:buClrTx/>
              <a:buSzTx/>
            </a:pPr>
            <a:r>
              <a:rPr lang="zh-CN" altLang="en-US" sz="2400" dirty="0" smtClean="0"/>
              <a:t>分布式系统中有三种衡量特性：</a:t>
            </a:r>
            <a:endParaRPr lang="en-US" altLang="zh-CN" sz="2400" dirty="0" smtClean="0"/>
          </a:p>
          <a:p>
            <a:pPr lvl="0">
              <a:spcBef>
                <a:spcPct val="0"/>
              </a:spcBef>
              <a:buClrTx/>
              <a:buSzTx/>
            </a:pPr>
            <a:r>
              <a:rPr lang="zh-CN" altLang="zh-CN" sz="2400" dirty="0" smtClean="0">
                <a:solidFill>
                  <a:srgbClr val="FF0000"/>
                </a:solidFill>
              </a:rPr>
              <a:t>一致性</a:t>
            </a:r>
            <a:r>
              <a:rPr lang="zh-CN" altLang="zh-CN" sz="2400" dirty="0">
                <a:solidFill>
                  <a:srgbClr val="FF0000"/>
                </a:solidFill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zh-CN" sz="2400" dirty="0">
                <a:solidFill>
                  <a:srgbClr val="FF0000"/>
                </a:solidFill>
              </a:rPr>
              <a:t>onsistency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dirty="0" smtClean="0"/>
              <a:t>每</a:t>
            </a:r>
            <a:r>
              <a:rPr lang="zh-CN" altLang="zh-CN" sz="2400" dirty="0"/>
              <a:t>一个更新成功后，分布式系统中的所有</a:t>
            </a:r>
            <a:r>
              <a:rPr lang="zh-CN" altLang="zh-CN" sz="2400" dirty="0" smtClean="0"/>
              <a:t>节点都</a:t>
            </a:r>
            <a:r>
              <a:rPr lang="zh-CN" altLang="zh-CN" sz="2400" dirty="0"/>
              <a:t>能读到</a:t>
            </a:r>
            <a:r>
              <a:rPr lang="zh-CN" altLang="zh-CN" sz="2400" dirty="0">
                <a:solidFill>
                  <a:srgbClr val="FF0000"/>
                </a:solidFill>
              </a:rPr>
              <a:t>最新的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即访问所有节点</a:t>
            </a:r>
            <a:r>
              <a:rPr lang="zh-CN" altLang="zh-CN" sz="2400" dirty="0" smtClean="0"/>
              <a:t>相当于同</a:t>
            </a:r>
            <a:r>
              <a:rPr lang="zh-CN" altLang="zh-CN" sz="2400" dirty="0"/>
              <a:t>一份</a:t>
            </a:r>
            <a:r>
              <a:rPr lang="zh-CN" altLang="zh-CN" sz="2400" dirty="0" smtClean="0"/>
              <a:t>内容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这样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系统被</a:t>
            </a:r>
            <a:r>
              <a:rPr lang="zh-CN" altLang="zh-CN" sz="2400" dirty="0"/>
              <a:t>认为是强一致性的。</a:t>
            </a:r>
          </a:p>
          <a:p>
            <a:pPr lvl="0">
              <a:spcBef>
                <a:spcPct val="0"/>
              </a:spcBef>
              <a:buClrTx/>
              <a:buSzTx/>
            </a:pPr>
            <a:r>
              <a:rPr lang="zh-CN" altLang="zh-CN" sz="2400" dirty="0">
                <a:solidFill>
                  <a:srgbClr val="FF0000"/>
                </a:solidFill>
              </a:rPr>
              <a:t>可用性（</a:t>
            </a:r>
            <a:r>
              <a:rPr lang="zh-CN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zh-CN" sz="2400" dirty="0">
                <a:solidFill>
                  <a:srgbClr val="FF0000"/>
                </a:solidFill>
              </a:rPr>
              <a:t>vailability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dirty="0" smtClean="0"/>
              <a:t>每</a:t>
            </a:r>
            <a:r>
              <a:rPr lang="zh-CN" altLang="zh-CN" sz="2400" dirty="0"/>
              <a:t>一个</a:t>
            </a:r>
            <a:r>
              <a:rPr lang="zh-CN" altLang="zh-CN" sz="2400" dirty="0" smtClean="0"/>
              <a:t>请求都</a:t>
            </a:r>
            <a:r>
              <a:rPr lang="zh-CN" altLang="zh-CN" sz="2400" dirty="0">
                <a:solidFill>
                  <a:srgbClr val="FF0000"/>
                </a:solidFill>
              </a:rPr>
              <a:t>能得到响应</a:t>
            </a:r>
            <a:r>
              <a:rPr lang="zh-CN" altLang="zh-CN" sz="2400" dirty="0"/>
              <a:t>。请求只需要在一定时间内返回即可，结果可以是成功或者失败，也不需要确保返回的是最新版本的信息。</a:t>
            </a:r>
          </a:p>
          <a:p>
            <a:pPr lvl="0">
              <a:spcBef>
                <a:spcPct val="0"/>
              </a:spcBef>
              <a:buClrTx/>
              <a:buSzTx/>
            </a:pPr>
            <a:r>
              <a:rPr lang="zh-CN" altLang="zh-CN" sz="2400" dirty="0">
                <a:solidFill>
                  <a:srgbClr val="FF0000"/>
                </a:solidFill>
              </a:rPr>
              <a:t>分区容错性（</a:t>
            </a:r>
            <a:r>
              <a:rPr lang="zh-CN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zh-CN" sz="2400" dirty="0">
                <a:solidFill>
                  <a:srgbClr val="FF0000"/>
                </a:solidFill>
              </a:rPr>
              <a:t>artition tolerance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网络</a:t>
            </a:r>
            <a:r>
              <a:rPr lang="zh-CN" altLang="zh-CN" sz="2400" dirty="0" smtClean="0"/>
              <a:t>中断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消息</a:t>
            </a:r>
            <a:r>
              <a:rPr lang="zh-CN" altLang="zh-CN" sz="2400" dirty="0"/>
              <a:t>丢失的情况下，</a:t>
            </a:r>
            <a:r>
              <a:rPr lang="zh-CN" altLang="zh-CN" sz="2400" dirty="0">
                <a:solidFill>
                  <a:srgbClr val="FF0000"/>
                </a:solidFill>
              </a:rPr>
              <a:t>系统照样能够工作</a:t>
            </a:r>
            <a:r>
              <a:rPr lang="zh-CN" altLang="zh-CN" sz="2400" dirty="0" smtClean="0"/>
              <a:t>。网络</a:t>
            </a:r>
            <a:r>
              <a:rPr lang="zh-CN" altLang="zh-CN" sz="2400" dirty="0"/>
              <a:t>分区是指由于某种</a:t>
            </a:r>
            <a:r>
              <a:rPr lang="zh-CN" altLang="zh-CN" sz="2400" dirty="0" smtClean="0"/>
              <a:t>原因网络</a:t>
            </a:r>
            <a:r>
              <a:rPr lang="zh-CN" altLang="zh-CN" sz="2400" dirty="0"/>
              <a:t>被分成若干个孤立的区域</a:t>
            </a:r>
            <a:r>
              <a:rPr lang="zh-CN" altLang="zh-CN" sz="2400" dirty="0" smtClean="0"/>
              <a:t>，区域</a:t>
            </a:r>
            <a:r>
              <a:rPr lang="zh-CN" altLang="zh-CN" sz="2400" dirty="0"/>
              <a:t>之间互不相通。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47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57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84335" y="1427185"/>
            <a:ext cx="8143903" cy="17145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CAP</a:t>
            </a:r>
            <a:r>
              <a:rPr lang="zh-CN" altLang="en-US" sz="2400" dirty="0" smtClean="0"/>
              <a:t>定理：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个分布式系统最多只能同时</a:t>
            </a:r>
            <a:r>
              <a:rPr lang="zh-CN" altLang="en-US" sz="2400" dirty="0" smtClean="0"/>
              <a:t>满足一致性</a:t>
            </a:r>
            <a:r>
              <a:rPr lang="zh-CN" altLang="en-US" sz="2400" dirty="0"/>
              <a:t>（</a:t>
            </a:r>
            <a:r>
              <a:rPr lang="en-US" altLang="zh-CN" sz="2400" dirty="0"/>
              <a:t>Consistency</a:t>
            </a:r>
            <a:r>
              <a:rPr lang="zh-CN" altLang="en-US" sz="2400" dirty="0" smtClean="0"/>
              <a:t>）、可用性</a:t>
            </a:r>
            <a:r>
              <a:rPr lang="zh-CN" altLang="en-US" sz="2400" dirty="0"/>
              <a:t>（</a:t>
            </a:r>
            <a:r>
              <a:rPr lang="en-US" altLang="zh-CN" sz="2400" dirty="0"/>
              <a:t>Availability</a:t>
            </a:r>
            <a:r>
              <a:rPr lang="zh-CN" altLang="en-US" sz="2400" dirty="0"/>
              <a:t>）和分区容错性（</a:t>
            </a:r>
            <a:r>
              <a:rPr lang="en-US" altLang="zh-CN" sz="2400" dirty="0"/>
              <a:t>Partition tolerance</a:t>
            </a:r>
            <a:r>
              <a:rPr lang="zh-CN" altLang="en-US" sz="2400" dirty="0"/>
              <a:t>）这三项中的两项。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48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67" y="3117812"/>
            <a:ext cx="2796038" cy="24482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3169" y="3117812"/>
            <a:ext cx="2376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互联网应用：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多，数据大，部署分散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。节点故障、网络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故障是常态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。此时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舍弃一致性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才能不影响用户使用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流程。</a:t>
            </a:r>
            <a:endParaRPr lang="en-US" altLang="zh-CN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latinLnBrk="1"/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会影响客户体验，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但换来了对</a:t>
            </a:r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的保证。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4305" y="3141685"/>
            <a:ext cx="2434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金融领域：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要保证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，因此会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舍弃分区容错性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latinLnBrk="1"/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金融领域的网络设备故障，可能会造成用户无法使用。</a:t>
            </a:r>
          </a:p>
        </p:txBody>
      </p:sp>
    </p:spTree>
    <p:extLst>
      <p:ext uri="{BB962C8B-B14F-4D97-AF65-F5344CB8AC3E}">
        <p14:creationId xmlns:p14="http://schemas.microsoft.com/office/powerpoint/2010/main" val="58923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数据一致性模型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305801" cy="506422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CAP</a:t>
            </a:r>
            <a:r>
              <a:rPr lang="zh-CN" altLang="en-US" sz="2400" dirty="0" smtClean="0"/>
              <a:t>理论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zh-CN" altLang="en-US" sz="2400" dirty="0" smtClean="0"/>
              <a:t>分布式系统如果</a:t>
            </a:r>
            <a:r>
              <a:rPr lang="zh-CN" altLang="en-US" sz="2400" dirty="0"/>
              <a:t>不想牺牲一致性</a:t>
            </a:r>
            <a:r>
              <a:rPr lang="zh-CN" altLang="en-US" sz="2400" dirty="0" smtClean="0"/>
              <a:t>，则可能要牺牲可用性。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↓</a:t>
            </a:r>
            <a:endParaRPr lang="en-US" altLang="zh-CN" sz="2400" dirty="0"/>
          </a:p>
          <a:p>
            <a:r>
              <a:rPr lang="zh-CN" altLang="en-US" sz="2400" b="1" dirty="0" smtClean="0"/>
              <a:t>数据一致性</a:t>
            </a:r>
            <a:r>
              <a:rPr lang="zh-CN" altLang="en-US" sz="2400" b="1" dirty="0"/>
              <a:t>模型</a:t>
            </a:r>
            <a:r>
              <a:rPr lang="zh-CN" altLang="en-US" sz="2400" dirty="0"/>
              <a:t>主要有以下几种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弱一致性</a:t>
            </a:r>
            <a:r>
              <a:rPr lang="en-US" altLang="zh-CN" sz="2400" dirty="0" smtClean="0">
                <a:solidFill>
                  <a:srgbClr val="3366FF"/>
                </a:solidFill>
              </a:rPr>
              <a:t>[</a:t>
            </a:r>
            <a:r>
              <a:rPr lang="zh-CN" altLang="en-US" sz="2400" dirty="0" smtClean="0">
                <a:solidFill>
                  <a:srgbClr val="3366FF"/>
                </a:solidFill>
              </a:rPr>
              <a:t>异步冗余</a:t>
            </a:r>
            <a:r>
              <a:rPr lang="en-US" altLang="zh-CN" sz="2400" dirty="0" smtClean="0">
                <a:solidFill>
                  <a:srgbClr val="3366FF"/>
                </a:solidFill>
              </a:rPr>
              <a:t>]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最终一致性</a:t>
            </a:r>
            <a:r>
              <a:rPr lang="zh-CN" altLang="en-US" sz="2400" dirty="0"/>
              <a:t>（一段时间达到一致性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3366FF"/>
                </a:solidFill>
              </a:rPr>
              <a:t>[</a:t>
            </a:r>
            <a:r>
              <a:rPr lang="zh-CN" altLang="en-US" sz="2400" dirty="0">
                <a:solidFill>
                  <a:srgbClr val="3366FF"/>
                </a:solidFill>
              </a:rPr>
              <a:t>异步冗余</a:t>
            </a:r>
            <a:r>
              <a:rPr lang="en-US" altLang="zh-CN" sz="2400" dirty="0">
                <a:solidFill>
                  <a:srgbClr val="3366FF"/>
                </a:solidFill>
              </a:rPr>
              <a:t>] 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强一致性</a:t>
            </a:r>
            <a:r>
              <a:rPr lang="en-US" altLang="zh-CN" sz="2400" dirty="0" smtClean="0">
                <a:solidFill>
                  <a:srgbClr val="3366FF"/>
                </a:solidFill>
              </a:rPr>
              <a:t>[</a:t>
            </a:r>
            <a:r>
              <a:rPr lang="zh-CN" altLang="en-US" sz="2400" dirty="0" smtClean="0">
                <a:solidFill>
                  <a:srgbClr val="3366FF"/>
                </a:solidFill>
              </a:rPr>
              <a:t>同步冗余</a:t>
            </a:r>
            <a:r>
              <a:rPr lang="en-US" altLang="zh-CN" sz="2400" dirty="0">
                <a:solidFill>
                  <a:srgbClr val="3366FF"/>
                </a:solidFill>
              </a:rPr>
              <a:t>]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>
                <a:solidFill>
                  <a:schemeClr val="accent1"/>
                </a:solidFill>
              </a:rPr>
              <a:t>最终一致性的经典实现：</a:t>
            </a:r>
            <a:r>
              <a:rPr lang="en-US" altLang="zh-CN" sz="2400" dirty="0" err="1">
                <a:solidFill>
                  <a:schemeClr val="accent1"/>
                </a:solidFill>
              </a:rPr>
              <a:t>Paxos</a:t>
            </a:r>
            <a:r>
              <a:rPr lang="zh-CN" altLang="en-US" sz="2400" dirty="0" smtClean="0">
                <a:solidFill>
                  <a:schemeClr val="accent1"/>
                </a:solidFill>
              </a:rPr>
              <a:t>算法</a:t>
            </a:r>
            <a:r>
              <a:rPr lang="zh-CN" altLang="en-US" sz="2400" dirty="0" smtClean="0"/>
              <a:t>（解决基于</a:t>
            </a:r>
            <a:r>
              <a:rPr lang="en-US" altLang="zh-CN" sz="2400" dirty="0"/>
              <a:t>CAP</a:t>
            </a:r>
            <a:r>
              <a:rPr lang="zh-CN" altLang="en-US" sz="2400" dirty="0"/>
              <a:t>原理构建的分布式</a:t>
            </a:r>
            <a:r>
              <a:rPr lang="zh-CN" altLang="en-US" sz="2400" dirty="0" smtClean="0"/>
              <a:t>系统环境</a:t>
            </a:r>
            <a:r>
              <a:rPr lang="zh-CN" altLang="en-US" sz="2400" dirty="0"/>
              <a:t>中如何</a:t>
            </a:r>
            <a:r>
              <a:rPr lang="zh-CN" altLang="en-US" sz="2400" dirty="0" smtClean="0">
                <a:solidFill>
                  <a:srgbClr val="FF0000"/>
                </a:solidFill>
              </a:rPr>
              <a:t>高效的</a:t>
            </a:r>
            <a:r>
              <a:rPr lang="zh-CN" altLang="en-US" sz="2400" dirty="0">
                <a:solidFill>
                  <a:srgbClr val="FF0000"/>
                </a:solidFill>
              </a:rPr>
              <a:t>达到</a:t>
            </a:r>
            <a:r>
              <a:rPr lang="zh-CN" altLang="en-US" sz="2400" dirty="0"/>
              <a:t>数据的最终</a:t>
            </a:r>
            <a:r>
              <a:rPr lang="zh-CN" altLang="en-US" sz="2400" dirty="0" smtClean="0"/>
              <a:t>一致性的问题。）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强一致性的经典实现：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Raft</a:t>
            </a:r>
            <a:r>
              <a:rPr lang="zh-CN" altLang="en-US" sz="2400" dirty="0" smtClean="0">
                <a:solidFill>
                  <a:schemeClr val="accent1"/>
                </a:solidFill>
              </a:rPr>
              <a:t>算法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算法的姊妹篇）。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49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580112" y="3944888"/>
            <a:ext cx="1152128" cy="612648"/>
          </a:xfrm>
          <a:prstGeom prst="wedgeRoundRectCallout">
            <a:avLst>
              <a:gd name="adj1" fmla="val -81761"/>
              <a:gd name="adj2" fmla="val 594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难懂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84168" y="5445224"/>
            <a:ext cx="1152128" cy="378368"/>
          </a:xfrm>
          <a:prstGeom prst="wedgeRoundRectCallout">
            <a:avLst>
              <a:gd name="adj1" fmla="val -81761"/>
              <a:gd name="adj2" fmla="val 594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</a:rPr>
              <a:t>易懂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算法简介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算法分</a:t>
            </a:r>
            <a:r>
              <a:rPr lang="zh-CN" altLang="en-US" sz="2400" dirty="0">
                <a:solidFill>
                  <a:srgbClr val="FF0000"/>
                </a:solidFill>
              </a:rPr>
              <a:t>两个</a:t>
            </a:r>
            <a:r>
              <a:rPr lang="zh-CN" altLang="en-US" sz="2400" dirty="0" smtClean="0">
                <a:solidFill>
                  <a:srgbClr val="FF0000"/>
                </a:solidFill>
              </a:rPr>
              <a:t>阶段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第一阶段：</a:t>
            </a:r>
            <a:r>
              <a:rPr lang="zh-CN" altLang="en-US" sz="2400" dirty="0" smtClean="0">
                <a:solidFill>
                  <a:srgbClr val="FF0000"/>
                </a:solidFill>
              </a:rPr>
              <a:t>准备（</a:t>
            </a:r>
            <a:r>
              <a:rPr lang="en-US" altLang="zh-CN" sz="2400" dirty="0" smtClean="0">
                <a:solidFill>
                  <a:srgbClr val="FF0000"/>
                </a:solidFill>
              </a:rPr>
              <a:t>prepare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    监督</a:t>
            </a:r>
            <a:r>
              <a:rPr lang="zh-CN" altLang="en-US" sz="2400" dirty="0"/>
              <a:t>者们接收请求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</a:t>
            </a:r>
            <a:r>
              <a:rPr lang="zh-CN" altLang="en-US" sz="2400" dirty="0" smtClean="0"/>
              <a:t>产生判断、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返回承诺；</a:t>
            </a:r>
            <a:endParaRPr lang="en-US" altLang="zh-CN" sz="2400" dirty="0" smtClean="0"/>
          </a:p>
          <a:p>
            <a:r>
              <a:rPr lang="zh-CN" altLang="en-US" sz="2400" dirty="0" smtClean="0"/>
              <a:t>    发起</a:t>
            </a:r>
            <a:r>
              <a:rPr lang="zh-CN" altLang="en-US" sz="2400" dirty="0"/>
              <a:t>者依据返回的承诺决定是否继续更新数据而进入下一阶段的请求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第二阶段：</a:t>
            </a:r>
            <a:r>
              <a:rPr lang="zh-CN" altLang="en-US" sz="2400" dirty="0" smtClean="0">
                <a:solidFill>
                  <a:srgbClr val="FF0000"/>
                </a:solidFill>
              </a:rPr>
              <a:t>接受（</a:t>
            </a:r>
            <a:r>
              <a:rPr lang="en-US" altLang="zh-CN" sz="2400" dirty="0">
                <a:solidFill>
                  <a:srgbClr val="FF0000"/>
                </a:solidFill>
              </a:rPr>
              <a:t>accept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    监督</a:t>
            </a:r>
            <a:r>
              <a:rPr lang="zh-CN" altLang="en-US" sz="2400" dirty="0"/>
              <a:t>者们接受更新请求并完成多副本（多数派）更新。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275856" y="1603005"/>
            <a:ext cx="4824536" cy="576064"/>
          </a:xfrm>
          <a:prstGeom prst="wedgeRoundRectCallout">
            <a:avLst>
              <a:gd name="adj1" fmla="val -57812"/>
              <a:gd name="adj2" fmla="val 183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发起</a:t>
            </a:r>
            <a:r>
              <a:rPr lang="zh-CN" altLang="en-US" sz="2400" dirty="0"/>
              <a:t>者和监督者之间</a:t>
            </a:r>
            <a:r>
              <a:rPr lang="zh-CN" altLang="en-US" sz="2400" dirty="0" smtClean="0"/>
              <a:t>的两轮通讯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3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一致性算法及其应用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</a:rPr>
              <a:t>Paxos</a:t>
            </a:r>
            <a:r>
              <a:rPr lang="zh-CN" altLang="en-US" sz="2400" dirty="0" smtClean="0">
                <a:solidFill>
                  <a:schemeClr val="accent1"/>
                </a:solidFill>
              </a:rPr>
              <a:t>算法：</a:t>
            </a:r>
            <a:r>
              <a:rPr lang="en-US" altLang="zh-CN" sz="2400" dirty="0" smtClean="0"/>
              <a:t>Leslie Lamport1990</a:t>
            </a:r>
            <a:r>
              <a:rPr lang="zh-CN" altLang="en-US" sz="2400" dirty="0" smtClean="0"/>
              <a:t>提出，流程较复杂，使用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的代表产品包括</a:t>
            </a:r>
            <a:r>
              <a:rPr lang="en-US" altLang="zh-CN" sz="2400" dirty="0" smtClean="0"/>
              <a:t>Chubby</a:t>
            </a:r>
            <a:r>
              <a:rPr lang="zh-CN" altLang="en-US" sz="2400" dirty="0"/>
              <a:t>、</a:t>
            </a:r>
            <a:r>
              <a:rPr lang="en-US" altLang="zh-CN" sz="2400" dirty="0" err="1" smtClean="0"/>
              <a:t>libpaxos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Keyspace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BerkeleyDB</a:t>
            </a:r>
            <a:r>
              <a:rPr lang="zh-CN" altLang="en-US" sz="2400" dirty="0" smtClean="0"/>
              <a:t>数据库，</a:t>
            </a:r>
            <a:r>
              <a:rPr lang="en-US" altLang="zh-CN" sz="2400" dirty="0" smtClean="0"/>
              <a:t>Zookeeper</a:t>
            </a:r>
            <a:r>
              <a:rPr lang="zh-CN" altLang="en-US" sz="2400" dirty="0"/>
              <a:t>也是基于</a:t>
            </a:r>
            <a:r>
              <a:rPr lang="en-US" altLang="zh-CN" sz="2400" dirty="0" err="1"/>
              <a:t>Paxos</a:t>
            </a:r>
            <a:r>
              <a:rPr lang="zh-CN" altLang="en-US" sz="2400" dirty="0" smtClean="0"/>
              <a:t>算法实现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但是其使用</a:t>
            </a:r>
            <a:r>
              <a:rPr lang="zh-CN" altLang="en-US" sz="2400" dirty="0"/>
              <a:t>的</a:t>
            </a:r>
            <a:r>
              <a:rPr lang="en-US" altLang="zh-CN" sz="2400" dirty="0"/>
              <a:t>ZAB</a:t>
            </a:r>
            <a:r>
              <a:rPr lang="zh-CN" altLang="en-US" sz="2400" dirty="0"/>
              <a:t>（</a:t>
            </a:r>
            <a:r>
              <a:rPr lang="en-US" altLang="zh-CN" sz="2400" dirty="0"/>
              <a:t>Zookeeper Atomic Broadcast</a:t>
            </a:r>
            <a:r>
              <a:rPr lang="zh-CN" altLang="en-US" sz="2400" dirty="0"/>
              <a:t>）协议对</a:t>
            </a:r>
            <a:r>
              <a:rPr lang="en-US" altLang="zh-CN" sz="2400" dirty="0" err="1"/>
              <a:t>Paxos</a:t>
            </a:r>
            <a:r>
              <a:rPr lang="zh-CN" altLang="en-US" sz="2400" dirty="0"/>
              <a:t>进行了很多的改进与</a:t>
            </a:r>
            <a:r>
              <a:rPr lang="zh-CN" altLang="en-US" sz="2400" dirty="0" smtClean="0"/>
              <a:t>优化。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accent1"/>
                </a:solidFill>
              </a:rPr>
              <a:t>Raft</a:t>
            </a:r>
            <a:r>
              <a:rPr lang="zh-CN" altLang="en-US" sz="2400" dirty="0" smtClean="0">
                <a:solidFill>
                  <a:schemeClr val="accent1"/>
                </a:solidFill>
              </a:rPr>
              <a:t>算法：</a:t>
            </a:r>
            <a:r>
              <a:rPr lang="zh-CN" altLang="en-US" sz="2400" dirty="0" smtClean="0"/>
              <a:t>斯坦福</a:t>
            </a:r>
            <a:r>
              <a:rPr lang="zh-CN" altLang="en-US" sz="2400" dirty="0"/>
              <a:t>的</a:t>
            </a:r>
            <a:r>
              <a:rPr lang="en-US" altLang="zh-CN" sz="2400" dirty="0"/>
              <a:t>Diego </a:t>
            </a:r>
            <a:r>
              <a:rPr lang="en-US" altLang="zh-CN" sz="2400" dirty="0" err="1" smtClean="0"/>
              <a:t>Ongaro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John </a:t>
            </a:r>
            <a:r>
              <a:rPr lang="en-US" altLang="zh-CN" sz="2400" dirty="0" err="1" smtClean="0"/>
              <a:t>Ousterhout</a:t>
            </a:r>
            <a:r>
              <a:rPr lang="zh-CN" altLang="en-US" sz="2400" dirty="0"/>
              <a:t>在</a:t>
            </a:r>
            <a:r>
              <a:rPr lang="en-US" altLang="zh-CN" sz="2400" dirty="0"/>
              <a:t>2013</a:t>
            </a:r>
            <a:r>
              <a:rPr lang="zh-CN" altLang="en-US" sz="2400" dirty="0"/>
              <a:t>年</a:t>
            </a:r>
            <a:r>
              <a:rPr lang="zh-CN" altLang="en-US" sz="2400" dirty="0" smtClean="0"/>
              <a:t>发布（</a:t>
            </a:r>
            <a:r>
              <a:rPr lang="en-US" altLang="zh-CN" sz="2400" dirty="0" smtClean="0"/>
              <a:t>《</a:t>
            </a:r>
            <a:r>
              <a:rPr lang="en-US" altLang="zh-CN" sz="2400" dirty="0"/>
              <a:t>In Search of an Understandable Consensus Algorithm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），目前已有十</a:t>
            </a:r>
            <a:r>
              <a:rPr lang="zh-CN" altLang="en-US" sz="2400" dirty="0"/>
              <a:t>多种语言的</a:t>
            </a:r>
            <a:r>
              <a:rPr lang="en-US" altLang="zh-CN" sz="2400" dirty="0"/>
              <a:t>Raft</a:t>
            </a:r>
            <a:r>
              <a:rPr lang="zh-CN" altLang="en-US" sz="2400" dirty="0"/>
              <a:t>算法实现框架，</a:t>
            </a:r>
            <a:r>
              <a:rPr lang="zh-CN" altLang="en-US" sz="2400" dirty="0" smtClean="0"/>
              <a:t>较知名的</a:t>
            </a:r>
            <a:r>
              <a:rPr lang="zh-CN" altLang="en-US" sz="2400" dirty="0"/>
              <a:t>有</a:t>
            </a:r>
            <a:r>
              <a:rPr lang="en-US" altLang="zh-CN" sz="2400" dirty="0" err="1"/>
              <a:t>etcd</a:t>
            </a:r>
            <a:r>
              <a:rPr lang="zh-CN" altLang="en-US" sz="2400" dirty="0"/>
              <a:t>，</a:t>
            </a:r>
            <a:r>
              <a:rPr lang="en-US" altLang="zh-CN" sz="2400" dirty="0"/>
              <a:t>Google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Kubernetes</a:t>
            </a:r>
            <a:r>
              <a:rPr lang="zh-CN" altLang="en-US" sz="2400" dirty="0" smtClean="0"/>
              <a:t>也用</a:t>
            </a:r>
            <a:r>
              <a:rPr lang="zh-CN" altLang="en-US" sz="2400" dirty="0"/>
              <a:t>了</a:t>
            </a:r>
            <a:r>
              <a:rPr lang="en-US" altLang="zh-CN" sz="2400" dirty="0" err="1"/>
              <a:t>etcd</a:t>
            </a:r>
            <a:r>
              <a:rPr lang="zh-CN" altLang="en-US" sz="2400" dirty="0" smtClean="0"/>
              <a:t>作为其服务</a:t>
            </a:r>
            <a:r>
              <a:rPr lang="zh-CN" altLang="en-US" sz="2400" dirty="0"/>
              <a:t>发现</a:t>
            </a:r>
            <a:r>
              <a:rPr lang="zh-CN" altLang="en-US" sz="2400" dirty="0" smtClean="0"/>
              <a:t>框架。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50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24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算法初衷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484295"/>
            <a:ext cx="8143903" cy="428626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/>
              <a:t>Paxos</a:t>
            </a:r>
            <a:r>
              <a:rPr lang="zh-CN" altLang="en-US" sz="2400" dirty="0"/>
              <a:t>和</a:t>
            </a:r>
            <a:r>
              <a:rPr lang="en-US" altLang="zh-CN" sz="2400" dirty="0"/>
              <a:t>Raft</a:t>
            </a:r>
            <a:r>
              <a:rPr lang="zh-CN" altLang="en-US" sz="2400" dirty="0"/>
              <a:t>都是为了实现</a:t>
            </a:r>
            <a:r>
              <a:rPr lang="en-US" altLang="zh-CN" sz="2400" dirty="0"/>
              <a:t>Consensus</a:t>
            </a:r>
            <a:r>
              <a:rPr lang="zh-CN" altLang="en-US" sz="2400" dirty="0"/>
              <a:t>一致性这个目标</a:t>
            </a:r>
            <a:r>
              <a:rPr lang="zh-CN" altLang="en-US" sz="2400" dirty="0" smtClean="0"/>
              <a:t>，将一致性过程看做选举（</a:t>
            </a:r>
            <a:r>
              <a:rPr lang="zh-CN" altLang="en-US" sz="2400" dirty="0" smtClean="0">
                <a:solidFill>
                  <a:srgbClr val="3366FF"/>
                </a:solidFill>
              </a:rPr>
              <a:t>参选</a:t>
            </a:r>
            <a:r>
              <a:rPr lang="zh-CN" altLang="en-US" sz="2400" dirty="0">
                <a:solidFill>
                  <a:srgbClr val="3366FF"/>
                </a:solidFill>
              </a:rPr>
              <a:t>者需要说服大多数选民</a:t>
            </a:r>
            <a:r>
              <a:rPr lang="en-US" altLang="zh-CN" sz="2400" dirty="0">
                <a:solidFill>
                  <a:srgbClr val="3366FF"/>
                </a:solidFill>
              </a:rPr>
              <a:t>(</a:t>
            </a:r>
            <a:r>
              <a:rPr lang="zh-CN" altLang="en-US" sz="2400" dirty="0">
                <a:solidFill>
                  <a:srgbClr val="3366FF"/>
                </a:solidFill>
              </a:rPr>
              <a:t>服务器</a:t>
            </a:r>
            <a:r>
              <a:rPr lang="en-US" altLang="zh-CN" sz="2400" dirty="0">
                <a:solidFill>
                  <a:srgbClr val="3366FF"/>
                </a:solidFill>
              </a:rPr>
              <a:t>)</a:t>
            </a:r>
            <a:r>
              <a:rPr lang="zh-CN" altLang="en-US" sz="2400" dirty="0">
                <a:solidFill>
                  <a:srgbClr val="3366FF"/>
                </a:solidFill>
              </a:rPr>
              <a:t>投票给他</a:t>
            </a:r>
            <a:r>
              <a:rPr lang="zh-CN" altLang="en-US" sz="2400" dirty="0" smtClean="0">
                <a:solidFill>
                  <a:srgbClr val="3366FF"/>
                </a:solidFill>
              </a:rPr>
              <a:t>，并且一旦</a:t>
            </a:r>
            <a:r>
              <a:rPr lang="zh-CN" altLang="en-US" sz="2400" dirty="0">
                <a:solidFill>
                  <a:srgbClr val="3366FF"/>
                </a:solidFill>
              </a:rPr>
              <a:t>选定后就跟随其操作</a:t>
            </a:r>
            <a:r>
              <a:rPr lang="zh-CN" altLang="en-US" sz="2400" dirty="0" smtClean="0"/>
              <a:t>），二者的</a:t>
            </a:r>
            <a:r>
              <a:rPr lang="zh-CN" altLang="en-US" sz="2400" dirty="0"/>
              <a:t>区别在于选举的具体过程不同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/>
              <a:t>Raft</a:t>
            </a:r>
            <a:r>
              <a:rPr lang="zh-CN" altLang="en-US" sz="2400" dirty="0"/>
              <a:t>被提出来之前，</a:t>
            </a:r>
            <a:r>
              <a:rPr lang="en-US" altLang="zh-CN" sz="2400" dirty="0" err="1"/>
              <a:t>Paxos</a:t>
            </a:r>
            <a:r>
              <a:rPr lang="zh-CN" altLang="en-US" sz="2400" dirty="0"/>
              <a:t>协议是第一个被证明的一致性算法，但是</a:t>
            </a:r>
            <a:r>
              <a:rPr lang="en-US" altLang="zh-CN" sz="2400" dirty="0" err="1"/>
              <a:t>Paxos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论文难以理解、实现麻烦。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entury Gothic" panose="020B0502020202020204" pitchFamily="34" charset="0"/>
              </a:rPr>
              <a:t>     </a:t>
            </a:r>
            <a:r>
              <a:rPr lang="zh-CN" altLang="zh-CN" sz="2400" dirty="0" smtClean="0">
                <a:latin typeface="Century Gothic" panose="020B0502020202020204" pitchFamily="34" charset="0"/>
              </a:rPr>
              <a:t>↓</a:t>
            </a:r>
            <a:endParaRPr lang="en-US" altLang="zh-CN" sz="2400" dirty="0" smtClean="0">
              <a:latin typeface="Century Gothic" panose="020B0502020202020204" pitchFamily="34" charset="0"/>
            </a:endParaRPr>
          </a:p>
          <a:p>
            <a:r>
              <a:rPr lang="en-US" altLang="zh-CN" sz="2400" dirty="0" smtClean="0"/>
              <a:t>Raft</a:t>
            </a:r>
            <a:r>
              <a:rPr lang="zh-CN" altLang="en-US" sz="2400" dirty="0" smtClean="0"/>
              <a:t>的设计从</a:t>
            </a:r>
            <a:r>
              <a:rPr lang="zh-CN" altLang="en-US" sz="2400" dirty="0"/>
              <a:t>可理解性出发，</a:t>
            </a:r>
            <a:r>
              <a:rPr lang="zh-CN" altLang="en-US" sz="2400" dirty="0" smtClean="0"/>
              <a:t>使用了</a:t>
            </a:r>
            <a:r>
              <a:rPr lang="zh-CN" altLang="en-US" sz="2400" dirty="0" smtClean="0">
                <a:solidFill>
                  <a:schemeClr val="accent1"/>
                </a:solidFill>
              </a:rPr>
              <a:t>算法分解（逻辑分离）</a:t>
            </a:r>
            <a:r>
              <a:rPr lang="zh-CN" altLang="en-US" sz="2400" dirty="0" smtClean="0"/>
              <a:t>和</a:t>
            </a:r>
            <a:r>
              <a:rPr lang="zh-CN" altLang="en-US" sz="2400" dirty="0">
                <a:solidFill>
                  <a:schemeClr val="accent1"/>
                </a:solidFill>
              </a:rPr>
              <a:t>减少状态</a:t>
            </a:r>
            <a:r>
              <a:rPr lang="zh-CN" altLang="en-US" sz="2400" dirty="0"/>
              <a:t>等手段</a:t>
            </a:r>
            <a:r>
              <a:rPr lang="zh-CN" altLang="en-US" sz="2400" dirty="0" smtClean="0"/>
              <a:t>，比</a:t>
            </a:r>
            <a:r>
              <a:rPr lang="en-US" altLang="zh-CN" sz="2400" dirty="0" err="1"/>
              <a:t>Paxos</a:t>
            </a:r>
            <a:r>
              <a:rPr lang="zh-CN" altLang="en-US" sz="2400" dirty="0"/>
              <a:t>更容易理解</a:t>
            </a:r>
            <a:r>
              <a:rPr lang="zh-CN" altLang="en-US" sz="2400" dirty="0" smtClean="0"/>
              <a:t>，同时也</a:t>
            </a:r>
            <a:r>
              <a:rPr lang="zh-CN" altLang="en-US" sz="2400" dirty="0"/>
              <a:t>被正式证明是安全</a:t>
            </a:r>
            <a:r>
              <a:rPr lang="zh-CN" altLang="en-US" sz="2400" dirty="0" smtClean="0"/>
              <a:t>的。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51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34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机群组成及其原理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1617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节点</a:t>
            </a:r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节点状态转换与</a:t>
            </a:r>
            <a:r>
              <a:rPr lang="zh-CN" altLang="en-US" sz="2400" dirty="0" smtClean="0">
                <a:solidFill>
                  <a:schemeClr val="tx1"/>
                </a:solidFill>
              </a:rPr>
              <a:t>通讯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任期及其变化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面对的问题及其分解策略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422555"/>
            <a:ext cx="8143903" cy="70638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复制</a:t>
            </a:r>
            <a:r>
              <a:rPr lang="zh-CN" altLang="en-US" sz="2400" b="1" dirty="0"/>
              <a:t>状态机（</a:t>
            </a:r>
            <a:r>
              <a:rPr lang="en-US" altLang="zh-CN" sz="2400" b="1" dirty="0"/>
              <a:t>Replicated State Machine</a:t>
            </a:r>
            <a:r>
              <a:rPr lang="zh-CN" altLang="en-US" sz="2400" b="1" dirty="0" smtClean="0"/>
              <a:t>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53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1026" name="Picture 2" descr="https://upload-images.jianshu.io/upload_images/3412164-922866cdd2dd47c6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61" y="1945291"/>
            <a:ext cx="5184576" cy="31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6656" y="2060648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日志：</a:t>
            </a:r>
            <a:r>
              <a:rPr lang="zh-CN" altLang="en-US" sz="2400" dirty="0">
                <a:latin typeface="+mn-ea"/>
                <a:ea typeface="+mn-ea"/>
              </a:rPr>
              <a:t>每台机器保存一份日志，日志来自于客户端的请求，包含一系列的命令。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状态机：</a:t>
            </a:r>
            <a:r>
              <a:rPr lang="zh-CN" altLang="en-US" sz="2400" dirty="0">
                <a:latin typeface="+mn-ea"/>
                <a:ea typeface="+mn-ea"/>
              </a:rPr>
              <a:t>状态机会按顺序执行这些日志命令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6656" y="5212408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一致性模型：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分布式环境下，用于保证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多机的日志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是一致的，从而回放到状态机中的状态是一致的。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443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复制状态机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复制</a:t>
            </a:r>
            <a:r>
              <a:rPr lang="zh-CN" altLang="en-US" sz="2400" dirty="0" smtClean="0"/>
              <a:t>状态机基于复制</a:t>
            </a:r>
            <a:r>
              <a:rPr lang="zh-CN" altLang="en-US" sz="2400" dirty="0"/>
              <a:t>日志来</a:t>
            </a:r>
            <a:r>
              <a:rPr lang="zh-CN" altLang="en-US" sz="2400" dirty="0" smtClean="0"/>
              <a:t>实现。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Raft</a:t>
            </a:r>
            <a:r>
              <a:rPr lang="zh-CN" altLang="en-US" sz="2400" dirty="0"/>
              <a:t>协议将</a:t>
            </a:r>
            <a:r>
              <a:rPr lang="zh-CN" altLang="en-US" sz="2400" dirty="0" smtClean="0"/>
              <a:t>问题分解为三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部分（三个业务逻辑）：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Leader</a:t>
            </a:r>
            <a:r>
              <a:rPr lang="zh-CN" altLang="en-US" sz="2400" dirty="0"/>
              <a:t>选取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日志</a:t>
            </a:r>
            <a:r>
              <a:rPr lang="zh-CN" altLang="en-US" sz="2400" dirty="0"/>
              <a:t>复制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安全</a:t>
            </a:r>
            <a:r>
              <a:rPr lang="zh-CN" altLang="en-US" sz="2400" dirty="0"/>
              <a:t>和成员变化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54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01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节点状态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Raft</a:t>
            </a:r>
            <a:r>
              <a:rPr lang="zh-CN" altLang="en-US" sz="2400" dirty="0"/>
              <a:t>中，任何时候一个服务器</a:t>
            </a:r>
            <a:r>
              <a:rPr lang="zh-CN" altLang="en-US" sz="2400" dirty="0" smtClean="0"/>
              <a:t>可以担当三种角色</a:t>
            </a:r>
            <a:r>
              <a:rPr lang="zh-CN" altLang="en-US" sz="2400" dirty="0"/>
              <a:t>之一：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Leader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）负责</a:t>
            </a:r>
            <a:r>
              <a:rPr lang="zh-CN" altLang="en-US" sz="2400" dirty="0"/>
              <a:t>日志的同步管理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）处理</a:t>
            </a:r>
            <a:r>
              <a:rPr lang="zh-CN" altLang="en-US" sz="2400" dirty="0"/>
              <a:t>来自客户端的请求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）与</a:t>
            </a:r>
            <a:r>
              <a:rPr lang="en-US" altLang="zh-CN" sz="2400" dirty="0"/>
              <a:t>Follower</a:t>
            </a:r>
            <a:r>
              <a:rPr lang="zh-CN" altLang="en-US" sz="2400" dirty="0" smtClean="0"/>
              <a:t>保持着心跳联系，正常情况</a:t>
            </a:r>
            <a:r>
              <a:rPr lang="zh-CN" altLang="en-US" sz="2400" dirty="0"/>
              <a:t>下一次只有一个</a:t>
            </a:r>
            <a:r>
              <a:rPr lang="en-US" altLang="zh-CN" sz="2400" dirty="0"/>
              <a:t>Leader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Follower</a:t>
            </a:r>
            <a:r>
              <a:rPr lang="en-US" altLang="zh-CN" sz="2400" b="1" dirty="0">
                <a:solidFill>
                  <a:schemeClr val="accent1"/>
                </a:solidFill>
              </a:rPr>
              <a:t>: </a:t>
            </a:r>
            <a:r>
              <a:rPr lang="zh-CN" altLang="en-US" sz="2400" dirty="0" smtClean="0"/>
              <a:t>刚</a:t>
            </a:r>
            <a:r>
              <a:rPr lang="zh-CN" altLang="en-US" sz="2400" dirty="0"/>
              <a:t>启动时所有节点为</a:t>
            </a:r>
            <a:r>
              <a:rPr lang="en-US" altLang="zh-CN" sz="2400" dirty="0"/>
              <a:t>Follower</a:t>
            </a:r>
            <a:r>
              <a:rPr lang="zh-CN" altLang="en-US" sz="2400" dirty="0"/>
              <a:t>状态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）响应</a:t>
            </a:r>
            <a:r>
              <a:rPr lang="en-US" altLang="zh-CN" sz="2400" dirty="0"/>
              <a:t>Leader</a:t>
            </a:r>
            <a:r>
              <a:rPr lang="zh-CN" altLang="en-US" sz="2400" dirty="0"/>
              <a:t>的日志同步请求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）响应</a:t>
            </a:r>
            <a:r>
              <a:rPr lang="en-US" altLang="zh-CN" sz="2400" dirty="0"/>
              <a:t>Candidate</a:t>
            </a:r>
            <a:r>
              <a:rPr lang="zh-CN" altLang="en-US" sz="2400" dirty="0"/>
              <a:t>的请求，把请求到</a:t>
            </a:r>
            <a:r>
              <a:rPr lang="en-US" altLang="zh-CN" sz="2400" dirty="0"/>
              <a:t>Follower</a:t>
            </a:r>
            <a:r>
              <a:rPr lang="zh-CN" altLang="en-US" sz="2400" dirty="0"/>
              <a:t>的事务转发给</a:t>
            </a:r>
            <a:r>
              <a:rPr lang="en-US" altLang="zh-CN" sz="2400" dirty="0"/>
              <a:t>Leader</a:t>
            </a:r>
            <a:r>
              <a:rPr lang="zh-CN" altLang="en-US" sz="2400" dirty="0"/>
              <a:t>；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Candidate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400" dirty="0" smtClean="0"/>
              <a:t>负责</a:t>
            </a:r>
            <a:r>
              <a:rPr lang="zh-CN" altLang="en-US" sz="2400" dirty="0"/>
              <a:t>选举投票，</a:t>
            </a:r>
            <a:r>
              <a:rPr lang="en-US" altLang="zh-CN" sz="2400" dirty="0"/>
              <a:t>Raft</a:t>
            </a:r>
            <a:r>
              <a:rPr lang="zh-CN" altLang="en-US" sz="2400" dirty="0"/>
              <a:t>刚启动时由一个节点从</a:t>
            </a:r>
            <a:r>
              <a:rPr lang="en-US" altLang="zh-CN" sz="2400" dirty="0"/>
              <a:t>Follower</a:t>
            </a:r>
            <a:r>
              <a:rPr lang="zh-CN" altLang="en-US" sz="2400" dirty="0"/>
              <a:t>转为</a:t>
            </a:r>
            <a:r>
              <a:rPr lang="en-US" altLang="zh-CN" sz="2400" dirty="0"/>
              <a:t>Candidate</a:t>
            </a:r>
            <a:r>
              <a:rPr lang="zh-CN" altLang="en-US" sz="2400" dirty="0"/>
              <a:t>发起选举</a:t>
            </a:r>
            <a:r>
              <a:rPr lang="zh-CN" altLang="en-US" sz="2400" dirty="0" smtClean="0"/>
              <a:t>，被选举为</a:t>
            </a:r>
            <a:r>
              <a:rPr lang="en-US" altLang="zh-CN" sz="2400" dirty="0" smtClean="0"/>
              <a:t>Leader</a:t>
            </a:r>
            <a:r>
              <a:rPr lang="zh-CN" altLang="en-US" sz="2400" dirty="0"/>
              <a:t>后从</a:t>
            </a:r>
            <a:r>
              <a:rPr lang="en-US" altLang="zh-CN" sz="2400" dirty="0"/>
              <a:t>Candidate</a:t>
            </a:r>
            <a:r>
              <a:rPr lang="zh-CN" altLang="en-US" sz="2400" dirty="0"/>
              <a:t>转为</a:t>
            </a:r>
            <a:r>
              <a:rPr lang="en-US" altLang="zh-CN" sz="2400" dirty="0"/>
              <a:t>Leader</a:t>
            </a:r>
            <a:r>
              <a:rPr lang="zh-CN" altLang="en-US" sz="2400" dirty="0" smtClean="0"/>
              <a:t>状态。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48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节点状态转换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6134" y="1446025"/>
            <a:ext cx="8143903" cy="490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状态转换示意图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1" y="2280686"/>
            <a:ext cx="7808168" cy="30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76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服务器通信（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8245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Raft</a:t>
            </a:r>
            <a:r>
              <a:rPr lang="zh-CN" altLang="en-US" sz="2400" dirty="0" smtClean="0"/>
              <a:t>服务器</a:t>
            </a:r>
            <a:r>
              <a:rPr lang="zh-CN" altLang="en-US" sz="2400" dirty="0"/>
              <a:t>节点之间通信使用远程过程调用（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），有</a:t>
            </a:r>
            <a:r>
              <a:rPr lang="zh-CN" altLang="en-US" sz="2400" dirty="0"/>
              <a:t>三种：</a:t>
            </a:r>
          </a:p>
          <a:p>
            <a:r>
              <a:rPr lang="en-US" altLang="zh-CN" sz="2400" dirty="0" err="1">
                <a:solidFill>
                  <a:schemeClr val="accent1"/>
                </a:solidFill>
              </a:rPr>
              <a:t>RequestVote</a:t>
            </a:r>
            <a:r>
              <a:rPr lang="en-US" altLang="zh-CN" sz="2400" dirty="0">
                <a:solidFill>
                  <a:schemeClr val="accent1"/>
                </a:solidFill>
              </a:rPr>
              <a:t> RPC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r>
              <a:rPr lang="zh-CN" altLang="en-US" sz="2400" dirty="0"/>
              <a:t>候选人在选举期间</a:t>
            </a:r>
            <a:r>
              <a:rPr lang="zh-CN" altLang="en-US" sz="2400" dirty="0" smtClean="0"/>
              <a:t>发起的投票请求；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chemeClr val="accent1"/>
                </a:solidFill>
              </a:rPr>
              <a:t>AppendEntries</a:t>
            </a:r>
            <a:r>
              <a:rPr lang="en-US" altLang="zh-CN" sz="2400" dirty="0">
                <a:solidFill>
                  <a:schemeClr val="accent1"/>
                </a:solidFill>
              </a:rPr>
              <a:t> RPC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发起</a:t>
            </a:r>
            <a:r>
              <a:rPr lang="zh-CN" altLang="en-US" sz="2400" dirty="0"/>
              <a:t>的一种心跳机制，复制日志也在该命令中</a:t>
            </a:r>
            <a:r>
              <a:rPr lang="zh-CN" altLang="en-US" sz="2400" dirty="0" smtClean="0"/>
              <a:t>完成；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chemeClr val="accent1"/>
                </a:solidFill>
              </a:rPr>
              <a:t>InstallSnapshot</a:t>
            </a:r>
            <a:r>
              <a:rPr lang="en-US" altLang="zh-CN" sz="2400" dirty="0">
                <a:solidFill>
                  <a:schemeClr val="accent1"/>
                </a:solidFill>
              </a:rPr>
              <a:t> RPC: 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使用</a:t>
            </a:r>
            <a:r>
              <a:rPr lang="zh-CN" altLang="en-US" sz="2400" dirty="0"/>
              <a:t>该</a:t>
            </a:r>
            <a:r>
              <a:rPr lang="en-US" altLang="zh-CN" sz="2400" dirty="0"/>
              <a:t>RPC</a:t>
            </a:r>
            <a:r>
              <a:rPr lang="zh-CN" altLang="en-US" sz="2400" dirty="0"/>
              <a:t>来发送快照给太落后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    基本</a:t>
            </a:r>
            <a:r>
              <a:rPr lang="zh-CN" altLang="en-US" sz="2400" dirty="0">
                <a:solidFill>
                  <a:srgbClr val="3366FF"/>
                </a:solidFill>
              </a:rPr>
              <a:t>的一致性算法只需</a:t>
            </a:r>
            <a:r>
              <a:rPr lang="zh-CN" altLang="en-US" sz="2400" dirty="0" smtClean="0">
                <a:solidFill>
                  <a:srgbClr val="3366FF"/>
                </a:solidFill>
              </a:rPr>
              <a:t>要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RequestVote</a:t>
            </a:r>
            <a:r>
              <a:rPr lang="zh-CN" altLang="en-US" sz="2400" dirty="0" smtClean="0">
                <a:solidFill>
                  <a:srgbClr val="3366FF"/>
                </a:solidFill>
              </a:rPr>
              <a:t>和</a:t>
            </a:r>
            <a:r>
              <a:rPr lang="en-US" altLang="zh-CN" sz="2400" dirty="0" err="1" smtClean="0">
                <a:solidFill>
                  <a:srgbClr val="3366FF"/>
                </a:solidFill>
              </a:rPr>
              <a:t>AppendEntries</a:t>
            </a:r>
            <a:r>
              <a:rPr lang="zh-CN" altLang="en-US" sz="2400" dirty="0" smtClean="0">
                <a:solidFill>
                  <a:srgbClr val="3366FF"/>
                </a:solidFill>
              </a:rPr>
              <a:t>，为了</a:t>
            </a:r>
            <a:r>
              <a:rPr lang="zh-CN" altLang="en-US" sz="2400" dirty="0">
                <a:solidFill>
                  <a:srgbClr val="3366FF"/>
                </a:solidFill>
              </a:rPr>
              <a:t>在服务器之间传输快照，增加了第三种</a:t>
            </a:r>
            <a:r>
              <a:rPr lang="en-US" altLang="zh-CN" sz="2400" dirty="0">
                <a:solidFill>
                  <a:srgbClr val="3366FF"/>
                </a:solidFill>
              </a:rPr>
              <a:t>RPC</a:t>
            </a:r>
            <a:r>
              <a:rPr lang="zh-CN" altLang="en-US" sz="2400" dirty="0">
                <a:solidFill>
                  <a:srgbClr val="3366FF"/>
                </a:solidFill>
              </a:rPr>
              <a:t>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zh-CN" altLang="en-US" sz="2400" dirty="0" smtClean="0"/>
              <a:t>    当</a:t>
            </a:r>
            <a:r>
              <a:rPr lang="zh-CN" altLang="en-US" sz="2400" dirty="0"/>
              <a:t>服务器没有</a:t>
            </a:r>
            <a:r>
              <a:rPr lang="zh-CN" altLang="en-US" sz="2400" dirty="0" smtClean="0"/>
              <a:t>及时收到</a:t>
            </a:r>
            <a:r>
              <a:rPr lang="en-US" altLang="zh-CN" sz="2400" dirty="0"/>
              <a:t>RPC</a:t>
            </a:r>
            <a:r>
              <a:rPr lang="zh-CN" altLang="en-US" sz="2400" dirty="0"/>
              <a:t>的响应时会进行重试，并且他们能并行的发起</a:t>
            </a:r>
            <a:r>
              <a:rPr lang="en-US" altLang="zh-CN" sz="2400" dirty="0"/>
              <a:t>RPC</a:t>
            </a:r>
            <a:r>
              <a:rPr lang="zh-CN" altLang="en-US" sz="2400" dirty="0"/>
              <a:t>来获得最佳的性能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57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52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任期</a:t>
            </a:r>
            <a:r>
              <a:rPr lang="en-US" altLang="zh-CN" dirty="0" smtClean="0"/>
              <a:t>term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任期（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）：</a:t>
            </a:r>
            <a:r>
              <a:rPr lang="en-US" altLang="zh-CN" sz="2400" dirty="0" smtClean="0"/>
              <a:t>Raft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将时间划分成为</a:t>
            </a:r>
            <a:r>
              <a:rPr lang="zh-CN" altLang="en-US" sz="2400" dirty="0">
                <a:solidFill>
                  <a:srgbClr val="FF0000"/>
                </a:solidFill>
              </a:rPr>
              <a:t>任意不同长度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 smtClean="0"/>
              <a:t>时间段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，称为任期，用</a:t>
            </a:r>
            <a:r>
              <a:rPr lang="zh-CN" altLang="en-US" sz="2400" dirty="0"/>
              <a:t>连续的</a:t>
            </a:r>
            <a:r>
              <a:rPr lang="zh-CN" altLang="en-US" sz="2400" dirty="0" smtClean="0"/>
              <a:t>数字来表示。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    每</a:t>
            </a:r>
            <a:r>
              <a:rPr lang="zh-CN" altLang="en-US" sz="2400" dirty="0"/>
              <a:t>一个任期的开始都是一次</a:t>
            </a:r>
            <a:r>
              <a:rPr lang="zh-CN" altLang="en-US" sz="2400" dirty="0" smtClean="0"/>
              <a:t>选举，</a:t>
            </a:r>
            <a:r>
              <a:rPr lang="zh-CN" altLang="en-US" sz="2400" dirty="0"/>
              <a:t>一个或多个候选人会试图</a:t>
            </a:r>
            <a:r>
              <a:rPr lang="zh-CN" altLang="en-US" sz="2400" dirty="0" smtClean="0"/>
              <a:t>成为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，成为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的节点会</a:t>
            </a:r>
            <a:r>
              <a:rPr lang="zh-CN" altLang="en-US" sz="2400" dirty="0"/>
              <a:t>在该任期的剩余</a:t>
            </a:r>
            <a:r>
              <a:rPr lang="zh-CN" altLang="en-US" sz="2400" dirty="0" smtClean="0"/>
              <a:t>时间负责一致性协调。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    </a:t>
            </a:r>
            <a:r>
              <a:rPr lang="en-US" altLang="zh-CN" sz="2400" dirty="0" smtClean="0">
                <a:solidFill>
                  <a:srgbClr val="3366FF"/>
                </a:solidFill>
              </a:rPr>
              <a:t>term</a:t>
            </a:r>
            <a:r>
              <a:rPr lang="zh-CN" altLang="en-US" sz="2400" dirty="0" smtClean="0">
                <a:solidFill>
                  <a:srgbClr val="3366FF"/>
                </a:solidFill>
              </a:rPr>
              <a:t>内的选举可能会因为选票被瓜分而未能选出</a:t>
            </a:r>
            <a:r>
              <a:rPr lang="en-US" altLang="zh-CN" sz="2400" dirty="0" smtClean="0">
                <a:solidFill>
                  <a:srgbClr val="3366FF"/>
                </a:solidFill>
              </a:rPr>
              <a:t>Leader</a:t>
            </a:r>
            <a:r>
              <a:rPr lang="zh-CN" altLang="en-US" sz="2400" dirty="0" smtClean="0">
                <a:solidFill>
                  <a:srgbClr val="3366FF"/>
                </a:solidFill>
              </a:rPr>
              <a:t>，则此时会开始新的任期，开始另一轮选举。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Raft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保证在给定的一个任期</a:t>
            </a:r>
            <a:r>
              <a:rPr lang="zh-CN" altLang="en-US" sz="2400" dirty="0">
                <a:solidFill>
                  <a:srgbClr val="FF0000"/>
                </a:solidFill>
              </a:rPr>
              <a:t>最多</a:t>
            </a:r>
            <a:r>
              <a:rPr lang="zh-CN" altLang="en-US" sz="2400" dirty="0"/>
              <a:t>只有一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58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54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任期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24350" y="1547307"/>
            <a:ext cx="8143903" cy="490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任期变化示意图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59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2050" name="Picture 2" descr="https://upload-images.jianshu.io/upload_images/3412164-d67cbaab1479a864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45" y="2132856"/>
            <a:ext cx="7362340" cy="27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4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算法现状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373039"/>
            <a:ext cx="8143903" cy="473883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算法变种：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chemeClr val="accent1"/>
                </a:solidFill>
              </a:rPr>
              <a:t>Classic 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Paxos</a:t>
            </a:r>
            <a:r>
              <a:rPr lang="en-US" altLang="zh-CN" sz="2400" dirty="0" smtClean="0"/>
              <a:t>——1</a:t>
            </a:r>
            <a:r>
              <a:rPr lang="zh-CN" altLang="en-US" sz="2400" dirty="0" smtClean="0"/>
              <a:t>个实例写入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确定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个值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需要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轮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chemeClr val="accent1"/>
                </a:solidFill>
              </a:rPr>
              <a:t>Multi 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Paxos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约为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轮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，将多个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实例的第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轮合并，使得这些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只需运行第二轮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chemeClr val="accent1"/>
                </a:solidFill>
              </a:rPr>
              <a:t>Fast 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Paxos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没冲突时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轮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确定一个值，有冲突时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轮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确定一个值。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算法应用：</a:t>
            </a:r>
            <a:endParaRPr lang="en-US" altLang="zh-CN" sz="2400" dirty="0" smtClean="0"/>
          </a:p>
          <a:p>
            <a:r>
              <a:rPr lang="en-US" altLang="zh-CN" sz="2400" dirty="0"/>
              <a:t>Google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Chubby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Multi </a:t>
            </a:r>
            <a:r>
              <a:rPr lang="en-US" sz="2400" dirty="0" err="1" smtClean="0"/>
              <a:t>Paxos</a:t>
            </a:r>
            <a:r>
              <a:rPr lang="zh-CN" altLang="en-US" sz="2400" dirty="0" smtClean="0"/>
              <a:t>算法）</a:t>
            </a:r>
            <a:r>
              <a:rPr lang="en-US" sz="2400" dirty="0" smtClean="0"/>
              <a:t>、</a:t>
            </a:r>
          </a:p>
          <a:p>
            <a:r>
              <a:rPr lang="en-US" altLang="zh-CN" sz="2400" dirty="0" smtClean="0"/>
              <a:t>Hadoop</a:t>
            </a:r>
            <a:r>
              <a:rPr lang="zh-CN" altLang="en-US" sz="2400" dirty="0"/>
              <a:t>中的</a:t>
            </a:r>
            <a:r>
              <a:rPr lang="en-US" altLang="zh-CN" sz="2400" dirty="0" err="1" smtClean="0"/>
              <a:t>ZooKeeper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sz="2400" dirty="0" err="1" smtClean="0"/>
              <a:t>MegaStore、Spanner</a:t>
            </a:r>
            <a:r>
              <a:rPr lang="zh-CN" altLang="en-US" sz="2400" dirty="0" smtClean="0"/>
              <a:t>等系统。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</a:t>
            </a:r>
            <a:r>
              <a:rPr lang="zh-CN" altLang="en-US" dirty="0" smtClean="0"/>
              <a:t>的变化流程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19863" y="1412776"/>
            <a:ext cx="8143903" cy="489654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Raft</a:t>
            </a:r>
            <a:r>
              <a:rPr lang="zh-CN" altLang="en-US" sz="2400" dirty="0"/>
              <a:t>开始时所有</a:t>
            </a:r>
            <a:r>
              <a:rPr lang="en-US" altLang="zh-CN" sz="2400" dirty="0"/>
              <a:t>Follower</a:t>
            </a:r>
            <a:r>
              <a:rPr lang="zh-CN" altLang="en-US" sz="2400" dirty="0"/>
              <a:t>的</a:t>
            </a:r>
            <a:r>
              <a:rPr lang="en-US" altLang="zh-CN" sz="2400" dirty="0"/>
              <a:t>Term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，其中一个</a:t>
            </a:r>
            <a:r>
              <a:rPr lang="en-US" altLang="zh-CN" sz="2400" dirty="0"/>
              <a:t>Follower</a:t>
            </a:r>
            <a:r>
              <a:rPr lang="zh-CN" altLang="en-US" sz="2400" dirty="0"/>
              <a:t>逻辑时钟到期后转换为</a:t>
            </a:r>
            <a:r>
              <a:rPr lang="en-US" altLang="zh-CN" sz="2400" dirty="0"/>
              <a:t>Candidate</a:t>
            </a:r>
            <a:r>
              <a:rPr lang="zh-CN" altLang="en-US" sz="2400" dirty="0"/>
              <a:t>，</a:t>
            </a:r>
            <a:r>
              <a:rPr lang="en-US" altLang="zh-CN" sz="2400" dirty="0"/>
              <a:t>Term</a:t>
            </a:r>
            <a:r>
              <a:rPr lang="zh-CN" altLang="en-US" sz="2400" dirty="0"/>
              <a:t>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变为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，开始</a:t>
            </a:r>
            <a:r>
              <a:rPr lang="zh-CN" altLang="en-US" sz="2400" dirty="0"/>
              <a:t>选举</a:t>
            </a:r>
            <a:r>
              <a:rPr lang="zh-CN" altLang="en-US" sz="2400" dirty="0" smtClean="0"/>
              <a:t>，此时有</a:t>
            </a:r>
            <a:r>
              <a:rPr lang="zh-CN" altLang="en-US" sz="2400" dirty="0"/>
              <a:t>几种情况会使</a:t>
            </a:r>
            <a:r>
              <a:rPr lang="en-US" altLang="zh-CN" sz="2400" dirty="0"/>
              <a:t>Term</a:t>
            </a:r>
            <a:r>
              <a:rPr lang="zh-CN" altLang="en-US" sz="2400" dirty="0"/>
              <a:t>发生改变：</a:t>
            </a:r>
            <a:br>
              <a:rPr lang="zh-CN" altLang="en-US" sz="2400" dirty="0"/>
            </a:b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）若本轮</a:t>
            </a:r>
            <a:r>
              <a:rPr lang="en-US" altLang="zh-CN" sz="2400" dirty="0" smtClean="0"/>
              <a:t>Term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r>
              <a:rPr lang="zh-CN" altLang="en-US" sz="2400" dirty="0"/>
              <a:t>的任期内</a:t>
            </a:r>
            <a:r>
              <a:rPr lang="zh-CN" altLang="en-US" sz="2400" dirty="0">
                <a:solidFill>
                  <a:srgbClr val="FF0000"/>
                </a:solidFill>
              </a:rPr>
              <a:t>没有选举出</a:t>
            </a:r>
            <a:r>
              <a:rPr lang="en-US" altLang="zh-CN" sz="2400" dirty="0">
                <a:solidFill>
                  <a:srgbClr val="FF0000"/>
                </a:solidFill>
              </a:rPr>
              <a:t>Leader</a:t>
            </a:r>
            <a:r>
              <a:rPr lang="zh-CN" altLang="en-US" sz="2400" dirty="0">
                <a:solidFill>
                  <a:srgbClr val="FF0000"/>
                </a:solidFill>
              </a:rPr>
              <a:t>或出现异常</a:t>
            </a:r>
            <a:r>
              <a:rPr lang="zh-CN" altLang="en-US" sz="2400" dirty="0"/>
              <a:t>，则</a:t>
            </a:r>
            <a:r>
              <a:rPr lang="en-US" altLang="zh-CN" sz="2400" dirty="0"/>
              <a:t>Term</a:t>
            </a:r>
            <a:r>
              <a:rPr lang="zh-CN" altLang="en-US" sz="2400" dirty="0"/>
              <a:t>递增，开始</a:t>
            </a:r>
            <a:r>
              <a:rPr lang="zh-CN" altLang="en-US" sz="2400" dirty="0" smtClean="0"/>
              <a:t>新的任期选举；</a:t>
            </a:r>
            <a:endParaRPr lang="en-US" altLang="zh-CN" sz="2400" dirty="0" smtClean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）若本轮</a:t>
            </a:r>
            <a:r>
              <a:rPr lang="en-US" altLang="zh-CN" sz="2400" dirty="0"/>
              <a:t>Term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的任期选出</a:t>
            </a:r>
            <a:r>
              <a:rPr lang="en-US" altLang="zh-CN" sz="2400" dirty="0"/>
              <a:t>Leader</a:t>
            </a:r>
            <a:r>
              <a:rPr lang="zh-CN" altLang="en-US" sz="2400" dirty="0"/>
              <a:t>后</a:t>
            </a:r>
            <a:r>
              <a:rPr lang="zh-CN" altLang="en-US" sz="2400" dirty="0" smtClean="0"/>
              <a:t>，该</a:t>
            </a:r>
            <a:r>
              <a:rPr lang="en-US" altLang="zh-CN" sz="2400" dirty="0" smtClean="0">
                <a:solidFill>
                  <a:srgbClr val="FF0000"/>
                </a:solidFill>
              </a:rPr>
              <a:t>Leader</a:t>
            </a:r>
            <a:r>
              <a:rPr lang="zh-CN" altLang="en-US" sz="2400" dirty="0" smtClean="0">
                <a:solidFill>
                  <a:srgbClr val="FF0000"/>
                </a:solidFill>
              </a:rPr>
              <a:t>宕机了</a:t>
            </a:r>
            <a:r>
              <a:rPr lang="zh-CN" altLang="en-US" sz="2400" dirty="0" smtClean="0"/>
              <a:t>，之后</a:t>
            </a:r>
            <a:r>
              <a:rPr lang="zh-CN" altLang="en-US" sz="2400" dirty="0" smtClean="0">
                <a:solidFill>
                  <a:srgbClr val="FF0000"/>
                </a:solidFill>
              </a:rPr>
              <a:t>其他</a:t>
            </a:r>
            <a:r>
              <a:rPr lang="en-US" altLang="zh-CN" sz="2400" dirty="0">
                <a:solidFill>
                  <a:srgbClr val="FF0000"/>
                </a:solidFill>
              </a:rPr>
              <a:t>Follower</a:t>
            </a:r>
            <a:r>
              <a:rPr lang="zh-CN" altLang="en-US" sz="2400" dirty="0">
                <a:solidFill>
                  <a:srgbClr val="FF0000"/>
                </a:solidFill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</a:rPr>
              <a:t>Candidate</a:t>
            </a:r>
            <a:r>
              <a:rPr lang="zh-CN" altLang="en-US" sz="2400" dirty="0" smtClean="0"/>
              <a:t>，导致</a:t>
            </a:r>
            <a:r>
              <a:rPr lang="en-US" altLang="zh-CN" sz="2400" dirty="0" smtClean="0"/>
              <a:t>Term</a:t>
            </a:r>
            <a:r>
              <a:rPr lang="zh-CN" altLang="en-US" sz="2400" dirty="0"/>
              <a:t>递增，开始</a:t>
            </a:r>
            <a:r>
              <a:rPr lang="zh-CN" altLang="en-US" sz="2400" dirty="0" smtClean="0"/>
              <a:t>新任期选举；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60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32240" y="3501008"/>
            <a:ext cx="1440160" cy="612648"/>
          </a:xfrm>
          <a:prstGeom prst="wedgeRoundRectCallout">
            <a:avLst>
              <a:gd name="adj1" fmla="val -67892"/>
              <a:gd name="adj2" fmla="val -45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选举异常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725054" y="5157192"/>
            <a:ext cx="1735378" cy="612648"/>
          </a:xfrm>
          <a:prstGeom prst="wedgeRoundRectCallout">
            <a:avLst>
              <a:gd name="adj1" fmla="val -67892"/>
              <a:gd name="adj2" fmla="val -45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418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</a:t>
            </a:r>
            <a:r>
              <a:rPr lang="zh-CN" altLang="en-US" dirty="0"/>
              <a:t>的变化流程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）当</a:t>
            </a:r>
            <a:r>
              <a:rPr lang="en-US" altLang="zh-CN" sz="2400" dirty="0"/>
              <a:t>Leader</a:t>
            </a:r>
            <a:r>
              <a:rPr lang="zh-CN" altLang="en-US" sz="2400" dirty="0"/>
              <a:t>或</a:t>
            </a:r>
            <a:r>
              <a:rPr lang="en-US" altLang="zh-CN" sz="2400" dirty="0"/>
              <a:t>Candidate</a:t>
            </a:r>
            <a:r>
              <a:rPr lang="zh-CN" altLang="en-US" sz="2400" dirty="0">
                <a:solidFill>
                  <a:srgbClr val="FF0000"/>
                </a:solidFill>
              </a:rPr>
              <a:t>发现自己的</a:t>
            </a:r>
            <a:r>
              <a:rPr lang="en-US" altLang="zh-CN" sz="2400" dirty="0" smtClean="0">
                <a:solidFill>
                  <a:srgbClr val="FF0000"/>
                </a:solidFill>
              </a:rPr>
              <a:t>Term</a:t>
            </a:r>
            <a:r>
              <a:rPr lang="zh-CN" altLang="en-US" sz="2400" dirty="0" smtClean="0">
                <a:solidFill>
                  <a:srgbClr val="FF0000"/>
                </a:solidFill>
              </a:rPr>
              <a:t>小于</a:t>
            </a:r>
            <a:r>
              <a:rPr lang="zh-CN" altLang="en-US" sz="2400" dirty="0" smtClean="0"/>
              <a:t>其他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的，</a:t>
            </a:r>
            <a:r>
              <a:rPr lang="en-US" altLang="zh-CN" sz="2400" dirty="0"/>
              <a:t>Leader</a:t>
            </a:r>
            <a:r>
              <a:rPr lang="zh-CN" altLang="en-US" sz="2400" dirty="0"/>
              <a:t>或</a:t>
            </a:r>
            <a:r>
              <a:rPr lang="en-US" altLang="zh-CN" sz="2400" dirty="0"/>
              <a:t>Candidate</a:t>
            </a:r>
            <a:r>
              <a:rPr lang="zh-CN" altLang="en-US" sz="2400" dirty="0"/>
              <a:t>将转为</a:t>
            </a:r>
            <a:r>
              <a:rPr lang="en-US" altLang="zh-CN" sz="2400" dirty="0"/>
              <a:t>Follower</a:t>
            </a:r>
            <a:r>
              <a:rPr lang="zh-CN" altLang="en-US" sz="2400" dirty="0"/>
              <a:t>，</a:t>
            </a:r>
            <a:r>
              <a:rPr lang="en-US" altLang="zh-CN" sz="2400" dirty="0"/>
              <a:t>Term</a:t>
            </a:r>
            <a:r>
              <a:rPr lang="zh-CN" altLang="en-US" sz="2400" dirty="0"/>
              <a:t>递增；</a:t>
            </a:r>
            <a:br>
              <a:rPr lang="zh-CN" altLang="en-US" sz="2400" dirty="0"/>
            </a:b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）当</a:t>
            </a:r>
            <a:r>
              <a:rPr lang="en-US" altLang="zh-CN" sz="2400" dirty="0">
                <a:solidFill>
                  <a:srgbClr val="FF0000"/>
                </a:solidFill>
              </a:rPr>
              <a:t>Follower</a:t>
            </a:r>
            <a:r>
              <a:rPr lang="zh-CN" altLang="en-US" sz="2400" dirty="0">
                <a:solidFill>
                  <a:srgbClr val="FF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Term</a:t>
            </a:r>
            <a:r>
              <a:rPr lang="zh-CN" altLang="en-US" sz="2400" dirty="0">
                <a:solidFill>
                  <a:srgbClr val="FF0000"/>
                </a:solidFill>
              </a:rPr>
              <a:t>比别的</a:t>
            </a:r>
            <a:r>
              <a:rPr lang="en-US" altLang="zh-CN" sz="2400" dirty="0">
                <a:solidFill>
                  <a:srgbClr val="FF0000"/>
                </a:solidFill>
              </a:rPr>
              <a:t>Term</a:t>
            </a:r>
            <a:r>
              <a:rPr lang="zh-CN" altLang="en-US" sz="2400" dirty="0">
                <a:solidFill>
                  <a:srgbClr val="FF0000"/>
                </a:solidFill>
              </a:rPr>
              <a:t>小</a:t>
            </a:r>
            <a:r>
              <a:rPr lang="zh-CN" altLang="en-US" sz="2400" dirty="0"/>
              <a:t>时</a:t>
            </a:r>
            <a:r>
              <a:rPr lang="en-US" altLang="zh-CN" sz="2400" dirty="0"/>
              <a:t>Follower</a:t>
            </a:r>
            <a:r>
              <a:rPr lang="zh-CN" altLang="en-US" sz="2400" dirty="0"/>
              <a:t>也将更新</a:t>
            </a:r>
            <a:r>
              <a:rPr lang="en-US" altLang="zh-CN" sz="2400" dirty="0"/>
              <a:t>Term</a:t>
            </a:r>
            <a:r>
              <a:rPr lang="zh-CN" altLang="en-US" sz="2400" dirty="0"/>
              <a:t>保持与其他</a:t>
            </a:r>
            <a:r>
              <a:rPr lang="en-US" altLang="zh-CN" sz="2400" dirty="0"/>
              <a:t>Follower</a:t>
            </a:r>
            <a:r>
              <a:rPr lang="zh-CN" altLang="en-US" sz="2400" dirty="0"/>
              <a:t>一致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Raft</a:t>
            </a:r>
            <a:r>
              <a:rPr lang="zh-CN" altLang="en-US" sz="2400" dirty="0" smtClean="0"/>
              <a:t>维护：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）正常</a:t>
            </a:r>
            <a:r>
              <a:rPr lang="zh-CN" altLang="en-US" sz="2400" dirty="0"/>
              <a:t>运转</a:t>
            </a:r>
            <a:r>
              <a:rPr lang="zh-CN" altLang="en-US" sz="2400" dirty="0" smtClean="0"/>
              <a:t>时所有</a:t>
            </a:r>
            <a:r>
              <a:rPr lang="zh-CN" altLang="en-US" sz="2400" dirty="0"/>
              <a:t>节点的</a:t>
            </a:r>
            <a:r>
              <a:rPr lang="en-US" altLang="zh-CN" sz="2400" dirty="0"/>
              <a:t>Term</a:t>
            </a:r>
            <a:r>
              <a:rPr lang="zh-CN" altLang="en-US" sz="2400" dirty="0"/>
              <a:t>都是一致的；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如果某节点收到的请求中</a:t>
            </a:r>
            <a:r>
              <a:rPr lang="en-US" altLang="zh-CN" sz="2400" dirty="0"/>
              <a:t>Term</a:t>
            </a:r>
            <a:r>
              <a:rPr lang="zh-CN" altLang="en-US" sz="2400" dirty="0"/>
              <a:t>比当前</a:t>
            </a:r>
            <a:r>
              <a:rPr lang="en-US" altLang="zh-CN" sz="2400" dirty="0"/>
              <a:t>Term</a:t>
            </a:r>
            <a:r>
              <a:rPr lang="zh-CN" altLang="en-US" sz="2400" dirty="0"/>
              <a:t>小，则拒绝该请求。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796136" y="2492896"/>
            <a:ext cx="2448272" cy="612648"/>
          </a:xfrm>
          <a:prstGeom prst="wedgeRoundRectCallout">
            <a:avLst>
              <a:gd name="adj1" fmla="val -67892"/>
              <a:gd name="adj2" fmla="val -45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Leader</a:t>
            </a:r>
            <a:r>
              <a:rPr lang="zh-CN" altLang="en-US" dirty="0" smtClean="0"/>
              <a:t>发现自身异常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292080" y="3861048"/>
            <a:ext cx="2808312" cy="612648"/>
          </a:xfrm>
          <a:prstGeom prst="wedgeRoundRectCallout">
            <a:avLst>
              <a:gd name="adj1" fmla="val -67892"/>
              <a:gd name="adj2" fmla="val -45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Follower</a:t>
            </a:r>
            <a:r>
              <a:rPr lang="zh-CN" altLang="en-US" dirty="0" smtClean="0"/>
              <a:t>发现自身异常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0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日志及其复制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1617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日志及其队列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RAFT</a:t>
            </a:r>
            <a:r>
              <a:rPr lang="zh-CN" altLang="en-US" sz="2400" dirty="0" smtClean="0">
                <a:solidFill>
                  <a:schemeClr val="tx1"/>
                </a:solidFill>
              </a:rPr>
              <a:t>安全性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日志</a:t>
            </a:r>
            <a:r>
              <a:rPr lang="zh-CN" altLang="en-US" sz="2400" dirty="0" smtClean="0">
                <a:solidFill>
                  <a:schemeClr val="tx1"/>
                </a:solidFill>
              </a:rPr>
              <a:t>广播、复制、一致性检验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94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日志和日志队列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412776"/>
            <a:ext cx="8143903" cy="506422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Raft</a:t>
            </a:r>
            <a:r>
              <a:rPr lang="zh-CN" altLang="en-US" sz="2400" dirty="0"/>
              <a:t>将用户</a:t>
            </a:r>
            <a:r>
              <a:rPr lang="zh-CN" altLang="en-US" sz="2400" dirty="0" smtClean="0"/>
              <a:t>数据记为日志</a:t>
            </a:r>
            <a:r>
              <a:rPr lang="zh-CN" altLang="en-US" sz="2400" dirty="0"/>
              <a:t>（</a:t>
            </a:r>
            <a:r>
              <a:rPr lang="en-US" altLang="zh-CN" sz="2400" dirty="0"/>
              <a:t>Log</a:t>
            </a:r>
            <a:r>
              <a:rPr lang="zh-CN" altLang="en-US" sz="2400" dirty="0"/>
              <a:t>），存储</a:t>
            </a:r>
            <a:r>
              <a:rPr lang="zh-CN" altLang="en-US" sz="2400" dirty="0" smtClean="0"/>
              <a:t>在日志队列中，队列中每个</a:t>
            </a:r>
            <a:r>
              <a:rPr lang="zh-CN" altLang="en-US" sz="2400" dirty="0"/>
              <a:t>日志</a:t>
            </a:r>
            <a:r>
              <a:rPr lang="zh-CN" altLang="en-US" sz="2400" dirty="0" smtClean="0"/>
              <a:t>都有一</a:t>
            </a:r>
            <a:r>
              <a:rPr lang="zh-CN" altLang="en-US" sz="2400" dirty="0"/>
              <a:t>个</a:t>
            </a:r>
            <a:r>
              <a:rPr lang="zh-CN" altLang="en-US" sz="2400" dirty="0" smtClean="0">
                <a:solidFill>
                  <a:schemeClr val="accent1"/>
                </a:solidFill>
              </a:rPr>
              <a:t>序号（</a:t>
            </a:r>
            <a:r>
              <a:rPr lang="en-US" altLang="zh-CN" sz="2400" dirty="0">
                <a:solidFill>
                  <a:schemeClr val="accent1"/>
                </a:solidFill>
              </a:rPr>
              <a:t>index</a:t>
            </a:r>
            <a:r>
              <a:rPr lang="zh-CN" altLang="en-US" sz="2400" dirty="0">
                <a:solidFill>
                  <a:schemeClr val="accent1"/>
                </a:solidFill>
              </a:rPr>
              <a:t>值）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从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leader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收到本日志项时的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term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号、描述用户数据的指令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其中序号连续</a:t>
            </a:r>
            <a:r>
              <a:rPr lang="zh-CN" altLang="en-US" sz="2400" dirty="0"/>
              <a:t>递增且不能有</a:t>
            </a:r>
            <a:r>
              <a:rPr lang="zh-CN" altLang="en-US" sz="2400" dirty="0" smtClean="0"/>
              <a:t>缺失 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每个节点都有自己的日志队列。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日志</a:t>
            </a:r>
            <a:r>
              <a:rPr lang="zh-CN" altLang="en-US" sz="2400" dirty="0" smtClean="0"/>
              <a:t>队列中有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个标志性的</a:t>
            </a:r>
            <a:r>
              <a:rPr lang="zh-CN" altLang="en-US" sz="2400" dirty="0"/>
              <a:t>位置叫做</a:t>
            </a:r>
            <a:r>
              <a:rPr lang="zh-CN" altLang="en-US" sz="2400" dirty="0">
                <a:solidFill>
                  <a:srgbClr val="FF0000"/>
                </a:solidFill>
              </a:rPr>
              <a:t>提交</a:t>
            </a:r>
            <a:r>
              <a:rPr lang="zh-CN" altLang="en-US" sz="2400" dirty="0" smtClean="0">
                <a:solidFill>
                  <a:srgbClr val="FF0000"/>
                </a:solidFill>
              </a:rPr>
              <a:t>日志（</a:t>
            </a:r>
            <a:r>
              <a:rPr lang="en-US" altLang="zh-CN" sz="2400" dirty="0">
                <a:solidFill>
                  <a:srgbClr val="FF0000"/>
                </a:solidFill>
              </a:rPr>
              <a:t>Commit Index</a:t>
            </a:r>
            <a:r>
              <a:rPr lang="zh-CN" altLang="en-US" sz="2400" dirty="0" smtClean="0">
                <a:solidFill>
                  <a:srgbClr val="FF0000"/>
                </a:solidFill>
              </a:rPr>
              <a:t>），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日志队列里的日志分为了两个部分：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已提交日志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对应已经</a:t>
            </a:r>
            <a:r>
              <a:rPr lang="zh-CN" altLang="en-US" sz="2400" dirty="0"/>
              <a:t>复制到</a:t>
            </a:r>
            <a:r>
              <a:rPr lang="zh-CN" altLang="en-US" sz="2400" dirty="0">
                <a:solidFill>
                  <a:srgbClr val="FF0000"/>
                </a:solidFill>
              </a:rPr>
              <a:t>超过半数节点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数据，这些</a:t>
            </a:r>
            <a:r>
              <a:rPr lang="zh-CN" altLang="en-US" sz="2400" dirty="0"/>
              <a:t>日志是可以发送给应用程序去执行的日志。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未提交日志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对应还</a:t>
            </a:r>
            <a:r>
              <a:rPr lang="zh-CN" altLang="en-US" sz="2400" dirty="0"/>
              <a:t>未复制到超过半数节点的数据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63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46" y="3212976"/>
            <a:ext cx="2946330" cy="12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99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安全性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412388"/>
            <a:ext cx="8143903" cy="506422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Raft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任何时候都</a:t>
            </a:r>
            <a:r>
              <a:rPr lang="zh-CN" altLang="en-US" sz="2400" dirty="0" smtClean="0"/>
              <a:t>保证下列安全属性：</a:t>
            </a:r>
            <a:endParaRPr lang="en-US" altLang="zh-CN" sz="2400" dirty="0" smtClean="0"/>
          </a:p>
          <a:p>
            <a:r>
              <a:rPr lang="zh-CN" altLang="en-US" sz="2400" b="1" dirty="0">
                <a:solidFill>
                  <a:schemeClr val="accent1"/>
                </a:solidFill>
              </a:rPr>
              <a:t>选举安全：</a:t>
            </a:r>
            <a:r>
              <a:rPr lang="zh-CN" altLang="en-US" sz="2400" dirty="0"/>
              <a:t>在一</a:t>
            </a:r>
            <a:r>
              <a:rPr lang="zh-CN" altLang="en-US" sz="2400" dirty="0" smtClean="0"/>
              <a:t>个任期内最多</a:t>
            </a:r>
            <a:r>
              <a:rPr lang="zh-CN" altLang="en-US" sz="2400" dirty="0"/>
              <a:t>只能选出一</a:t>
            </a:r>
            <a:r>
              <a:rPr lang="zh-CN" altLang="en-US" sz="2400" dirty="0" smtClean="0"/>
              <a:t>名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chemeClr val="accent1"/>
                </a:solidFill>
              </a:rPr>
              <a:t>Leader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只附加原则（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Leader Append-Only</a:t>
            </a:r>
            <a:r>
              <a:rPr lang="zh-CN" altLang="en-US" sz="2400" b="1" dirty="0">
                <a:solidFill>
                  <a:schemeClr val="accent1"/>
                </a:solidFill>
              </a:rPr>
              <a:t>）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：  </a:t>
            </a:r>
            <a:endParaRPr lang="en-US" altLang="zh-CN" sz="2400" b="1" dirty="0" smtClean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     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只能</a:t>
            </a:r>
            <a:r>
              <a:rPr lang="zh-CN" altLang="en-US" sz="2400" dirty="0"/>
              <a:t>在其日志中添加新条目</a:t>
            </a:r>
            <a:r>
              <a:rPr lang="zh-CN" altLang="en-US" sz="2400" dirty="0" smtClean="0"/>
              <a:t>（不能覆盖或删除</a:t>
            </a:r>
            <a:r>
              <a:rPr lang="zh-CN" altLang="en-US" sz="2400" dirty="0"/>
              <a:t>条目）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atinLnBrk="1"/>
            <a:r>
              <a:rPr lang="zh-CN" altLang="en-US" sz="2400" b="1" dirty="0">
                <a:solidFill>
                  <a:schemeClr val="accent1"/>
                </a:solidFill>
              </a:rPr>
              <a:t>日志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匹配原则：</a:t>
            </a:r>
            <a:endParaRPr lang="en-US" altLang="zh-CN" sz="2400" b="1" dirty="0" smtClean="0">
              <a:solidFill>
                <a:schemeClr val="accent1"/>
              </a:solidFill>
            </a:endParaRPr>
          </a:p>
          <a:p>
            <a:pPr latinLnBrk="1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 smtClean="0"/>
              <a:t>不同</a:t>
            </a:r>
            <a:r>
              <a:rPr lang="zh-CN" altLang="en-US" sz="2400" dirty="0"/>
              <a:t>机器的日志中</a:t>
            </a:r>
            <a:r>
              <a:rPr lang="zh-CN" altLang="en-US" sz="2400" dirty="0" smtClean="0"/>
              <a:t>如果两</a:t>
            </a:r>
            <a:r>
              <a:rPr lang="zh-CN" altLang="en-US" sz="2400" dirty="0"/>
              <a:t>个</a:t>
            </a:r>
            <a:r>
              <a:rPr lang="en-US" altLang="zh-CN" sz="2400" dirty="0"/>
              <a:t>entry</a:t>
            </a:r>
            <a:r>
              <a:rPr lang="zh-CN" altLang="en-US" sz="2400" dirty="0"/>
              <a:t>有</a:t>
            </a:r>
            <a:r>
              <a:rPr lang="zh-CN" altLang="en-US" sz="2400" dirty="0">
                <a:solidFill>
                  <a:schemeClr val="accent1"/>
                </a:solidFill>
              </a:rPr>
              <a:t>相同的偏移和</a:t>
            </a:r>
            <a:r>
              <a:rPr lang="en-US" altLang="zh-CN" sz="2400" dirty="0">
                <a:solidFill>
                  <a:schemeClr val="accent1"/>
                </a:solidFill>
              </a:rPr>
              <a:t>term</a:t>
            </a:r>
            <a:r>
              <a:rPr lang="zh-CN" altLang="en-US" sz="2400" dirty="0">
                <a:solidFill>
                  <a:schemeClr val="accent1"/>
                </a:solidFill>
              </a:rPr>
              <a:t>号</a:t>
            </a:r>
            <a:r>
              <a:rPr lang="zh-CN" altLang="en-US" sz="2400" dirty="0" smtClean="0"/>
              <a:t>，则它们</a:t>
            </a:r>
            <a:r>
              <a:rPr lang="zh-CN" altLang="en-US" sz="2400" dirty="0"/>
              <a:t>存储</a:t>
            </a:r>
            <a:r>
              <a:rPr lang="zh-CN" altLang="en-US" sz="2400" dirty="0">
                <a:solidFill>
                  <a:schemeClr val="accent1"/>
                </a:solidFill>
              </a:rPr>
              <a:t>相同的指令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atinLnBrk="1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 smtClean="0"/>
              <a:t>不同机器的</a:t>
            </a:r>
            <a:r>
              <a:rPr lang="zh-CN" altLang="en-US" sz="2400" dirty="0"/>
              <a:t>日志</a:t>
            </a:r>
            <a:r>
              <a:rPr lang="zh-CN" altLang="en-US" sz="2400" dirty="0" smtClean="0"/>
              <a:t>中如果有</a:t>
            </a:r>
            <a:r>
              <a:rPr lang="zh-CN" altLang="en-US" sz="2400" dirty="0"/>
              <a:t>两个相同偏移和</a:t>
            </a:r>
            <a:r>
              <a:rPr lang="en-US" altLang="zh-CN" sz="2400" dirty="0"/>
              <a:t>term</a:t>
            </a:r>
            <a:r>
              <a:rPr lang="zh-CN" altLang="en-US" sz="2400" dirty="0"/>
              <a:t>号的日志</a:t>
            </a:r>
            <a:r>
              <a:rPr lang="zh-CN" altLang="en-US" sz="2400" dirty="0" smtClean="0"/>
              <a:t>，那么日志中</a:t>
            </a:r>
            <a:r>
              <a:rPr lang="zh-CN" altLang="en-US" sz="2400" dirty="0" smtClean="0">
                <a:solidFill>
                  <a:schemeClr val="accent1"/>
                </a:solidFill>
              </a:rPr>
              <a:t>该</a:t>
            </a:r>
            <a:r>
              <a:rPr lang="en-US" altLang="zh-CN" sz="2400" dirty="0" smtClean="0">
                <a:solidFill>
                  <a:schemeClr val="accent1"/>
                </a:solidFill>
              </a:rPr>
              <a:t>entry</a:t>
            </a:r>
            <a:r>
              <a:rPr lang="zh-CN" altLang="en-US" sz="2400" dirty="0">
                <a:solidFill>
                  <a:schemeClr val="accent1"/>
                </a:solidFill>
              </a:rPr>
              <a:t>之前的所有</a:t>
            </a:r>
            <a:r>
              <a:rPr lang="en-US" altLang="zh-CN" sz="2400" dirty="0" smtClean="0">
                <a:solidFill>
                  <a:schemeClr val="accent1"/>
                </a:solidFill>
              </a:rPr>
              <a:t>entry</a:t>
            </a:r>
            <a:r>
              <a:rPr lang="zh-CN" altLang="en-US" sz="2400" dirty="0" smtClean="0"/>
              <a:t>是一致的。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64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614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安全性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Leader</a:t>
            </a:r>
            <a:r>
              <a:rPr lang="zh-CN" altLang="en-US" sz="2400" b="1" dirty="0">
                <a:solidFill>
                  <a:schemeClr val="accent1"/>
                </a:solidFill>
              </a:rPr>
              <a:t>完整性：</a:t>
            </a:r>
            <a:r>
              <a:rPr lang="zh-CN" altLang="en-US" sz="2400" dirty="0"/>
              <a:t>如果</a:t>
            </a:r>
            <a:r>
              <a:rPr lang="zh-CN" altLang="en-US" sz="2400" dirty="0" smtClean="0"/>
              <a:t>某日志项在某个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已被</a:t>
            </a:r>
            <a:r>
              <a:rPr lang="zh-CN" altLang="en-US" sz="2400" dirty="0">
                <a:solidFill>
                  <a:srgbClr val="FF0000"/>
                </a:solidFill>
              </a:rPr>
              <a:t>提交</a:t>
            </a:r>
            <a:r>
              <a:rPr lang="zh-CN" altLang="en-US" sz="2400" dirty="0"/>
              <a:t>，则该条目必然出现在更大任期号的所有</a:t>
            </a:r>
            <a:r>
              <a:rPr lang="en-US" altLang="zh-CN" sz="2400" dirty="0"/>
              <a:t>Leader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</a:rPr>
              <a:t>状态机安全性：</a:t>
            </a:r>
            <a:r>
              <a:rPr lang="zh-CN" altLang="en-US" sz="2400" dirty="0"/>
              <a:t>如果服务器已将特定</a:t>
            </a:r>
            <a:r>
              <a:rPr lang="zh-CN" altLang="en-US" sz="2400" dirty="0" smtClean="0"/>
              <a:t>日志项</a:t>
            </a:r>
            <a:r>
              <a:rPr lang="zh-CN" altLang="en-US" sz="2400" dirty="0" smtClean="0">
                <a:solidFill>
                  <a:schemeClr val="accent1"/>
                </a:solidFill>
              </a:rPr>
              <a:t>应用</a:t>
            </a:r>
            <a:r>
              <a:rPr lang="zh-CN" altLang="en-US" sz="2400" dirty="0">
                <a:solidFill>
                  <a:schemeClr val="accent1"/>
                </a:solidFill>
              </a:rPr>
              <a:t>于</a:t>
            </a:r>
            <a:r>
              <a:rPr lang="zh-CN" altLang="en-US" sz="2400" dirty="0"/>
              <a:t>其状态机，则其他服务器不会在这个</a:t>
            </a:r>
            <a:r>
              <a:rPr lang="zh-CN" altLang="en-US" sz="2400" dirty="0" smtClean="0"/>
              <a:t>日志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位置</a:t>
            </a:r>
            <a:r>
              <a:rPr lang="zh-CN" altLang="en-US" sz="2400" dirty="0"/>
              <a:t>提交一个不同的日志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12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/>
          <p:nvPr/>
        </p:nvSpPr>
        <p:spPr>
          <a:xfrm>
            <a:off x="5228813" y="2348881"/>
            <a:ext cx="3454784" cy="590160"/>
          </a:xfrm>
          <a:prstGeom prst="wedgeRoundRectCallout">
            <a:avLst>
              <a:gd name="adj1" fmla="val -59924"/>
              <a:gd name="adj2" fmla="val -452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3366FF"/>
                </a:solidFill>
              </a:rPr>
              <a:t>”预存储</a:t>
            </a:r>
            <a:r>
              <a:rPr lang="zh-CN" altLang="en-US" dirty="0">
                <a:solidFill>
                  <a:srgbClr val="3366FF"/>
                </a:solidFill>
              </a:rPr>
              <a:t>队列</a:t>
            </a:r>
            <a:r>
              <a:rPr lang="en-US" altLang="zh-CN" dirty="0">
                <a:solidFill>
                  <a:srgbClr val="3366FF"/>
                </a:solidFill>
              </a:rPr>
              <a:t>+</a:t>
            </a:r>
            <a:r>
              <a:rPr lang="zh-CN" altLang="en-US" dirty="0">
                <a:solidFill>
                  <a:srgbClr val="3366FF"/>
                </a:solidFill>
              </a:rPr>
              <a:t>存储队列”机制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日志变更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80926" y="1268760"/>
            <a:ext cx="8143903" cy="129812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注：（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）日志</a:t>
            </a:r>
            <a:r>
              <a:rPr lang="zh-CN" altLang="en-US" sz="2400" dirty="0"/>
              <a:t>队列中</a:t>
            </a:r>
            <a:r>
              <a:rPr lang="zh-CN" altLang="en-US" sz="2400" dirty="0">
                <a:solidFill>
                  <a:schemeClr val="accent1"/>
                </a:solidFill>
              </a:rPr>
              <a:t>已经提交的</a:t>
            </a:r>
            <a:r>
              <a:rPr lang="zh-CN" altLang="en-US" sz="2400" dirty="0"/>
              <a:t>日志是不可改变</a:t>
            </a:r>
            <a:r>
              <a:rPr lang="zh-CN" altLang="en-US" sz="2400" dirty="0" smtClean="0"/>
              <a:t>的；</a:t>
            </a:r>
            <a:endParaRPr lang="en-US" altLang="zh-CN" sz="2400" dirty="0" smtClean="0"/>
          </a:p>
          <a:p>
            <a:r>
              <a:rPr lang="zh-CN" altLang="en-US" sz="2400" dirty="0" smtClean="0"/>
              <a:t>  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未</a:t>
            </a:r>
            <a:r>
              <a:rPr lang="zh-CN" altLang="en-US" sz="2400" dirty="0">
                <a:solidFill>
                  <a:schemeClr val="accent1"/>
                </a:solidFill>
              </a:rPr>
              <a:t>提交的</a:t>
            </a:r>
            <a:r>
              <a:rPr lang="zh-CN" altLang="en-US" sz="2400" dirty="0"/>
              <a:t>日志则可以被更新成其他的日志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Leader</a:t>
            </a:r>
            <a:r>
              <a:rPr lang="zh-CN" altLang="en-US" sz="2400" dirty="0"/>
              <a:t>发生变化</a:t>
            </a:r>
            <a:r>
              <a:rPr lang="zh-CN" altLang="en-US" sz="2400" dirty="0" smtClean="0"/>
              <a:t>时可能会</a:t>
            </a:r>
            <a:r>
              <a:rPr lang="zh-CN" altLang="en-US" sz="2400" dirty="0"/>
              <a:t>发生）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2895691" cy="29202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24420" y="2930927"/>
            <a:ext cx="49889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已经提交的日志不能丢弃，必须要最终复制到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所有节点。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图中若</a:t>
            </a:r>
            <a:r>
              <a:rPr lang="en-US" altLang="zh-CN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 A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，则需要先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 </a:t>
            </a:r>
            <a:r>
              <a:rPr lang="en-US" altLang="zh-CN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复制过来，然后才能开始处理新的日志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减少复杂性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包含了所有已提交日志的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才能当选为</a:t>
            </a:r>
            <a:r>
              <a:rPr lang="en-US" altLang="zh-CN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56996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日志</a:t>
            </a:r>
            <a:r>
              <a:rPr lang="zh-CN" altLang="en-US" dirty="0"/>
              <a:t>持久性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82453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如何保证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一定包含所有已提交的日志？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Candidate</a:t>
            </a:r>
            <a:r>
              <a:rPr lang="zh-CN" altLang="en-US" sz="2400" dirty="0" smtClean="0"/>
              <a:t>发起的投票请求包含</a:t>
            </a:r>
            <a:r>
              <a:rPr lang="zh-CN" altLang="en-US" sz="2400" dirty="0"/>
              <a:t>自己日志队列的长度</a:t>
            </a:r>
            <a:r>
              <a:rPr lang="zh-CN" altLang="en-US" sz="2400" dirty="0" smtClean="0"/>
              <a:t>（最大</a:t>
            </a:r>
            <a:r>
              <a:rPr lang="zh-CN" altLang="en-US" sz="2400" dirty="0"/>
              <a:t>日志的</a:t>
            </a:r>
            <a:r>
              <a:rPr lang="en-US" altLang="zh-CN" sz="2400" dirty="0"/>
              <a:t>Index</a:t>
            </a:r>
            <a:r>
              <a:rPr lang="zh-CN" altLang="en-US" sz="2400" dirty="0"/>
              <a:t>）。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Followers</a:t>
            </a:r>
            <a:r>
              <a:rPr lang="zh-CN" altLang="en-US" sz="2400" dirty="0" smtClean="0"/>
              <a:t>只对日志长度等于</a:t>
            </a:r>
            <a:r>
              <a:rPr lang="zh-CN" altLang="en-US" sz="2400" dirty="0"/>
              <a:t>或者长于</a:t>
            </a:r>
            <a:r>
              <a:rPr lang="zh-CN" altLang="en-US" sz="2400" dirty="0" smtClean="0"/>
              <a:t>自己</a:t>
            </a:r>
            <a:r>
              <a:rPr lang="zh-CN" altLang="en-US" sz="2400" dirty="0" smtClean="0"/>
              <a:t>的提交位置的</a:t>
            </a:r>
            <a:r>
              <a:rPr lang="en-US" altLang="zh-CN" sz="2400" dirty="0" smtClean="0"/>
              <a:t>Candidate</a:t>
            </a:r>
            <a:r>
              <a:rPr lang="zh-CN" altLang="en-US" sz="2400" dirty="0" smtClean="0"/>
              <a:t>投票</a:t>
            </a:r>
            <a:r>
              <a:rPr lang="zh-CN" altLang="en-US" sz="2400" dirty="0"/>
              <a:t>。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accent1"/>
                </a:solidFill>
              </a:rPr>
              <a:t>Candidate</a:t>
            </a:r>
            <a:r>
              <a:rPr lang="zh-CN" altLang="en-US" sz="2400" dirty="0" smtClean="0">
                <a:solidFill>
                  <a:schemeClr val="accent1"/>
                </a:solidFill>
              </a:rPr>
              <a:t>成为</a:t>
            </a:r>
            <a:r>
              <a:rPr lang="en-US" altLang="zh-CN" sz="2400" dirty="0" smtClean="0">
                <a:solidFill>
                  <a:schemeClr val="accent1"/>
                </a:solidFill>
              </a:rPr>
              <a:t>Leader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的前提：</a:t>
            </a:r>
            <a:r>
              <a:rPr lang="zh-CN" altLang="en-US" sz="2400" dirty="0" smtClean="0"/>
              <a:t>超过</a:t>
            </a:r>
            <a:r>
              <a:rPr lang="zh-CN" altLang="en-US" sz="2400" dirty="0"/>
              <a:t>半数的</a:t>
            </a:r>
            <a:r>
              <a:rPr lang="en-US" altLang="zh-CN" sz="2400" dirty="0"/>
              <a:t>Followers</a:t>
            </a:r>
            <a:r>
              <a:rPr lang="zh-CN" altLang="en-US" sz="2400" dirty="0"/>
              <a:t>投了</a:t>
            </a:r>
            <a:r>
              <a:rPr lang="zh-CN" altLang="en-US" sz="2400" dirty="0" smtClean="0"/>
              <a:t>票。</a:t>
            </a:r>
            <a:endParaRPr lang="en-US" altLang="zh-CN" sz="2400" dirty="0" smtClean="0"/>
          </a:p>
          <a:p>
            <a:r>
              <a:rPr lang="zh-CN" altLang="en-US" sz="2400" dirty="0"/>
              <a:t>另</a:t>
            </a:r>
            <a:r>
              <a:rPr lang="zh-CN" altLang="en-US" sz="2400" dirty="0" smtClean="0"/>
              <a:t>有</a:t>
            </a:r>
            <a:r>
              <a:rPr lang="zh-CN" altLang="en-US" sz="2400" dirty="0" smtClean="0"/>
              <a:t>：日志已提交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zh-CN" altLang="en-US" sz="2400" dirty="0" smtClean="0"/>
              <a:t>日志被</a:t>
            </a:r>
            <a:r>
              <a:rPr lang="zh-CN" altLang="en-US" sz="2400" dirty="0"/>
              <a:t>复制到</a:t>
            </a:r>
            <a:r>
              <a:rPr lang="zh-CN" altLang="en-US" sz="2400" dirty="0" smtClean="0"/>
              <a:t>了超过半数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→ </a:t>
            </a:r>
            <a:r>
              <a:rPr lang="zh-CN" altLang="en-US" sz="2400" dirty="0" smtClean="0"/>
              <a:t>二者</a:t>
            </a:r>
            <a:r>
              <a:rPr lang="zh-CN" altLang="en-US" sz="2400" dirty="0" smtClean="0"/>
              <a:t>必有交集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 smtClean="0">
                <a:latin typeface="Century Gothic" panose="020B0502020202020204" pitchFamily="34" charset="0"/>
              </a:rPr>
              <a:t> </a:t>
            </a:r>
            <a:r>
              <a:rPr lang="en-US" altLang="zh-CN" sz="2400" dirty="0" smtClean="0">
                <a:latin typeface="Century Gothic" panose="020B0502020202020204" pitchFamily="34" charset="0"/>
              </a:rPr>
              <a:t>         ↓</a:t>
            </a:r>
            <a:endParaRPr lang="en-US" altLang="zh-CN" sz="2400" dirty="0" smtClean="0"/>
          </a:p>
          <a:p>
            <a:r>
              <a:rPr lang="zh-CN" altLang="en-US" sz="2400" dirty="0" smtClean="0"/>
              <a:t>日志</a:t>
            </a:r>
            <a:r>
              <a:rPr lang="zh-CN" altLang="en-US" sz="2400" dirty="0"/>
              <a:t>长度等于</a:t>
            </a:r>
            <a:r>
              <a:rPr lang="zh-CN" altLang="en-US" sz="2400" dirty="0" smtClean="0"/>
              <a:t>或者大于多数</a:t>
            </a:r>
            <a:r>
              <a:rPr lang="zh-CN" altLang="en-US" sz="2400" dirty="0"/>
              <a:t>节点的</a:t>
            </a:r>
            <a:r>
              <a:rPr lang="en-US" altLang="zh-CN" sz="2400" dirty="0"/>
              <a:t>Candidate</a:t>
            </a:r>
            <a:r>
              <a:rPr lang="zh-CN" altLang="en-US" sz="2400" dirty="0"/>
              <a:t>一定包含了</a:t>
            </a:r>
            <a:r>
              <a:rPr lang="zh-CN" altLang="en-US" sz="2400" dirty="0">
                <a:solidFill>
                  <a:srgbClr val="FF0000"/>
                </a:solidFill>
              </a:rPr>
              <a:t>所有已经提交的</a:t>
            </a:r>
            <a:r>
              <a:rPr lang="zh-CN" altLang="en-US" sz="2400" dirty="0"/>
              <a:t>日志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67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19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日志广播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95536" y="1412776"/>
            <a:ext cx="8305801" cy="506422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为保证</a:t>
            </a:r>
            <a:r>
              <a:rPr lang="zh-CN" altLang="en-US" sz="2400" dirty="0"/>
              <a:t>数据被复制到</a:t>
            </a:r>
            <a:r>
              <a:rPr lang="zh-CN" altLang="en-US" sz="2400" dirty="0" smtClean="0"/>
              <a:t>多数节点</a:t>
            </a:r>
            <a:r>
              <a:rPr lang="zh-CN" altLang="en-US" sz="2400" dirty="0"/>
              <a:t>上，</a:t>
            </a:r>
            <a:r>
              <a:rPr lang="en-US" altLang="zh-CN" sz="2400" dirty="0" smtClean="0"/>
              <a:t>Raft</a:t>
            </a:r>
            <a:r>
              <a:rPr lang="zh-CN" altLang="en-US" sz="2400" dirty="0" smtClean="0"/>
              <a:t>实行日志广播，</a:t>
            </a:r>
            <a:r>
              <a:rPr lang="zh-CN" altLang="en-US" sz="2400" dirty="0" smtClean="0"/>
              <a:t>该过程使用</a:t>
            </a:r>
            <a:r>
              <a:rPr lang="zh-CN" altLang="en-US" sz="2400" dirty="0"/>
              <a:t>多数派协议</a:t>
            </a:r>
            <a:r>
              <a:rPr lang="zh-CN" altLang="en-US" sz="2400" dirty="0" smtClean="0"/>
              <a:t>，相比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协议要易于理解：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）发送</a:t>
            </a:r>
            <a:r>
              <a:rPr lang="zh-CN" altLang="en-US" sz="2400" dirty="0"/>
              <a:t>日志到所有</a:t>
            </a:r>
            <a:r>
              <a:rPr lang="en-US" altLang="zh-CN" sz="2400" dirty="0" smtClean="0"/>
              <a:t>Followers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Followers</a:t>
            </a:r>
            <a:r>
              <a:rPr lang="zh-CN" altLang="en-US" sz="2400" dirty="0"/>
              <a:t>收到日志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应答</a:t>
            </a:r>
            <a:r>
              <a:rPr lang="zh-CN" altLang="en-US" sz="2400" dirty="0" smtClean="0"/>
              <a:t>“收到日志”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暂不执行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>
                <a:solidFill>
                  <a:srgbClr val="3366FF"/>
                </a:solidFill>
              </a:rPr>
              <a:t>Followers</a:t>
            </a:r>
            <a:r>
              <a:rPr lang="zh-CN" altLang="en-US" sz="2400" dirty="0" smtClean="0">
                <a:solidFill>
                  <a:srgbClr val="3366FF"/>
                </a:solidFill>
              </a:rPr>
              <a:t>将收到的日志按</a:t>
            </a:r>
            <a:r>
              <a:rPr lang="zh-CN" altLang="en-US" sz="2400" dirty="0">
                <a:solidFill>
                  <a:srgbClr val="3366FF"/>
                </a:solidFill>
              </a:rPr>
              <a:t>顺序存储到队列里。但</a:t>
            </a:r>
            <a:r>
              <a:rPr lang="zh-CN" altLang="en-US" sz="2400" dirty="0" smtClean="0">
                <a:solidFill>
                  <a:schemeClr val="accent1"/>
                </a:solidFill>
              </a:rPr>
              <a:t>这时不更新</a:t>
            </a:r>
            <a:r>
              <a:rPr lang="en-US" altLang="zh-CN" sz="2400" dirty="0" smtClean="0">
                <a:solidFill>
                  <a:schemeClr val="accent1"/>
                </a:solidFill>
              </a:rPr>
              <a:t>Commit Index</a:t>
            </a:r>
            <a:r>
              <a:rPr lang="zh-CN" altLang="en-US" sz="2400" dirty="0" smtClean="0">
                <a:solidFill>
                  <a:srgbClr val="3366FF"/>
                </a:solidFill>
              </a:rPr>
              <a:t>，即这些</a:t>
            </a:r>
            <a:r>
              <a:rPr lang="zh-CN" altLang="en-US" sz="2400" dirty="0">
                <a:solidFill>
                  <a:srgbClr val="3366FF"/>
                </a:solidFill>
              </a:rPr>
              <a:t>日志是未</a:t>
            </a:r>
            <a:r>
              <a:rPr lang="zh-CN" altLang="en-US" sz="2400" dirty="0" smtClean="0">
                <a:solidFill>
                  <a:srgbClr val="3366FF"/>
                </a:solidFill>
              </a:rPr>
              <a:t>提交日志</a:t>
            </a:r>
            <a:r>
              <a:rPr lang="zh-CN" altLang="en-US" sz="2400" dirty="0">
                <a:solidFill>
                  <a:srgbClr val="3366FF"/>
                </a:solidFill>
              </a:rPr>
              <a:t>，不能发送给应用去执行。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）当</a:t>
            </a:r>
            <a:r>
              <a:rPr lang="zh-CN" altLang="en-US" sz="2400" dirty="0"/>
              <a:t>半数以上的</a:t>
            </a:r>
            <a:r>
              <a:rPr lang="en-US" altLang="zh-CN" sz="2400" dirty="0"/>
              <a:t>Followers</a:t>
            </a:r>
            <a:r>
              <a:rPr lang="zh-CN" altLang="en-US" sz="2400" dirty="0"/>
              <a:t>应答后，</a:t>
            </a:r>
            <a:r>
              <a:rPr lang="en-US" altLang="zh-CN" sz="2400" dirty="0"/>
              <a:t>Leader</a:t>
            </a:r>
            <a:r>
              <a:rPr lang="zh-CN" altLang="en-US" sz="2400" dirty="0"/>
              <a:t>通知</a:t>
            </a:r>
            <a:r>
              <a:rPr lang="en-US" altLang="zh-CN" sz="2400" dirty="0"/>
              <a:t>Followers</a:t>
            </a:r>
            <a:r>
              <a:rPr lang="zh-CN" altLang="en-US" sz="2400" dirty="0"/>
              <a:t>日志广播</a:t>
            </a:r>
            <a:r>
              <a:rPr lang="zh-CN" altLang="en-US" sz="2400" dirty="0" smtClean="0"/>
              <a:t>成功</a:t>
            </a:r>
            <a:endParaRPr lang="en-US" altLang="zh-CN" sz="2400" dirty="0" smtClean="0"/>
          </a:p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3366FF"/>
                </a:solidFill>
              </a:rPr>
              <a:t>此时</a:t>
            </a:r>
            <a:r>
              <a:rPr lang="en-US" altLang="zh-CN" sz="2400" dirty="0" smtClean="0">
                <a:solidFill>
                  <a:schemeClr val="accent1"/>
                </a:solidFill>
              </a:rPr>
              <a:t>Leader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更新</a:t>
            </a:r>
            <a:r>
              <a:rPr lang="zh-CN" altLang="en-US" sz="2400" dirty="0">
                <a:solidFill>
                  <a:schemeClr val="accent1"/>
                </a:solidFill>
              </a:rPr>
              <a:t>自己的</a:t>
            </a:r>
            <a:r>
              <a:rPr lang="en-US" altLang="zh-CN" sz="2400" dirty="0">
                <a:solidFill>
                  <a:schemeClr val="accent1"/>
                </a:solidFill>
              </a:rPr>
              <a:t>Commit Index</a:t>
            </a:r>
            <a:r>
              <a:rPr lang="zh-CN" altLang="en-US" sz="2400" dirty="0">
                <a:solidFill>
                  <a:srgbClr val="3366FF"/>
                </a:solidFill>
              </a:rPr>
              <a:t>，并将</a:t>
            </a:r>
            <a:r>
              <a:rPr lang="en-US" altLang="zh-CN" sz="2400" dirty="0">
                <a:solidFill>
                  <a:schemeClr val="accent1"/>
                </a:solidFill>
              </a:rPr>
              <a:t>Commit Index</a:t>
            </a:r>
            <a:r>
              <a:rPr lang="zh-CN" altLang="en-US" sz="2400" dirty="0">
                <a:solidFill>
                  <a:schemeClr val="accent1"/>
                </a:solidFill>
              </a:rPr>
              <a:t>广播</a:t>
            </a:r>
            <a:r>
              <a:rPr lang="zh-CN" altLang="en-US" sz="2400" dirty="0">
                <a:solidFill>
                  <a:srgbClr val="3366FF"/>
                </a:solidFill>
              </a:rPr>
              <a:t>到</a:t>
            </a:r>
            <a:r>
              <a:rPr lang="en-US" altLang="zh-CN" sz="2400" dirty="0" smtClean="0">
                <a:solidFill>
                  <a:srgbClr val="3366FF"/>
                </a:solidFill>
              </a:rPr>
              <a:t>Followers</a:t>
            </a:r>
            <a:r>
              <a:rPr lang="zh-CN" altLang="en-US" sz="2400" dirty="0" smtClean="0">
                <a:solidFill>
                  <a:srgbClr val="3366FF"/>
                </a:solidFill>
              </a:rPr>
              <a:t>，这时</a:t>
            </a:r>
            <a:r>
              <a:rPr lang="en-US" altLang="zh-CN" sz="2400" dirty="0">
                <a:solidFill>
                  <a:schemeClr val="accent1"/>
                </a:solidFill>
              </a:rPr>
              <a:t>Followers</a:t>
            </a:r>
            <a:r>
              <a:rPr lang="zh-CN" altLang="en-US" sz="2400" dirty="0">
                <a:solidFill>
                  <a:schemeClr val="accent1"/>
                </a:solidFill>
              </a:rPr>
              <a:t>更新</a:t>
            </a:r>
            <a:r>
              <a:rPr lang="en-US" altLang="zh-CN" sz="2400" dirty="0">
                <a:solidFill>
                  <a:schemeClr val="accent1"/>
                </a:solidFill>
              </a:rPr>
              <a:t>Commit Index</a:t>
            </a:r>
            <a:r>
              <a:rPr lang="zh-CN" altLang="en-US" sz="2400" dirty="0" smtClean="0">
                <a:solidFill>
                  <a:srgbClr val="3366FF"/>
                </a:solidFill>
              </a:rPr>
              <a:t>，从而将未提交日志变为已提交，可以</a:t>
            </a:r>
            <a:r>
              <a:rPr lang="zh-CN" altLang="en-US" sz="2400" dirty="0">
                <a:solidFill>
                  <a:srgbClr val="3366FF"/>
                </a:solidFill>
              </a:rPr>
              <a:t>发送给</a:t>
            </a:r>
            <a:r>
              <a:rPr lang="zh-CN" altLang="en-US" sz="2400" dirty="0" smtClean="0">
                <a:solidFill>
                  <a:srgbClr val="3366FF"/>
                </a:solidFill>
              </a:rPr>
              <a:t>应用程序执行。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68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23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响应客户端请求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467139"/>
            <a:ext cx="8143903" cy="428626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Leader</a:t>
            </a:r>
            <a:r>
              <a:rPr lang="zh-CN" altLang="en-US" sz="2400" dirty="0" smtClean="0"/>
              <a:t>一旦被选出，就</a:t>
            </a:r>
            <a:r>
              <a:rPr lang="zh-CN" altLang="en-US" sz="2400" dirty="0"/>
              <a:t>开始负责服务客户端的</a:t>
            </a:r>
            <a:r>
              <a:rPr lang="zh-CN" altLang="en-US" sz="2400" dirty="0" smtClean="0"/>
              <a:t>请求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）每个</a:t>
            </a:r>
            <a:r>
              <a:rPr lang="zh-CN" altLang="en-US" sz="2400" dirty="0"/>
              <a:t>客户端的请求都包含一</a:t>
            </a:r>
            <a:r>
              <a:rPr lang="zh-CN" altLang="en-US" sz="2400" dirty="0" smtClean="0"/>
              <a:t>个要求被</a:t>
            </a:r>
            <a:r>
              <a:rPr lang="zh-CN" altLang="en-US" sz="2400" dirty="0"/>
              <a:t>复制状态机执行的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指令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先把该指令</a:t>
            </a:r>
            <a:r>
              <a:rPr lang="zh-CN" altLang="en-US" sz="2400" dirty="0">
                <a:solidFill>
                  <a:schemeClr val="accent1"/>
                </a:solidFill>
              </a:rPr>
              <a:t>追加</a:t>
            </a:r>
            <a:r>
              <a:rPr lang="zh-CN" altLang="en-US" sz="2400" dirty="0" smtClean="0">
                <a:solidFill>
                  <a:schemeClr val="accent1"/>
                </a:solidFill>
              </a:rPr>
              <a:t>到日志</a:t>
            </a:r>
            <a:r>
              <a:rPr lang="zh-CN" altLang="en-US" sz="2400" dirty="0" smtClean="0"/>
              <a:t>中，形成</a:t>
            </a:r>
            <a:r>
              <a:rPr lang="zh-CN" altLang="en-US" sz="2400" dirty="0"/>
              <a:t>一个新的</a:t>
            </a:r>
            <a:r>
              <a:rPr lang="en-US" altLang="zh-CN" sz="2400" dirty="0"/>
              <a:t>entry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然后用</a:t>
            </a:r>
            <a:r>
              <a:rPr lang="en-US" altLang="zh-CN" sz="2400" dirty="0" err="1" smtClean="0"/>
              <a:t>AppendEntries</a:t>
            </a:r>
            <a:r>
              <a:rPr lang="zh-CN" altLang="en-US" sz="2400" dirty="0" smtClean="0"/>
              <a:t>将该</a:t>
            </a:r>
            <a:r>
              <a:rPr lang="en-US" altLang="zh-CN" sz="2400" dirty="0" smtClean="0"/>
              <a:t>entry</a:t>
            </a:r>
            <a:r>
              <a:rPr lang="zh-CN" altLang="en-US" sz="2400" dirty="0" smtClean="0">
                <a:solidFill>
                  <a:schemeClr val="accent1"/>
                </a:solidFill>
              </a:rPr>
              <a:t>并行发出</a:t>
            </a:r>
            <a:r>
              <a:rPr lang="zh-CN" altLang="en-US" sz="2400" dirty="0" smtClean="0"/>
              <a:t>到其他节点；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）其他节点如果</a:t>
            </a:r>
            <a:r>
              <a:rPr lang="zh-CN" altLang="en-US" sz="2400" dirty="0"/>
              <a:t>发现没问题，复制成功后</a:t>
            </a:r>
            <a:r>
              <a:rPr lang="zh-CN" altLang="en-US" sz="2400" dirty="0" smtClean="0"/>
              <a:t>会向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应答成功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Leader</a:t>
            </a:r>
            <a:r>
              <a:rPr lang="zh-CN" altLang="en-US" sz="2400" dirty="0"/>
              <a:t>收到</a:t>
            </a:r>
            <a:r>
              <a:rPr lang="zh-CN" altLang="en-US" sz="2400" dirty="0" smtClean="0"/>
              <a:t>大多数应答后</a:t>
            </a:r>
            <a:r>
              <a:rPr lang="zh-CN" altLang="en-US" sz="2400" dirty="0">
                <a:solidFill>
                  <a:schemeClr val="accent1"/>
                </a:solidFill>
              </a:rPr>
              <a:t>应用该日志</a:t>
            </a:r>
            <a:r>
              <a:rPr lang="zh-CN" altLang="en-US" sz="2400" dirty="0"/>
              <a:t>，返回客户端执行</a:t>
            </a:r>
            <a:r>
              <a:rPr lang="zh-CN" altLang="en-US" sz="2400" dirty="0" smtClean="0"/>
              <a:t>结果；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）如果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宕机或丢</a:t>
            </a:r>
            <a:r>
              <a:rPr lang="zh-CN" altLang="en-US" sz="2400" dirty="0"/>
              <a:t>包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Leader</a:t>
            </a:r>
            <a:r>
              <a:rPr lang="zh-CN" altLang="en-US" sz="2400" dirty="0"/>
              <a:t>会</a:t>
            </a:r>
            <a:r>
              <a:rPr lang="zh-CN" altLang="en-US" sz="2400" dirty="0">
                <a:solidFill>
                  <a:schemeClr val="accent1"/>
                </a:solidFill>
              </a:rPr>
              <a:t>不断重试</a:t>
            </a:r>
            <a:r>
              <a:rPr lang="en-US" altLang="zh-CN" sz="2400" dirty="0" err="1" smtClean="0"/>
              <a:t>AppendEntries</a:t>
            </a:r>
            <a:r>
              <a:rPr lang="en-US" altLang="zh-CN" sz="2400" dirty="0" smtClean="0"/>
              <a:t> RPC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69</a:t>
            </a:fld>
            <a:endParaRPr lang="zh-CN" altLang="en-US" dirty="0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5522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安全与存活原则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分布数据一致性、多监督节点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多数派读写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78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日志复制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24372" y="1268760"/>
            <a:ext cx="8334886" cy="4936281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3366FF"/>
                </a:solidFill>
              </a:rPr>
              <a:t>每个日志项主要记录三样内容：</a:t>
            </a:r>
            <a:endParaRPr lang="en-US" altLang="zh-CN" sz="2400" dirty="0">
              <a:solidFill>
                <a:srgbClr val="3366FF"/>
              </a:solidFill>
            </a:endParaRPr>
          </a:p>
          <a:p>
            <a:r>
              <a:rPr lang="zh-CN" altLang="en-US" sz="2400" dirty="0">
                <a:solidFill>
                  <a:srgbClr val="3366FF"/>
                </a:solidFill>
              </a:rPr>
              <a:t>（</a:t>
            </a:r>
            <a:r>
              <a:rPr lang="en-US" altLang="zh-CN" sz="2400" dirty="0">
                <a:solidFill>
                  <a:srgbClr val="3366FF"/>
                </a:solidFill>
              </a:rPr>
              <a:t>1</a:t>
            </a:r>
            <a:r>
              <a:rPr lang="zh-CN" altLang="en-US" sz="2400" dirty="0">
                <a:solidFill>
                  <a:srgbClr val="3366FF"/>
                </a:solidFill>
              </a:rPr>
              <a:t>）指明自己在日志中位置的</a:t>
            </a:r>
            <a:r>
              <a:rPr lang="en-US" altLang="zh-CN" sz="2400" dirty="0">
                <a:solidFill>
                  <a:srgbClr val="3366FF"/>
                </a:solidFill>
              </a:rPr>
              <a:t>index</a:t>
            </a:r>
            <a:r>
              <a:rPr lang="zh-CN" altLang="en-US" sz="2400" dirty="0">
                <a:solidFill>
                  <a:srgbClr val="3366FF"/>
                </a:solidFill>
              </a:rPr>
              <a:t>值，</a:t>
            </a:r>
            <a:endParaRPr lang="en-US" altLang="zh-CN" sz="2400" dirty="0">
              <a:solidFill>
                <a:srgbClr val="3366FF"/>
              </a:solidFill>
            </a:endParaRPr>
          </a:p>
          <a:p>
            <a:r>
              <a:rPr lang="zh-CN" altLang="en-US" sz="2400" dirty="0">
                <a:solidFill>
                  <a:srgbClr val="3366FF"/>
                </a:solidFill>
              </a:rPr>
              <a:t>（</a:t>
            </a:r>
            <a:r>
              <a:rPr lang="en-US" altLang="zh-CN" sz="2400" dirty="0">
                <a:solidFill>
                  <a:srgbClr val="3366FF"/>
                </a:solidFill>
              </a:rPr>
              <a:t>2</a:t>
            </a:r>
            <a:r>
              <a:rPr lang="zh-CN" altLang="en-US" sz="2400" dirty="0">
                <a:solidFill>
                  <a:srgbClr val="3366FF"/>
                </a:solidFill>
              </a:rPr>
              <a:t>）从</a:t>
            </a:r>
            <a:r>
              <a:rPr lang="en-US" altLang="zh-CN" sz="2400" dirty="0">
                <a:solidFill>
                  <a:srgbClr val="3366FF"/>
                </a:solidFill>
              </a:rPr>
              <a:t>leader</a:t>
            </a:r>
            <a:r>
              <a:rPr lang="zh-CN" altLang="en-US" sz="2400" dirty="0">
                <a:solidFill>
                  <a:srgbClr val="3366FF"/>
                </a:solidFill>
              </a:rPr>
              <a:t>收到本日志项时的</a:t>
            </a:r>
            <a:r>
              <a:rPr lang="en-US" altLang="zh-CN" sz="2400" dirty="0">
                <a:solidFill>
                  <a:srgbClr val="3366FF"/>
                </a:solidFill>
              </a:rPr>
              <a:t>term</a:t>
            </a:r>
            <a:r>
              <a:rPr lang="zh-CN" altLang="en-US" sz="2400" dirty="0">
                <a:solidFill>
                  <a:srgbClr val="3366FF"/>
                </a:solidFill>
              </a:rPr>
              <a:t>号；</a:t>
            </a:r>
            <a:endParaRPr lang="en-US" altLang="zh-CN" sz="2400" dirty="0">
              <a:solidFill>
                <a:srgbClr val="3366FF"/>
              </a:solidFill>
            </a:endParaRPr>
          </a:p>
          <a:p>
            <a:r>
              <a:rPr lang="zh-CN" altLang="en-US" sz="2400" dirty="0">
                <a:solidFill>
                  <a:srgbClr val="3366FF"/>
                </a:solidFill>
              </a:rPr>
              <a:t>（</a:t>
            </a:r>
            <a:r>
              <a:rPr lang="en-US" altLang="zh-CN" sz="2400" dirty="0">
                <a:solidFill>
                  <a:srgbClr val="3366FF"/>
                </a:solidFill>
              </a:rPr>
              <a:t>3</a:t>
            </a:r>
            <a:r>
              <a:rPr lang="zh-CN" altLang="en-US" sz="2400" dirty="0">
                <a:solidFill>
                  <a:srgbClr val="3366FF"/>
                </a:solidFill>
              </a:rPr>
              <a:t>）一条应用于状态机的指令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en-US" altLang="zh-CN" sz="2400" dirty="0">
              <a:solidFill>
                <a:srgbClr val="3366FF"/>
              </a:solidFill>
            </a:endParaRPr>
          </a:p>
          <a:p>
            <a:endParaRPr lang="zh-CN" altLang="en-US" sz="2400" dirty="0">
              <a:solidFill>
                <a:srgbClr val="3366FF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Raft</a:t>
            </a:r>
            <a:r>
              <a:rPr lang="zh-CN" altLang="en-US" sz="2400" dirty="0" smtClean="0">
                <a:solidFill>
                  <a:srgbClr val="FF0000"/>
                </a:solidFill>
              </a:rPr>
              <a:t>保证已提交日志项持久</a:t>
            </a:r>
            <a:r>
              <a:rPr lang="zh-CN" altLang="en-US" sz="2400" dirty="0">
                <a:solidFill>
                  <a:srgbClr val="FF0000"/>
                </a:solidFill>
              </a:rPr>
              <a:t>化，</a:t>
            </a:r>
            <a:r>
              <a:rPr lang="zh-CN" altLang="en-US" sz="2400" dirty="0" smtClean="0">
                <a:solidFill>
                  <a:srgbClr val="FF0000"/>
                </a:solidFill>
              </a:rPr>
              <a:t>并最终</a:t>
            </a:r>
            <a:r>
              <a:rPr lang="zh-CN" altLang="en-US" sz="2400" dirty="0">
                <a:solidFill>
                  <a:srgbClr val="FF0000"/>
                </a:solidFill>
              </a:rPr>
              <a:t>被其他状态机应用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leader</a:t>
            </a:r>
            <a:r>
              <a:rPr lang="zh-CN" altLang="en-US" sz="2400" dirty="0" smtClean="0">
                <a:solidFill>
                  <a:srgbClr val="FF0000"/>
                </a:solidFill>
              </a:rPr>
              <a:t>追踪</a:t>
            </a:r>
            <a:r>
              <a:rPr lang="zh-CN" altLang="en-US" sz="2400" dirty="0"/>
              <a:t>最新提交的日志</a:t>
            </a:r>
            <a:r>
              <a:rPr lang="en-US" altLang="zh-CN" sz="2400" dirty="0"/>
              <a:t>index</a:t>
            </a:r>
            <a:r>
              <a:rPr lang="zh-CN" altLang="en-US" sz="2400" dirty="0"/>
              <a:t>，并在</a:t>
            </a:r>
            <a:r>
              <a:rPr lang="zh-CN" altLang="en-US" sz="2400" dirty="0">
                <a:solidFill>
                  <a:srgbClr val="FF0000"/>
                </a:solidFill>
              </a:rPr>
              <a:t>每次</a:t>
            </a:r>
            <a:r>
              <a:rPr lang="en-US" altLang="zh-CN" sz="2400" dirty="0" err="1">
                <a:solidFill>
                  <a:srgbClr val="FF0000"/>
                </a:solidFill>
              </a:rPr>
              <a:t>AppendEntries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都</a:t>
            </a:r>
            <a:r>
              <a:rPr lang="zh-CN" altLang="en-US" sz="2400" dirty="0"/>
              <a:t>要包含该</a:t>
            </a:r>
            <a:r>
              <a:rPr lang="zh-CN" altLang="en-US" sz="2400" dirty="0"/>
              <a:t>信息（包括心跳消息），</a:t>
            </a:r>
            <a:r>
              <a:rPr lang="zh-CN" altLang="en-US" sz="2400" dirty="0"/>
              <a:t>以使其他节点知道一个日志</a:t>
            </a:r>
            <a:r>
              <a:rPr lang="en-US" altLang="zh-CN" sz="2400" dirty="0"/>
              <a:t>entry</a:t>
            </a:r>
            <a:r>
              <a:rPr lang="zh-CN" altLang="en-US" sz="2400" dirty="0"/>
              <a:t>是已提交的，从而在它们本地状态机上应用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70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494467" y="1286506"/>
            <a:ext cx="2311396" cy="1876646"/>
          </a:xfrm>
          <a:prstGeom prst="wedgeRoundRectCallout">
            <a:avLst>
              <a:gd name="adj1" fmla="val -64966"/>
              <a:gd name="adj2" fmla="val 342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prstClr val="black"/>
                </a:solidFill>
              </a:rPr>
              <a:t>日志项中的</a:t>
            </a:r>
            <a:r>
              <a:rPr lang="en-US" altLang="zh-CN" sz="2400" dirty="0">
                <a:solidFill>
                  <a:prstClr val="black"/>
                </a:solidFill>
              </a:rPr>
              <a:t>term</a:t>
            </a:r>
            <a:r>
              <a:rPr lang="zh-CN" altLang="en-US" sz="2400" dirty="0">
                <a:solidFill>
                  <a:prstClr val="black"/>
                </a:solidFill>
              </a:rPr>
              <a:t>号可用于判断一些日志间的不一致状态。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08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日志不一致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925" y="1412776"/>
            <a:ext cx="8143903" cy="129614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leader</a:t>
            </a:r>
            <a:r>
              <a:rPr lang="zh-CN" altLang="en-US" sz="2400" dirty="0" smtClean="0"/>
              <a:t>宕机可能导致它和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之间的日志不一致，这种</a:t>
            </a:r>
            <a:r>
              <a:rPr lang="zh-CN" altLang="en-US" sz="2400" dirty="0"/>
              <a:t>不一致会随着</a:t>
            </a:r>
            <a:r>
              <a:rPr lang="en-US" altLang="zh-CN" sz="2400" dirty="0"/>
              <a:t>leader</a:t>
            </a:r>
            <a:r>
              <a:rPr lang="zh-CN" altLang="en-US" sz="2400" dirty="0"/>
              <a:t>或者</a:t>
            </a:r>
            <a:r>
              <a:rPr lang="en-US" altLang="zh-CN" sz="2400" dirty="0"/>
              <a:t>followers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“同时”</a:t>
            </a:r>
            <a:r>
              <a:rPr lang="zh-CN" altLang="en-US" sz="2400" dirty="0" smtClean="0"/>
              <a:t>宕</a:t>
            </a:r>
            <a:r>
              <a:rPr lang="zh-CN" altLang="en-US" sz="2400" dirty="0" smtClean="0"/>
              <a:t>机变得复杂，下图是所有不一致的情形。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71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3697"/>
            <a:ext cx="5544616" cy="36243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6176" y="2656070"/>
            <a:ext cx="2304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a)(b)followers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可能丢失日志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c)(d)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有多余的日志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e)(f)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跨越多个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又丢失又多余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日志一致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的日志可能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的新推送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日志覆盖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椭圆 6"/>
          <p:cNvSpPr/>
          <p:nvPr/>
        </p:nvSpPr>
        <p:spPr>
          <a:xfrm>
            <a:off x="3298399" y="2727392"/>
            <a:ext cx="31683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514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日志容错重发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412776"/>
            <a:ext cx="8143903" cy="4968552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日志匹配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原则：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）不同</a:t>
            </a:r>
            <a:r>
              <a:rPr lang="zh-CN" altLang="en-US" sz="2400" dirty="0"/>
              <a:t>机器的</a:t>
            </a:r>
            <a:r>
              <a:rPr lang="zh-CN" altLang="en-US" sz="2400" dirty="0" smtClean="0"/>
              <a:t>日志如果</a:t>
            </a:r>
            <a:r>
              <a:rPr lang="zh-CN" altLang="en-US" sz="2400" dirty="0"/>
              <a:t>有两个</a:t>
            </a:r>
            <a:r>
              <a:rPr lang="en-US" altLang="zh-CN" sz="2400" dirty="0"/>
              <a:t>entry</a:t>
            </a:r>
            <a:r>
              <a:rPr lang="zh-CN" altLang="en-US" sz="2400" dirty="0"/>
              <a:t>有相同的偏移和</a:t>
            </a:r>
            <a:r>
              <a:rPr lang="en-US" altLang="zh-CN" sz="2400" dirty="0"/>
              <a:t>term</a:t>
            </a:r>
            <a:r>
              <a:rPr lang="zh-CN" altLang="en-US" sz="2400" dirty="0"/>
              <a:t>号</a:t>
            </a:r>
            <a:r>
              <a:rPr lang="zh-CN" altLang="en-US" sz="2400" dirty="0" smtClean="0"/>
              <a:t>，则它们</a:t>
            </a:r>
            <a:r>
              <a:rPr lang="zh-CN" altLang="en-US" sz="2400" dirty="0"/>
              <a:t>存储相同的</a:t>
            </a:r>
            <a:r>
              <a:rPr lang="zh-CN" altLang="en-US" sz="2400" dirty="0" smtClean="0"/>
              <a:t>指令；（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）不同</a:t>
            </a:r>
            <a:r>
              <a:rPr lang="zh-CN" altLang="en-US" sz="2400" dirty="0"/>
              <a:t>机器的</a:t>
            </a:r>
            <a:r>
              <a:rPr lang="zh-CN" altLang="en-US" sz="2400" dirty="0" smtClean="0"/>
              <a:t>日志如果</a:t>
            </a:r>
            <a:r>
              <a:rPr lang="zh-CN" altLang="en-US" sz="2400" dirty="0"/>
              <a:t>有两个相同偏移和</a:t>
            </a:r>
            <a:r>
              <a:rPr lang="en-US" altLang="zh-CN" sz="2400" dirty="0"/>
              <a:t>term</a:t>
            </a:r>
            <a:r>
              <a:rPr lang="zh-CN" altLang="en-US" sz="2400" dirty="0"/>
              <a:t>号的日志，那么日志</a:t>
            </a:r>
            <a:r>
              <a:rPr lang="zh-CN" altLang="en-US" sz="2400" dirty="0" smtClean="0"/>
              <a:t>中该</a:t>
            </a:r>
            <a:r>
              <a:rPr lang="en-US" altLang="zh-CN" sz="2400" dirty="0" smtClean="0"/>
              <a:t>entry</a:t>
            </a:r>
            <a:r>
              <a:rPr lang="zh-CN" altLang="en-US" sz="2400" dirty="0"/>
              <a:t>之前的所有</a:t>
            </a:r>
            <a:r>
              <a:rPr lang="en-US" altLang="zh-CN" sz="2400" dirty="0"/>
              <a:t>entry</a:t>
            </a:r>
            <a:r>
              <a:rPr lang="zh-CN" altLang="en-US" sz="2400" dirty="0"/>
              <a:t>是一致的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1050" dirty="0"/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Century Gothic" panose="020B0502020202020204" pitchFamily="34" charset="0"/>
                <a:ea typeface="仿宋_GB2312" panose="02010609030101010101" pitchFamily="49" charset="-122"/>
              </a:rPr>
              <a:t>←</a:t>
            </a:r>
            <a:r>
              <a:rPr lang="en-US" altLang="zh-CN" sz="2400" dirty="0" smtClean="0"/>
              <a:t>log </a:t>
            </a:r>
            <a:r>
              <a:rPr lang="en-US" altLang="zh-CN" sz="2400" dirty="0"/>
              <a:t>entries</a:t>
            </a:r>
            <a:r>
              <a:rPr lang="zh-CN" altLang="en-US" sz="2400" dirty="0"/>
              <a:t>不能改变位置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Century Gothic" panose="020B0502020202020204" pitchFamily="34" charset="0"/>
                <a:ea typeface="仿宋_GB2312" panose="02010609030101010101" pitchFamily="49" charset="-122"/>
              </a:rPr>
              <a:t>←</a:t>
            </a:r>
            <a:r>
              <a:rPr lang="zh-CN" altLang="en-US" sz="2400" dirty="0" smtClean="0"/>
              <a:t>发起一个</a:t>
            </a:r>
            <a:r>
              <a:rPr lang="en-US" altLang="zh-CN" sz="2400" dirty="0" err="1" smtClean="0"/>
              <a:t>AppendEntries</a:t>
            </a:r>
            <a:r>
              <a:rPr lang="en-US" altLang="zh-CN" sz="2400" dirty="0" smtClean="0"/>
              <a:t> RPC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会包含新</a:t>
            </a:r>
            <a:r>
              <a:rPr lang="en-US" altLang="zh-CN" sz="2400" dirty="0" smtClean="0"/>
              <a:t>entry</a:t>
            </a:r>
            <a:r>
              <a:rPr lang="zh-CN" altLang="en-US" sz="2400" dirty="0" smtClean="0"/>
              <a:t>相邻的前一个</a:t>
            </a:r>
            <a:r>
              <a:rPr lang="en-US" altLang="zh-CN" sz="2400" dirty="0" smtClean="0"/>
              <a:t>entry</a:t>
            </a:r>
            <a:r>
              <a:rPr lang="zh-CN" altLang="en-US" sz="2400" dirty="0" smtClean="0"/>
              <a:t>的偏移和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号，如果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发现在相同偏移处没有相同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号的一个</a:t>
            </a:r>
            <a:r>
              <a:rPr lang="en-US" altLang="zh-CN" sz="2400" dirty="0" smtClean="0"/>
              <a:t>entry</a:t>
            </a:r>
            <a:r>
              <a:rPr lang="zh-CN" altLang="en-US" sz="2400" dirty="0" smtClean="0"/>
              <a:t>，它会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拒绝接受新的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entry</a:t>
            </a:r>
            <a:r>
              <a:rPr lang="zh-CN" altLang="en-US" sz="2400" dirty="0" smtClean="0"/>
              <a:t>。此时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会进行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一致性检查</a:t>
            </a:r>
            <a:r>
              <a:rPr lang="zh-CN" altLang="en-US" sz="2400" dirty="0" smtClean="0"/>
              <a:t>以找出自己和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之间的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日志分歧点</a:t>
            </a:r>
            <a:r>
              <a:rPr lang="zh-CN" altLang="en-US" sz="2400" dirty="0" smtClean="0"/>
              <a:t>，之后将自己在分歧点之后的日志</a:t>
            </a:r>
            <a:r>
              <a:rPr lang="zh-CN" altLang="en-US" sz="2400" dirty="0" smtClean="0">
                <a:solidFill>
                  <a:schemeClr val="accent1"/>
                </a:solidFill>
              </a:rPr>
              <a:t>同步给</a:t>
            </a:r>
            <a:r>
              <a:rPr lang="en-US" altLang="zh-CN" sz="2400" dirty="0" smtClean="0">
                <a:solidFill>
                  <a:schemeClr val="accent1"/>
                </a:solidFill>
              </a:rPr>
              <a:t>follower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日志信息</a:t>
            </a:r>
            <a:r>
              <a:rPr lang="en-US" altLang="zh-CN" sz="2400" dirty="0" smtClean="0">
                <a:solidFill>
                  <a:schemeClr val="accent1"/>
                </a:solidFill>
              </a:rPr>
              <a:t>: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term,leaderId,prevLogIndex,prevLogTerm,leaderCommitIndex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，。。。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72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61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日志一致性检查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90364"/>
          </a:xfrm>
        </p:spPr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73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5544616" cy="362434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162495" y="1652495"/>
            <a:ext cx="31683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03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日志一致性检查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340768"/>
            <a:ext cx="8143903" cy="513623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日志一致性检查的基本</a:t>
            </a:r>
            <a:r>
              <a:rPr lang="zh-CN" altLang="en-US" dirty="0">
                <a:solidFill>
                  <a:schemeClr val="accent1"/>
                </a:solidFill>
              </a:rPr>
              <a:t>思想是逐步回溯：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    leader</a:t>
            </a:r>
            <a:r>
              <a:rPr lang="zh-CN" altLang="en-US" dirty="0"/>
              <a:t>会把发给每一个</a:t>
            </a:r>
            <a:r>
              <a:rPr lang="en-US" altLang="zh-CN" dirty="0"/>
              <a:t>follower</a:t>
            </a:r>
            <a:r>
              <a:rPr lang="zh-CN" altLang="en-US" dirty="0"/>
              <a:t>的新日志的偏移</a:t>
            </a:r>
            <a:r>
              <a:rPr lang="en-US" altLang="zh-CN" i="1" dirty="0" err="1"/>
              <a:t>nextIndex</a:t>
            </a:r>
            <a:r>
              <a:rPr lang="zh-CN" altLang="en-US" dirty="0"/>
              <a:t>也告诉</a:t>
            </a:r>
            <a:r>
              <a:rPr lang="en-US" altLang="zh-CN" dirty="0"/>
              <a:t>followers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当</a:t>
            </a:r>
            <a:r>
              <a:rPr lang="zh-CN" altLang="en-US" dirty="0"/>
              <a:t>新</a:t>
            </a:r>
            <a:r>
              <a:rPr lang="en-US" altLang="zh-CN" dirty="0"/>
              <a:t>leader</a:t>
            </a:r>
            <a:r>
              <a:rPr lang="zh-CN" altLang="en-US" dirty="0"/>
              <a:t>刚开始服务时，它把所有</a:t>
            </a:r>
            <a:r>
              <a:rPr lang="en-US" altLang="zh-CN" dirty="0"/>
              <a:t>follower</a:t>
            </a:r>
            <a:r>
              <a:rPr lang="zh-CN" altLang="en-US" dirty="0" smtClean="0"/>
              <a:t>的</a:t>
            </a:r>
            <a:r>
              <a:rPr lang="en-US" altLang="zh-CN" i="1" dirty="0" err="1"/>
              <a:t>nextIndex</a:t>
            </a:r>
            <a:r>
              <a:rPr lang="zh-CN" altLang="en-US" dirty="0" smtClean="0"/>
              <a:t>都</a:t>
            </a:r>
            <a:r>
              <a:rPr lang="zh-CN" altLang="en-US" dirty="0"/>
              <a:t>初始化为它最新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偏移</a:t>
            </a:r>
            <a:r>
              <a:rPr lang="en-US" altLang="zh-CN" dirty="0"/>
              <a:t>+1</a:t>
            </a:r>
            <a:r>
              <a:rPr lang="zh-CN" altLang="en-US" dirty="0"/>
              <a:t>（如上图中的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zh-CN" altLang="en-US" dirty="0"/>
              <a:t>一个</a:t>
            </a:r>
            <a:r>
              <a:rPr lang="en-US" altLang="zh-CN" dirty="0"/>
              <a:t>follower</a:t>
            </a:r>
            <a:r>
              <a:rPr lang="zh-CN" altLang="en-US" dirty="0"/>
              <a:t>的日志和</a:t>
            </a:r>
            <a:r>
              <a:rPr lang="en-US" altLang="zh-CN" dirty="0"/>
              <a:t>leader</a:t>
            </a:r>
            <a:r>
              <a:rPr lang="zh-CN" altLang="en-US" dirty="0"/>
              <a:t>的不</a:t>
            </a:r>
            <a:r>
              <a:rPr lang="zh-CN" altLang="en-US" dirty="0" smtClean="0"/>
              <a:t>一致则</a:t>
            </a:r>
            <a:r>
              <a:rPr lang="en-US" altLang="zh-CN" dirty="0" err="1" smtClean="0"/>
              <a:t>AppendEntries</a:t>
            </a:r>
            <a:r>
              <a:rPr lang="en-US" altLang="zh-CN" dirty="0" smtClean="0"/>
              <a:t> RPC</a:t>
            </a:r>
            <a:r>
              <a:rPr lang="zh-CN" altLang="en-US" dirty="0" smtClean="0"/>
              <a:t>失败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chemeClr val="accent1"/>
                </a:solidFill>
              </a:rPr>
              <a:t>leader</a:t>
            </a:r>
            <a:r>
              <a:rPr lang="zh-CN" altLang="en-US" dirty="0">
                <a:solidFill>
                  <a:schemeClr val="accent1"/>
                </a:solidFill>
              </a:rPr>
              <a:t>就</a:t>
            </a:r>
            <a:r>
              <a:rPr lang="zh-CN" altLang="en-US" dirty="0" smtClean="0">
                <a:solidFill>
                  <a:schemeClr val="accent1"/>
                </a:solidFill>
              </a:rPr>
              <a:t>减小</a:t>
            </a:r>
            <a:r>
              <a:rPr lang="en-US" altLang="zh-CN" i="1" dirty="0" err="1" smtClean="0">
                <a:solidFill>
                  <a:schemeClr val="accent1"/>
                </a:solidFill>
              </a:rPr>
              <a:t>nextIndex</a:t>
            </a:r>
            <a:r>
              <a:rPr lang="zh-CN" altLang="en-US" dirty="0" smtClean="0">
                <a:solidFill>
                  <a:schemeClr val="accent1"/>
                </a:solidFill>
              </a:rPr>
              <a:t>然后</a:t>
            </a:r>
            <a:r>
              <a:rPr lang="zh-CN" altLang="en-US" dirty="0">
                <a:solidFill>
                  <a:schemeClr val="accent1"/>
                </a:solidFill>
              </a:rPr>
              <a:t>重试</a:t>
            </a:r>
            <a:r>
              <a:rPr lang="zh-CN" altLang="en-US" dirty="0" smtClean="0">
                <a:solidFill>
                  <a:schemeClr val="accent1"/>
                </a:solidFill>
              </a:rPr>
              <a:t>，逐步回溯直到找到起始分歧</a:t>
            </a:r>
            <a:r>
              <a:rPr lang="zh-CN" altLang="en-US" dirty="0">
                <a:solidFill>
                  <a:schemeClr val="accent1"/>
                </a:solidFill>
              </a:rPr>
              <a:t>点</a:t>
            </a:r>
            <a:r>
              <a:rPr lang="zh-CN" altLang="en-US" dirty="0" smtClean="0">
                <a:solidFill>
                  <a:schemeClr val="accent1"/>
                </a:solidFill>
              </a:rPr>
              <a:t>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之后</a:t>
            </a:r>
            <a:r>
              <a:rPr lang="en-US" altLang="zh-CN" dirty="0"/>
              <a:t>Leader</a:t>
            </a:r>
            <a:r>
              <a:rPr lang="zh-CN" altLang="en-US" dirty="0"/>
              <a:t>移除冲突日志</a:t>
            </a:r>
            <a:r>
              <a:rPr lang="en-US" altLang="zh-CN" dirty="0"/>
              <a:t>entries</a:t>
            </a:r>
            <a:r>
              <a:rPr lang="zh-CN" altLang="en-US" dirty="0"/>
              <a:t>，同步自己的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300" dirty="0" smtClean="0">
              <a:solidFill>
                <a:schemeClr val="accent1"/>
              </a:solidFill>
            </a:endParaRPr>
          </a:p>
          <a:p>
            <a:endParaRPr lang="en-US" altLang="zh-CN" sz="2300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无论何时</a:t>
            </a:r>
            <a:r>
              <a:rPr lang="en-US" altLang="zh-CN" dirty="0" smtClean="0">
                <a:solidFill>
                  <a:schemeClr val="accent1"/>
                </a:solidFill>
              </a:rPr>
              <a:t>followers</a:t>
            </a:r>
            <a:r>
              <a:rPr lang="zh-CN" altLang="en-US" dirty="0" smtClean="0">
                <a:solidFill>
                  <a:schemeClr val="accent1"/>
                </a:solidFill>
              </a:rPr>
              <a:t>要日志追加</a:t>
            </a:r>
            <a:r>
              <a:rPr lang="zh-CN" altLang="en-US" dirty="0">
                <a:solidFill>
                  <a:schemeClr val="accent1"/>
                </a:solidFill>
              </a:rPr>
              <a:t>都要</a:t>
            </a:r>
            <a:r>
              <a:rPr lang="zh-CN" altLang="en-US" dirty="0" smtClean="0">
                <a:solidFill>
                  <a:schemeClr val="accent1"/>
                </a:solidFill>
              </a:rPr>
              <a:t>进行一致性检查</a:t>
            </a:r>
            <a:r>
              <a:rPr lang="zh-CN" altLang="en-US" dirty="0">
                <a:solidFill>
                  <a:schemeClr val="accent1"/>
                </a:solidFill>
              </a:rPr>
              <a:t>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Century Gothic" panose="020B0502020202020204" pitchFamily="34" charset="0"/>
              </a:rPr>
              <a:t>     ↓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因此，只要</a:t>
            </a:r>
            <a:r>
              <a:rPr lang="en-US" altLang="zh-CN" dirty="0" err="1">
                <a:solidFill>
                  <a:schemeClr val="accent1"/>
                </a:solidFill>
              </a:rPr>
              <a:t>AppendEntries</a:t>
            </a:r>
            <a:r>
              <a:rPr lang="zh-CN" altLang="en-US" dirty="0">
                <a:solidFill>
                  <a:schemeClr val="accent1"/>
                </a:solidFill>
              </a:rPr>
              <a:t>返回成功，</a:t>
            </a:r>
            <a:r>
              <a:rPr lang="en-US" altLang="zh-CN" dirty="0">
                <a:solidFill>
                  <a:schemeClr val="accent1"/>
                </a:solidFill>
              </a:rPr>
              <a:t>leader</a:t>
            </a:r>
            <a:r>
              <a:rPr lang="zh-CN" altLang="en-US" dirty="0">
                <a:solidFill>
                  <a:schemeClr val="accent1"/>
                </a:solidFill>
              </a:rPr>
              <a:t>就知道这个</a:t>
            </a:r>
            <a:r>
              <a:rPr lang="en-US" altLang="zh-CN" dirty="0">
                <a:solidFill>
                  <a:schemeClr val="accent1"/>
                </a:solidFill>
              </a:rPr>
              <a:t>follower</a:t>
            </a:r>
            <a:r>
              <a:rPr lang="zh-CN" altLang="en-US" dirty="0">
                <a:solidFill>
                  <a:schemeClr val="accent1"/>
                </a:solidFill>
              </a:rPr>
              <a:t>的日志一定和自己的完全一样</a:t>
            </a:r>
            <a:r>
              <a:rPr lang="zh-CN" altLang="en-US" dirty="0" smtClean="0">
                <a:solidFill>
                  <a:schemeClr val="accent1"/>
                </a:solidFill>
              </a:rPr>
              <a:t>。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74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043608" y="4581128"/>
            <a:ext cx="7384332" cy="432048"/>
          </a:xfrm>
          <a:prstGeom prst="wedgeRoundRectCallout">
            <a:avLst>
              <a:gd name="adj1" fmla="val -37219"/>
              <a:gd name="adj2" fmla="val -738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有学者优化了该</a:t>
            </a:r>
            <a:r>
              <a:rPr lang="zh-CN" altLang="en-US" sz="2400" dirty="0">
                <a:solidFill>
                  <a:prstClr val="black"/>
                </a:solidFill>
              </a:rPr>
              <a:t>回溯</a:t>
            </a:r>
            <a:r>
              <a:rPr lang="zh-CN" altLang="en-US" sz="2400" dirty="0" smtClean="0">
                <a:solidFill>
                  <a:prstClr val="black"/>
                </a:solidFill>
              </a:rPr>
              <a:t>过程，</a:t>
            </a:r>
            <a:r>
              <a:rPr lang="zh-CN" altLang="en-US" sz="2400" dirty="0">
                <a:solidFill>
                  <a:prstClr val="black"/>
                </a:solidFill>
              </a:rPr>
              <a:t>避免了逐步回溯。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14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日志复制流程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2553" y="1412776"/>
            <a:ext cx="8143903" cy="4968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日志信息</a:t>
            </a:r>
            <a:r>
              <a:rPr lang="en-US" altLang="zh-CN" sz="2600" dirty="0" smtClean="0"/>
              <a:t>:</a:t>
            </a:r>
          </a:p>
          <a:p>
            <a:r>
              <a:rPr lang="en-US" altLang="zh-CN" sz="2400" dirty="0" smtClean="0"/>
              <a:t>(term, </a:t>
            </a:r>
            <a:r>
              <a:rPr lang="en-US" altLang="zh-CN" sz="2400" dirty="0" err="1" smtClean="0"/>
              <a:t>leaderId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prevLogIndex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prevLogTerm</a:t>
            </a:r>
            <a:r>
              <a:rPr lang="en-US" altLang="zh-CN" sz="2400" dirty="0" smtClean="0"/>
              <a:t>,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leaderCommitIndex</a:t>
            </a:r>
            <a:r>
              <a:rPr lang="zh-CN" altLang="en-US" sz="2400" dirty="0"/>
              <a:t>，。。。</a:t>
            </a:r>
            <a:r>
              <a:rPr lang="en-US" altLang="zh-CN" sz="2400" dirty="0" smtClean="0"/>
              <a:t>)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leader</a:t>
            </a:r>
            <a:r>
              <a:rPr lang="zh-CN" altLang="en-US" sz="2400" b="1" dirty="0"/>
              <a:t>流程：</a:t>
            </a:r>
            <a:br>
              <a:rPr lang="zh-CN" altLang="en-US" sz="2400" b="1" dirty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）接收</a:t>
            </a:r>
            <a:r>
              <a:rPr lang="zh-CN" altLang="en-US" sz="2400" dirty="0"/>
              <a:t>到</a:t>
            </a:r>
            <a:r>
              <a:rPr lang="en-US" altLang="zh-CN" sz="2400" dirty="0"/>
              <a:t>client</a:t>
            </a:r>
            <a:r>
              <a:rPr lang="zh-CN" altLang="en-US" sz="2400" dirty="0"/>
              <a:t>请求，本地持久化日志</a:t>
            </a:r>
            <a:br>
              <a:rPr lang="zh-CN" altLang="en-US" sz="2400" dirty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）将</a:t>
            </a:r>
            <a:r>
              <a:rPr lang="zh-CN" altLang="en-US" sz="2400" dirty="0"/>
              <a:t>日志发往各个节点</a:t>
            </a:r>
            <a:br>
              <a:rPr lang="zh-CN" altLang="en-US" sz="2400" dirty="0"/>
            </a:br>
            <a:r>
              <a:rPr lang="en-US" altLang="zh-CN" sz="2400" dirty="0" smtClean="0"/>
              <a:t>3</a:t>
            </a:r>
            <a:r>
              <a:rPr lang="zh-CN" altLang="en-US" sz="2400" dirty="0" smtClean="0"/>
              <a:t>）如果</a:t>
            </a:r>
            <a:r>
              <a:rPr lang="zh-CN" altLang="en-US" sz="2400" dirty="0"/>
              <a:t>达成多数派，再</a:t>
            </a:r>
            <a:r>
              <a:rPr lang="en-US" altLang="zh-CN" sz="2400" dirty="0"/>
              <a:t>commit</a:t>
            </a:r>
            <a:r>
              <a:rPr lang="zh-CN" altLang="en-US" sz="2400" dirty="0"/>
              <a:t>，返回给</a:t>
            </a:r>
            <a:r>
              <a:rPr lang="en-US" altLang="zh-CN" sz="2400" dirty="0"/>
              <a:t>client</a:t>
            </a:r>
            <a:r>
              <a:rPr lang="zh-CN" altLang="en-US" sz="2400" dirty="0"/>
              <a:t>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r>
              <a:rPr lang="zh-CN" altLang="en-US" sz="2400" dirty="0" smtClean="0"/>
              <a:t>注：如果</a:t>
            </a:r>
            <a:r>
              <a:rPr lang="zh-CN" altLang="en-US" sz="2400" dirty="0"/>
              <a:t>传递给</a:t>
            </a:r>
            <a:r>
              <a:rPr lang="en-US" altLang="zh-CN" sz="2400" dirty="0"/>
              <a:t>follower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lastLogIndex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nextIndex</a:t>
            </a:r>
            <a:r>
              <a:rPr lang="en-US" altLang="zh-CN" sz="2400" dirty="0"/>
              <a:t>,</a:t>
            </a:r>
            <a:r>
              <a:rPr lang="zh-CN" altLang="en-US" sz="2400" dirty="0"/>
              <a:t>则从</a:t>
            </a:r>
            <a:r>
              <a:rPr lang="en-US" altLang="zh-CN" sz="2400" dirty="0" err="1"/>
              <a:t>nextIndex</a:t>
            </a:r>
            <a:r>
              <a:rPr lang="zh-CN" altLang="en-US" sz="2400" dirty="0"/>
              <a:t>继续</a:t>
            </a:r>
            <a:r>
              <a:rPr lang="zh-CN" altLang="en-US" sz="2400" dirty="0" smtClean="0"/>
              <a:t>传递。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entury Gothic" panose="020B0502020202020204" pitchFamily="34" charset="0"/>
              </a:rPr>
              <a:t>     </a:t>
            </a:r>
            <a:r>
              <a:rPr lang="zh-CN" altLang="zh-CN" sz="2400" dirty="0" smtClean="0">
                <a:latin typeface="Century Gothic" panose="020B0502020202020204" pitchFamily="34" charset="0"/>
              </a:rPr>
              <a:t>↓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>
                <a:solidFill>
                  <a:schemeClr val="accent1"/>
                </a:solidFill>
              </a:rPr>
              <a:t>    如果</a:t>
            </a:r>
            <a:r>
              <a:rPr lang="zh-CN" altLang="en-US" sz="2400" dirty="0">
                <a:solidFill>
                  <a:schemeClr val="accent1"/>
                </a:solidFill>
              </a:rPr>
              <a:t>返回成功，则更新</a:t>
            </a:r>
            <a:r>
              <a:rPr lang="en-US" altLang="zh-CN" sz="2400" dirty="0">
                <a:solidFill>
                  <a:schemeClr val="accent1"/>
                </a:solidFill>
              </a:rPr>
              <a:t>follower</a:t>
            </a:r>
            <a:r>
              <a:rPr lang="zh-CN" altLang="en-US" sz="2400" dirty="0">
                <a:solidFill>
                  <a:schemeClr val="accent1"/>
                </a:solidFill>
              </a:rPr>
              <a:t>对应的</a:t>
            </a:r>
            <a:r>
              <a:rPr lang="en-US" altLang="zh-CN" sz="2400" dirty="0" err="1">
                <a:solidFill>
                  <a:schemeClr val="accent1"/>
                </a:solidFill>
              </a:rPr>
              <a:t>nextIndex</a:t>
            </a:r>
            <a:r>
              <a:rPr lang="zh-CN" altLang="en-US" sz="2400" dirty="0">
                <a:solidFill>
                  <a:schemeClr val="accent1"/>
                </a:solidFill>
              </a:rPr>
              <a:t>和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matchIndex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；</a:t>
            </a:r>
            <a:r>
              <a:rPr lang="en-US" altLang="zh-CN" sz="2400" dirty="0">
                <a:solidFill>
                  <a:schemeClr val="accent1"/>
                </a:solidFill>
              </a:rPr>
              <a:t/>
            </a:r>
            <a:br>
              <a:rPr lang="en-US" altLang="zh-CN" sz="2400" dirty="0">
                <a:solidFill>
                  <a:schemeClr val="accent1"/>
                </a:solidFill>
              </a:rPr>
            </a:br>
            <a:r>
              <a:rPr lang="en-US" altLang="zh-CN" sz="2400" dirty="0" smtClean="0">
                <a:solidFill>
                  <a:schemeClr val="accent1"/>
                </a:solidFill>
              </a:rPr>
              <a:t> 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如果</a:t>
            </a:r>
            <a:r>
              <a:rPr lang="zh-CN" altLang="en-US" sz="2400" dirty="0">
                <a:solidFill>
                  <a:schemeClr val="accent1"/>
                </a:solidFill>
              </a:rPr>
              <a:t>失败，则表示</a:t>
            </a:r>
            <a:r>
              <a:rPr lang="en-US" altLang="zh-CN" sz="2400" dirty="0">
                <a:solidFill>
                  <a:schemeClr val="accent1"/>
                </a:solidFill>
              </a:rPr>
              <a:t>follower</a:t>
            </a:r>
            <a:r>
              <a:rPr lang="zh-CN" altLang="en-US" sz="2400" dirty="0">
                <a:solidFill>
                  <a:schemeClr val="accent1"/>
                </a:solidFill>
              </a:rPr>
              <a:t>还差更多的日志，则递减</a:t>
            </a:r>
            <a:r>
              <a:rPr lang="en-US" altLang="zh-CN" sz="2400" dirty="0" err="1">
                <a:solidFill>
                  <a:schemeClr val="accent1"/>
                </a:solidFill>
              </a:rPr>
              <a:t>nextIndex</a:t>
            </a:r>
            <a:r>
              <a:rPr lang="zh-CN" altLang="en-US" sz="2400" dirty="0">
                <a:solidFill>
                  <a:schemeClr val="accent1"/>
                </a:solidFill>
              </a:rPr>
              <a:t>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重试。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39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日志复制流程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340768"/>
            <a:ext cx="8143903" cy="428626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follower</a:t>
            </a:r>
            <a:r>
              <a:rPr lang="zh-CN" altLang="en-US" sz="2400" b="1" dirty="0"/>
              <a:t>处理流程：</a:t>
            </a:r>
            <a:br>
              <a:rPr lang="zh-CN" altLang="en-US" sz="2400" b="1" dirty="0"/>
            </a:br>
            <a:r>
              <a:rPr lang="en-US" altLang="zh-CN" sz="2400" dirty="0" smtClean="0"/>
              <a:t>1</a:t>
            </a:r>
            <a:r>
              <a:rPr lang="zh-CN" altLang="en-US" sz="2400" dirty="0" smtClean="0"/>
              <a:t>）比较</a:t>
            </a:r>
            <a:r>
              <a:rPr lang="en-US" altLang="zh-CN" sz="2400" dirty="0"/>
              <a:t>term</a:t>
            </a:r>
            <a:r>
              <a:rPr lang="zh-CN" altLang="en-US" sz="2400" dirty="0"/>
              <a:t>号和自身的</a:t>
            </a:r>
            <a:r>
              <a:rPr lang="en-US" altLang="zh-CN" sz="2400" dirty="0" err="1"/>
              <a:t>currentTerm</a:t>
            </a:r>
            <a:r>
              <a:rPr lang="zh-CN" altLang="en-US" sz="2400" dirty="0"/>
              <a:t>，如果</a:t>
            </a:r>
            <a:r>
              <a:rPr lang="en-US" altLang="zh-CN" sz="2400" dirty="0"/>
              <a:t>term&lt;</a:t>
            </a:r>
            <a:r>
              <a:rPr lang="en-US" altLang="zh-CN" sz="2400" dirty="0" err="1"/>
              <a:t>currentTerm</a:t>
            </a:r>
            <a:r>
              <a:rPr lang="zh-CN" altLang="en-US" sz="2400" dirty="0"/>
              <a:t>，则返回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prevLogIndex,prevLogTerm</a:t>
            </a:r>
            <a:r>
              <a:rPr lang="en-US" altLang="zh-CN" sz="2400" dirty="0"/>
              <a:t>)</a:t>
            </a:r>
            <a:r>
              <a:rPr lang="zh-CN" altLang="en-US" sz="2400" dirty="0"/>
              <a:t>不存在，说明还差日志，返回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3</a:t>
            </a:r>
            <a:r>
              <a:rPr lang="zh-CN" altLang="en-US" sz="2400" dirty="0" smtClean="0"/>
              <a:t>）如果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prevLogIndex,prevLogTerm</a:t>
            </a:r>
            <a:r>
              <a:rPr lang="en-US" altLang="zh-CN" sz="2400" dirty="0"/>
              <a:t>)</a:t>
            </a:r>
            <a:r>
              <a:rPr lang="zh-CN" altLang="en-US" sz="2400" dirty="0"/>
              <a:t>与已有的日志冲突，则以</a:t>
            </a:r>
            <a:r>
              <a:rPr lang="en-US" altLang="zh-CN" sz="2400" dirty="0"/>
              <a:t>leader</a:t>
            </a:r>
            <a:r>
              <a:rPr lang="zh-CN" altLang="en-US" sz="2400" dirty="0"/>
              <a:t>为准，删除自身的</a:t>
            </a:r>
            <a:r>
              <a:rPr lang="zh-CN" altLang="en-US" sz="2400" dirty="0" smtClean="0"/>
              <a:t>日志；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 smtClean="0"/>
              <a:t>4</a:t>
            </a:r>
            <a:r>
              <a:rPr lang="zh-CN" altLang="en-US" sz="2400" dirty="0" smtClean="0"/>
              <a:t>）将</a:t>
            </a:r>
            <a:r>
              <a:rPr lang="en-US" altLang="zh-CN" sz="2400" dirty="0"/>
              <a:t>leader</a:t>
            </a:r>
            <a:r>
              <a:rPr lang="zh-CN" altLang="en-US" sz="2400" dirty="0"/>
              <a:t>传过来的日志追加到</a:t>
            </a:r>
            <a:r>
              <a:rPr lang="zh-CN" altLang="en-US" sz="2400" dirty="0" smtClean="0"/>
              <a:t>末尾；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 smtClean="0"/>
              <a:t>5</a:t>
            </a:r>
            <a:r>
              <a:rPr lang="zh-CN" altLang="en-US" sz="2400" dirty="0" smtClean="0"/>
              <a:t>）如果</a:t>
            </a:r>
            <a:r>
              <a:rPr lang="en-US" altLang="zh-CN" sz="2400" dirty="0" err="1"/>
              <a:t>leaderCommitIndex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commitIndex</a:t>
            </a:r>
            <a:r>
              <a:rPr lang="en-US" altLang="zh-CN" sz="2400" dirty="0"/>
              <a:t>,</a:t>
            </a:r>
            <a:r>
              <a:rPr lang="zh-CN" altLang="en-US" sz="2400" dirty="0"/>
              <a:t>说明是新的提交位点</a:t>
            </a:r>
            <a:r>
              <a:rPr lang="zh-CN" altLang="en-US" sz="2400" dirty="0" smtClean="0"/>
              <a:t>，应用日志</a:t>
            </a:r>
            <a:r>
              <a:rPr lang="zh-CN" altLang="en-US" sz="2400" dirty="0"/>
              <a:t>，设置</a:t>
            </a:r>
            <a:r>
              <a:rPr lang="en-US" altLang="zh-CN" sz="2400" dirty="0" err="1"/>
              <a:t>commitIndex</a:t>
            </a:r>
            <a:r>
              <a:rPr lang="en-US" altLang="zh-CN" sz="2400" dirty="0"/>
              <a:t> =</a:t>
            </a:r>
            <a:br>
              <a:rPr lang="en-US" altLang="zh-CN" sz="2400" dirty="0"/>
            </a:br>
            <a:r>
              <a:rPr lang="en-US" altLang="zh-CN" sz="2400" dirty="0"/>
              <a:t>min(</a:t>
            </a:r>
            <a:r>
              <a:rPr lang="en-US" altLang="zh-CN" sz="2400" dirty="0" err="1"/>
              <a:t>leaderCommitIndex</a:t>
            </a:r>
            <a:r>
              <a:rPr lang="en-US" altLang="zh-CN" sz="2400" dirty="0"/>
              <a:t>, index of last new entry)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843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term</a:t>
            </a:r>
            <a:r>
              <a:rPr lang="zh-CN" altLang="en-US" dirty="0"/>
              <a:t>的日志项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5065" y="4365105"/>
            <a:ext cx="8143903" cy="2111896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(</a:t>
            </a:r>
            <a:r>
              <a:rPr lang="en-US" altLang="zh-CN" sz="1600" b="1" dirty="0" smtClean="0"/>
              <a:t>a)</a:t>
            </a:r>
            <a:r>
              <a:rPr lang="en-US" altLang="zh-CN" sz="1600" dirty="0" smtClean="0"/>
              <a:t>S1</a:t>
            </a:r>
            <a:r>
              <a:rPr lang="zh-CN" altLang="en-US" sz="1600" dirty="0"/>
              <a:t>是</a:t>
            </a:r>
            <a:r>
              <a:rPr lang="en-US" altLang="zh-CN" sz="1600" dirty="0"/>
              <a:t>leader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termId</a:t>
            </a:r>
            <a:r>
              <a:rPr lang="zh-CN" altLang="en-US" sz="1600" dirty="0"/>
              <a:t>是</a:t>
            </a:r>
            <a:r>
              <a:rPr lang="en-US" altLang="zh-CN" sz="1600" dirty="0"/>
              <a:t>2</a:t>
            </a:r>
            <a:r>
              <a:rPr lang="zh-CN" altLang="en-US" sz="1600" dirty="0"/>
              <a:t>，写了一条日志到</a:t>
            </a:r>
            <a:r>
              <a:rPr lang="en-US" altLang="zh-CN" sz="1600" dirty="0"/>
              <a:t>S1</a:t>
            </a:r>
            <a:r>
              <a:rPr lang="zh-CN" altLang="en-US" sz="1600" dirty="0"/>
              <a:t>和</a:t>
            </a:r>
            <a:r>
              <a:rPr lang="en-US" altLang="zh-CN" sz="1600" dirty="0"/>
              <a:t>S2</a:t>
            </a:r>
            <a:r>
              <a:rPr lang="zh-CN" altLang="en-US" sz="1600" dirty="0"/>
              <a:t>，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termId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logIndex</a:t>
            </a:r>
            <a:r>
              <a:rPr lang="en-US" altLang="zh-CN" sz="1600" dirty="0"/>
              <a:t>)</a:t>
            </a:r>
            <a:r>
              <a:rPr lang="zh-CN" altLang="en-US" sz="1600" dirty="0"/>
              <a:t>为</a:t>
            </a:r>
            <a:r>
              <a:rPr lang="en-US" altLang="zh-CN" sz="1600" dirty="0"/>
              <a:t>(2,2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b="1" dirty="0"/>
              <a:t>(</a:t>
            </a:r>
            <a:r>
              <a:rPr lang="en-US" altLang="zh-CN" sz="1600" b="1" dirty="0" smtClean="0"/>
              <a:t>b)</a:t>
            </a:r>
            <a:r>
              <a:rPr lang="en-US" altLang="zh-CN" sz="1600" dirty="0" smtClean="0"/>
              <a:t>S1</a:t>
            </a:r>
            <a:r>
              <a:rPr lang="zh-CN" altLang="en-US" sz="1600" dirty="0" smtClean="0"/>
              <a:t>宕机，</a:t>
            </a:r>
            <a:r>
              <a:rPr lang="en-US" altLang="zh-CN" sz="1600" dirty="0"/>
              <a:t>S5</a:t>
            </a:r>
            <a:r>
              <a:rPr lang="zh-CN" altLang="en-US" sz="1600" dirty="0"/>
              <a:t>利用</a:t>
            </a:r>
            <a:r>
              <a:rPr lang="en-US" altLang="zh-CN" sz="1600" dirty="0" smtClean="0"/>
              <a:t>S3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S4</a:t>
            </a:r>
            <a:r>
              <a:rPr lang="zh-CN" altLang="en-US" sz="1600" dirty="0"/>
              <a:t>，</a:t>
            </a:r>
            <a:r>
              <a:rPr lang="en-US" altLang="zh-CN" sz="1600" dirty="0"/>
              <a:t>S5</a:t>
            </a:r>
            <a:r>
              <a:rPr lang="zh-CN" altLang="en-US" sz="1600" dirty="0"/>
              <a:t>当选</a:t>
            </a:r>
            <a:r>
              <a:rPr lang="en-US" altLang="zh-CN" sz="1600" dirty="0"/>
              <a:t>leader</a:t>
            </a:r>
            <a:r>
              <a:rPr lang="zh-CN" altLang="en-US" sz="1600" dirty="0"/>
              <a:t>，自增</a:t>
            </a:r>
            <a:r>
              <a:rPr lang="en-US" altLang="zh-CN" sz="1600" dirty="0" err="1"/>
              <a:t>termId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，本地写入一条日志，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termId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logIndex</a:t>
            </a:r>
            <a:r>
              <a:rPr lang="en-US" altLang="zh-CN" sz="1600" dirty="0"/>
              <a:t>)</a:t>
            </a:r>
            <a:r>
              <a:rPr lang="zh-CN" altLang="en-US" sz="1600" dirty="0"/>
              <a:t>为</a:t>
            </a:r>
            <a:r>
              <a:rPr lang="en-US" altLang="zh-CN" sz="1600" dirty="0"/>
              <a:t>(3,2)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b="1" dirty="0"/>
              <a:t>(</a:t>
            </a:r>
            <a:r>
              <a:rPr lang="en-US" altLang="zh-CN" sz="1600" b="1" dirty="0" smtClean="0"/>
              <a:t>c)</a:t>
            </a:r>
            <a:r>
              <a:rPr lang="en-US" altLang="zh-CN" sz="1600" dirty="0" smtClean="0"/>
              <a:t>S5</a:t>
            </a:r>
            <a:r>
              <a:rPr lang="zh-CN" altLang="en-US" sz="1600" dirty="0" smtClean="0"/>
              <a:t>宕机，</a:t>
            </a:r>
            <a:r>
              <a:rPr lang="en-US" altLang="zh-CN" sz="1600" dirty="0" smtClean="0"/>
              <a:t>S1</a:t>
            </a:r>
            <a:r>
              <a:rPr lang="zh-CN" altLang="en-US" sz="1600" dirty="0" smtClean="0"/>
              <a:t>重</a:t>
            </a:r>
            <a:r>
              <a:rPr lang="zh-CN" altLang="en-US" sz="1600" dirty="0"/>
              <a:t>启后重新当选</a:t>
            </a:r>
            <a:r>
              <a:rPr lang="en-US" altLang="zh-CN" sz="1600" dirty="0"/>
              <a:t>leader</a:t>
            </a:r>
            <a:r>
              <a:rPr lang="zh-CN" altLang="en-US" sz="1600" dirty="0"/>
              <a:t>，自增</a:t>
            </a:r>
            <a:r>
              <a:rPr lang="en-US" altLang="zh-CN" sz="1600" dirty="0" err="1"/>
              <a:t>termId</a:t>
            </a:r>
            <a:r>
              <a:rPr lang="zh-CN" altLang="en-US" sz="1600" dirty="0"/>
              <a:t>为</a:t>
            </a:r>
            <a:r>
              <a:rPr lang="en-US" altLang="zh-CN" sz="1600" dirty="0"/>
              <a:t>4</a:t>
            </a:r>
            <a:r>
              <a:rPr lang="zh-CN" altLang="en-US" sz="1600" dirty="0"/>
              <a:t>，将</a:t>
            </a:r>
            <a:r>
              <a:rPr lang="en-US" altLang="zh-CN" sz="1600" dirty="0"/>
              <a:t>(2,2)</a:t>
            </a:r>
            <a:r>
              <a:rPr lang="zh-CN" altLang="en-US" sz="1600" dirty="0"/>
              <a:t>重新复制到多数派</a:t>
            </a:r>
            <a:r>
              <a:rPr lang="en-US" altLang="zh-CN" sz="1600" dirty="0"/>
              <a:t>,</a:t>
            </a:r>
            <a:r>
              <a:rPr lang="zh-CN" altLang="en-US" sz="1600" dirty="0"/>
              <a:t>提交</a:t>
            </a:r>
            <a:r>
              <a:rPr lang="zh-CN" altLang="en-US" sz="1600" dirty="0" smtClean="0"/>
              <a:t>前再次宕机；</a:t>
            </a:r>
            <a:endParaRPr lang="en-US" altLang="zh-CN" sz="1600" dirty="0" smtClean="0"/>
          </a:p>
          <a:p>
            <a:r>
              <a:rPr lang="en-US" altLang="zh-CN" sz="1600" b="1" dirty="0" smtClean="0"/>
              <a:t>(d)</a:t>
            </a:r>
            <a:r>
              <a:rPr lang="en-US" altLang="zh-CN" sz="1600" dirty="0" smtClean="0"/>
              <a:t>S1</a:t>
            </a:r>
            <a:r>
              <a:rPr lang="zh-CN" altLang="en-US" sz="1600" dirty="0" smtClean="0"/>
              <a:t>宕机，</a:t>
            </a:r>
            <a:r>
              <a:rPr lang="en-US" altLang="zh-CN" sz="1600" dirty="0"/>
              <a:t>S5</a:t>
            </a:r>
            <a:r>
              <a:rPr lang="zh-CN" altLang="en-US" sz="1600" dirty="0"/>
              <a:t>利用</a:t>
            </a:r>
            <a:r>
              <a:rPr lang="en-US" altLang="zh-CN" sz="1600" dirty="0"/>
              <a:t>S2</a:t>
            </a:r>
            <a:r>
              <a:rPr lang="zh-CN" altLang="en-US" sz="1600" dirty="0"/>
              <a:t>，</a:t>
            </a:r>
            <a:r>
              <a:rPr lang="en-US" altLang="zh-CN" sz="1600" dirty="0"/>
              <a:t>S3</a:t>
            </a:r>
            <a:r>
              <a:rPr lang="zh-CN" altLang="en-US" sz="1600" dirty="0"/>
              <a:t>，</a:t>
            </a:r>
            <a:r>
              <a:rPr lang="en-US" altLang="zh-CN" sz="1600" dirty="0"/>
              <a:t>S4</a:t>
            </a:r>
            <a:r>
              <a:rPr lang="zh-CN" altLang="en-US" sz="1600" dirty="0"/>
              <a:t>当选</a:t>
            </a:r>
            <a:r>
              <a:rPr lang="en-US" altLang="zh-CN" sz="1600" dirty="0"/>
              <a:t>leader</a:t>
            </a:r>
            <a:r>
              <a:rPr lang="zh-CN" altLang="en-US" sz="1600" dirty="0"/>
              <a:t>，则将</a:t>
            </a:r>
            <a:r>
              <a:rPr lang="en-US" altLang="zh-CN" sz="1600" dirty="0"/>
              <a:t>(3,2)</a:t>
            </a:r>
            <a:r>
              <a:rPr lang="zh-CN" altLang="en-US" sz="1600" dirty="0"/>
              <a:t>的日志重新复制到多数派，并提交，这样</a:t>
            </a:r>
            <a:r>
              <a:rPr lang="en-US" altLang="zh-CN" sz="1600" dirty="0"/>
              <a:t>(2,2)</a:t>
            </a:r>
            <a:r>
              <a:rPr lang="zh-CN" altLang="en-US" sz="1600" dirty="0"/>
              <a:t>这条日志曾经虽然达成多数派也会被覆盖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77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8" y="1412776"/>
            <a:ext cx="6638095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76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的日志项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    针对早期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的日志，不能仅依据它</a:t>
            </a:r>
            <a:r>
              <a:rPr lang="zh-CN" altLang="en-US" sz="2400" dirty="0"/>
              <a:t>在“集群”中</a:t>
            </a:r>
            <a:r>
              <a:rPr lang="zh-CN" altLang="en-US" sz="2400" dirty="0"/>
              <a:t>副本的数量满足</a:t>
            </a:r>
            <a:r>
              <a:rPr lang="zh-CN" altLang="en-US" sz="2400" dirty="0" smtClean="0"/>
              <a:t>大多数就</a:t>
            </a:r>
            <a:r>
              <a:rPr lang="zh-CN" altLang="en-US" sz="2400" dirty="0"/>
              <a:t>认为是</a:t>
            </a:r>
            <a:r>
              <a:rPr lang="zh-CN" altLang="en-US" sz="2400" dirty="0" smtClean="0"/>
              <a:t>可以提交的。</a:t>
            </a:r>
            <a:endParaRPr lang="en-US" altLang="zh-CN" sz="2400" dirty="0" smtClean="0"/>
          </a:p>
          <a:p>
            <a:r>
              <a:rPr lang="zh-CN" altLang="en-US" sz="2400" dirty="0" smtClean="0"/>
              <a:t>    一</a:t>
            </a:r>
            <a:r>
              <a:rPr lang="zh-CN" altLang="en-US" sz="2400" dirty="0"/>
              <a:t>个日志</a:t>
            </a:r>
            <a:r>
              <a:rPr lang="en-US" altLang="zh-CN" sz="2400" dirty="0"/>
              <a:t>entry</a:t>
            </a:r>
            <a:r>
              <a:rPr lang="zh-CN" altLang="en-US" sz="2400" dirty="0"/>
              <a:t>如果能够被认为是可以提交的</a:t>
            </a:r>
            <a:r>
              <a:rPr lang="zh-CN" altLang="en-US" sz="2400" dirty="0" smtClean="0"/>
              <a:t>，完整的语义要求必须</a:t>
            </a:r>
            <a:r>
              <a:rPr lang="zh-CN" altLang="en-US" sz="2400" dirty="0"/>
              <a:t>同时满足两个条件：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）该</a:t>
            </a:r>
            <a:r>
              <a:rPr lang="en-US" altLang="zh-CN" sz="2400" dirty="0" smtClean="0"/>
              <a:t>entry</a:t>
            </a:r>
            <a:r>
              <a:rPr lang="zh-CN" altLang="en-US" sz="2400" dirty="0"/>
              <a:t>存储在大多数节点</a:t>
            </a:r>
            <a:r>
              <a:rPr lang="zh-CN" altLang="en-US" sz="2400" dirty="0" smtClean="0"/>
              <a:t>上；</a:t>
            </a:r>
            <a:endParaRPr lang="zh-CN" altLang="en-US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）当前</a:t>
            </a:r>
            <a:r>
              <a:rPr lang="en-US" altLang="zh-CN" sz="2400" dirty="0"/>
              <a:t>term</a:t>
            </a:r>
            <a:r>
              <a:rPr lang="zh-CN" altLang="en-US" sz="2400" dirty="0"/>
              <a:t>至少有一个</a:t>
            </a:r>
            <a:r>
              <a:rPr lang="en-US" altLang="zh-CN" sz="2400" dirty="0"/>
              <a:t>entry</a:t>
            </a:r>
            <a:r>
              <a:rPr lang="zh-CN" altLang="en-US" sz="2400" dirty="0"/>
              <a:t>存储在大多数节点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>
                <a:solidFill>
                  <a:srgbClr val="00B0F0"/>
                </a:solidFill>
              </a:rPr>
              <a:t>上图中，这</a:t>
            </a:r>
            <a:r>
              <a:rPr lang="zh-CN" altLang="en-US" sz="2400" dirty="0">
                <a:solidFill>
                  <a:srgbClr val="00B0F0"/>
                </a:solidFill>
              </a:rPr>
              <a:t>两个条件确保</a:t>
            </a:r>
            <a:r>
              <a:rPr lang="zh-CN" altLang="en-US" sz="2400" dirty="0" smtClean="0">
                <a:solidFill>
                  <a:srgbClr val="00B0F0"/>
                </a:solidFill>
              </a:rPr>
              <a:t>一旦当前</a:t>
            </a:r>
            <a:r>
              <a:rPr lang="en-US" altLang="zh-CN" sz="2400" dirty="0" smtClean="0">
                <a:solidFill>
                  <a:srgbClr val="00B0F0"/>
                </a:solidFill>
              </a:rPr>
              <a:t>leader</a:t>
            </a:r>
            <a:r>
              <a:rPr lang="zh-CN" altLang="en-US" sz="2400" dirty="0" smtClean="0">
                <a:solidFill>
                  <a:srgbClr val="00B0F0"/>
                </a:solidFill>
              </a:rPr>
              <a:t>将</a:t>
            </a:r>
            <a:r>
              <a:rPr lang="en-US" altLang="zh-CN" sz="2400" dirty="0">
                <a:solidFill>
                  <a:srgbClr val="00B0F0"/>
                </a:solidFill>
              </a:rPr>
              <a:t>term4</a:t>
            </a:r>
            <a:r>
              <a:rPr lang="zh-CN" altLang="en-US" sz="2400" dirty="0">
                <a:solidFill>
                  <a:srgbClr val="00B0F0"/>
                </a:solidFill>
              </a:rPr>
              <a:t>的</a:t>
            </a:r>
            <a:r>
              <a:rPr lang="en-US" altLang="zh-CN" sz="2400" dirty="0">
                <a:solidFill>
                  <a:srgbClr val="00B0F0"/>
                </a:solidFill>
              </a:rPr>
              <a:t>entry</a:t>
            </a:r>
            <a:r>
              <a:rPr lang="zh-CN" altLang="en-US" sz="2400" dirty="0">
                <a:solidFill>
                  <a:srgbClr val="00B0F0"/>
                </a:solidFill>
              </a:rPr>
              <a:t>复制给大多数节点</a:t>
            </a:r>
            <a:r>
              <a:rPr lang="zh-CN" altLang="en-US" sz="2400" dirty="0" smtClean="0">
                <a:solidFill>
                  <a:srgbClr val="00B0F0"/>
                </a:solidFill>
              </a:rPr>
              <a:t>，则</a:t>
            </a:r>
            <a:r>
              <a:rPr lang="en-US" altLang="zh-CN" sz="2400" dirty="0" smtClean="0">
                <a:solidFill>
                  <a:srgbClr val="00B0F0"/>
                </a:solidFill>
              </a:rPr>
              <a:t>S5</a:t>
            </a:r>
            <a:r>
              <a:rPr lang="zh-CN" altLang="en-US" sz="2400" dirty="0">
                <a:solidFill>
                  <a:srgbClr val="00B0F0"/>
                </a:solidFill>
              </a:rPr>
              <a:t>不可能被选举为新</a:t>
            </a:r>
            <a:r>
              <a:rPr lang="en-US" altLang="zh-CN" sz="2400" dirty="0">
                <a:solidFill>
                  <a:srgbClr val="00B0F0"/>
                </a:solidFill>
              </a:rPr>
              <a:t>leader</a:t>
            </a:r>
            <a:r>
              <a:rPr lang="zh-CN" altLang="en-US" sz="2400" dirty="0">
                <a:solidFill>
                  <a:srgbClr val="00B0F0"/>
                </a:solidFill>
              </a:rPr>
              <a:t>了（日志</a:t>
            </a:r>
            <a:r>
              <a:rPr lang="en-US" altLang="zh-CN" sz="2400" dirty="0">
                <a:solidFill>
                  <a:srgbClr val="00B0F0"/>
                </a:solidFill>
              </a:rPr>
              <a:t>term</a:t>
            </a:r>
            <a:r>
              <a:rPr lang="zh-CN" altLang="en-US" sz="2400" dirty="0">
                <a:solidFill>
                  <a:srgbClr val="00B0F0"/>
                </a:solidFill>
              </a:rPr>
              <a:t>号过时）</a:t>
            </a:r>
            <a:r>
              <a:rPr lang="zh-CN" altLang="en-US" sz="2400" dirty="0" smtClean="0">
                <a:solidFill>
                  <a:srgbClr val="00B0F0"/>
                </a:solidFill>
              </a:rPr>
              <a:t>。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78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6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选举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随机超时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有两个原则：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安全原则</a:t>
            </a:r>
            <a:r>
              <a:rPr lang="zh-CN" altLang="en-US" sz="2400" dirty="0" smtClean="0"/>
              <a:t>（不能出现错误）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针对某个实例的表决</a:t>
            </a:r>
            <a:r>
              <a:rPr lang="zh-CN" altLang="en-US" sz="2400" dirty="0" smtClean="0">
                <a:solidFill>
                  <a:srgbClr val="FF0000"/>
                </a:solidFill>
              </a:rPr>
              <a:t>只能有一个值被批准</a:t>
            </a:r>
            <a:r>
              <a:rPr lang="zh-CN" altLang="en-US" sz="2400" dirty="0" smtClean="0"/>
              <a:t>，不能出现一个被批准的值被另一个值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zh-CN" altLang="en-US" sz="2400" dirty="0" smtClean="0"/>
              <a:t>的情况；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每个节点只能</a:t>
            </a:r>
            <a:r>
              <a:rPr lang="zh-CN" altLang="en-US" sz="2400" dirty="0" smtClean="0">
                <a:solidFill>
                  <a:srgbClr val="FF0000"/>
                </a:solidFill>
              </a:rPr>
              <a:t>学习</a:t>
            </a:r>
            <a:r>
              <a:rPr lang="zh-CN" altLang="en-US" sz="2400" dirty="0" smtClean="0"/>
              <a:t>到</a:t>
            </a:r>
            <a:r>
              <a:rPr lang="zh-CN" altLang="en-US" sz="2400" dirty="0" smtClean="0">
                <a:solidFill>
                  <a:srgbClr val="FF0000"/>
                </a:solidFill>
              </a:rPr>
              <a:t>已经被批准</a:t>
            </a:r>
            <a:r>
              <a:rPr lang="zh-CN" altLang="en-US" sz="2400" dirty="0" smtClean="0"/>
              <a:t>的值。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存活原则</a:t>
            </a:r>
            <a:r>
              <a:rPr lang="zh-CN" altLang="en-US" sz="2400" dirty="0" smtClean="0"/>
              <a:t>（只要有多数服务器存活且彼此间可通信，就要能做到下列</a:t>
            </a:r>
            <a:r>
              <a:rPr lang="zh-CN" altLang="en-US" sz="2400" dirty="0"/>
              <a:t>事情）：</a:t>
            </a:r>
            <a:endParaRPr lang="zh-CN" altLang="en-US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最终会批准某个</a:t>
            </a:r>
            <a:r>
              <a:rPr lang="zh-CN" altLang="en-US" sz="2400" dirty="0" smtClean="0"/>
              <a:t>被提议的值；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）一个值被批准了，其他服务器</a:t>
            </a:r>
            <a:r>
              <a:rPr lang="zh-CN" altLang="en-US" sz="2400" dirty="0" smtClean="0">
                <a:solidFill>
                  <a:srgbClr val="FF0000"/>
                </a:solidFill>
              </a:rPr>
              <a:t>最终会学习到</a:t>
            </a:r>
            <a:r>
              <a:rPr lang="zh-CN" altLang="en-US" sz="2400" dirty="0" smtClean="0"/>
              <a:t>这个值。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选举</a:t>
            </a:r>
            <a:r>
              <a:rPr lang="zh-CN" altLang="en-US" dirty="0"/>
              <a:t>（</a:t>
            </a:r>
            <a:r>
              <a:rPr lang="en-US" altLang="zh-CN" dirty="0"/>
              <a:t>Election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412776"/>
            <a:ext cx="8305829" cy="5064224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选举</a:t>
            </a:r>
            <a:r>
              <a:rPr lang="zh-CN" altLang="en-US" sz="2400" dirty="0"/>
              <a:t>由定时器来</a:t>
            </a:r>
            <a:r>
              <a:rPr lang="zh-CN" altLang="en-US" sz="2400" dirty="0" smtClean="0"/>
              <a:t>触发（</a:t>
            </a:r>
            <a:r>
              <a:rPr lang="zh-CN" altLang="en-US" sz="2400" dirty="0" smtClean="0">
                <a:solidFill>
                  <a:srgbClr val="3366FF"/>
                </a:solidFill>
              </a:rPr>
              <a:t>每个</a:t>
            </a:r>
            <a:r>
              <a:rPr lang="zh-CN" altLang="en-US" sz="2400" dirty="0">
                <a:solidFill>
                  <a:srgbClr val="3366FF"/>
                </a:solidFill>
              </a:rPr>
              <a:t>节点的选举定时器时间都是不一样</a:t>
            </a:r>
            <a:r>
              <a:rPr lang="zh-CN" altLang="en-US" sz="2400" dirty="0" smtClean="0">
                <a:solidFill>
                  <a:srgbClr val="3366FF"/>
                </a:solidFill>
              </a:rPr>
              <a:t>的</a:t>
            </a:r>
            <a:r>
              <a:rPr lang="zh-CN" altLang="en-US" sz="2400" dirty="0" smtClean="0"/>
              <a:t>），</a:t>
            </a:r>
            <a:r>
              <a:rPr lang="zh-CN" altLang="en-US" sz="2400" dirty="0"/>
              <a:t>开始时状态都为</a:t>
            </a:r>
            <a:r>
              <a:rPr lang="en-US" altLang="zh-CN" sz="2400" dirty="0" smtClean="0"/>
              <a:t>Follower</a:t>
            </a:r>
            <a:r>
              <a:rPr lang="zh-CN" altLang="en-US" sz="2400" dirty="0" smtClean="0"/>
              <a:t>，某个</a:t>
            </a:r>
            <a:r>
              <a:rPr lang="zh-CN" altLang="en-US" sz="2400" dirty="0"/>
              <a:t>节点定时器触发选举后</a:t>
            </a:r>
            <a:r>
              <a:rPr lang="en-US" altLang="zh-CN" sz="2400" dirty="0"/>
              <a:t>Term</a:t>
            </a:r>
            <a:r>
              <a:rPr lang="zh-CN" altLang="en-US" sz="2400" dirty="0"/>
              <a:t>递增，状态由</a:t>
            </a:r>
            <a:r>
              <a:rPr lang="en-US" altLang="zh-CN" sz="2400" dirty="0"/>
              <a:t>Follower</a:t>
            </a:r>
            <a:r>
              <a:rPr lang="zh-CN" altLang="en-US" sz="2400" dirty="0"/>
              <a:t>转为</a:t>
            </a:r>
            <a:r>
              <a:rPr lang="en-US" altLang="zh-CN" sz="2400" dirty="0"/>
              <a:t>Candidate</a:t>
            </a:r>
            <a:r>
              <a:rPr lang="zh-CN" altLang="en-US" sz="2400" dirty="0"/>
              <a:t>，向其他节点发起</a:t>
            </a:r>
            <a:r>
              <a:rPr lang="en-US" altLang="zh-CN" sz="2400" dirty="0" err="1"/>
              <a:t>RequestVote</a:t>
            </a:r>
            <a:r>
              <a:rPr lang="en-US" altLang="zh-CN" sz="2400" dirty="0"/>
              <a:t> RPC</a:t>
            </a:r>
            <a:r>
              <a:rPr lang="zh-CN" altLang="en-US" sz="2400" dirty="0"/>
              <a:t>请求，这时候有三种可能的情况发生：</a:t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）该投票请求</a:t>
            </a:r>
            <a:r>
              <a:rPr lang="zh-CN" altLang="en-US" sz="2400" dirty="0"/>
              <a:t>接收到</a:t>
            </a:r>
            <a:r>
              <a:rPr lang="en-US" altLang="zh-CN" sz="2400" dirty="0"/>
              <a:t>n/2+1</a:t>
            </a:r>
            <a:r>
              <a:rPr lang="zh-CN" altLang="en-US" sz="2400" dirty="0"/>
              <a:t>（过半数</a:t>
            </a:r>
            <a:r>
              <a:rPr lang="zh-CN" altLang="en-US" sz="2400" dirty="0" smtClean="0"/>
              <a:t>）节点</a:t>
            </a:r>
            <a:r>
              <a:rPr lang="zh-CN" altLang="en-US" sz="2400" dirty="0"/>
              <a:t>的投票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Candidate</a:t>
            </a:r>
            <a:r>
              <a:rPr lang="zh-CN" altLang="en-US" sz="2400" dirty="0"/>
              <a:t>转为</a:t>
            </a:r>
            <a:r>
              <a:rPr lang="en-US" altLang="zh-CN" sz="2400" dirty="0"/>
              <a:t>Leader</a:t>
            </a:r>
            <a:r>
              <a:rPr lang="zh-CN" altLang="en-US" sz="2400" dirty="0"/>
              <a:t>，向其他节点</a:t>
            </a:r>
            <a:r>
              <a:rPr lang="zh-CN" altLang="en-US" sz="2400" dirty="0" smtClean="0"/>
              <a:t>发送心跳以</a:t>
            </a:r>
            <a:r>
              <a:rPr lang="zh-CN" altLang="en-US" sz="2400" dirty="0"/>
              <a:t>保持</a:t>
            </a:r>
            <a:r>
              <a:rPr lang="en-US" altLang="zh-CN" sz="2400" dirty="0"/>
              <a:t>Leader</a:t>
            </a:r>
            <a:r>
              <a:rPr lang="zh-CN" altLang="en-US" sz="2400" dirty="0"/>
              <a:t>的正常</a:t>
            </a:r>
            <a:r>
              <a:rPr lang="zh-CN" altLang="en-US" sz="2400" dirty="0" smtClean="0"/>
              <a:t>运转；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）如果在收集投票期间收到</a:t>
            </a:r>
            <a:r>
              <a:rPr lang="zh-CN" altLang="en-US" sz="2400" dirty="0"/>
              <a:t>其他</a:t>
            </a:r>
            <a:r>
              <a:rPr lang="zh-CN" altLang="en-US" sz="2400" dirty="0" smtClean="0"/>
              <a:t>节点的</a:t>
            </a:r>
            <a:r>
              <a:rPr lang="en-US" altLang="zh-CN" sz="2400" dirty="0" err="1"/>
              <a:t>AppendEntries</a:t>
            </a:r>
            <a:r>
              <a:rPr lang="en-US" altLang="zh-CN" sz="2400" dirty="0"/>
              <a:t> RPC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，且该</a:t>
            </a:r>
            <a:r>
              <a:rPr lang="zh-CN" altLang="en-US" sz="2400" dirty="0"/>
              <a:t>节点的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更大，则</a:t>
            </a:r>
            <a:r>
              <a:rPr lang="zh-CN" altLang="en-US" sz="2400" dirty="0"/>
              <a:t>当前节点转为</a:t>
            </a:r>
            <a:r>
              <a:rPr lang="en-US" altLang="zh-CN" sz="2400" dirty="0"/>
              <a:t>Follower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否则，保持</a:t>
            </a:r>
            <a:r>
              <a:rPr lang="en-US" altLang="zh-CN" sz="2400" dirty="0" smtClean="0"/>
              <a:t>Candidate</a:t>
            </a:r>
            <a:r>
              <a:rPr lang="zh-CN" altLang="en-US" sz="2400" dirty="0" smtClean="0"/>
              <a:t>状态并拒绝</a:t>
            </a:r>
            <a:r>
              <a:rPr lang="zh-CN" altLang="en-US" sz="2400" dirty="0"/>
              <a:t>该</a:t>
            </a:r>
            <a:r>
              <a:rPr lang="zh-CN" altLang="en-US" sz="2400" dirty="0" smtClean="0"/>
              <a:t>请求；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Election </a:t>
            </a:r>
            <a:r>
              <a:rPr lang="en-US" altLang="zh-CN" sz="2400" dirty="0"/>
              <a:t>timeout</a:t>
            </a:r>
            <a:r>
              <a:rPr lang="zh-CN" altLang="en-US" sz="2400" dirty="0" smtClean="0"/>
              <a:t>发生，</a:t>
            </a:r>
            <a:r>
              <a:rPr lang="en-US" altLang="zh-CN" sz="2400" dirty="0" smtClean="0"/>
              <a:t>Term</a:t>
            </a:r>
            <a:r>
              <a:rPr lang="zh-CN" altLang="en-US" sz="2400" dirty="0"/>
              <a:t>递增，重新发起</a:t>
            </a:r>
            <a:r>
              <a:rPr lang="zh-CN" altLang="en-US" sz="2400" dirty="0" smtClean="0"/>
              <a:t>选举。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80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29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随机超时机制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340768"/>
            <a:ext cx="8143903" cy="51362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　　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在一个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Term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期间每个节点只能投票一次，</a:t>
            </a:r>
            <a:r>
              <a:rPr lang="zh-CN" altLang="en-US" sz="2400" dirty="0"/>
              <a:t>所以当有多个</a:t>
            </a:r>
            <a:r>
              <a:rPr lang="en-US" altLang="zh-CN" sz="2400" dirty="0"/>
              <a:t>Candidate</a:t>
            </a:r>
            <a:r>
              <a:rPr lang="zh-CN" altLang="en-US" sz="2400" dirty="0"/>
              <a:t>存在</a:t>
            </a:r>
            <a:r>
              <a:rPr lang="zh-CN" altLang="en-US" sz="2400" dirty="0" smtClean="0"/>
              <a:t>时可能出现</a:t>
            </a:r>
            <a:r>
              <a:rPr lang="zh-CN" altLang="en-US" sz="2400" dirty="0"/>
              <a:t>每个</a:t>
            </a:r>
            <a:r>
              <a:rPr lang="en-US" altLang="zh-CN" sz="2400" dirty="0"/>
              <a:t>Candidate</a:t>
            </a:r>
            <a:r>
              <a:rPr lang="zh-CN" altLang="en-US" sz="2400" dirty="0"/>
              <a:t>发起的选举都存在接收到的投票数都不过半的问题，这时每个</a:t>
            </a:r>
            <a:r>
              <a:rPr lang="en-US" altLang="zh-CN" sz="2400" dirty="0"/>
              <a:t>Candidate</a:t>
            </a:r>
            <a:r>
              <a:rPr lang="zh-CN" altLang="en-US" sz="2400" dirty="0"/>
              <a:t>都将</a:t>
            </a:r>
            <a:r>
              <a:rPr lang="en-US" altLang="zh-CN" sz="2400" dirty="0"/>
              <a:t>Term</a:t>
            </a:r>
            <a:r>
              <a:rPr lang="zh-CN" altLang="en-US" sz="2400" dirty="0"/>
              <a:t>递增、重启定时器并重新发起</a:t>
            </a:r>
            <a:r>
              <a:rPr lang="zh-CN" altLang="en-US" sz="2400" dirty="0" smtClean="0"/>
              <a:t>选举。</a:t>
            </a:r>
            <a:endParaRPr lang="en-US" altLang="zh-CN" sz="2400" dirty="0" smtClean="0"/>
          </a:p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为避免多个</a:t>
            </a:r>
            <a:r>
              <a:rPr lang="en-US" altLang="zh-CN" sz="2400" dirty="0" smtClean="0">
                <a:solidFill>
                  <a:srgbClr val="FF0000"/>
                </a:solidFill>
              </a:rPr>
              <a:t>Candidate</a:t>
            </a:r>
            <a:r>
              <a:rPr lang="zh-CN" altLang="en-US" sz="2400" dirty="0" smtClean="0">
                <a:solidFill>
                  <a:srgbClr val="FF0000"/>
                </a:solidFill>
              </a:rPr>
              <a:t>同时发起投票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 smtClean="0">
                <a:latin typeface="Century Gothic" panose="020B0502020202020204" pitchFamily="34" charset="0"/>
              </a:rPr>
              <a:t>        </a:t>
            </a:r>
            <a:r>
              <a:rPr lang="zh-CN" altLang="en-US" sz="2400" dirty="0" smtClean="0">
                <a:latin typeface="Century Gothic" panose="020B0502020202020204" pitchFamily="34" charset="0"/>
              </a:rPr>
              <a:t>↓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  RAFT</a:t>
            </a:r>
            <a:r>
              <a:rPr lang="zh-CN" altLang="en-US" sz="2400" dirty="0" smtClean="0">
                <a:solidFill>
                  <a:srgbClr val="FF0000"/>
                </a:solidFill>
              </a:rPr>
              <a:t>制定了随机超时机制：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）在</a:t>
            </a:r>
            <a:r>
              <a:rPr lang="zh-CN" altLang="en-US" sz="2400" dirty="0"/>
              <a:t>每个</a:t>
            </a:r>
            <a:r>
              <a:rPr lang="en-US" altLang="zh-CN" sz="2400" dirty="0"/>
              <a:t>Followers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设定</a:t>
            </a:r>
            <a:r>
              <a:rPr lang="en-US" altLang="zh-CN" sz="2400" dirty="0" smtClean="0"/>
              <a:t>Leader</a:t>
            </a:r>
            <a:r>
              <a:rPr lang="zh-CN" altLang="en-US" sz="2400" dirty="0"/>
              <a:t>超时</a:t>
            </a:r>
            <a:r>
              <a:rPr lang="zh-CN" altLang="en-US" sz="2400" dirty="0" smtClean="0"/>
              <a:t>时间，且是</a:t>
            </a:r>
            <a:r>
              <a:rPr lang="zh-CN" altLang="en-US" sz="2400" dirty="0"/>
              <a:t>在一个范围内</a:t>
            </a:r>
            <a:r>
              <a:rPr lang="zh-CN" altLang="en-US" sz="2400" dirty="0" smtClean="0"/>
              <a:t>随机的，从而尽量</a:t>
            </a:r>
            <a:r>
              <a:rPr lang="zh-CN" altLang="en-US" sz="2400" dirty="0"/>
              <a:t>让</a:t>
            </a:r>
            <a:r>
              <a:rPr lang="en-US" altLang="zh-CN" sz="2400" dirty="0">
                <a:solidFill>
                  <a:srgbClr val="FF0000"/>
                </a:solidFill>
              </a:rPr>
              <a:t>Followers</a:t>
            </a:r>
            <a:r>
              <a:rPr lang="zh-CN" altLang="en-US" sz="2400" dirty="0">
                <a:solidFill>
                  <a:srgbClr val="FF0000"/>
                </a:solidFill>
              </a:rPr>
              <a:t>不在同一时间发起</a:t>
            </a:r>
            <a:r>
              <a:rPr lang="en-US" altLang="zh-CN" sz="2400" dirty="0">
                <a:solidFill>
                  <a:srgbClr val="FF0000"/>
                </a:solidFill>
              </a:rPr>
              <a:t>Leader</a:t>
            </a:r>
            <a:r>
              <a:rPr lang="zh-CN" altLang="en-US" sz="2400" dirty="0">
                <a:solidFill>
                  <a:srgbClr val="FF0000"/>
                </a:solidFill>
              </a:rPr>
              <a:t>选举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）每个</a:t>
            </a:r>
            <a:r>
              <a:rPr lang="en-US" altLang="zh-CN" sz="2400" dirty="0"/>
              <a:t>Candidate</a:t>
            </a:r>
            <a:r>
              <a:rPr lang="zh-CN" altLang="en-US" sz="2400" dirty="0"/>
              <a:t>发起投票后，如果在一段时间内没有任何</a:t>
            </a:r>
            <a:r>
              <a:rPr lang="en-US" altLang="zh-CN" sz="2400" dirty="0"/>
              <a:t>Candidate</a:t>
            </a:r>
            <a:r>
              <a:rPr lang="zh-CN" altLang="en-US" sz="2400" dirty="0"/>
              <a:t>成为</a:t>
            </a:r>
            <a:r>
              <a:rPr lang="en-US" altLang="zh-CN" sz="2400" dirty="0"/>
              <a:t>Leader</a:t>
            </a:r>
            <a:r>
              <a:rPr lang="zh-CN" altLang="en-US" sz="2400" dirty="0"/>
              <a:t>，则需要重新发起</a:t>
            </a:r>
            <a:r>
              <a:rPr lang="en-US" altLang="zh-CN" sz="2400" dirty="0"/>
              <a:t>Leader</a:t>
            </a:r>
            <a:r>
              <a:rPr lang="zh-CN" altLang="en-US" sz="2400" dirty="0" smtClean="0"/>
              <a:t>选举</a:t>
            </a:r>
            <a:r>
              <a:rPr lang="zh-CN" altLang="en-US" sz="2400" dirty="0" smtClean="0"/>
              <a:t>，在</a:t>
            </a:r>
            <a:r>
              <a:rPr lang="zh-CN" altLang="en-US" sz="2400" dirty="0"/>
              <a:t>每个</a:t>
            </a:r>
            <a:r>
              <a:rPr lang="en-US" altLang="zh-CN" sz="2400" dirty="0">
                <a:solidFill>
                  <a:srgbClr val="FF0000"/>
                </a:solidFill>
              </a:rPr>
              <a:t>Candidate</a:t>
            </a:r>
            <a:r>
              <a:rPr lang="zh-CN" altLang="en-US" sz="2400" dirty="0" smtClean="0">
                <a:solidFill>
                  <a:srgbClr val="FF0000"/>
                </a:solidFill>
              </a:rPr>
              <a:t>上的这段等待时间也</a:t>
            </a:r>
            <a:r>
              <a:rPr lang="zh-CN" altLang="en-US" sz="2400" dirty="0">
                <a:solidFill>
                  <a:srgbClr val="FF0000"/>
                </a:solidFill>
              </a:rPr>
              <a:t>是随机的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81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04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随机超时机制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412776"/>
            <a:ext cx="8143903" cy="496855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虽然是随机超时，</a:t>
            </a:r>
            <a:r>
              <a:rPr lang="zh-CN" altLang="en-US" sz="2400" dirty="0"/>
              <a:t>但是</a:t>
            </a:r>
            <a:r>
              <a:rPr lang="zh-CN" altLang="en-US" sz="2400" dirty="0" smtClean="0"/>
              <a:t>也应有合理范围</a:t>
            </a:r>
            <a:r>
              <a:rPr lang="zh-CN" altLang="en-US" sz="2400" dirty="0"/>
              <a:t>，太小或者太大都会影响系统的</a:t>
            </a:r>
            <a:r>
              <a:rPr lang="zh-CN" altLang="en-US" sz="2400" dirty="0" smtClean="0"/>
              <a:t>可用性：</a:t>
            </a:r>
            <a:endParaRPr lang="en-US" altLang="zh-CN" sz="2400" dirty="0" smtClean="0"/>
          </a:p>
          <a:p>
            <a:r>
              <a:rPr lang="zh-CN" altLang="en-US" sz="2400" dirty="0" smtClean="0"/>
              <a:t>    太</a:t>
            </a:r>
            <a:r>
              <a:rPr lang="zh-CN" altLang="en-US" sz="2400" dirty="0"/>
              <a:t>小会导致过多的选举冲突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    太</a:t>
            </a:r>
            <a:r>
              <a:rPr lang="zh-CN" altLang="en-US" sz="2400" dirty="0"/>
              <a:t>大又会影响系统的平滑运行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BroadcastTime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 Leader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心跳时间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 smtClean="0"/>
              <a:t>Election </a:t>
            </a:r>
            <a:r>
              <a:rPr lang="en-US" altLang="zh-CN" sz="2400" dirty="0"/>
              <a:t>Timeout: </a:t>
            </a:r>
            <a:r>
              <a:rPr lang="en-US" altLang="zh-CN" sz="2400" dirty="0" smtClean="0"/>
              <a:t> Follower</a:t>
            </a:r>
            <a:r>
              <a:rPr lang="zh-CN" altLang="en-US" sz="2400" dirty="0" smtClean="0"/>
              <a:t>设置</a:t>
            </a:r>
            <a:r>
              <a:rPr lang="zh-CN" altLang="en-US" sz="2400" dirty="0"/>
              <a:t>的候选超时时间。</a:t>
            </a:r>
          </a:p>
          <a:p>
            <a:r>
              <a:rPr lang="en-US" altLang="zh-CN" sz="2400" dirty="0" smtClean="0"/>
              <a:t>MTBT </a:t>
            </a:r>
            <a:r>
              <a:rPr lang="zh-CN" altLang="en-US" sz="2400" dirty="0"/>
              <a:t>（</a:t>
            </a:r>
            <a:r>
              <a:rPr lang="en-US" altLang="zh-CN" sz="2400" dirty="0"/>
              <a:t>Mean Time Between Failure</a:t>
            </a:r>
            <a:r>
              <a:rPr lang="zh-CN" altLang="en-US" sz="2400" dirty="0"/>
              <a:t>）：单个服务器发生故障的平均间隔时间。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一般</a:t>
            </a:r>
            <a:r>
              <a:rPr lang="en-US" altLang="zh-CN" sz="2400" dirty="0" err="1"/>
              <a:t>BroadcastTime</a:t>
            </a:r>
            <a:r>
              <a:rPr lang="zh-CN" altLang="en-US" sz="2400" dirty="0"/>
              <a:t>大约为</a:t>
            </a:r>
            <a:r>
              <a:rPr lang="en-US" altLang="zh-CN" sz="2400" dirty="0"/>
              <a:t>0.5</a:t>
            </a:r>
            <a:r>
              <a:rPr lang="zh-CN" altLang="en-US" sz="2400" dirty="0"/>
              <a:t>毫秒到</a:t>
            </a:r>
            <a:r>
              <a:rPr lang="en-US" altLang="zh-CN" sz="2400" dirty="0"/>
              <a:t>20</a:t>
            </a:r>
            <a:r>
              <a:rPr lang="zh-CN" altLang="en-US" sz="2400" dirty="0"/>
              <a:t>毫秒，</a:t>
            </a:r>
            <a:r>
              <a:rPr lang="en-US" altLang="zh-CN" sz="2400" dirty="0" smtClean="0"/>
              <a:t>Election Timeout</a:t>
            </a:r>
            <a:r>
              <a:rPr lang="zh-CN" altLang="en-US" sz="2400" dirty="0"/>
              <a:t>一般在</a:t>
            </a:r>
            <a:r>
              <a:rPr lang="en-US" altLang="zh-CN" sz="2400" dirty="0"/>
              <a:t>10ms</a:t>
            </a:r>
            <a:r>
              <a:rPr lang="zh-CN" altLang="en-US" sz="2400" dirty="0"/>
              <a:t>到</a:t>
            </a:r>
            <a:r>
              <a:rPr lang="en-US" altLang="zh-CN" sz="2400" dirty="0"/>
              <a:t>500ms</a:t>
            </a:r>
            <a:r>
              <a:rPr lang="zh-CN" altLang="en-US" sz="2400" dirty="0"/>
              <a:t>之间</a:t>
            </a:r>
            <a:r>
              <a:rPr lang="zh-CN" altLang="en-US" sz="2400" dirty="0" smtClean="0"/>
              <a:t>，大多数</a:t>
            </a:r>
            <a:r>
              <a:rPr lang="zh-CN" altLang="en-US" sz="2400" dirty="0"/>
              <a:t>服务器的</a:t>
            </a:r>
            <a:r>
              <a:rPr lang="en-US" altLang="zh-CN" sz="2400" dirty="0"/>
              <a:t>MTBF</a:t>
            </a:r>
            <a:r>
              <a:rPr lang="zh-CN" altLang="en-US" sz="2400" dirty="0"/>
              <a:t>都在几个月甚至更长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82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5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超时设置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超时设置的两</a:t>
            </a:r>
            <a:r>
              <a:rPr lang="zh-CN" altLang="en-US" sz="2400" dirty="0"/>
              <a:t>个原则：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BroadcastTime</a:t>
            </a:r>
            <a:r>
              <a:rPr lang="zh-CN" altLang="en-US" sz="2400" dirty="0"/>
              <a:t>应该比</a:t>
            </a:r>
            <a:r>
              <a:rPr lang="en-US" altLang="zh-CN" sz="2400" dirty="0" err="1"/>
              <a:t>ElectionTimeout</a:t>
            </a:r>
            <a:r>
              <a:rPr lang="zh-CN" altLang="en-US" sz="2400" dirty="0"/>
              <a:t>小一个数量级</a:t>
            </a:r>
            <a:r>
              <a:rPr lang="zh-CN" altLang="en-US" sz="2400" dirty="0" smtClean="0"/>
              <a:t>，从而使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能够</a:t>
            </a:r>
            <a:r>
              <a:rPr lang="zh-CN" altLang="en-US" sz="2400" dirty="0"/>
              <a:t>持续发送心跳信息（</a:t>
            </a:r>
            <a:r>
              <a:rPr lang="en-US" altLang="zh-CN" sz="2400" dirty="0"/>
              <a:t>heartbeat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来避免追随者</a:t>
            </a:r>
            <a:r>
              <a:rPr lang="zh-CN" altLang="en-US" sz="2400" dirty="0"/>
              <a:t>们开始选举；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Election Timeout</a:t>
            </a:r>
            <a:r>
              <a:rPr lang="zh-CN" altLang="en-US" sz="2400" dirty="0"/>
              <a:t>也要比</a:t>
            </a:r>
            <a:r>
              <a:rPr lang="en-US" altLang="zh-CN" sz="2400" dirty="0"/>
              <a:t>MTBF</a:t>
            </a:r>
            <a:r>
              <a:rPr lang="zh-CN" altLang="en-US" sz="2400" dirty="0"/>
              <a:t>小几个数量级</a:t>
            </a:r>
            <a:r>
              <a:rPr lang="zh-CN" altLang="en-US" sz="2400" dirty="0" smtClean="0"/>
              <a:t>，从而使系统</a:t>
            </a:r>
            <a:r>
              <a:rPr lang="zh-CN" altLang="en-US" sz="2400" dirty="0"/>
              <a:t>稳定运行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BroadcastTime</a:t>
            </a:r>
            <a:r>
              <a:rPr lang="en-US" altLang="zh-CN" sz="2400" dirty="0">
                <a:solidFill>
                  <a:srgbClr val="FF0000"/>
                </a:solidFill>
              </a:rPr>
              <a:t> &lt;&lt; Election Timeout &lt;&lt; </a:t>
            </a:r>
            <a:r>
              <a:rPr lang="en-US" altLang="zh-CN" sz="2400" dirty="0" smtClean="0">
                <a:solidFill>
                  <a:srgbClr val="FF0000"/>
                </a:solidFill>
              </a:rPr>
              <a:t>MTBF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83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867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自动降级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96855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    </a:t>
            </a:r>
            <a:r>
              <a:rPr lang="en-US" altLang="zh-CN" sz="2400" dirty="0"/>
              <a:t>Leader</a:t>
            </a:r>
            <a:r>
              <a:rPr lang="zh-CN" altLang="en-US" sz="2400" dirty="0"/>
              <a:t>根据心跳超时时间向外发送心跳包，以获取</a:t>
            </a:r>
            <a:r>
              <a:rPr lang="en-US" altLang="zh-CN" sz="2400" dirty="0"/>
              <a:t>Follower</a:t>
            </a:r>
            <a:r>
              <a:rPr lang="zh-CN" altLang="en-US" sz="2400" dirty="0"/>
              <a:t>的授权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   如果在</a:t>
            </a:r>
            <a:r>
              <a:rPr lang="zh-CN" altLang="en-US" sz="2400" dirty="0"/>
              <a:t>一个选举超时时间内没有收到多数</a:t>
            </a:r>
            <a:r>
              <a:rPr lang="en-US" altLang="zh-CN" sz="2400" dirty="0"/>
              <a:t>Follower</a:t>
            </a:r>
            <a:r>
              <a:rPr lang="zh-CN" altLang="en-US" sz="2400" dirty="0"/>
              <a:t>的授权</a:t>
            </a:r>
            <a:r>
              <a:rPr lang="zh-CN" altLang="en-US" sz="2400" dirty="0" smtClean="0"/>
              <a:t>回复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entury Gothic" panose="020B0502020202020204" pitchFamily="34" charset="0"/>
              </a:rPr>
              <a:t>     </a:t>
            </a:r>
            <a:r>
              <a:rPr lang="zh-CN" altLang="zh-CN" sz="2400" dirty="0" smtClean="0">
                <a:latin typeface="Century Gothic" panose="020B0502020202020204" pitchFamily="34" charset="0"/>
              </a:rPr>
              <a:t>↓</a:t>
            </a:r>
            <a:endParaRPr lang="en-US" altLang="zh-CN" sz="2400" dirty="0" smtClean="0">
              <a:latin typeface="Century Gothic" panose="020B0502020202020204" pitchFamily="34" charset="0"/>
            </a:endParaRPr>
          </a:p>
          <a:p>
            <a:r>
              <a:rPr lang="en-US" altLang="zh-CN" sz="2400" dirty="0" smtClean="0"/>
              <a:t>Leader</a:t>
            </a:r>
            <a:r>
              <a:rPr lang="zh-CN" altLang="en-US" sz="2400" dirty="0" smtClean="0"/>
              <a:t>可以自动降级，</a:t>
            </a:r>
            <a:r>
              <a:rPr lang="zh-CN" altLang="en-US" sz="2400" dirty="0"/>
              <a:t>以避免存在两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请情况。</a:t>
            </a: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该机制是</a:t>
            </a:r>
            <a:r>
              <a:rPr lang="zh-CN" altLang="en-US" sz="2400" dirty="0">
                <a:solidFill>
                  <a:srgbClr val="3366FF"/>
                </a:solidFill>
              </a:rPr>
              <a:t>可配置</a:t>
            </a:r>
            <a:r>
              <a:rPr lang="zh-CN" altLang="en-US" sz="2400" dirty="0" smtClean="0">
                <a:solidFill>
                  <a:srgbClr val="3366FF"/>
                </a:solidFill>
              </a:rPr>
              <a:t>的（默认</a:t>
            </a:r>
            <a:r>
              <a:rPr lang="zh-CN" altLang="en-US" sz="2400" dirty="0">
                <a:solidFill>
                  <a:srgbClr val="3366FF"/>
                </a:solidFill>
              </a:rPr>
              <a:t>不会自动</a:t>
            </a:r>
            <a:r>
              <a:rPr lang="zh-CN" altLang="en-US" sz="2400" dirty="0" smtClean="0">
                <a:solidFill>
                  <a:srgbClr val="3366FF"/>
                </a:solidFill>
              </a:rPr>
              <a:t>降级</a:t>
            </a:r>
            <a:r>
              <a:rPr lang="zh-CN" altLang="en-US" sz="2400" dirty="0">
                <a:solidFill>
                  <a:srgbClr val="3366FF"/>
                </a:solidFill>
              </a:rPr>
              <a:t>）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en-US" altLang="zh-CN" sz="2400" dirty="0" smtClean="0">
              <a:solidFill>
                <a:srgbClr val="3366FF"/>
              </a:solidFill>
            </a:endParaRP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如果不自动</a:t>
            </a:r>
            <a:r>
              <a:rPr lang="zh-CN" altLang="en-US" sz="2400" dirty="0">
                <a:solidFill>
                  <a:srgbClr val="3366FF"/>
                </a:solidFill>
              </a:rPr>
              <a:t>降级</a:t>
            </a:r>
            <a:r>
              <a:rPr lang="zh-CN" altLang="en-US" sz="2400" dirty="0" smtClean="0">
                <a:solidFill>
                  <a:srgbClr val="3366FF"/>
                </a:solidFill>
              </a:rPr>
              <a:t>，当收到</a:t>
            </a:r>
            <a:r>
              <a:rPr lang="zh-CN" altLang="en-US" sz="2400" dirty="0">
                <a:solidFill>
                  <a:srgbClr val="3366FF"/>
                </a:solidFill>
              </a:rPr>
              <a:t>新</a:t>
            </a:r>
            <a:r>
              <a:rPr lang="en-US" altLang="zh-CN" sz="2400" dirty="0">
                <a:solidFill>
                  <a:srgbClr val="3366FF"/>
                </a:solidFill>
              </a:rPr>
              <a:t>Leader</a:t>
            </a:r>
            <a:r>
              <a:rPr lang="zh-CN" altLang="en-US" sz="2400" dirty="0">
                <a:solidFill>
                  <a:srgbClr val="3366FF"/>
                </a:solidFill>
              </a:rPr>
              <a:t>心跳包时</a:t>
            </a:r>
            <a:r>
              <a:rPr lang="zh-CN" altLang="en-US" sz="2400" dirty="0" smtClean="0">
                <a:solidFill>
                  <a:srgbClr val="3366FF"/>
                </a:solidFill>
              </a:rPr>
              <a:t>，旧</a:t>
            </a:r>
            <a:r>
              <a:rPr lang="en-US" altLang="zh-CN" sz="2400" dirty="0" smtClean="0">
                <a:solidFill>
                  <a:srgbClr val="3366FF"/>
                </a:solidFill>
              </a:rPr>
              <a:t>Leader</a:t>
            </a:r>
            <a:r>
              <a:rPr lang="zh-CN" altLang="en-US" sz="2400" dirty="0" smtClean="0">
                <a:solidFill>
                  <a:srgbClr val="3366FF"/>
                </a:solidFill>
              </a:rPr>
              <a:t>会因为请求</a:t>
            </a:r>
            <a:r>
              <a:rPr lang="zh-CN" altLang="en-US" sz="2400" dirty="0">
                <a:solidFill>
                  <a:srgbClr val="3366FF"/>
                </a:solidFill>
              </a:rPr>
              <a:t>的</a:t>
            </a:r>
            <a:r>
              <a:rPr lang="en-US" altLang="zh-CN" sz="2400" dirty="0">
                <a:solidFill>
                  <a:srgbClr val="3366FF"/>
                </a:solidFill>
              </a:rPr>
              <a:t>term&gt;current </a:t>
            </a:r>
            <a:r>
              <a:rPr lang="en-US" altLang="zh-CN" sz="2400" dirty="0" smtClean="0">
                <a:solidFill>
                  <a:srgbClr val="3366FF"/>
                </a:solidFill>
              </a:rPr>
              <a:t>term</a:t>
            </a:r>
            <a:r>
              <a:rPr lang="zh-CN" altLang="en-US" sz="2400" dirty="0" smtClean="0">
                <a:solidFill>
                  <a:srgbClr val="3366FF"/>
                </a:solidFill>
              </a:rPr>
              <a:t>而自动变成</a:t>
            </a:r>
            <a:r>
              <a:rPr lang="en-US" altLang="zh-CN" sz="2400" dirty="0">
                <a:solidFill>
                  <a:srgbClr val="3366FF"/>
                </a:solidFill>
              </a:rPr>
              <a:t>Follower</a:t>
            </a:r>
            <a:r>
              <a:rPr lang="zh-CN" altLang="en-US" sz="2400" dirty="0">
                <a:solidFill>
                  <a:srgbClr val="3366FF"/>
                </a:solidFill>
              </a:rPr>
              <a:t>。</a:t>
            </a:r>
          </a:p>
          <a:p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Leader</a:t>
            </a:r>
            <a:r>
              <a:rPr lang="zh-CN" altLang="en-US" sz="2400" dirty="0">
                <a:solidFill>
                  <a:srgbClr val="FF0000"/>
                </a:solidFill>
              </a:rPr>
              <a:t>处于一个网络</a:t>
            </a:r>
            <a:r>
              <a:rPr lang="zh-CN" altLang="en-US" sz="2400" dirty="0" smtClean="0">
                <a:solidFill>
                  <a:srgbClr val="FF0000"/>
                </a:solidFill>
              </a:rPr>
              <a:t>分区中（网络不连通），</a:t>
            </a:r>
            <a:r>
              <a:rPr lang="zh-CN" altLang="en-US" sz="2400" dirty="0">
                <a:solidFill>
                  <a:srgbClr val="FF0000"/>
                </a:solidFill>
              </a:rPr>
              <a:t>可能收不到新</a:t>
            </a:r>
            <a:r>
              <a:rPr lang="en-US" altLang="zh-CN" sz="2400" dirty="0">
                <a:solidFill>
                  <a:srgbClr val="FF0000"/>
                </a:solidFill>
              </a:rPr>
              <a:t>Leader</a:t>
            </a:r>
            <a:r>
              <a:rPr lang="zh-CN" altLang="en-US" sz="2400" dirty="0">
                <a:solidFill>
                  <a:srgbClr val="FF0000"/>
                </a:solidFill>
              </a:rPr>
              <a:t>的心跳包，因此配置成自动降级是比较合理的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84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794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过渡配置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两阶段方法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705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机群成员变更：过渡配置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412776"/>
            <a:ext cx="8143903" cy="41835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 </a:t>
            </a:r>
            <a:r>
              <a:rPr lang="zh-CN" altLang="en-US" sz="2400" dirty="0" smtClean="0"/>
              <a:t>过渡配置</a:t>
            </a:r>
            <a:r>
              <a:rPr lang="zh-CN" altLang="en-US" sz="2400" dirty="0"/>
              <a:t>是指集群具有 </a:t>
            </a:r>
            <a:r>
              <a:rPr lang="en-US" altLang="zh-CN" sz="2400" dirty="0"/>
              <a:t>old + new </a:t>
            </a:r>
            <a:r>
              <a:rPr lang="zh-CN" altLang="en-US" sz="2400" dirty="0"/>
              <a:t>中所有机器的配置。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03578"/>
            <a:ext cx="5400600" cy="33777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6176" y="2244928"/>
            <a:ext cx="228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处于过渡配置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的成员，在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选举与提交日志时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规则改变，改为分别要得到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两个配置下的多数成员同意才行。</a:t>
            </a:r>
          </a:p>
        </p:txBody>
      </p:sp>
    </p:spTree>
    <p:extLst>
      <p:ext uri="{BB962C8B-B14F-4D97-AF65-F5344CB8AC3E}">
        <p14:creationId xmlns:p14="http://schemas.microsoft.com/office/powerpoint/2010/main" val="34005681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直接转换配置的不安全因素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86409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集群配置从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zh-CN" altLang="en-US" dirty="0"/>
              <a:t>机器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台，直接扩容转换时存在</a:t>
            </a:r>
            <a:r>
              <a:rPr lang="zh-CN" altLang="en-US" dirty="0"/>
              <a:t>这样的一个时间</a:t>
            </a:r>
            <a:r>
              <a:rPr lang="zh-CN" altLang="en-US" dirty="0" smtClean="0"/>
              <a:t>点：两</a:t>
            </a:r>
            <a:r>
              <a:rPr lang="zh-CN" altLang="en-US" dirty="0"/>
              <a:t>个不同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在</a:t>
            </a:r>
            <a:r>
              <a:rPr lang="zh-CN" altLang="en-US" dirty="0"/>
              <a:t>同一个任期里都可以被选举</a:t>
            </a:r>
            <a:r>
              <a:rPr lang="zh-CN" altLang="en-US" dirty="0" smtClean="0"/>
              <a:t>成功，一</a:t>
            </a:r>
            <a:r>
              <a:rPr lang="zh-CN" altLang="en-US" dirty="0"/>
              <a:t>个是通过旧的配置，一个通过新的配置。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87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2050" name="Picture 2" descr="https://upload-images.jianshu.io/upload_images/3412164-7b5688d9c49b54c2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22536"/>
            <a:ext cx="55816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492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52281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两阶段方法保证安全性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sz="2400" b="1" dirty="0" smtClean="0"/>
              <a:t>    </a:t>
            </a:r>
            <a:r>
              <a:rPr lang="zh-CN" altLang="en-US" sz="2400" dirty="0" smtClean="0"/>
              <a:t>记旧配置为</a:t>
            </a:r>
            <a:r>
              <a:rPr lang="en-US" altLang="zh-CN" sz="2400" dirty="0"/>
              <a:t>C(old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，新配置为</a:t>
            </a:r>
            <a:r>
              <a:rPr lang="en-US" altLang="zh-CN" sz="2400" dirty="0" smtClean="0"/>
              <a:t>C(new)</a:t>
            </a:r>
            <a:r>
              <a:rPr lang="zh-CN" altLang="en-US" sz="2400" dirty="0" smtClean="0"/>
              <a:t>，集群</a:t>
            </a:r>
            <a:r>
              <a:rPr lang="zh-CN" altLang="en-US" sz="2400" dirty="0"/>
              <a:t>先切换到一个过渡的配置</a:t>
            </a:r>
            <a:r>
              <a:rPr lang="zh-CN" altLang="en-US" sz="2400" dirty="0" smtClean="0"/>
              <a:t>，称之为</a:t>
            </a:r>
            <a:r>
              <a:rPr lang="zh-CN" altLang="en-US" sz="2400" dirty="0"/>
              <a:t>共同</a:t>
            </a:r>
            <a:r>
              <a:rPr lang="zh-CN" altLang="en-US" sz="2400" dirty="0" smtClean="0"/>
              <a:t>一致配置</a:t>
            </a:r>
            <a:r>
              <a:rPr lang="en-US" altLang="zh-CN" sz="2400" dirty="0"/>
              <a:t>C(old-new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共同</a:t>
            </a:r>
            <a:r>
              <a:rPr lang="zh-CN" altLang="en-US" sz="2400" dirty="0" smtClean="0"/>
              <a:t>一致配置期间需要同时</a:t>
            </a:r>
            <a:r>
              <a:rPr lang="zh-CN" altLang="en-US" sz="2400" dirty="0"/>
              <a:t>在</a:t>
            </a:r>
            <a:r>
              <a:rPr lang="en-US" altLang="zh-CN" sz="2400" dirty="0"/>
              <a:t>old</a:t>
            </a:r>
            <a:r>
              <a:rPr lang="zh-CN" altLang="en-US" sz="2400" dirty="0"/>
              <a:t>和</a:t>
            </a:r>
            <a:r>
              <a:rPr lang="en-US" altLang="zh-CN" sz="2400" dirty="0"/>
              <a:t>new</a:t>
            </a:r>
            <a:r>
              <a:rPr lang="zh-CN" altLang="en-US" sz="2400" dirty="0"/>
              <a:t>中达成多数派才</a:t>
            </a:r>
            <a:r>
              <a:rPr lang="zh-CN" altLang="en-US" sz="2400" dirty="0" smtClean="0"/>
              <a:t>行。</a:t>
            </a:r>
            <a:endParaRPr lang="zh-CN" altLang="en-US" sz="2400" dirty="0"/>
          </a:p>
          <a:p>
            <a:r>
              <a:rPr lang="zh-CN" altLang="en-US" sz="2400" dirty="0" smtClean="0"/>
              <a:t>    一旦</a:t>
            </a:r>
            <a:r>
              <a:rPr lang="en-US" altLang="zh-CN" sz="2400" dirty="0" smtClean="0"/>
              <a:t>C(new)</a:t>
            </a:r>
            <a:r>
              <a:rPr lang="zh-CN" altLang="en-US" sz="2400" dirty="0" smtClean="0"/>
              <a:t>被</a:t>
            </a:r>
            <a:r>
              <a:rPr lang="zh-CN" altLang="en-US" sz="2400" dirty="0" smtClean="0">
                <a:solidFill>
                  <a:srgbClr val="FF0000"/>
                </a:solidFill>
              </a:rPr>
              <a:t>提交</a:t>
            </a:r>
            <a:r>
              <a:rPr lang="zh-CN" altLang="en-US" sz="2400" dirty="0" smtClean="0"/>
              <a:t>，系统</a:t>
            </a:r>
            <a:r>
              <a:rPr lang="zh-CN" altLang="en-US" sz="2400" dirty="0"/>
              <a:t>就切换到新的配置上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共同一致配置策略的好处：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）可以</a:t>
            </a:r>
            <a:r>
              <a:rPr lang="zh-CN" altLang="en-US" sz="2400" dirty="0"/>
              <a:t>让集群在配置转换的过程中依然能响应服务器请求。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）允许各个服务器</a:t>
            </a:r>
            <a:r>
              <a:rPr lang="zh-CN" altLang="en-US" sz="2400" dirty="0"/>
              <a:t>在不影响安全性的前提下</a:t>
            </a:r>
            <a:r>
              <a:rPr lang="zh-CN" altLang="en-US" sz="2400" dirty="0" smtClean="0"/>
              <a:t>，各自在</a:t>
            </a:r>
            <a:r>
              <a:rPr lang="zh-CN" altLang="en-US" sz="2400" dirty="0"/>
              <a:t>不同的时间进行配置转换过程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88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621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机群成员</a:t>
            </a:r>
            <a:r>
              <a:rPr lang="zh-CN" altLang="en-US" dirty="0" smtClean="0"/>
              <a:t>变更流程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506422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原则</a:t>
            </a:r>
            <a:r>
              <a:rPr lang="zh-CN" altLang="en-US" sz="2400" dirty="0"/>
              <a:t>：配置变更过程中</a:t>
            </a:r>
            <a:r>
              <a:rPr lang="zh-CN" altLang="en-US" sz="2400" dirty="0" smtClean="0"/>
              <a:t>，不能出现</a:t>
            </a:r>
            <a:r>
              <a:rPr lang="zh-CN" altLang="en-US" sz="2400" dirty="0"/>
              <a:t>两</a:t>
            </a:r>
            <a:r>
              <a:rPr lang="zh-CN" altLang="en-US" sz="2400" dirty="0" smtClean="0"/>
              <a:t>个合法的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因此约定</a:t>
            </a:r>
            <a:r>
              <a:rPr lang="zh-CN" altLang="en-US" sz="2400" dirty="0"/>
              <a:t>：任何一个</a:t>
            </a:r>
            <a:r>
              <a:rPr lang="en-US" altLang="zh-CN" sz="2400" dirty="0"/>
              <a:t>follower</a:t>
            </a: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收到</a:t>
            </a:r>
            <a:r>
              <a:rPr lang="zh-CN" altLang="en-US" sz="2400" dirty="0" smtClean="0">
                <a:solidFill>
                  <a:srgbClr val="FF0000"/>
                </a:solidFill>
              </a:rPr>
              <a:t>新配置广播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，就采用新的配置确定多数派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变更流程：</a:t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leader</a:t>
            </a:r>
            <a:r>
              <a:rPr lang="zh-CN" altLang="en-US" sz="2400" dirty="0"/>
              <a:t>收到从</a:t>
            </a:r>
            <a:r>
              <a:rPr lang="en-US" altLang="zh-CN" sz="2400" dirty="0"/>
              <a:t>C(old)</a:t>
            </a:r>
            <a:r>
              <a:rPr lang="zh-CN" altLang="en-US" sz="2400" dirty="0"/>
              <a:t>切换到</a:t>
            </a:r>
            <a:r>
              <a:rPr lang="en-US" altLang="zh-CN" sz="2400" dirty="0"/>
              <a:t>C(new)</a:t>
            </a:r>
            <a:r>
              <a:rPr lang="zh-CN" altLang="en-US" sz="2400" dirty="0"/>
              <a:t>配置的</a:t>
            </a:r>
            <a:r>
              <a:rPr lang="zh-CN" altLang="en-US" sz="2400" dirty="0" smtClean="0"/>
              <a:t>请求；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创建</a:t>
            </a:r>
            <a:r>
              <a:rPr lang="zh-CN" altLang="en-US" sz="2400" dirty="0">
                <a:solidFill>
                  <a:srgbClr val="FF0000"/>
                </a:solidFill>
              </a:rPr>
              <a:t>配置日志</a:t>
            </a:r>
            <a:r>
              <a:rPr lang="en-US" altLang="zh-CN" sz="2400" dirty="0">
                <a:solidFill>
                  <a:srgbClr val="FF0000"/>
                </a:solidFill>
              </a:rPr>
              <a:t>C(old-new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，该日志</a:t>
            </a:r>
            <a:r>
              <a:rPr lang="zh-CN" altLang="en-US" sz="2400" dirty="0"/>
              <a:t>需要在</a:t>
            </a:r>
            <a:r>
              <a:rPr lang="en-US" altLang="zh-CN" sz="2400" dirty="0"/>
              <a:t>C(old)</a:t>
            </a:r>
            <a:r>
              <a:rPr lang="zh-CN" altLang="en-US" sz="2400" dirty="0"/>
              <a:t>和</a:t>
            </a:r>
            <a:r>
              <a:rPr lang="en-US" altLang="zh-CN" sz="2400" dirty="0"/>
              <a:t>C(new)</a:t>
            </a:r>
            <a:r>
              <a:rPr lang="zh-CN" altLang="en-US" sz="2400" dirty="0"/>
              <a:t>中同时达成</a:t>
            </a:r>
            <a:r>
              <a:rPr lang="zh-CN" altLang="en-US" sz="2400" dirty="0" smtClean="0"/>
              <a:t>多数派；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）任何</a:t>
            </a:r>
            <a:r>
              <a:rPr lang="zh-CN" altLang="en-US" sz="2400" dirty="0"/>
              <a:t>一个</a:t>
            </a:r>
            <a:r>
              <a:rPr lang="en-US" altLang="zh-CN" sz="2400" dirty="0"/>
              <a:t>follower</a:t>
            </a:r>
            <a:r>
              <a:rPr lang="zh-CN" altLang="en-US" sz="2400" dirty="0" smtClean="0"/>
              <a:t>收到</a:t>
            </a:r>
            <a:r>
              <a:rPr lang="en-US" altLang="zh-CN" sz="2400" dirty="0"/>
              <a:t>C(old-new)</a:t>
            </a:r>
            <a:r>
              <a:rPr lang="zh-CN" altLang="en-US" sz="2400" dirty="0" smtClean="0"/>
              <a:t>配置</a:t>
            </a:r>
            <a:r>
              <a:rPr lang="zh-CN" altLang="en-US" sz="2400" dirty="0"/>
              <a:t>后，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C(old-new)</a:t>
            </a:r>
            <a:r>
              <a:rPr lang="zh-CN" altLang="en-US" sz="2400" dirty="0" smtClean="0"/>
              <a:t>策略来</a:t>
            </a:r>
            <a:r>
              <a:rPr lang="zh-CN" altLang="en-US" sz="2400" dirty="0"/>
              <a:t>确定日志是否达成多数派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即使</a:t>
            </a:r>
            <a:r>
              <a:rPr lang="en-US" altLang="zh-CN" sz="2400" dirty="0">
                <a:solidFill>
                  <a:srgbClr val="FF0000"/>
                </a:solidFill>
              </a:rPr>
              <a:t>C(old-new)</a:t>
            </a:r>
            <a:r>
              <a:rPr lang="zh-CN" altLang="en-US" sz="2400" dirty="0">
                <a:solidFill>
                  <a:srgbClr val="FF0000"/>
                </a:solidFill>
              </a:rPr>
              <a:t>这条日志还没达成多数派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>
                <a:solidFill>
                  <a:srgbClr val="3366FF"/>
                </a:solidFill>
              </a:rPr>
              <a:t>备注</a:t>
            </a:r>
            <a:r>
              <a:rPr lang="zh-CN" altLang="en-US" sz="2400" dirty="0" smtClean="0">
                <a:solidFill>
                  <a:srgbClr val="3366FF"/>
                </a:solidFill>
              </a:rPr>
              <a:t>：在</a:t>
            </a:r>
            <a:r>
              <a:rPr lang="en-US" altLang="zh-CN" sz="2400" dirty="0">
                <a:solidFill>
                  <a:srgbClr val="3366FF"/>
                </a:solidFill>
              </a:rPr>
              <a:t>C(old-new)</a:t>
            </a:r>
            <a:r>
              <a:rPr lang="zh-CN" altLang="en-US" sz="2400" dirty="0">
                <a:solidFill>
                  <a:srgbClr val="3366FF"/>
                </a:solidFill>
              </a:rPr>
              <a:t>没有可能成为</a:t>
            </a:r>
            <a:r>
              <a:rPr lang="zh-CN" altLang="en-US" sz="2400" dirty="0" smtClean="0">
                <a:solidFill>
                  <a:srgbClr val="3366FF"/>
                </a:solidFill>
              </a:rPr>
              <a:t>多数派之前，如上述（</a:t>
            </a:r>
            <a:r>
              <a:rPr lang="en-US" altLang="zh-CN" sz="2400" dirty="0" smtClean="0">
                <a:solidFill>
                  <a:srgbClr val="3366FF"/>
                </a:solidFill>
              </a:rPr>
              <a:t>1~3</a:t>
            </a:r>
            <a:r>
              <a:rPr lang="zh-CN" altLang="en-US" sz="2400" dirty="0" smtClean="0">
                <a:solidFill>
                  <a:srgbClr val="3366FF"/>
                </a:solidFill>
              </a:rPr>
              <a:t>）步，只有</a:t>
            </a:r>
            <a:r>
              <a:rPr lang="zh-CN" altLang="en-US" sz="2400" dirty="0">
                <a:solidFill>
                  <a:srgbClr val="3366FF"/>
                </a:solidFill>
              </a:rPr>
              <a:t>可能</a:t>
            </a:r>
            <a:r>
              <a:rPr lang="en-US" altLang="zh-CN" sz="2400" dirty="0">
                <a:solidFill>
                  <a:srgbClr val="3366FF"/>
                </a:solidFill>
              </a:rPr>
              <a:t>C(old)</a:t>
            </a:r>
            <a:r>
              <a:rPr lang="zh-CN" altLang="en-US" sz="2400" dirty="0">
                <a:solidFill>
                  <a:srgbClr val="3366FF"/>
                </a:solidFill>
              </a:rPr>
              <a:t>节点成为</a:t>
            </a:r>
            <a:r>
              <a:rPr lang="en-US" altLang="zh-CN" sz="2400" dirty="0" smtClean="0">
                <a:solidFill>
                  <a:srgbClr val="3366FF"/>
                </a:solidFill>
              </a:rPr>
              <a:t>leader</a:t>
            </a:r>
            <a:r>
              <a:rPr lang="zh-CN" altLang="en-US" sz="2400" dirty="0" smtClean="0">
                <a:solidFill>
                  <a:srgbClr val="3366FF"/>
                </a:solidFill>
              </a:rPr>
              <a:t>。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89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2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算法问题背景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7388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多节点并发访问分布式数据，如何保证一致性？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已有方案：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Master/slaver</a:t>
            </a:r>
            <a:br>
              <a:rPr lang="en-US" altLang="zh-CN" dirty="0" smtClean="0"/>
            </a:br>
            <a:r>
              <a:rPr lang="zh-CN" altLang="en-US" dirty="0" smtClean="0"/>
              <a:t>优点：实现简单。</a:t>
            </a:r>
            <a:br>
              <a:rPr lang="zh-CN" altLang="en-US" dirty="0" smtClean="0"/>
            </a:br>
            <a:r>
              <a:rPr lang="zh-CN" altLang="en-US" dirty="0" smtClean="0"/>
              <a:t>缺点：单点故障。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Multi-master</a:t>
            </a:r>
            <a:br>
              <a:rPr lang="en-US" altLang="zh-CN" dirty="0" smtClean="0"/>
            </a:br>
            <a:r>
              <a:rPr lang="zh-CN" altLang="en-US" dirty="0" smtClean="0"/>
              <a:t>指一个系统存在多个</a:t>
            </a:r>
            <a:r>
              <a:rPr lang="en-US" altLang="zh-CN" dirty="0" smtClean="0"/>
              <a:t>master</a:t>
            </a:r>
            <a:br>
              <a:rPr lang="en-US" altLang="zh-CN" dirty="0" smtClean="0"/>
            </a:br>
            <a:r>
              <a:rPr lang="zh-CN" altLang="en-US" dirty="0" smtClean="0"/>
              <a:t>优点：解决了单点故障。</a:t>
            </a:r>
            <a:br>
              <a:rPr lang="zh-CN" altLang="en-US" dirty="0" smtClean="0"/>
            </a:br>
            <a:r>
              <a:rPr lang="zh-CN" altLang="en-US" dirty="0" smtClean="0"/>
              <a:t>缺点：不易实现一致性。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2PC</a:t>
            </a:r>
            <a:r>
              <a:rPr lang="zh-CN" altLang="en-US" dirty="0" smtClean="0"/>
              <a:t>（两段提交方法）</a:t>
            </a:r>
            <a:endParaRPr lang="en-US" altLang="zh-CN" dirty="0" smtClean="0"/>
          </a:p>
          <a:p>
            <a:r>
              <a:rPr lang="zh-CN" altLang="en-US" dirty="0" smtClean="0"/>
              <a:t>优点：实现简单。</a:t>
            </a:r>
            <a:br>
              <a:rPr lang="zh-CN" altLang="en-US" dirty="0" smtClean="0"/>
            </a:br>
            <a:r>
              <a:rPr lang="zh-CN" altLang="en-US" dirty="0" smtClean="0"/>
              <a:t>缺点：所有参与者需要阻塞</a:t>
            </a:r>
            <a:r>
              <a:rPr lang="en-US" altLang="zh-CN" dirty="0" smtClean="0"/>
              <a:t>(block)</a:t>
            </a:r>
            <a:r>
              <a:rPr lang="zh-CN" altLang="en-US" dirty="0" smtClean="0"/>
              <a:t>，吞吐率低；无容错机制，一节点失败则整个事务失败。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572000" y="2132856"/>
            <a:ext cx="1008112" cy="756664"/>
          </a:xfrm>
          <a:prstGeom prst="wedgeRoundRectCallout">
            <a:avLst>
              <a:gd name="adj1" fmla="val -183855"/>
              <a:gd name="adj2" fmla="val 837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存活原则？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5364088" y="3212976"/>
            <a:ext cx="1944216" cy="756664"/>
          </a:xfrm>
          <a:prstGeom prst="wedgeRoundRectCallout">
            <a:avLst>
              <a:gd name="adj1" fmla="val -87249"/>
              <a:gd name="adj2" fmla="val 6903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如何协调？安全原则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机群成员变更流程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305801" cy="5064224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（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）</a:t>
            </a:r>
            <a:r>
              <a:rPr lang="en-US" altLang="zh-CN" sz="2200" dirty="0" smtClean="0">
                <a:solidFill>
                  <a:srgbClr val="FF0000"/>
                </a:solidFill>
              </a:rPr>
              <a:t>C(old-new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r>
              <a:rPr lang="zh-CN" altLang="en-US" sz="2200" dirty="0" smtClean="0">
                <a:solidFill>
                  <a:srgbClr val="FF0000"/>
                </a:solidFill>
              </a:rPr>
              <a:t>日志</a:t>
            </a:r>
            <a:r>
              <a:rPr lang="zh-CN" altLang="en-US" sz="2200" dirty="0">
                <a:solidFill>
                  <a:srgbClr val="FF0000"/>
                </a:solidFill>
              </a:rPr>
              <a:t>达成</a:t>
            </a:r>
            <a:r>
              <a:rPr lang="zh-CN" altLang="en-US" sz="2200" dirty="0" smtClean="0"/>
              <a:t>多数派</a:t>
            </a:r>
            <a:r>
              <a:rPr lang="en-US" altLang="zh-CN" sz="2200" dirty="0" smtClean="0"/>
              <a:t> (</a:t>
            </a:r>
            <a:r>
              <a:rPr lang="en-US" altLang="zh-CN" sz="2200" dirty="0"/>
              <a:t>commit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；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zh-CN" altLang="en-US" sz="2200" dirty="0" smtClean="0"/>
              <a:t>（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）创建新配置</a:t>
            </a:r>
            <a:r>
              <a:rPr lang="zh-CN" altLang="en-US" sz="2200" dirty="0"/>
              <a:t>日志</a:t>
            </a:r>
            <a:r>
              <a:rPr lang="en-US" altLang="zh-CN" sz="2200" dirty="0">
                <a:solidFill>
                  <a:srgbClr val="FF0000"/>
                </a:solidFill>
              </a:rPr>
              <a:t>C(new</a:t>
            </a:r>
            <a:r>
              <a:rPr lang="en-US" altLang="zh-CN" sz="2200" dirty="0" smtClean="0">
                <a:solidFill>
                  <a:srgbClr val="FF0000"/>
                </a:solidFill>
              </a:rPr>
              <a:t>)</a:t>
            </a:r>
            <a:r>
              <a:rPr lang="zh-CN" altLang="en-US" sz="2200" dirty="0" smtClean="0"/>
              <a:t>，广播</a:t>
            </a:r>
            <a:r>
              <a:rPr lang="zh-CN" altLang="en-US" sz="2200" dirty="0"/>
              <a:t>到所有</a:t>
            </a:r>
            <a:r>
              <a:rPr lang="zh-CN" altLang="en-US" sz="2200" dirty="0" smtClean="0"/>
              <a:t>节点；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 smtClean="0"/>
              <a:t>（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）任何</a:t>
            </a:r>
            <a:r>
              <a:rPr lang="zh-CN" altLang="en-US" sz="2200" dirty="0"/>
              <a:t>一个</a:t>
            </a:r>
            <a:r>
              <a:rPr lang="en-US" altLang="zh-CN" sz="2200" dirty="0"/>
              <a:t>follower</a:t>
            </a:r>
            <a:r>
              <a:rPr lang="zh-CN" altLang="en-US" sz="2200" dirty="0" smtClean="0"/>
              <a:t>收到</a:t>
            </a:r>
            <a:r>
              <a:rPr lang="en-US" altLang="zh-CN" sz="2200" dirty="0"/>
              <a:t>C(new)</a:t>
            </a:r>
            <a:r>
              <a:rPr lang="zh-CN" altLang="en-US" sz="2200" dirty="0" smtClean="0"/>
              <a:t>配置</a:t>
            </a:r>
            <a:r>
              <a:rPr lang="zh-CN" altLang="en-US" sz="2200" dirty="0"/>
              <a:t>后，</a:t>
            </a:r>
            <a:r>
              <a:rPr lang="zh-CN" altLang="en-US" sz="2200" dirty="0" smtClean="0"/>
              <a:t>采用</a:t>
            </a:r>
            <a:r>
              <a:rPr lang="en-US" altLang="zh-CN" sz="2200" dirty="0" smtClean="0"/>
              <a:t>C(new)</a:t>
            </a:r>
            <a:r>
              <a:rPr lang="zh-CN" altLang="en-US" sz="2200" dirty="0" smtClean="0"/>
              <a:t>策略来</a:t>
            </a:r>
            <a:r>
              <a:rPr lang="zh-CN" altLang="en-US" sz="2200" dirty="0"/>
              <a:t>确定日志是否达成</a:t>
            </a:r>
            <a:r>
              <a:rPr lang="zh-CN" altLang="en-US" sz="2200" dirty="0" smtClean="0"/>
              <a:t>多数派；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 smtClean="0"/>
              <a:t>（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）</a:t>
            </a:r>
            <a:r>
              <a:rPr lang="en-US" altLang="zh-CN" sz="2200" dirty="0" smtClean="0">
                <a:solidFill>
                  <a:srgbClr val="FF0000"/>
                </a:solidFill>
              </a:rPr>
              <a:t>C(new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r>
              <a:rPr lang="zh-CN" altLang="en-US" sz="2200" dirty="0">
                <a:solidFill>
                  <a:srgbClr val="FF0000"/>
                </a:solidFill>
              </a:rPr>
              <a:t>配置日志</a:t>
            </a:r>
            <a:r>
              <a:rPr lang="en-US" altLang="zh-CN" sz="2200" dirty="0" smtClean="0">
                <a:solidFill>
                  <a:srgbClr val="FF0000"/>
                </a:solidFill>
              </a:rPr>
              <a:t>commit</a:t>
            </a:r>
            <a:r>
              <a:rPr lang="zh-CN" altLang="en-US" sz="2200" dirty="0" smtClean="0"/>
              <a:t>，此时</a:t>
            </a:r>
            <a:r>
              <a:rPr lang="en-US" altLang="zh-CN" sz="2200" dirty="0" smtClean="0"/>
              <a:t>C(old-new</a:t>
            </a:r>
            <a:r>
              <a:rPr lang="en-US" altLang="zh-CN" sz="2200" dirty="0"/>
              <a:t>)</a:t>
            </a:r>
            <a:r>
              <a:rPr lang="zh-CN" altLang="en-US" sz="2200" dirty="0"/>
              <a:t>无法再达成</a:t>
            </a:r>
            <a:r>
              <a:rPr lang="zh-CN" altLang="en-US" sz="2200" dirty="0" smtClean="0"/>
              <a:t>多数派；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 smtClean="0"/>
              <a:t>（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）对于</a:t>
            </a:r>
            <a:r>
              <a:rPr lang="zh-CN" altLang="en-US" sz="2200" dirty="0"/>
              <a:t>不在</a:t>
            </a:r>
            <a:r>
              <a:rPr lang="en-US" altLang="zh-CN" sz="2200" dirty="0"/>
              <a:t>C(new)</a:t>
            </a:r>
            <a:r>
              <a:rPr lang="zh-CN" altLang="en-US" sz="2200" dirty="0"/>
              <a:t>配置的节点</a:t>
            </a:r>
            <a:r>
              <a:rPr lang="zh-CN" altLang="en-US" sz="2200" dirty="0" smtClean="0"/>
              <a:t>，可以自动关闭，</a:t>
            </a:r>
            <a:r>
              <a:rPr lang="zh-CN" altLang="en-US" sz="2200" dirty="0"/>
              <a:t>变更完成。</a:t>
            </a:r>
            <a:br>
              <a:rPr lang="zh-CN" altLang="en-US" sz="2200" dirty="0"/>
            </a:br>
            <a:endParaRPr lang="en-US" altLang="zh-CN" sz="2200" dirty="0" smtClean="0"/>
          </a:p>
          <a:p>
            <a:r>
              <a:rPr lang="zh-CN" altLang="en-US" sz="2200" dirty="0" smtClean="0"/>
              <a:t>备注：</a:t>
            </a:r>
            <a:endParaRPr lang="en-US" altLang="zh-CN" sz="2200" dirty="0" smtClean="0"/>
          </a:p>
          <a:p>
            <a:r>
              <a:rPr lang="zh-CN" altLang="en-US" sz="2200" dirty="0" smtClean="0">
                <a:solidFill>
                  <a:srgbClr val="3366FF"/>
                </a:solidFill>
              </a:rPr>
              <a:t>在（</a:t>
            </a:r>
            <a:r>
              <a:rPr lang="en-US" altLang="zh-CN" sz="2200" dirty="0" smtClean="0">
                <a:solidFill>
                  <a:srgbClr val="3366FF"/>
                </a:solidFill>
              </a:rPr>
              <a:t>4~6</a:t>
            </a:r>
            <a:r>
              <a:rPr lang="zh-CN" altLang="en-US" sz="2200" dirty="0" smtClean="0">
                <a:solidFill>
                  <a:srgbClr val="3366FF"/>
                </a:solidFill>
              </a:rPr>
              <a:t>）步，</a:t>
            </a:r>
            <a:r>
              <a:rPr lang="zh-CN" altLang="en-US" sz="2200" dirty="0">
                <a:solidFill>
                  <a:srgbClr val="3366FF"/>
                </a:solidFill>
              </a:rPr>
              <a:t>只有可能含有</a:t>
            </a:r>
            <a:r>
              <a:rPr lang="en-US" altLang="zh-CN" sz="2200" dirty="0">
                <a:solidFill>
                  <a:srgbClr val="3366FF"/>
                </a:solidFill>
              </a:rPr>
              <a:t>C(old-new)</a:t>
            </a:r>
            <a:r>
              <a:rPr lang="zh-CN" altLang="en-US" sz="2200" dirty="0">
                <a:solidFill>
                  <a:srgbClr val="3366FF"/>
                </a:solidFill>
              </a:rPr>
              <a:t>配置的节点成为</a:t>
            </a:r>
            <a:r>
              <a:rPr lang="en-US" altLang="zh-CN" sz="2200" dirty="0" smtClean="0">
                <a:solidFill>
                  <a:srgbClr val="3366FF"/>
                </a:solidFill>
              </a:rPr>
              <a:t>leader</a:t>
            </a:r>
            <a:r>
              <a:rPr lang="zh-CN" altLang="en-US" sz="2200" dirty="0" smtClean="0">
                <a:solidFill>
                  <a:srgbClr val="3366FF"/>
                </a:solidFill>
              </a:rPr>
              <a:t>，因为此时</a:t>
            </a:r>
            <a:r>
              <a:rPr lang="en-US" altLang="zh-CN" sz="2200" dirty="0">
                <a:solidFill>
                  <a:srgbClr val="3366FF"/>
                </a:solidFill>
              </a:rPr>
              <a:t>C(new) </a:t>
            </a:r>
            <a:r>
              <a:rPr lang="zh-CN" altLang="en-US" sz="2200" dirty="0" smtClean="0">
                <a:solidFill>
                  <a:srgbClr val="3366FF"/>
                </a:solidFill>
              </a:rPr>
              <a:t>仍未提交。</a:t>
            </a:r>
            <a:r>
              <a:rPr lang="en-US" altLang="zh-CN" sz="2200" dirty="0">
                <a:solidFill>
                  <a:srgbClr val="3366FF"/>
                </a:solidFill>
              </a:rPr>
              <a:t/>
            </a:r>
            <a:br>
              <a:rPr lang="en-US" altLang="zh-CN" sz="2200" dirty="0">
                <a:solidFill>
                  <a:srgbClr val="3366FF"/>
                </a:solidFill>
              </a:rPr>
            </a:br>
            <a:r>
              <a:rPr lang="zh-CN" altLang="en-US" sz="2200" dirty="0" smtClean="0">
                <a:solidFill>
                  <a:srgbClr val="3366FF"/>
                </a:solidFill>
              </a:rPr>
              <a:t>在（</a:t>
            </a:r>
            <a:r>
              <a:rPr lang="en-US" altLang="zh-CN" sz="2200" dirty="0" smtClean="0">
                <a:solidFill>
                  <a:srgbClr val="3366FF"/>
                </a:solidFill>
              </a:rPr>
              <a:t>7~8</a:t>
            </a:r>
            <a:r>
              <a:rPr lang="zh-CN" altLang="en-US" sz="2200" dirty="0" smtClean="0">
                <a:solidFill>
                  <a:srgbClr val="3366FF"/>
                </a:solidFill>
              </a:rPr>
              <a:t>）步，</a:t>
            </a:r>
            <a:r>
              <a:rPr lang="zh-CN" altLang="en-US" sz="2200" dirty="0">
                <a:solidFill>
                  <a:srgbClr val="3366FF"/>
                </a:solidFill>
              </a:rPr>
              <a:t>只有可能含有</a:t>
            </a:r>
            <a:r>
              <a:rPr lang="en-US" altLang="zh-CN" sz="2200" dirty="0">
                <a:solidFill>
                  <a:srgbClr val="3366FF"/>
                </a:solidFill>
              </a:rPr>
              <a:t>C(new)</a:t>
            </a:r>
            <a:r>
              <a:rPr lang="zh-CN" altLang="en-US" sz="2200" dirty="0">
                <a:solidFill>
                  <a:srgbClr val="3366FF"/>
                </a:solidFill>
              </a:rPr>
              <a:t>配置成为</a:t>
            </a:r>
            <a:r>
              <a:rPr lang="en-US" altLang="zh-CN" sz="2200" dirty="0">
                <a:solidFill>
                  <a:srgbClr val="3366FF"/>
                </a:solidFill>
              </a:rPr>
              <a:t>leader</a:t>
            </a:r>
            <a:r>
              <a:rPr lang="zh-CN" altLang="en-US" sz="2200" dirty="0">
                <a:solidFill>
                  <a:srgbClr val="3366FF"/>
                </a:solidFill>
              </a:rPr>
              <a:t>。</a:t>
            </a:r>
            <a:r>
              <a:rPr lang="en-US" altLang="zh-CN" sz="2200" dirty="0">
                <a:solidFill>
                  <a:srgbClr val="3366FF"/>
                </a:solidFill>
              </a:rPr>
              <a:t/>
            </a:r>
            <a:br>
              <a:rPr lang="en-US" altLang="zh-CN" sz="2200" dirty="0">
                <a:solidFill>
                  <a:srgbClr val="3366FF"/>
                </a:solidFill>
              </a:rPr>
            </a:br>
            <a:r>
              <a:rPr lang="zh-CN" altLang="en-US" sz="2200" dirty="0">
                <a:solidFill>
                  <a:srgbClr val="FF0000"/>
                </a:solidFill>
              </a:rPr>
              <a:t>所以整个过程中永远只会有一个</a:t>
            </a:r>
            <a:r>
              <a:rPr lang="en-US" altLang="zh-CN" sz="2200" dirty="0">
                <a:solidFill>
                  <a:srgbClr val="FF0000"/>
                </a:solidFill>
              </a:rPr>
              <a:t>leader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90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653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7848601" cy="428626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分布式一致性两个算法</a:t>
            </a:r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Raft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Paxos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多数派、两阶段（提案准备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批准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、编号、算法设计、编号所带来的问题（活锁、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选举）</a:t>
            </a:r>
            <a:endParaRPr lang="en-US" altLang="zh-CN" sz="2400" dirty="0" smtClean="0"/>
          </a:p>
          <a:p>
            <a:r>
              <a:rPr lang="en-US" altLang="zh-CN" sz="2400" dirty="0" smtClean="0"/>
              <a:t>Raft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Leader/candidate/follower</a:t>
            </a:r>
            <a:r>
              <a:rPr lang="zh-CN" altLang="en-US" sz="2400" dirty="0" smtClean="0"/>
              <a:t>，算法分解（逻辑分离），日志广播复制</a:t>
            </a:r>
            <a:r>
              <a:rPr lang="en-US" altLang="zh-CN" sz="2400" dirty="0" smtClean="0"/>
              <a:t>/Leader</a:t>
            </a:r>
            <a:r>
              <a:rPr lang="zh-CN" altLang="en-US" sz="2400" dirty="0" smtClean="0"/>
              <a:t>选举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机群变更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076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blog.csdn.net/ybdesire/article/details/78704786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www.jianshu.com/p/096ae57d1fe0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https://blog.csdn.net/xu__</a:t>
            </a:r>
            <a:r>
              <a:rPr lang="en-US" altLang="zh-CN" dirty="0" smtClean="0">
                <a:hlinkClick r:id="rId4"/>
              </a:rPr>
              <a:t>cg/article/details/73555161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blog.csdn.net/linuxheik/article/details/52579150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blog.csdn.net/hfty290/article/details/75331948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blog.csdn.net/u013679744/article/details/79222103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CA13528-80B5-46B8-A78B-47622CC58C0F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>
                <a:defRPr/>
              </a:pPr>
              <a:t>92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84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6363</TotalTime>
  <Words>6912</Words>
  <Application>Microsoft Office PowerPoint</Application>
  <PresentationFormat>全屏显示(4:3)</PresentationFormat>
  <Paragraphs>660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4" baseType="lpstr">
      <vt:lpstr>仿宋_GB2312</vt:lpstr>
      <vt:lpstr>华文新魏</vt:lpstr>
      <vt:lpstr>宋体</vt:lpstr>
      <vt:lpstr>微软雅黑</vt:lpstr>
      <vt:lpstr>Arial</vt:lpstr>
      <vt:lpstr>Calibri</vt:lpstr>
      <vt:lpstr>Century Gothic</vt:lpstr>
      <vt:lpstr>Times New Roman</vt:lpstr>
      <vt:lpstr>Verdana</vt:lpstr>
      <vt:lpstr>Wingdings</vt:lpstr>
      <vt:lpstr>Wingdings 2</vt:lpstr>
      <vt:lpstr>视点</vt:lpstr>
      <vt:lpstr>现代数据管理理论与技术  潘鹏</vt:lpstr>
      <vt:lpstr>Paxos算法</vt:lpstr>
      <vt:lpstr>Chubby采用的分布式一致性算法：paxos</vt:lpstr>
      <vt:lpstr>Paxos算法简介</vt:lpstr>
      <vt:lpstr>Paxos算法简介</vt:lpstr>
      <vt:lpstr>Paxos算法现状</vt:lpstr>
      <vt:lpstr>问题描述</vt:lpstr>
      <vt:lpstr>Paxos算法问题背景</vt:lpstr>
      <vt:lpstr>Paxos算法问题背景</vt:lpstr>
      <vt:lpstr>Paxos算法问题背景</vt:lpstr>
      <vt:lpstr>Paxos算法问题背景</vt:lpstr>
      <vt:lpstr>Paxos算法问题背景</vt:lpstr>
      <vt:lpstr>多数派写/读，法定集合</vt:lpstr>
      <vt:lpstr>算法定义与流程</vt:lpstr>
      <vt:lpstr>Paxos算法相关概念</vt:lpstr>
      <vt:lpstr>Paxos算法问题背景</vt:lpstr>
      <vt:lpstr>Paxos算法问题背景</vt:lpstr>
      <vt:lpstr>Paxos算法问题背景</vt:lpstr>
      <vt:lpstr>Paxos算法约束条件</vt:lpstr>
      <vt:lpstr>Paxos算法保证</vt:lpstr>
      <vt:lpstr>Paxos算法</vt:lpstr>
      <vt:lpstr>Paxos算法</vt:lpstr>
      <vt:lpstr>Paxos算法</vt:lpstr>
      <vt:lpstr>Paxos算法分析</vt:lpstr>
      <vt:lpstr>Paxos算法流程</vt:lpstr>
      <vt:lpstr>Paxos算法流程</vt:lpstr>
      <vt:lpstr>Paxos算法流程</vt:lpstr>
      <vt:lpstr>Paxos算法之诺言</vt:lpstr>
      <vt:lpstr>算法分析</vt:lpstr>
      <vt:lpstr>Paxos算法分析</vt:lpstr>
      <vt:lpstr>Paxos算法中提议的传播</vt:lpstr>
      <vt:lpstr>Paxos算法中提议的传播</vt:lpstr>
      <vt:lpstr>Paxos算法问题证明</vt:lpstr>
      <vt:lpstr>Paxos算法问题证明</vt:lpstr>
      <vt:lpstr>Paxos算法问题证明</vt:lpstr>
      <vt:lpstr>Paxos编号的重要性</vt:lpstr>
      <vt:lpstr>Paxos的编号问题</vt:lpstr>
      <vt:lpstr>Paxos议案ID生成算法</vt:lpstr>
      <vt:lpstr>Paxos编号的活锁问题</vt:lpstr>
      <vt:lpstr>Paxos解决活锁的Leader</vt:lpstr>
      <vt:lpstr>Paxos算法的活锁Leader选举</vt:lpstr>
      <vt:lpstr>Paxos算法的活锁Leader选举</vt:lpstr>
      <vt:lpstr>Paxos算法容错性</vt:lpstr>
      <vt:lpstr>Paxos算法容错性</vt:lpstr>
      <vt:lpstr>Paxos算法的姊妹篇： Raft算法</vt:lpstr>
      <vt:lpstr>RAFT算法问题背景</vt:lpstr>
      <vt:lpstr>RAFT算法问题背景</vt:lpstr>
      <vt:lpstr>CAP定理</vt:lpstr>
      <vt:lpstr>数据一致性模型</vt:lpstr>
      <vt:lpstr>一致性算法及其应用</vt:lpstr>
      <vt:lpstr>算法初衷</vt:lpstr>
      <vt:lpstr>机群组成及其原理</vt:lpstr>
      <vt:lpstr>Raft面对的问题及其分解策略</vt:lpstr>
      <vt:lpstr>复制状态机</vt:lpstr>
      <vt:lpstr>RAFT节点状态</vt:lpstr>
      <vt:lpstr>RAFT节点状态转换</vt:lpstr>
      <vt:lpstr>RAFT服务器通信（RPC）</vt:lpstr>
      <vt:lpstr>RAFT任期term</vt:lpstr>
      <vt:lpstr>RAFT任期</vt:lpstr>
      <vt:lpstr>Term的变化流程</vt:lpstr>
      <vt:lpstr>Term的变化流程</vt:lpstr>
      <vt:lpstr>日志及其复制</vt:lpstr>
      <vt:lpstr>RAFT日志和日志队列</vt:lpstr>
      <vt:lpstr>RAFT安全性</vt:lpstr>
      <vt:lpstr>RAFT安全性</vt:lpstr>
      <vt:lpstr>RAFT日志变更</vt:lpstr>
      <vt:lpstr>RAFT日志持久性</vt:lpstr>
      <vt:lpstr>RAFT日志广播</vt:lpstr>
      <vt:lpstr>Leader响应客户端请求</vt:lpstr>
      <vt:lpstr>RAFT日志复制</vt:lpstr>
      <vt:lpstr>RAFT日志不一致</vt:lpstr>
      <vt:lpstr>日志容错重发</vt:lpstr>
      <vt:lpstr>日志一致性检查</vt:lpstr>
      <vt:lpstr>日志一致性检查</vt:lpstr>
      <vt:lpstr>日志复制流程</vt:lpstr>
      <vt:lpstr>日志复制流程</vt:lpstr>
      <vt:lpstr>早期term的日志项</vt:lpstr>
      <vt:lpstr>早期term的日志项</vt:lpstr>
      <vt:lpstr>Leader选举</vt:lpstr>
      <vt:lpstr>Leader选举（Election）</vt:lpstr>
      <vt:lpstr>随机超时机制</vt:lpstr>
      <vt:lpstr>随机超时机制</vt:lpstr>
      <vt:lpstr>RAFT超时设置</vt:lpstr>
      <vt:lpstr>Leader自动降级</vt:lpstr>
      <vt:lpstr>过渡配置</vt:lpstr>
      <vt:lpstr>机群成员变更：过渡配置</vt:lpstr>
      <vt:lpstr>直接转换配置的不安全因素</vt:lpstr>
      <vt:lpstr>过渡配置</vt:lpstr>
      <vt:lpstr>机群成员变更流程</vt:lpstr>
      <vt:lpstr>机群成员变更流程</vt:lpstr>
      <vt:lpstr>总结</vt:lpstr>
      <vt:lpstr>参考资料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多结构化数据管理</dc:title>
  <dc:creator>panppl</dc:creator>
  <cp:lastModifiedBy>微软用户</cp:lastModifiedBy>
  <cp:revision>979</cp:revision>
  <dcterms:created xsi:type="dcterms:W3CDTF">2012-06-05T07:26:34Z</dcterms:created>
  <dcterms:modified xsi:type="dcterms:W3CDTF">2019-10-17T07:22:01Z</dcterms:modified>
</cp:coreProperties>
</file>