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53"/>
  </p:notesMasterIdLst>
  <p:sldIdLst>
    <p:sldId id="256" r:id="rId2"/>
    <p:sldId id="257" r:id="rId3"/>
    <p:sldId id="360" r:id="rId4"/>
    <p:sldId id="258" r:id="rId5"/>
    <p:sldId id="259" r:id="rId6"/>
    <p:sldId id="366" r:id="rId7"/>
    <p:sldId id="260" r:id="rId8"/>
    <p:sldId id="261" r:id="rId9"/>
    <p:sldId id="262" r:id="rId10"/>
    <p:sldId id="263" r:id="rId11"/>
    <p:sldId id="264" r:id="rId12"/>
    <p:sldId id="353" r:id="rId13"/>
    <p:sldId id="367" r:id="rId14"/>
    <p:sldId id="351" r:id="rId15"/>
    <p:sldId id="354" r:id="rId16"/>
    <p:sldId id="352" r:id="rId17"/>
    <p:sldId id="355" r:id="rId18"/>
    <p:sldId id="265" r:id="rId19"/>
    <p:sldId id="350" r:id="rId20"/>
    <p:sldId id="368" r:id="rId21"/>
    <p:sldId id="358" r:id="rId22"/>
    <p:sldId id="359" r:id="rId23"/>
    <p:sldId id="356" r:id="rId24"/>
    <p:sldId id="266" r:id="rId25"/>
    <p:sldId id="357" r:id="rId26"/>
    <p:sldId id="372" r:id="rId27"/>
    <p:sldId id="267" r:id="rId28"/>
    <p:sldId id="268" r:id="rId29"/>
    <p:sldId id="269" r:id="rId30"/>
    <p:sldId id="369" r:id="rId31"/>
    <p:sldId id="270" r:id="rId32"/>
    <p:sldId id="271" r:id="rId33"/>
    <p:sldId id="272" r:id="rId34"/>
    <p:sldId id="273" r:id="rId35"/>
    <p:sldId id="274" r:id="rId36"/>
    <p:sldId id="275" r:id="rId37"/>
    <p:sldId id="370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371" r:id="rId46"/>
    <p:sldId id="283" r:id="rId47"/>
    <p:sldId id="361" r:id="rId48"/>
    <p:sldId id="362" r:id="rId49"/>
    <p:sldId id="363" r:id="rId50"/>
    <p:sldId id="364" r:id="rId51"/>
    <p:sldId id="365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>
      <p:cViewPr varScale="1">
        <p:scale>
          <a:sx n="76" d="100"/>
          <a:sy n="76" d="100"/>
        </p:scale>
        <p:origin x="106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678D80F-8874-4AFF-BD4F-C847D26D5912}" type="datetimeFigureOut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69D9402-706A-4B5D-A0FF-B064D166B2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0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圆角矩形 5"/>
          <p:cNvSpPr/>
          <p:nvPr/>
        </p:nvSpPr>
        <p:spPr>
          <a:xfrm>
            <a:off x="419100" y="433388"/>
            <a:ext cx="8305800" cy="3109912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280168"/>
            <a:ext cx="7772400" cy="1220138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>
            <a:normAutofit/>
          </a:bodyPr>
          <a:lstStyle>
            <a:lvl1pPr marL="36576" indent="0" algn="l">
              <a:spcBef>
                <a:spcPts val="0"/>
              </a:spcBef>
              <a:buNone/>
              <a:defRPr sz="28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5F8DD5-059C-4720-B49E-9F7F49CC09D5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7F249F-09DC-41D7-BBC4-EACD8FEC57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单圆角矩形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B92F475-52DF-4A36-9F5F-007740F2A8E0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0A6640-52CE-4A71-A02F-CE82BDD11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CBED6-5FAA-4FDE-8D60-ACB3F2D76A38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018FF-9AAF-4275-8E75-9B15D01C3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5C64D-8A63-41A3-A41A-32D492801096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951D-305A-44D2-9E1C-7A445F28AE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3E969-0C48-4F5A-8985-412E2AB42B8D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5574-87F5-41EA-A0AE-AF76F36D81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1241AA-0336-46F1-BB70-DDB71EF9883D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A8F902-7BAF-4DC8-A341-32D303C21F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AC1C-C59C-498B-B1E3-C0E7B0C478BC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8B616-8013-42E3-A893-520F6CA536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0E545-19F5-4D87-9F59-011193F2A532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BFD58-EDC0-4A28-8199-2478531E00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625B5-A804-461B-AF2A-20BC88FAF38A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DEAF-3FF4-40E4-8DAD-481522F81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7AFFC2-C3EA-495E-9E8E-EFCF79B92119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16F7F12-B380-4E77-96E1-6F8FD08CB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圆角矩形 4"/>
          <p:cNvSpPr/>
          <p:nvPr userDrawn="1"/>
        </p:nvSpPr>
        <p:spPr>
          <a:xfrm>
            <a:off x="419100" y="433388"/>
            <a:ext cx="8305800" cy="923925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accent3">
                  <a:lumMod val="20000"/>
                  <a:lumOff val="80000"/>
                </a:scheme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562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00062" y="1714500"/>
            <a:ext cx="8143903" cy="4286268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4279C-1979-48DE-A8CF-CC4FBB40C499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5CC0DFA-9151-439E-B447-2D73D2517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236296" y="589152"/>
            <a:ext cx="134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i="1" dirty="0" smtClean="0">
                <a:solidFill>
                  <a:schemeClr val="bg1"/>
                </a:solidFill>
                <a:latin typeface="+mn-ea"/>
                <a:ea typeface="+mn-ea"/>
              </a:rPr>
              <a:t>华中科技大学             潘鹏</a:t>
            </a:r>
            <a:endParaRPr lang="zh-CN" altLang="en-US" sz="1400" b="1" i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D46CE-B857-4EE3-96AB-54C910750660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B06B7-300B-4160-89BF-C505566D9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1" name="文本占位符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4351FA2-A107-45FE-BC27-0241B534C980}" type="datetime1">
              <a:rPr lang="zh-CN" altLang="en-US"/>
              <a:pPr>
                <a:defRPr/>
              </a:pPr>
              <a:t>2019/10/17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E1C9679-16A6-4B68-BC0E-008BC1590E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0" r:id="rId2"/>
    <p:sldLayoutId id="2147484222" r:id="rId3"/>
    <p:sldLayoutId id="2147484219" r:id="rId4"/>
    <p:sldLayoutId id="2147484218" r:id="rId5"/>
    <p:sldLayoutId id="2147484217" r:id="rId6"/>
    <p:sldLayoutId id="2147484223" r:id="rId7"/>
    <p:sldLayoutId id="2147484224" r:id="rId8"/>
    <p:sldLayoutId id="2147484216" r:id="rId9"/>
    <p:sldLayoutId id="2147484225" r:id="rId10"/>
    <p:sldLayoutId id="2147484215" r:id="rId11"/>
    <p:sldLayoutId id="214748421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  <a:ea typeface="微软雅黑" pitchFamily="34" charset="-122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etiathome.berkeley.edu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313" y="1279525"/>
            <a:ext cx="7772400" cy="2006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现代数据管理理论与技术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 smtClean="0"/>
              <a:t>潘鹏</a:t>
            </a:r>
            <a:endParaRPr lang="zh-CN" altLang="en-US" sz="3100" dirty="0"/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2459037"/>
          </a:xfrm>
        </p:spPr>
        <p:txBody>
          <a:bodyPr/>
          <a:lstStyle/>
          <a:p>
            <a:pPr marL="36513"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数据处理技术</a:t>
            </a:r>
          </a:p>
          <a:p>
            <a:pPr marL="36513" eaLnBrk="1" hangingPunct="1"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     </a:t>
            </a:r>
            <a:r>
              <a:rPr lang="en-US" altLang="zh-CN" dirty="0" smtClean="0">
                <a:solidFill>
                  <a:schemeClr val="tx1"/>
                </a:solidFill>
              </a:rPr>
              <a:t>Google MapReduce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输入输出类型</a:t>
            </a:r>
          </a:p>
        </p:txBody>
      </p:sp>
      <p:sp>
        <p:nvSpPr>
          <p:cNvPr id="1536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dirty="0" smtClean="0"/>
              <a:t>用户定义的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函数在概念上有相关联的类型：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map(k1,v1) -&gt;list(k2,v2)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reduce(k2,list(v2)) -&gt;list(v2)</a:t>
            </a:r>
          </a:p>
          <a:p>
            <a:pPr>
              <a:lnSpc>
                <a:spcPct val="150000"/>
              </a:lnSpc>
              <a:spcBef>
                <a:spcPts val="300"/>
              </a:spcBef>
              <a:buFont typeface="Wingdings 2" pitchFamily="18" charset="2"/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C++</a:t>
            </a:r>
            <a:r>
              <a:rPr lang="zh-CN" altLang="en-US" sz="2400" dirty="0" smtClean="0">
                <a:solidFill>
                  <a:srgbClr val="0000FF"/>
                </a:solidFill>
              </a:rPr>
              <a:t>中使用字符串类型作为用户自定义函数的输入输出，用户在自己的代码中对字符串进行适当的类型转换。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1AF31A3-50EF-4054-A395-FA2C5370DE6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357950" y="2643182"/>
            <a:ext cx="2286016" cy="571504"/>
          </a:xfrm>
          <a:prstGeom prst="wedgeRoundRectCallout">
            <a:avLst>
              <a:gd name="adj1" fmla="val -105015"/>
              <a:gd name="adj2" fmla="val -84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Iterator</a:t>
            </a:r>
            <a:endParaRPr lang="zh-CN" altLang="en-US" sz="2800" dirty="0"/>
          </a:p>
        </p:txBody>
      </p:sp>
      <p:cxnSp>
        <p:nvCxnSpPr>
          <p:cNvPr id="7" name="直接箭头连接符 6"/>
          <p:cNvCxnSpPr/>
          <p:nvPr/>
        </p:nvCxnSpPr>
        <p:spPr>
          <a:xfrm rot="10800000" flipV="1">
            <a:off x="3851920" y="2929984"/>
            <a:ext cx="285752" cy="21431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执行机制</a:t>
            </a:r>
          </a:p>
        </p:txBody>
      </p:sp>
      <p:sp>
        <p:nvSpPr>
          <p:cNvPr id="1638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23850" y="1714500"/>
            <a:ext cx="8320088" cy="4883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smtClean="0"/>
              <a:t>Map</a:t>
            </a:r>
            <a:r>
              <a:rPr lang="zh-CN" altLang="en-US" sz="2400" dirty="0" smtClean="0"/>
              <a:t>调用被分布到多台机器上执行：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调用的输入数据自动分割为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</a:rPr>
              <a:t>个数据片段</a:t>
            </a:r>
            <a:r>
              <a:rPr lang="zh-CN" altLang="en-US" sz="2400" dirty="0" smtClean="0"/>
              <a:t>的集合，这些数据片段在不同的机器上并行处理。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 smtClean="0"/>
              <a:t>Reduce</a:t>
            </a:r>
            <a:r>
              <a:rPr lang="zh-CN" altLang="en-US" sz="2400" dirty="0" smtClean="0"/>
              <a:t>调用也分布在多台机器上执行：使用分区函数将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调用产生的中间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</a:t>
            </a:r>
            <a:r>
              <a:rPr lang="zh-CN" altLang="en-US" sz="2400" dirty="0" smtClean="0">
                <a:solidFill>
                  <a:srgbClr val="FF0000"/>
                </a:solidFill>
              </a:rPr>
              <a:t>分成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个不同分区</a:t>
            </a:r>
            <a:r>
              <a:rPr lang="zh-CN" altLang="en-US" sz="2400" dirty="0" smtClean="0"/>
              <a:t>（例如</a:t>
            </a:r>
            <a:r>
              <a:rPr lang="en-US" altLang="zh-CN" sz="2400" dirty="0" smtClean="0"/>
              <a:t>hash(key) mod R</a:t>
            </a:r>
            <a:r>
              <a:rPr lang="zh-CN" altLang="en-US" sz="2400" dirty="0" smtClean="0"/>
              <a:t>），</a:t>
            </a:r>
            <a:r>
              <a:rPr lang="zh-CN" altLang="en-US" sz="2400" dirty="0" smtClean="0">
                <a:solidFill>
                  <a:srgbClr val="FF0000"/>
                </a:solidFill>
              </a:rPr>
              <a:t>分区数量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）和</a:t>
            </a:r>
            <a:r>
              <a:rPr lang="zh-CN" altLang="en-US" sz="2400" dirty="0" smtClean="0">
                <a:solidFill>
                  <a:srgbClr val="FF0000"/>
                </a:solidFill>
              </a:rPr>
              <a:t>分区函数</a:t>
            </a:r>
            <a:r>
              <a:rPr lang="zh-CN" altLang="en-US" sz="2400" dirty="0" smtClean="0"/>
              <a:t>由用户来指定。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10BE856-C0A6-4FC2-9FE5-1FF9A032A08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90" y="500063"/>
            <a:ext cx="8858280" cy="6429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基本原理（</a:t>
            </a:r>
            <a:r>
              <a:rPr lang="en-US" altLang="zh-CN" dirty="0" smtClean="0"/>
              <a:t>job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map/reduce</a:t>
            </a:r>
            <a:r>
              <a:rPr lang="zh-CN" altLang="en-US" dirty="0" smtClean="0"/>
              <a:t>阶段）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500174"/>
            <a:ext cx="8286750" cy="50006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/>
              <a:t>用户提交工作（</a:t>
            </a:r>
            <a:r>
              <a:rPr lang="en-US" altLang="zh-CN" sz="2400" dirty="0" smtClean="0">
                <a:solidFill>
                  <a:srgbClr val="FF0000"/>
                </a:solidFill>
              </a:rPr>
              <a:t>job</a:t>
            </a:r>
            <a:r>
              <a:rPr lang="zh-CN" altLang="en-US" sz="2400" dirty="0" smtClean="0"/>
              <a:t>）给调度系统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     ↓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一个</a:t>
            </a:r>
            <a:r>
              <a:rPr lang="en-US" altLang="zh-CN" sz="2400" dirty="0" smtClean="0"/>
              <a:t>job</a:t>
            </a:r>
            <a:r>
              <a:rPr lang="zh-CN" altLang="en-US" sz="2400" dirty="0" smtClean="0"/>
              <a:t>包含一系列的任务（</a:t>
            </a:r>
            <a:r>
              <a:rPr lang="en-US" altLang="zh-CN" sz="2400" dirty="0" smtClean="0">
                <a:solidFill>
                  <a:srgbClr val="FF0000"/>
                </a:solidFill>
              </a:rPr>
              <a:t>task</a:t>
            </a:r>
            <a:r>
              <a:rPr lang="zh-CN" altLang="en-US" sz="2400" dirty="0" smtClean="0"/>
              <a:t>），调度系统将这些</a:t>
            </a:r>
            <a:r>
              <a:rPr lang="en-US" altLang="zh-CN" sz="2400" dirty="0" smtClean="0"/>
              <a:t>task</a:t>
            </a:r>
            <a:r>
              <a:rPr lang="zh-CN" altLang="en-US" sz="2400" dirty="0" smtClean="0"/>
              <a:t>调度到集群中多台可用的机器上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     ↓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完成任务之后，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的输出存放在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个输出文件中（</a:t>
            </a:r>
            <a:r>
              <a:rPr lang="zh-CN" altLang="en-US" sz="2400" dirty="0" smtClean="0">
                <a:solidFill>
                  <a:srgbClr val="0000FF"/>
                </a:solidFill>
              </a:rPr>
              <a:t>每个</a:t>
            </a:r>
            <a:r>
              <a:rPr lang="en-US" altLang="zh-CN" sz="2400" dirty="0" smtClean="0">
                <a:solidFill>
                  <a:srgbClr val="0000FF"/>
                </a:solidFill>
              </a:rPr>
              <a:t>Reduce</a:t>
            </a:r>
            <a:r>
              <a:rPr lang="zh-CN" altLang="en-US" sz="2400" dirty="0" smtClean="0">
                <a:solidFill>
                  <a:srgbClr val="0000FF"/>
                </a:solidFill>
              </a:rPr>
              <a:t>任务产生一个输出文件，文件名由用户指定</a:t>
            </a:r>
            <a:r>
              <a:rPr lang="zh-CN" altLang="en-US" sz="2400" dirty="0" smtClean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AB82884-629E-4AA8-8E30-028F188F10A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39552" y="4805586"/>
            <a:ext cx="7858180" cy="1143008"/>
          </a:xfrm>
          <a:prstGeom prst="wedgeRoundRectCallout">
            <a:avLst>
              <a:gd name="adj1" fmla="val 25194"/>
              <a:gd name="adj2" fmla="val -92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/>
              <a:t>这</a:t>
            </a:r>
            <a:r>
              <a:rPr lang="en-US" altLang="zh-CN" sz="2400" dirty="0"/>
              <a:t>R</a:t>
            </a:r>
            <a:r>
              <a:rPr lang="zh-CN" altLang="en-US" sz="2400" dirty="0"/>
              <a:t>个输出文件是否合并？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 smtClean="0"/>
              <a:t>    作为</a:t>
            </a:r>
            <a:r>
              <a:rPr lang="zh-CN" altLang="en-US" sz="2400" dirty="0"/>
              <a:t>另外一个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的输入，在可以处理多个分割文件的分布式应用中使用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系统的节点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客户端节点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Master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70C0"/>
                </a:solidFill>
              </a:rPr>
              <a:t>map phase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70C0"/>
                </a:solidFill>
              </a:rPr>
              <a:t>    reduce phase</a:t>
            </a:r>
            <a:endParaRPr lang="zh-CN" altLang="en-US" dirty="0" smtClean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143875" cy="5000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）用户程序首先调用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库将输入文件分成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数据片段</a:t>
            </a:r>
            <a:r>
              <a:rPr lang="zh-CN" altLang="en-US" sz="2400" dirty="0" smtClean="0"/>
              <a:t>，数据片段的大小一般从 </a:t>
            </a:r>
            <a:r>
              <a:rPr lang="en-US" altLang="zh-CN" sz="2400" dirty="0" smtClean="0"/>
              <a:t>16MB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64MB(</a:t>
            </a:r>
            <a:r>
              <a:rPr lang="zh-CN" altLang="en-US" sz="2400" dirty="0" smtClean="0">
                <a:solidFill>
                  <a:srgbClr val="0000FF"/>
                </a:solidFill>
              </a:rPr>
              <a:t>通过可选的参数来控制每个数据片段的大小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。然后用户程序在机群中创建大量的</a:t>
            </a:r>
            <a:r>
              <a:rPr lang="zh-CN" altLang="en-US" sz="2400" dirty="0" smtClean="0">
                <a:solidFill>
                  <a:srgbClr val="FF0000"/>
                </a:solidFill>
              </a:rPr>
              <a:t>程序副本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copies of the program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>
              <a:lnSpc>
                <a:spcPct val="120000"/>
              </a:lnSpc>
              <a:defRPr/>
            </a:pPr>
            <a:endParaRPr lang="zh-CN" altLang="en-US" sz="24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）程序副本中有一个特殊的程序（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/>
              <a:t>），其它的程序都在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master</a:t>
            </a:r>
            <a:r>
              <a:rPr lang="zh-CN" altLang="en-US" sz="2400" dirty="0" smtClean="0"/>
              <a:t>分配任务（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任务和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任务），将每一个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任务或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任务分配给一个空闲的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F0A6BEC-A8F7-48D0-88D8-8CF277BE3AEA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）被分配了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读取相关的输入数据片段，从中</a:t>
            </a:r>
            <a:r>
              <a:rPr lang="zh-CN" altLang="en-US" sz="2400" dirty="0" smtClean="0">
                <a:solidFill>
                  <a:srgbClr val="FF0000"/>
                </a:solidFill>
              </a:rPr>
              <a:t>解析出“键值”对</a:t>
            </a:r>
            <a:r>
              <a:rPr lang="zh-CN" altLang="en-US" sz="2400" dirty="0" smtClean="0"/>
              <a:t>，然后将其传递给用户自定义的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函数，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函数生成并输出的</a:t>
            </a:r>
            <a:r>
              <a:rPr lang="zh-CN" altLang="en-US" sz="2400" dirty="0" smtClean="0">
                <a:solidFill>
                  <a:srgbClr val="FF0000"/>
                </a:solidFill>
              </a:rPr>
              <a:t>中间“键值”</a:t>
            </a:r>
            <a:r>
              <a:rPr lang="zh-CN" altLang="en-US" sz="2400" dirty="0" smtClean="0"/>
              <a:t>对，并</a:t>
            </a:r>
            <a:r>
              <a:rPr lang="zh-CN" altLang="en-US" sz="2400" dirty="0" smtClean="0">
                <a:solidFill>
                  <a:srgbClr val="FF0000"/>
                </a:solidFill>
              </a:rPr>
              <a:t>缓存</a:t>
            </a:r>
            <a:r>
              <a:rPr lang="zh-CN" altLang="en-US" sz="2400" dirty="0" smtClean="0"/>
              <a:t>在内存中。</a:t>
            </a:r>
          </a:p>
          <a:p>
            <a:pPr>
              <a:lnSpc>
                <a:spcPct val="120000"/>
              </a:lnSpc>
              <a:defRPr/>
            </a:pPr>
            <a:endParaRPr lang="en-US" altLang="zh-CN" sz="24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缓存中</a:t>
            </a:r>
            <a:r>
              <a:rPr lang="zh-CN" altLang="en-US" sz="2400" dirty="0" smtClean="0"/>
              <a:t>的“键值”对通过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分区函数</a:t>
            </a:r>
            <a:r>
              <a:rPr lang="zh-CN" altLang="en-US" sz="2400" dirty="0" smtClean="0"/>
              <a:t>分成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个区域</a:t>
            </a:r>
            <a:r>
              <a:rPr lang="zh-CN" altLang="en-US" sz="2400" dirty="0" smtClean="0"/>
              <a:t>，之后</a:t>
            </a:r>
            <a:r>
              <a:rPr lang="zh-CN" altLang="en-US" sz="2400" dirty="0" smtClean="0">
                <a:solidFill>
                  <a:srgbClr val="FF0000"/>
                </a:solidFill>
              </a:rPr>
              <a:t>周期性的写入到本地磁盘</a:t>
            </a:r>
            <a:r>
              <a:rPr lang="zh-CN" altLang="en-US" sz="2400" dirty="0" smtClean="0"/>
              <a:t>上。“键值”对在本地磁盘上的</a:t>
            </a:r>
            <a:r>
              <a:rPr lang="zh-CN" altLang="en-US" sz="2400" dirty="0" smtClean="0">
                <a:solidFill>
                  <a:srgbClr val="FF0000"/>
                </a:solidFill>
              </a:rPr>
              <a:t>存储位置</a:t>
            </a:r>
            <a:r>
              <a:rPr lang="zh-CN" altLang="en-US" sz="2400" dirty="0" smtClean="0"/>
              <a:t>将被回传给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将这些存储位置传给</a:t>
            </a:r>
            <a:r>
              <a:rPr lang="en-US" altLang="zh-CN" sz="2400" dirty="0" smtClean="0"/>
              <a:t>Reduce worker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EAFC396-1F8E-49D5-B549-F48185D15FD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2048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3802732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Reduce worker</a:t>
            </a:r>
            <a:r>
              <a:rPr lang="zh-CN" altLang="en-US" sz="2400" dirty="0" smtClean="0"/>
              <a:t>接收到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发来的数据存储位置信息后，</a:t>
            </a:r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RPC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Map worker</a:t>
            </a:r>
            <a:r>
              <a:rPr lang="zh-CN" altLang="en-US" sz="2400" dirty="0" smtClean="0"/>
              <a:t>的磁盘上</a:t>
            </a:r>
            <a:r>
              <a:rPr lang="zh-CN" altLang="en-US" sz="2400" dirty="0" smtClean="0">
                <a:solidFill>
                  <a:srgbClr val="FF0000"/>
                </a:solidFill>
              </a:rPr>
              <a:t>读取这些缓存数据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/>
              <a:t>    Reduce worker</a:t>
            </a:r>
            <a:r>
              <a:rPr lang="zh-CN" altLang="en-US" sz="2400" dirty="0" smtClean="0"/>
              <a:t>读取了所有的中间数据后，通过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对</a:t>
            </a:r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dirty="0" smtClean="0">
                <a:solidFill>
                  <a:srgbClr val="FF0000"/>
                </a:solidFill>
              </a:rPr>
              <a:t>进行排序</a:t>
            </a:r>
            <a:r>
              <a:rPr lang="zh-CN" altLang="en-US" sz="2400" dirty="0" smtClean="0"/>
              <a:t>使具有相同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值的数据</a:t>
            </a:r>
            <a:r>
              <a:rPr lang="zh-CN" altLang="en-US" sz="2400" dirty="0" smtClean="0">
                <a:solidFill>
                  <a:srgbClr val="FF0000"/>
                </a:solidFill>
              </a:rPr>
              <a:t>聚合</a:t>
            </a:r>
            <a:r>
              <a:rPr lang="zh-CN" altLang="en-US" sz="2400" dirty="0" smtClean="0"/>
              <a:t>在一起。</a:t>
            </a: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>
                <a:solidFill>
                  <a:srgbClr val="0000FF"/>
                </a:solidFill>
              </a:rPr>
              <a:t>许多不同的</a:t>
            </a:r>
            <a:r>
              <a:rPr lang="en-US" altLang="zh-CN" sz="2400" dirty="0" smtClean="0">
                <a:solidFill>
                  <a:srgbClr val="0000FF"/>
                </a:solidFill>
              </a:rPr>
              <a:t>key</a:t>
            </a:r>
            <a:r>
              <a:rPr lang="zh-CN" altLang="en-US" sz="2400" dirty="0" smtClean="0">
                <a:solidFill>
                  <a:srgbClr val="0000FF"/>
                </a:solidFill>
              </a:rPr>
              <a:t>值会映射到相同的</a:t>
            </a:r>
            <a:r>
              <a:rPr lang="en-US" altLang="zh-CN" sz="2400" dirty="0" smtClean="0">
                <a:solidFill>
                  <a:srgbClr val="0000FF"/>
                </a:solidFill>
              </a:rPr>
              <a:t>Reduce</a:t>
            </a:r>
            <a:r>
              <a:rPr lang="zh-CN" altLang="en-US" sz="2400" dirty="0" smtClean="0">
                <a:solidFill>
                  <a:srgbClr val="0000FF"/>
                </a:solidFill>
              </a:rPr>
              <a:t>任务上，因此必须进行排序。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如果中间数据太大无法在内存中完成排序，就进行外部排序。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1809730-7D96-4EAE-AD07-DC5F488C360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执行过程</a:t>
            </a:r>
            <a:endParaRPr lang="zh-CN" altLang="en-US" dirty="0"/>
          </a:p>
        </p:txBody>
      </p:sp>
      <p:sp>
        <p:nvSpPr>
          <p:cNvPr id="2150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Reduce worker</a:t>
            </a:r>
            <a:r>
              <a:rPr lang="zh-CN" altLang="en-US" sz="2400" dirty="0" smtClean="0"/>
              <a:t>遍历排序后的中间数据：对于每个中间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值，</a:t>
            </a:r>
            <a:r>
              <a:rPr lang="en-US" altLang="zh-CN" sz="2400" dirty="0" smtClean="0"/>
              <a:t>Reduce worker</a:t>
            </a:r>
            <a:r>
              <a:rPr lang="zh-CN" altLang="en-US" sz="2400" dirty="0" smtClean="0"/>
              <a:t>将它和相关的中间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的集合传递给用户自定义的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函数的输出被追加到</a:t>
            </a:r>
            <a:r>
              <a:rPr lang="zh-CN" altLang="en-US" sz="2400" dirty="0" smtClean="0">
                <a:solidFill>
                  <a:srgbClr val="FF0000"/>
                </a:solidFill>
              </a:rPr>
              <a:t>所属分区的输出文件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）所有的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任务都完成之后，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>
                <a:solidFill>
                  <a:srgbClr val="FF0000"/>
                </a:solidFill>
              </a:rPr>
              <a:t>唤醒用户程序</a:t>
            </a:r>
            <a:r>
              <a:rPr lang="zh-CN" altLang="en-US" sz="2400" dirty="0" smtClean="0"/>
              <a:t>，用户程序对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的调用返回。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EA1EB84-58DD-4684-BDE4-F852E92350A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实现模型</a:t>
            </a:r>
            <a:endParaRPr lang="zh-CN" altLang="en-US" dirty="0"/>
          </a:p>
        </p:txBody>
      </p:sp>
      <p:sp>
        <p:nvSpPr>
          <p:cNvPr id="2253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92F2F7B-27BE-4DC2-8C8D-9C28A94F69E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428750"/>
            <a:ext cx="8048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7092280" y="2132856"/>
            <a:ext cx="1714512" cy="1112714"/>
          </a:xfrm>
          <a:prstGeom prst="wedgeRoundRectCallout">
            <a:avLst>
              <a:gd name="adj1" fmla="val 7024"/>
              <a:gd name="adj2" fmla="val 904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全局文件系统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Master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355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）每一个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任务的状态</a:t>
            </a:r>
            <a:r>
              <a:rPr lang="zh-CN" altLang="en-US" sz="2400" dirty="0" smtClean="0"/>
              <a:t>（空闲、工作中或完成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，每个</a:t>
            </a:r>
            <a:r>
              <a:rPr lang="en-US" altLang="zh-CN" sz="2400" dirty="0" smtClean="0"/>
              <a:t>M-R</a:t>
            </a:r>
            <a:r>
              <a:rPr lang="zh-CN" altLang="en-US" sz="2400" dirty="0" smtClean="0">
                <a:solidFill>
                  <a:srgbClr val="FF0000"/>
                </a:solidFill>
              </a:rPr>
              <a:t>任务对的调度状态。</a:t>
            </a:r>
            <a:endParaRPr lang="zh-CN" altLang="en-US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非空闲任务的机器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的标识。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）对于每个已经完成的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存储其产生的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个</a:t>
            </a:r>
            <a:r>
              <a:rPr lang="zh-CN" altLang="en-US" sz="2400" dirty="0" smtClean="0">
                <a:solidFill>
                  <a:srgbClr val="FF0000"/>
                </a:solidFill>
              </a:rPr>
              <a:t>中间文件存储区域的大小和位置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56D9EA1-05DF-46DD-85F2-77658EC62C0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基本特性</a:t>
            </a:r>
          </a:p>
        </p:txBody>
      </p:sp>
      <p:sp>
        <p:nvSpPr>
          <p:cNvPr id="819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00063" y="1268413"/>
            <a:ext cx="8143875" cy="5184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：一</a:t>
            </a:r>
            <a:r>
              <a:rPr lang="zh-CN" altLang="en-US" sz="2400" dirty="0" smtClean="0"/>
              <a:t>种线性可伸缩的编程</a:t>
            </a:r>
            <a:r>
              <a:rPr lang="zh-CN" altLang="en-US" sz="2400" dirty="0" smtClean="0"/>
              <a:t>模型，处理和生成超大数据集的算法模型。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i="1" dirty="0" smtClean="0">
                <a:solidFill>
                  <a:srgbClr val="0000FF"/>
                </a:solidFill>
              </a:rPr>
              <a:t>受启发于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Lisp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和许多其他函数式语言的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Map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和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Reduce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的原语。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架构的程序能够在大量的普通配置的计算机上实现并行化处理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0000FF"/>
                </a:solidFill>
              </a:rPr>
              <a:t>典型的</a:t>
            </a:r>
            <a:r>
              <a:rPr lang="en-US" altLang="zh-CN" sz="2400" dirty="0" smtClean="0">
                <a:solidFill>
                  <a:srgbClr val="0000FF"/>
                </a:solidFill>
              </a:rPr>
              <a:t>MapReduce</a:t>
            </a:r>
            <a:r>
              <a:rPr lang="zh-CN" altLang="en-US" sz="2400" dirty="0" smtClean="0">
                <a:solidFill>
                  <a:srgbClr val="0000FF"/>
                </a:solidFill>
              </a:rPr>
              <a:t>计算往往由几千台机器组成、处理</a:t>
            </a:r>
            <a:r>
              <a:rPr lang="en-US" altLang="zh-CN" sz="2400" dirty="0" smtClean="0">
                <a:solidFill>
                  <a:srgbClr val="0000FF"/>
                </a:solidFill>
              </a:rPr>
              <a:t>TB</a:t>
            </a:r>
            <a:r>
              <a:rPr lang="zh-CN" altLang="en-US" sz="2400" dirty="0" smtClean="0">
                <a:solidFill>
                  <a:srgbClr val="0000FF"/>
                </a:solidFill>
              </a:rPr>
              <a:t>级的数据</a:t>
            </a:r>
            <a:r>
              <a:rPr lang="zh-CN" altLang="en-US" sz="2400" dirty="0" smtClean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66D2142-846B-484F-B869-C693EED3CD4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34" y="1595201"/>
            <a:ext cx="8143903" cy="42862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Master——</a:t>
            </a:r>
            <a:r>
              <a:rPr lang="zh-CN" altLang="en-US" sz="2400" dirty="0" smtClean="0"/>
              <a:t>“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数据管道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位置数据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”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中间文件存储区域的位置信息通过该管道从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传递到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当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任务完成时，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接收到位置和大小的</a:t>
            </a:r>
            <a:r>
              <a:rPr lang="zh-CN" altLang="en-US" sz="2400" dirty="0" smtClean="0">
                <a:solidFill>
                  <a:srgbClr val="FF0000"/>
                </a:solidFill>
              </a:rPr>
              <a:t>更新信息</a:t>
            </a:r>
            <a:r>
              <a:rPr lang="zh-CN" altLang="en-US" sz="2400" dirty="0" smtClean="0"/>
              <a:t>，这些信息</a:t>
            </a:r>
            <a:r>
              <a:rPr lang="zh-CN" altLang="en-US" sz="2400" dirty="0" smtClean="0">
                <a:solidFill>
                  <a:srgbClr val="FF0000"/>
                </a:solidFill>
              </a:rPr>
              <a:t>逐步递增</a:t>
            </a:r>
            <a:r>
              <a:rPr lang="zh-CN" altLang="en-US" sz="2400" dirty="0" smtClean="0"/>
              <a:t>的推送给那些正在工作的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355976" y="5301208"/>
            <a:ext cx="914400" cy="612648"/>
          </a:xfrm>
          <a:prstGeom prst="wedgeRoundRectCallout">
            <a:avLst>
              <a:gd name="adj1" fmla="val -44544"/>
              <a:gd name="adj2" fmla="val 76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原子提交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2699792" y="5081837"/>
            <a:ext cx="1368152" cy="612648"/>
          </a:xfrm>
          <a:prstGeom prst="wedgeRoundRectCallout">
            <a:avLst>
              <a:gd name="adj1" fmla="val -44544"/>
              <a:gd name="adj2" fmla="val 763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周期性写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原子操作</a:t>
            </a:r>
            <a:endParaRPr lang="zh-CN" altLang="en-US" dirty="0"/>
          </a:p>
        </p:txBody>
      </p:sp>
      <p:sp>
        <p:nvSpPr>
          <p:cNvPr id="2457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28750"/>
            <a:ext cx="8143875" cy="50006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对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任务的输出是</a:t>
            </a:r>
            <a:r>
              <a:rPr lang="zh-CN" altLang="en-US" sz="2400" dirty="0" smtClean="0">
                <a:solidFill>
                  <a:srgbClr val="FF0000"/>
                </a:solidFill>
              </a:rPr>
              <a:t>原子提交</a:t>
            </a:r>
            <a:r>
              <a:rPr lang="zh-CN" altLang="en-US" sz="2400" dirty="0" smtClean="0"/>
              <a:t>的。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每个工作中的任务把它的输出写到</a:t>
            </a:r>
            <a:r>
              <a:rPr lang="zh-CN" altLang="en-US" sz="2400" dirty="0" smtClean="0">
                <a:solidFill>
                  <a:srgbClr val="FF0000"/>
                </a:solidFill>
              </a:rPr>
              <a:t>私有的临时文件</a:t>
            </a:r>
            <a:r>
              <a:rPr lang="zh-CN" altLang="en-US" sz="2400" dirty="0" smtClean="0"/>
              <a:t>中。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任务则生成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个此类文件，每个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任务生成一个这样的文件 。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任务</a:t>
            </a:r>
            <a:r>
              <a:rPr lang="zh-CN" altLang="en-US" sz="2400" dirty="0" smtClean="0"/>
              <a:t>完成时，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发送一个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包含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个临时文件名的完成消息</a:t>
            </a:r>
            <a:r>
              <a:rPr lang="zh-CN" altLang="en-US" sz="2400" dirty="0" smtClean="0"/>
              <a:t>给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 master</a:t>
            </a:r>
            <a:r>
              <a:rPr lang="zh-CN" altLang="en-US" sz="2400" dirty="0" smtClean="0"/>
              <a:t>将这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个文件的名字记录在数据结构里，如果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再次收到同一个完成消息则忽略不计。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B025B94-D495-4875-9431-3CD5C2BC9DD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原子操作</a:t>
            </a:r>
            <a:endParaRPr lang="zh-CN" altLang="en-US" dirty="0"/>
          </a:p>
        </p:txBody>
      </p:sp>
      <p:sp>
        <p:nvSpPr>
          <p:cNvPr id="2560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任务</a:t>
            </a:r>
            <a:r>
              <a:rPr lang="zh-CN" altLang="en-US" sz="2400" dirty="0" smtClean="0"/>
              <a:t>完成时，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进程</a:t>
            </a:r>
            <a:r>
              <a:rPr lang="zh-CN" altLang="en-US" sz="2400" dirty="0" smtClean="0">
                <a:solidFill>
                  <a:srgbClr val="FF0000"/>
                </a:solidFill>
              </a:rPr>
              <a:t>以原子的方式把临时文件重命名为最终的输出文件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如果同一个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任务在多台机器上执行，针对同一个最终的输出文件将有多个重命名操作执行。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    依赖</a:t>
            </a:r>
            <a:r>
              <a:rPr lang="zh-CN" altLang="en-US" sz="2400" dirty="0" smtClean="0">
                <a:solidFill>
                  <a:srgbClr val="FF0000"/>
                </a:solidFill>
              </a:rPr>
              <a:t>底层文件系统提供的重命名操作的原子性</a:t>
            </a:r>
            <a:r>
              <a:rPr lang="zh-CN" altLang="en-US" sz="2400" dirty="0" smtClean="0"/>
              <a:t>来保证最终文件系统</a:t>
            </a:r>
            <a:r>
              <a:rPr lang="zh-CN" altLang="en-US" sz="2400" dirty="0" smtClean="0">
                <a:solidFill>
                  <a:srgbClr val="FF0000"/>
                </a:solidFill>
              </a:rPr>
              <a:t>该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任务仅产生一个数据文件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0386C84-7103-4F44-81AA-4E445D2565FD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355976" y="5157192"/>
            <a:ext cx="2428892" cy="714380"/>
          </a:xfrm>
          <a:prstGeom prst="wedgeRoundRectCallout">
            <a:avLst>
              <a:gd name="adj1" fmla="val -90261"/>
              <a:gd name="adj2" fmla="val -615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全局文件系统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故障处理</a:t>
            </a:r>
            <a:endParaRPr lang="zh-CN" altLang="en-US" dirty="0"/>
          </a:p>
        </p:txBody>
      </p:sp>
      <p:sp>
        <p:nvSpPr>
          <p:cNvPr id="2662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42965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2400" dirty="0" smtClean="0"/>
              <a:t>可以处理大规模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失效的情况：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2400" dirty="0" smtClean="0"/>
              <a:t>    如果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操作执行期间集群多台（如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台）机器在几分钟内不可访问，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简单的</a:t>
            </a:r>
            <a:r>
              <a:rPr lang="zh-CN" altLang="en-US" sz="2400" dirty="0" smtClean="0">
                <a:solidFill>
                  <a:srgbClr val="FF0000"/>
                </a:solidFill>
              </a:rPr>
              <a:t>再次执行那些不可访问的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>
                <a:solidFill>
                  <a:srgbClr val="FF0000"/>
                </a:solidFill>
              </a:rPr>
              <a:t>的工作</a:t>
            </a:r>
            <a:r>
              <a:rPr lang="zh-CN" altLang="en-US" sz="2400" dirty="0" smtClean="0"/>
              <a:t>，之后继续执行后续任务，直到最终完成该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6D66F-09CA-4862-9BB7-1937F3E4DBD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2987824" y="5085184"/>
            <a:ext cx="2520280" cy="864096"/>
          </a:xfrm>
          <a:prstGeom prst="wedgeRoundRectCallout">
            <a:avLst>
              <a:gd name="adj1" fmla="val -40761"/>
              <a:gd name="adj2" fmla="val -118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Master</a:t>
            </a:r>
            <a:r>
              <a:rPr lang="zh-CN" altLang="en-US" sz="2400" dirty="0" smtClean="0"/>
              <a:t>记录任务执行过程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6786578" y="1285860"/>
            <a:ext cx="1571636" cy="642942"/>
          </a:xfrm>
          <a:prstGeom prst="wedgeRoundRectCallout">
            <a:avLst>
              <a:gd name="adj1" fmla="val -32449"/>
              <a:gd name="adj2" fmla="val 1029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网络维护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故障</a:t>
            </a:r>
            <a:endParaRPr lang="zh-CN" altLang="en-US" dirty="0"/>
          </a:p>
        </p:txBody>
      </p:sp>
      <p:sp>
        <p:nvSpPr>
          <p:cNvPr id="2765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7148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smtClean="0"/>
              <a:t>    Master</a:t>
            </a:r>
            <a:r>
              <a:rPr lang="zh-CN" altLang="en-US" dirty="0" smtClean="0"/>
              <a:t>周期性的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，如果在约定的时间范围内没有收到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返回的信息，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标记为失效。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↓</a:t>
            </a:r>
          </a:p>
          <a:p>
            <a:pPr>
              <a:buFont typeface="Arial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任务？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？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   已完成？未完成？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5F4C352-7DAF-42AB-80CE-B68E726A6FA3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故障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04385" cy="4286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任务：</a:t>
            </a:r>
            <a:r>
              <a:rPr lang="zh-CN" altLang="en-US" sz="2400" dirty="0" smtClean="0"/>
              <a:t>失效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正在运行的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任务被</a:t>
            </a:r>
            <a:r>
              <a:rPr lang="zh-CN" altLang="en-US" sz="2400" dirty="0" smtClean="0">
                <a:solidFill>
                  <a:srgbClr val="FF0000"/>
                </a:solidFill>
              </a:rPr>
              <a:t>重置为空闲状态</a:t>
            </a:r>
            <a:r>
              <a:rPr lang="zh-CN" altLang="en-US" sz="2400" dirty="0" smtClean="0"/>
              <a:t>，等待</a:t>
            </a:r>
            <a:r>
              <a:rPr lang="zh-CN" altLang="en-US" sz="2400" dirty="0" smtClean="0">
                <a:solidFill>
                  <a:srgbClr val="FF0000"/>
                </a:solidFill>
              </a:rPr>
              <a:t>再次调度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已完成的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任务由于其输出保存在本地，因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节点失效而不可访问，因此也被</a:t>
            </a:r>
            <a:r>
              <a:rPr lang="zh-CN" altLang="en-US" sz="2400" dirty="0" smtClean="0">
                <a:solidFill>
                  <a:srgbClr val="FF0000"/>
                </a:solidFill>
              </a:rPr>
              <a:t>重设为初始空闲状态</a:t>
            </a:r>
            <a:r>
              <a:rPr lang="zh-CN" altLang="en-US" sz="2400" dirty="0" smtClean="0"/>
              <a:t>，等待被安排给其他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6CF5715-6ECD-439E-89E4-8B5238830A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Worker</a:t>
            </a:r>
            <a:r>
              <a:rPr lang="zh-CN" altLang="en-US" dirty="0"/>
              <a:t>故障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</a:t>
            </a:r>
            <a:r>
              <a:rPr lang="zh-CN" altLang="en-US" sz="2400" dirty="0"/>
              <a:t>当一个</a:t>
            </a:r>
            <a:r>
              <a:rPr lang="en-US" altLang="zh-CN" sz="2400" dirty="0"/>
              <a:t>Map</a:t>
            </a:r>
            <a:r>
              <a:rPr lang="zh-CN" altLang="en-US" sz="2400" dirty="0"/>
              <a:t>任务首先被</a:t>
            </a:r>
            <a:r>
              <a:rPr lang="en-US" altLang="zh-CN" sz="2400" dirty="0"/>
              <a:t>worker A</a:t>
            </a:r>
            <a:r>
              <a:rPr lang="zh-CN" altLang="en-US" sz="2400" dirty="0"/>
              <a:t>执行，之后由于</a:t>
            </a:r>
            <a:r>
              <a:rPr lang="en-US" altLang="zh-CN" sz="2400" dirty="0"/>
              <a:t>worker A</a:t>
            </a:r>
            <a:r>
              <a:rPr lang="zh-CN" altLang="en-US" sz="2400" dirty="0"/>
              <a:t>失效了被调度到</a:t>
            </a:r>
            <a:r>
              <a:rPr lang="en-US" altLang="zh-CN" sz="2400" dirty="0"/>
              <a:t>worker B</a:t>
            </a:r>
            <a:r>
              <a:rPr lang="zh-CN" altLang="en-US" sz="2400" dirty="0"/>
              <a:t>执行，这个“重新执行”的动作会被</a:t>
            </a:r>
            <a:r>
              <a:rPr lang="zh-CN" altLang="en-US" sz="2400" dirty="0">
                <a:solidFill>
                  <a:srgbClr val="FF0000"/>
                </a:solidFill>
              </a:rPr>
              <a:t>通知给所有执行</a:t>
            </a:r>
            <a:r>
              <a:rPr lang="en-US" altLang="zh-CN" sz="2400" dirty="0">
                <a:solidFill>
                  <a:srgbClr val="FF0000"/>
                </a:solidFill>
              </a:rPr>
              <a:t>Reduce</a:t>
            </a:r>
            <a:r>
              <a:rPr lang="zh-CN" altLang="en-US" sz="2400" dirty="0">
                <a:solidFill>
                  <a:srgbClr val="FF0000"/>
                </a:solidFill>
              </a:rPr>
              <a:t>任务的</a:t>
            </a:r>
            <a:r>
              <a:rPr lang="en-US" altLang="zh-CN" sz="2400" dirty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任何</a:t>
            </a:r>
            <a:r>
              <a:rPr lang="zh-CN" altLang="en-US" sz="2400" dirty="0">
                <a:solidFill>
                  <a:srgbClr val="FF0000"/>
                </a:solidFill>
              </a:rPr>
              <a:t>还没有从</a:t>
            </a:r>
            <a:r>
              <a:rPr lang="en-US" altLang="zh-CN" sz="2400" dirty="0">
                <a:solidFill>
                  <a:srgbClr val="FF0000"/>
                </a:solidFill>
              </a:rPr>
              <a:t>worker A</a:t>
            </a:r>
            <a:r>
              <a:rPr lang="zh-CN" altLang="en-US" sz="2400" dirty="0">
                <a:solidFill>
                  <a:srgbClr val="FF0000"/>
                </a:solidFill>
              </a:rPr>
              <a:t>读取数据</a:t>
            </a:r>
            <a:r>
              <a:rPr lang="zh-CN" altLang="en-US" sz="2400" dirty="0"/>
              <a:t>的</a:t>
            </a:r>
            <a:r>
              <a:rPr lang="en-US" altLang="zh-CN" sz="2400" dirty="0"/>
              <a:t>Reduce</a:t>
            </a:r>
            <a:r>
              <a:rPr lang="zh-CN" altLang="en-US" sz="2400" dirty="0"/>
              <a:t>任务将从</a:t>
            </a:r>
            <a:r>
              <a:rPr lang="en-US" altLang="zh-CN" sz="2400" dirty="0"/>
              <a:t>worker B</a:t>
            </a:r>
            <a:r>
              <a:rPr lang="zh-CN" altLang="en-US" sz="2400" dirty="0"/>
              <a:t>读取数据。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故障</a:t>
            </a:r>
            <a:endParaRPr lang="zh-CN" altLang="en-US" dirty="0"/>
          </a:p>
        </p:txBody>
      </p:sp>
      <p:sp>
        <p:nvSpPr>
          <p:cNvPr id="2969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任务：失效的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上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正在运行的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/>
              <a:t>任务被置为</a:t>
            </a:r>
            <a:r>
              <a:rPr lang="zh-CN" altLang="en-US" sz="2400" dirty="0" smtClean="0">
                <a:solidFill>
                  <a:srgbClr val="FF0000"/>
                </a:solidFill>
              </a:rPr>
              <a:t>空闲</a:t>
            </a:r>
            <a:r>
              <a:rPr lang="zh-CN" altLang="en-US" sz="2400" dirty="0" smtClean="0"/>
              <a:t>状态，等待</a:t>
            </a:r>
            <a:r>
              <a:rPr lang="zh-CN" altLang="en-US" sz="2400" dirty="0" smtClean="0">
                <a:solidFill>
                  <a:srgbClr val="FF0000"/>
                </a:solidFill>
              </a:rPr>
              <a:t>重新调度执行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已经完成的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任务的输出存储在全局文件系统上，因此</a:t>
            </a:r>
            <a:r>
              <a:rPr lang="zh-CN" altLang="en-US" sz="2400" dirty="0" smtClean="0">
                <a:solidFill>
                  <a:srgbClr val="FF0000"/>
                </a:solidFill>
              </a:rPr>
              <a:t>不需要再次执行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8F31938-8114-4DFB-9C78-8D1DF8F9281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Master</a:t>
            </a:r>
            <a:r>
              <a:rPr lang="zh-CN" altLang="en-US" dirty="0" smtClean="0"/>
              <a:t>故障</a:t>
            </a:r>
            <a:endParaRPr lang="zh-CN" altLang="en-US" dirty="0"/>
          </a:p>
        </p:txBody>
      </p:sp>
      <p:sp>
        <p:nvSpPr>
          <p:cNvPr id="1945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/>
              <a:t>    简单办法：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>
                <a:solidFill>
                  <a:srgbClr val="FF0000"/>
                </a:solidFill>
              </a:rPr>
              <a:t>周期性的将其内容写入磁盘</a:t>
            </a:r>
            <a:r>
              <a:rPr lang="zh-CN" altLang="en-US" sz="2400" dirty="0" smtClean="0"/>
              <a:t>，即</a:t>
            </a:r>
            <a:r>
              <a:rPr lang="zh-CN" altLang="en-US" sz="2400" dirty="0" smtClean="0">
                <a:solidFill>
                  <a:srgbClr val="FF0000"/>
                </a:solidFill>
              </a:rPr>
              <a:t>检查点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checkpoint</a:t>
            </a:r>
            <a:r>
              <a:rPr lang="zh-CN" altLang="en-US" sz="2400" dirty="0" smtClean="0"/>
              <a:t>）。如果这个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任务失效了，可以从最后一个检查点开始</a:t>
            </a:r>
            <a:r>
              <a:rPr lang="zh-CN" altLang="en-US" sz="2400" dirty="0" smtClean="0">
                <a:solidFill>
                  <a:srgbClr val="FF0000"/>
                </a:solidFill>
              </a:rPr>
              <a:t>启动另一个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>
                <a:solidFill>
                  <a:srgbClr val="FF0000"/>
                </a:solidFill>
              </a:rPr>
              <a:t>进程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        </a:t>
            </a:r>
            <a:r>
              <a:rPr lang="zh-CN" altLang="zh-CN" sz="2400" dirty="0" smtClean="0">
                <a:latin typeface="Times New Roman"/>
                <a:cs typeface="Times New Roman"/>
              </a:rPr>
              <a:t>↓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    恢复比较麻烦</a:t>
            </a:r>
            <a:endParaRPr lang="en-US" altLang="zh-CN" sz="2400" dirty="0" smtClean="0"/>
          </a:p>
          <a:p>
            <a:pPr>
              <a:defRPr/>
            </a:pPr>
            <a:r>
              <a:rPr lang="en-US" altLang="zh-CN" sz="2400" dirty="0" smtClean="0">
                <a:latin typeface="Times New Roman"/>
                <a:cs typeface="Times New Roman"/>
              </a:rPr>
              <a:t>          </a:t>
            </a:r>
            <a:r>
              <a:rPr lang="zh-CN" altLang="zh-CN" sz="2400" dirty="0" smtClean="0">
                <a:latin typeface="Times New Roman"/>
                <a:cs typeface="Times New Roman"/>
              </a:rPr>
              <a:t>↓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目前的实现是如果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>
                <a:solidFill>
                  <a:srgbClr val="FF0000"/>
                </a:solidFill>
              </a:rPr>
              <a:t>失效，就中止</a:t>
            </a:r>
            <a:r>
              <a:rPr lang="en-US" altLang="zh-CN" sz="2400" dirty="0" smtClean="0">
                <a:solidFill>
                  <a:srgbClr val="FF0000"/>
                </a:solidFill>
              </a:rPr>
              <a:t>MapReduce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运算。客户可以检查到这个状态，并且可以根据需要重新执行</a:t>
            </a:r>
            <a:r>
              <a:rPr lang="en-US" altLang="zh-CN" sz="2400" dirty="0" smtClean="0">
                <a:solidFill>
                  <a:srgbClr val="FF0000"/>
                </a:solidFill>
              </a:rPr>
              <a:t>MapReduce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C6A602-33C9-4F70-8752-99D1CA04FDD7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存储和执行位置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8313" y="1412875"/>
            <a:ext cx="8143875" cy="3240261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运行环境的网络带宽是相对匮乏的资源。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sym typeface="Symbol" pitchFamily="18" charset="2"/>
              </a:rPr>
              <a:t>          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尽量把输入数据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由</a:t>
            </a:r>
            <a:r>
              <a:rPr lang="en-US" altLang="zh-CN" sz="2400" dirty="0" smtClean="0"/>
              <a:t>GFS</a:t>
            </a:r>
            <a:r>
              <a:rPr lang="zh-CN" altLang="en-US" sz="2400" dirty="0" smtClean="0"/>
              <a:t>管理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存储在集群中机器的本地磁盘上来节省网络带宽。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GFS</a:t>
            </a:r>
            <a:r>
              <a:rPr lang="zh-CN" altLang="en-US" sz="2400" dirty="0" smtClean="0"/>
              <a:t>把文件按</a:t>
            </a:r>
            <a:r>
              <a:rPr lang="en-US" altLang="zh-CN" sz="2400" dirty="0" smtClean="0"/>
              <a:t>64MB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分割，每个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保存在多台机器上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一般是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个拷贝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B2860B5-934D-4DEE-A592-444D07C7EA7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11188" y="333375"/>
            <a:ext cx="8183562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基本特性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628775"/>
            <a:ext cx="8183562" cy="41878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3200" dirty="0" smtClean="0"/>
              <a:t>MapReduce</a:t>
            </a:r>
            <a:r>
              <a:rPr lang="zh-CN" altLang="en-US" sz="3200" dirty="0" smtClean="0"/>
              <a:t>架构关注：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）如何分割输入数据；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）大集群上的调度；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3200" dirty="0" smtClean="0"/>
              <a:t>3</a:t>
            </a:r>
            <a:r>
              <a:rPr lang="zh-CN" altLang="en-US" sz="3200" dirty="0" smtClean="0"/>
              <a:t>）计算机的错误处理；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3200" dirty="0" smtClean="0"/>
              <a:t>4</a:t>
            </a:r>
            <a:r>
              <a:rPr lang="zh-CN" altLang="en-US" sz="3200" dirty="0" smtClean="0"/>
              <a:t>）管理集群中计算机之间必要的通信。</a:t>
            </a:r>
          </a:p>
          <a:p>
            <a:pPr>
              <a:buFont typeface="Wingdings 2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存储和执行位置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在调度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任务时</a:t>
            </a:r>
            <a:r>
              <a:rPr lang="zh-CN" altLang="en-US" sz="2400" dirty="0" smtClean="0">
                <a:solidFill>
                  <a:srgbClr val="FF0000"/>
                </a:solidFill>
              </a:rPr>
              <a:t>尽量安排在包含相关输入数据拷贝的机器上执行</a:t>
            </a:r>
            <a:r>
              <a:rPr lang="zh-CN" altLang="en-US" sz="2400" dirty="0" smtClean="0"/>
              <a:t>，如果调度失败则尝试在</a:t>
            </a:r>
            <a:r>
              <a:rPr lang="zh-CN" altLang="en-US" sz="2400" dirty="0" smtClean="0">
                <a:solidFill>
                  <a:srgbClr val="FF0000"/>
                </a:solidFill>
              </a:rPr>
              <a:t>附近的机器</a:t>
            </a:r>
            <a:r>
              <a:rPr lang="zh-CN" altLang="en-US" sz="2400" dirty="0" smtClean="0"/>
              <a:t>上执行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例如</a:t>
            </a:r>
            <a:r>
              <a:rPr lang="zh-CN" altLang="en-US" sz="2400" dirty="0" smtClean="0">
                <a:solidFill>
                  <a:srgbClr val="FF0000"/>
                </a:solidFill>
              </a:rPr>
              <a:t>同在一个交换机</a:t>
            </a:r>
            <a:r>
              <a:rPr lang="zh-CN" altLang="en-US" sz="2400" dirty="0" smtClean="0"/>
              <a:t>里的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机器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sym typeface="Symbol" pitchFamily="18" charset="2"/>
              </a:rPr>
              <a:t>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/>
              <a:t>    在足够大的集群上运行大型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操作时，大部分的输入数据都能从本地机器读取，因此消耗非常少的网络带宽。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任务粒度</a:t>
            </a:r>
          </a:p>
        </p:txBody>
      </p:sp>
      <p:sp>
        <p:nvSpPr>
          <p:cNvPr id="3277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Map</a:t>
            </a:r>
            <a:r>
              <a:rPr lang="en-US" altLang="zh-CN" sz="2400" dirty="0" smtClean="0">
                <a:latin typeface="微软雅黑" pitchFamily="34" charset="-122"/>
              </a:rPr>
              <a:t>→ 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个片段，</a:t>
            </a:r>
            <a:r>
              <a:rPr lang="en-US" altLang="zh-CN" sz="2400" dirty="0" err="1" smtClean="0"/>
              <a:t>Reduce</a:t>
            </a:r>
            <a:r>
              <a:rPr lang="en-US" altLang="zh-CN" sz="2400" dirty="0" err="1" smtClean="0">
                <a:latin typeface="微软雅黑" pitchFamily="34" charset="-122"/>
              </a:rPr>
              <a:t>→R</a:t>
            </a:r>
            <a:r>
              <a:rPr lang="zh-CN" altLang="en-US" sz="2400" dirty="0" smtClean="0">
                <a:latin typeface="微软雅黑" pitchFamily="34" charset="-122"/>
              </a:rPr>
              <a:t>个输出片段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在</a:t>
            </a:r>
            <a:r>
              <a:rPr lang="zh-CN" altLang="en-US" sz="2400" dirty="0" smtClean="0">
                <a:solidFill>
                  <a:srgbClr val="FF0000"/>
                </a:solidFill>
              </a:rPr>
              <a:t>每台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/>
              <a:t>机器都执行</a:t>
            </a:r>
            <a:r>
              <a:rPr lang="zh-CN" altLang="en-US" sz="2400" dirty="0" smtClean="0">
                <a:solidFill>
                  <a:srgbClr val="FF0000"/>
                </a:solidFill>
              </a:rPr>
              <a:t>大量的不同任务</a:t>
            </a:r>
            <a:r>
              <a:rPr lang="zh-CN" altLang="en-US" sz="2400" dirty="0" smtClean="0"/>
              <a:t>能够提高集群的</a:t>
            </a:r>
            <a:r>
              <a:rPr lang="zh-CN" altLang="en-US" sz="2400" dirty="0" smtClean="0">
                <a:solidFill>
                  <a:srgbClr val="FF0000"/>
                </a:solidFill>
              </a:rPr>
              <a:t>动态负载均衡能力</a:t>
            </a:r>
            <a:r>
              <a:rPr lang="zh-CN" altLang="en-US" sz="2400" dirty="0" smtClean="0"/>
              <a:t>，并且能够</a:t>
            </a:r>
            <a:r>
              <a:rPr lang="zh-CN" altLang="en-US" sz="2400" dirty="0" smtClean="0">
                <a:solidFill>
                  <a:srgbClr val="FF0000"/>
                </a:solidFill>
              </a:rPr>
              <a:t>加快故障恢复</a:t>
            </a:r>
            <a:r>
              <a:rPr lang="zh-CN" altLang="en-US" sz="2400" dirty="0" smtClean="0"/>
              <a:t>的速度（失效机器上执行的大量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任务都可以分布到所有其他的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机器上去执行）。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ym typeface="Symbol" pitchFamily="18" charset="2"/>
              </a:rPr>
              <a:t>          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FF0000"/>
                </a:solidFill>
              </a:rPr>
              <a:t>理想情况下，</a:t>
            </a:r>
            <a:r>
              <a:rPr lang="en-US" altLang="zh-CN" sz="2400" dirty="0" smtClean="0">
                <a:solidFill>
                  <a:srgbClr val="FF0000"/>
                </a:solidFill>
              </a:rPr>
              <a:t>M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</a:rPr>
              <a:t>应当比集群中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>
                <a:solidFill>
                  <a:srgbClr val="FF0000"/>
                </a:solidFill>
              </a:rPr>
              <a:t>的机器数量要多得多。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3C2B6E2-1190-4400-BF8A-BABABA6A7FD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任务粒度</a:t>
            </a:r>
          </a:p>
        </p:txBody>
      </p:sp>
      <p:sp>
        <p:nvSpPr>
          <p:cNvPr id="3379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buFont typeface="Wingdings 2" pitchFamily="18" charset="2"/>
              <a:buNone/>
            </a:pPr>
            <a:r>
              <a:rPr lang="zh-CN" altLang="en-US" dirty="0" smtClean="0"/>
              <a:t>客观上对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的取值都有一定的限制。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 smtClean="0"/>
              <a:t>          </a:t>
            </a:r>
            <a:r>
              <a:rPr lang="zh-CN" altLang="en-US" dirty="0" smtClean="0">
                <a:latin typeface="Arial" charset="0"/>
                <a:cs typeface="Arial" charset="0"/>
              </a:rPr>
              <a:t>↑</a:t>
            </a:r>
            <a:r>
              <a:rPr lang="en-US" altLang="zh-CN" dirty="0" smtClean="0"/>
              <a:t>    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 2" pitchFamily="18" charset="2"/>
              <a:buNone/>
            </a:pPr>
            <a:r>
              <a:rPr lang="en-US" altLang="zh-CN" dirty="0" smtClean="0"/>
              <a:t>    master</a:t>
            </a:r>
            <a:r>
              <a:rPr lang="zh-CN" altLang="en-US" dirty="0" smtClean="0"/>
              <a:t>必须执行</a:t>
            </a:r>
            <a:r>
              <a:rPr lang="en-US" altLang="zh-CN" dirty="0" smtClean="0">
                <a:solidFill>
                  <a:srgbClr val="FF0000"/>
                </a:solidFill>
              </a:rPr>
              <a:t>O(M+R)</a:t>
            </a:r>
            <a:r>
              <a:rPr lang="zh-CN" altLang="en-US" dirty="0" smtClean="0">
                <a:solidFill>
                  <a:srgbClr val="FF0000"/>
                </a:solidFill>
              </a:rPr>
              <a:t>个调度</a:t>
            </a:r>
            <a:r>
              <a:rPr lang="zh-CN" altLang="en-US" dirty="0" smtClean="0"/>
              <a:t>，并且在内存中保存</a:t>
            </a:r>
            <a:r>
              <a:rPr lang="en-US" altLang="zh-CN" dirty="0" smtClean="0">
                <a:solidFill>
                  <a:srgbClr val="FF0000"/>
                </a:solidFill>
              </a:rPr>
              <a:t>O(M*R)</a:t>
            </a:r>
            <a:r>
              <a:rPr lang="zh-CN" altLang="en-US" dirty="0" smtClean="0">
                <a:solidFill>
                  <a:srgbClr val="FF0000"/>
                </a:solidFill>
              </a:rPr>
              <a:t>个状态</a:t>
            </a:r>
            <a:r>
              <a:rPr lang="zh-CN" altLang="en-US" dirty="0" smtClean="0"/>
              <a:t>（大概每对</a:t>
            </a:r>
            <a:r>
              <a:rPr lang="en-US" altLang="zh-CN" dirty="0" smtClean="0"/>
              <a:t>Map/Reduce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589191-3727-4A3C-86FE-A8773173930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任务粒度</a:t>
            </a:r>
          </a:p>
        </p:txBody>
      </p:sp>
      <p:sp>
        <p:nvSpPr>
          <p:cNvPr id="3481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41438"/>
            <a:ext cx="8143875" cy="49672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实际情况：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每个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任务最终都会生成一个独立的输出文件。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sym typeface="Symbol" pitchFamily="18" charset="2"/>
              </a:rPr>
              <a:t>          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R</a:t>
            </a:r>
            <a:r>
              <a:rPr lang="zh-CN" altLang="en-US" sz="2400" dirty="0" smtClean="0"/>
              <a:t>值通常由用户指定。</a:t>
            </a:r>
          </a:p>
          <a:p>
            <a:pPr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为促使输入数据本地存储优化策略最有效。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cs typeface="Arial" charset="0"/>
                <a:sym typeface="Symbol" pitchFamily="18" charset="2"/>
              </a:rPr>
              <a:t>          </a:t>
            </a:r>
            <a:r>
              <a:rPr lang="zh-CN" altLang="en-US" sz="2400" dirty="0" smtClean="0">
                <a:latin typeface="Arial" charset="0"/>
                <a:cs typeface="Arial" charset="0"/>
                <a:sym typeface="Symbol" pitchFamily="18" charset="2"/>
              </a:rPr>
              <a:t>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选择合适的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值，以使每一个独立任务都处理大约</a:t>
            </a:r>
            <a:r>
              <a:rPr lang="en-US" altLang="zh-CN" sz="2400" dirty="0" smtClean="0"/>
              <a:t>16M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64M</a:t>
            </a:r>
            <a:r>
              <a:rPr lang="zh-CN" altLang="en-US" sz="2400" dirty="0" smtClean="0"/>
              <a:t>的输入数据（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较大）。</a:t>
            </a:r>
          </a:p>
          <a:p>
            <a:r>
              <a:rPr lang="en-US" altLang="zh-CN" sz="2400" dirty="0" smtClean="0"/>
              <a:t>    R</a:t>
            </a:r>
            <a:r>
              <a:rPr lang="zh-CN" altLang="en-US" sz="2400" dirty="0" smtClean="0"/>
              <a:t>值设置为想使用的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>
                <a:solidFill>
                  <a:srgbClr val="FF0000"/>
                </a:solidFill>
              </a:rPr>
              <a:t>机器数量的小的倍数</a:t>
            </a:r>
            <a:r>
              <a:rPr lang="zh-CN" altLang="en-US" sz="2400" dirty="0" smtClean="0"/>
              <a:t>。通常使用的比例：使用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台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机器，则</a:t>
            </a:r>
            <a:r>
              <a:rPr lang="en-US" altLang="zh-CN" sz="2400" dirty="0" smtClean="0"/>
              <a:t>M=200000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R=5000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C4345A3-E565-4C27-9E88-07D2F5F471F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143636" y="5929330"/>
            <a:ext cx="914400" cy="612648"/>
          </a:xfrm>
          <a:prstGeom prst="wedgeRoundRectCallout">
            <a:avLst>
              <a:gd name="adj1" fmla="val 77868"/>
              <a:gd name="adj2" fmla="val -712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备选任务</a:t>
            </a:r>
          </a:p>
        </p:txBody>
      </p:sp>
      <p:sp>
        <p:nvSpPr>
          <p:cNvPr id="3584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如果有一台机器用了很长的时间才完成最后几个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任务，则称为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“落伍者”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ym typeface="Symbol" pitchFamily="18" charset="2"/>
              </a:rPr>
              <a:t>        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影响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的总执行时间。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原因很多：硬盘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导致读取时经常进行读纠错操作、调度系统在机器上又调度了其他的任务、机器的初始化代码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导致处理器的缓存关闭。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0000FF"/>
                </a:solidFill>
              </a:rPr>
              <a:t>如何改善？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7A0ECCC-B348-4C90-89DD-6DA51351805D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7596188" y="5661025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备选任务</a:t>
            </a:r>
          </a:p>
        </p:txBody>
      </p:sp>
      <p:sp>
        <p:nvSpPr>
          <p:cNvPr id="3686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875"/>
            <a:ext cx="8143875" cy="504031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 smtClean="0"/>
              <a:t>    当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操作接近完成时，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调度</a:t>
            </a:r>
            <a:r>
              <a:rPr lang="zh-CN" altLang="en-US" sz="2400" dirty="0">
                <a:solidFill>
                  <a:srgbClr val="FF0000"/>
                </a:solidFill>
              </a:rPr>
              <a:t>备选任务（</a:t>
            </a:r>
            <a:r>
              <a:rPr lang="en-US" altLang="zh-CN" sz="2400" dirty="0" smtClean="0">
                <a:solidFill>
                  <a:srgbClr val="FF0000"/>
                </a:solidFill>
              </a:rPr>
              <a:t>backup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dirty="0" smtClean="0"/>
              <a:t>进程来执行剩下的、处于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处理中状态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in-progress</a:t>
            </a:r>
            <a:r>
              <a:rPr lang="zh-CN" altLang="en-US" sz="2400" dirty="0" smtClean="0"/>
              <a:t>）的任务。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无论是最初的执行进程还是备选进程完成，任务都标记为已完成。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该机制通常只会占用比正常操作多几个百分点的计算资源，对于减少超大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操作的总处理时间效果显著。</a:t>
            </a:r>
            <a:r>
              <a:rPr lang="zh-CN" altLang="en-US" sz="2400" dirty="0" smtClean="0">
                <a:solidFill>
                  <a:srgbClr val="FF0000"/>
                </a:solidFill>
              </a:rPr>
              <a:t>例如，某个排序任务，在关闭掉备用任务的情况下要多花</a:t>
            </a:r>
            <a:r>
              <a:rPr lang="en-US" altLang="zh-CN" sz="2400" dirty="0" smtClean="0">
                <a:solidFill>
                  <a:srgbClr val="FF0000"/>
                </a:solidFill>
              </a:rPr>
              <a:t>44%</a:t>
            </a:r>
            <a:r>
              <a:rPr lang="zh-CN" altLang="en-US" sz="2400" dirty="0" smtClean="0">
                <a:solidFill>
                  <a:srgbClr val="FF0000"/>
                </a:solidFill>
              </a:rPr>
              <a:t>的时间。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Arial" charset="0"/>
              <a:buNone/>
            </a:pPr>
            <a:r>
              <a:rPr lang="zh-CN" altLang="en-US" sz="2400" dirty="0" smtClean="0">
                <a:sym typeface="Symbol" pitchFamily="18" charset="2"/>
              </a:rPr>
              <a:t>    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Arial" charset="0"/>
              <a:buNone/>
            </a:pPr>
            <a:r>
              <a:rPr lang="zh-CN" altLang="en-US" sz="2400" dirty="0" smtClean="0"/>
              <a:t>减少“落伍者”出现的情况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409ECEA-AA90-431F-87EA-E6F4D2EF3613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3789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875"/>
            <a:ext cx="8358217" cy="475242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分区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使用者通常会指定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任务（输出文件的数量（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））。在中间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上使用分区函数来对数据分区，之后再输入到后续任务执行进程。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一个缺省的分区函数是使用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(hash(key) mod R)</a:t>
            </a:r>
            <a:r>
              <a:rPr lang="zh-CN" altLang="en-US" sz="2400" dirty="0" smtClean="0"/>
              <a:t> 产生平衡的分布。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03DCBC4-FACE-4AF0-B503-E688C9EC749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用户可提供分区函数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例如：输出的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值是</a:t>
            </a:r>
            <a:r>
              <a:rPr lang="en-US" altLang="zh-CN" dirty="0" smtClean="0"/>
              <a:t>URLs</a:t>
            </a:r>
            <a:r>
              <a:rPr lang="zh-CN" altLang="en-US" dirty="0" smtClean="0"/>
              <a:t>，希望每个主机的所有条目保持在同一个输出文件中，可采用 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dirty="0" smtClean="0"/>
              <a:t>“</a:t>
            </a:r>
            <a:r>
              <a:rPr lang="en-US" altLang="zh-CN" dirty="0" smtClean="0"/>
              <a:t>hash(</a:t>
            </a:r>
            <a:r>
              <a:rPr lang="en-US" altLang="zh-CN" dirty="0" smtClean="0">
                <a:solidFill>
                  <a:srgbClr val="FF0000"/>
                </a:solidFill>
              </a:rPr>
              <a:t>Hostname(</a:t>
            </a:r>
            <a:r>
              <a:rPr lang="en-US" altLang="zh-CN" dirty="0" err="1" smtClean="0">
                <a:solidFill>
                  <a:srgbClr val="FF0000"/>
                </a:solidFill>
              </a:rPr>
              <a:t>urlkey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) mod R”</a:t>
            </a:r>
            <a:r>
              <a:rPr lang="zh-CN" altLang="en-US" dirty="0" smtClean="0"/>
              <a:t>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3891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dirty="0" smtClean="0"/>
              <a:t>分区内部排序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 smtClean="0"/>
              <a:t>    确保在给定的分区中，“</a:t>
            </a:r>
            <a:r>
              <a:rPr lang="en-US" altLang="zh-CN" dirty="0" smtClean="0"/>
              <a:t>key/value</a:t>
            </a:r>
            <a:r>
              <a:rPr lang="zh-CN" altLang="en-US" dirty="0" smtClean="0"/>
              <a:t>对”数据的处理顺序按照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值排序。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          </a:t>
            </a:r>
          </a:p>
          <a:p>
            <a:pPr>
              <a:buFont typeface="Wingdings 2" pitchFamily="18" charset="2"/>
              <a:buNone/>
            </a:pPr>
            <a:r>
              <a:rPr lang="zh-CN" altLang="en-US" dirty="0" smtClean="0"/>
              <a:t>    需要对输出文件按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值随机存取的应用、排序输出数据集的应用。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EE6025A-9CAC-417B-A529-AF4382CEE86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3993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9750" y="1484313"/>
            <a:ext cx="8143875" cy="47386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Combiner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函数（去重、汇总。。。本地化处理）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Map</a:t>
            </a:r>
            <a:r>
              <a:rPr lang="zh-CN" altLang="en-US" sz="2400" dirty="0" smtClean="0"/>
              <a:t>函数产生的中间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值可能有很多重复，而这些重复记录将通过网络被发送到一个单独的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任务进行计算。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ym typeface="Symbol" pitchFamily="18" charset="2"/>
              </a:rPr>
              <a:t>          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用户可指定一个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combiner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，该函数在本地将这些记录进行合并后再将结果通过网络发出。</a:t>
            </a: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Combiner</a:t>
            </a:r>
            <a:r>
              <a:rPr lang="zh-CN" altLang="en-US" sz="2400" dirty="0" smtClean="0"/>
              <a:t>函数在每台执行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任务的机器上都会被执行一次。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Symbol" pitchFamily="18" charset="2"/>
              </a:rPr>
              <a:t>    前提条件：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函数满足结合律和交换律。</a:t>
            </a:r>
            <a:endParaRPr lang="zh-CN" altLang="en-US" sz="2400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F02C9AB-1720-4704-9668-4C44755DCE80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基本思想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305800" cy="428625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用户只表述要执行的简单运算，不必关心并行、容错、数据分布、负载均衡等复杂细节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这些问题都被封装在库里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表述过程：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创建一个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Map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处理一个基于</a:t>
            </a:r>
            <a:r>
              <a:rPr lang="en-US" altLang="zh-CN" sz="2400" dirty="0" smtClean="0"/>
              <a:t>key1/value </a:t>
            </a:r>
            <a:r>
              <a:rPr lang="zh-CN" altLang="en-US" sz="2400" dirty="0" smtClean="0"/>
              <a:t>对的数据集合，</a:t>
            </a:r>
            <a:r>
              <a:rPr lang="zh-CN" altLang="en-US" sz="2400" dirty="0" smtClean="0">
                <a:solidFill>
                  <a:srgbClr val="FF0000"/>
                </a:solidFill>
              </a:rPr>
              <a:t>输出中间数据集合</a:t>
            </a:r>
            <a:r>
              <a:rPr lang="zh-CN" altLang="en-US" sz="2400" dirty="0" smtClean="0"/>
              <a:t>（该集合再次以</a:t>
            </a:r>
            <a:r>
              <a:rPr lang="en-US" altLang="zh-CN" sz="2400" dirty="0" smtClean="0"/>
              <a:t>key2/value</a:t>
            </a:r>
            <a:r>
              <a:rPr lang="zh-CN" altLang="en-US" sz="2400" dirty="0" smtClean="0"/>
              <a:t>对的形式呈现）；</a:t>
            </a:r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创建一个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来</a:t>
            </a:r>
            <a:r>
              <a:rPr lang="zh-CN" altLang="en-US" sz="2400" dirty="0" smtClean="0">
                <a:solidFill>
                  <a:srgbClr val="FF0000"/>
                </a:solidFill>
              </a:rPr>
              <a:t>合并处理</a:t>
            </a:r>
            <a:r>
              <a:rPr lang="zh-CN" altLang="en-US" sz="2400" dirty="0" smtClean="0"/>
              <a:t>中间数据内具有相同</a:t>
            </a:r>
            <a:r>
              <a:rPr lang="en-US" altLang="zh-CN" sz="2400" dirty="0" smtClean="0"/>
              <a:t>key2</a:t>
            </a:r>
            <a:r>
              <a:rPr lang="zh-CN" altLang="en-US" sz="2400" dirty="0" smtClean="0"/>
              <a:t>值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value list</a:t>
            </a:r>
            <a:r>
              <a:rPr lang="zh-CN" altLang="en-US" sz="2400" dirty="0" smtClean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C8936334-2898-4CBD-A506-B871D96B9F4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096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57298"/>
            <a:ext cx="8320087" cy="3714776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Combiner</a:t>
            </a:r>
            <a:r>
              <a:rPr lang="zh-CN" altLang="en-US" sz="2400" dirty="0" smtClean="0"/>
              <a:t>函数举例：词数统计（</a:t>
            </a:r>
            <a:r>
              <a:rPr lang="zh-CN" altLang="en-US" sz="2400" dirty="0" smtClean="0">
                <a:solidFill>
                  <a:srgbClr val="FF0000"/>
                </a:solidFill>
              </a:rPr>
              <a:t>满足交换律和结合律</a:t>
            </a:r>
            <a:r>
              <a:rPr lang="zh-CN" altLang="en-US" sz="2400" dirty="0" smtClean="0"/>
              <a:t>）。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由于词频率倾向于一个</a:t>
            </a:r>
            <a:r>
              <a:rPr lang="en-US" altLang="zh-CN" sz="2400" dirty="0" err="1" smtClean="0"/>
              <a:t>zipf</a:t>
            </a:r>
            <a:r>
              <a:rPr lang="zh-CN" altLang="en-US" sz="2400" dirty="0" smtClean="0"/>
              <a:t>分布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齐夫分布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，每个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任务将产生大量类似</a:t>
            </a:r>
            <a:r>
              <a:rPr lang="en-US" altLang="zh-CN" sz="2400" dirty="0" smtClean="0"/>
              <a:t>&lt;the,1&gt;</a:t>
            </a:r>
            <a:r>
              <a:rPr lang="zh-CN" altLang="en-US" sz="2400" dirty="0" smtClean="0"/>
              <a:t>的记录。</a:t>
            </a:r>
          </a:p>
          <a:p>
            <a:pPr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Combiner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的区别：控制输出。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Reduce</a:t>
            </a:r>
            <a:r>
              <a:rPr lang="zh-CN" altLang="en-US" sz="2400" dirty="0" smtClean="0"/>
              <a:t>的输出保存在最终的输出文件，而</a:t>
            </a:r>
            <a:r>
              <a:rPr lang="en-US" altLang="zh-CN" sz="2400" dirty="0" smtClean="0"/>
              <a:t>Combiner</a:t>
            </a:r>
            <a:r>
              <a:rPr lang="zh-CN" altLang="en-US" sz="2400" dirty="0" smtClean="0"/>
              <a:t>的输出被写入中间文件，然后发送给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合并中间结果可显著提高一些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操作的速度。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6AA00F3-C388-4746-8CFF-38D5437AB7A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536" y="4653136"/>
            <a:ext cx="84296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 smtClean="0">
                <a:solidFill>
                  <a:srgbClr val="0000FF"/>
                </a:solidFill>
              </a:rPr>
              <a:t>齐普夫定律（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Zipf‘s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 Law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）：一个词在一个有相当长度的语篇中的等级序号（该词在按出现次数排列的词表中的位置，简称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r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）与该词的出现次数（简称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f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）的乘积几乎是一个常数（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C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）。用公式表示，就是 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r × f = C 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。（此处的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C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一般认为取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0.1</a:t>
            </a:r>
            <a:r>
              <a:rPr lang="zh-CN" altLang="en-US" sz="2400" i="1" dirty="0" smtClean="0">
                <a:solidFill>
                  <a:srgbClr val="0000FF"/>
                </a:solidFill>
              </a:rPr>
              <a:t>）</a:t>
            </a:r>
            <a:endParaRPr lang="zh-CN" altLang="en-US" sz="2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198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875"/>
            <a:ext cx="8143875" cy="4587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输入输出类型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输入类型的实现必须能把输入数据分割成数据片段，以使单独的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任务能进行后续处理。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可通过</a:t>
            </a:r>
            <a:r>
              <a:rPr lang="en-US" altLang="zh-CN" sz="2400" dirty="0" smtClean="0"/>
              <a:t>Reader</a:t>
            </a:r>
            <a:r>
              <a:rPr lang="zh-CN" altLang="en-US" sz="2400" dirty="0" smtClean="0"/>
              <a:t>接口实现来支持新的输入类型。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例：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）从数据库里读记录的</a:t>
            </a:r>
            <a:r>
              <a:rPr lang="en-US" altLang="zh-CN" sz="2400" dirty="0" smtClean="0"/>
              <a:t>Reader</a:t>
            </a:r>
            <a:r>
              <a:rPr lang="zh-CN" altLang="en-US" sz="2400" dirty="0" smtClean="0"/>
              <a:t>；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）从内存的数据结构读取数据的</a:t>
            </a:r>
            <a:r>
              <a:rPr lang="en-US" altLang="zh-CN" sz="2400" dirty="0" smtClean="0"/>
              <a:t>Reader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</a:p>
          <a:p>
            <a:pPr>
              <a:lnSpc>
                <a:spcPct val="120000"/>
              </a:lnSpc>
              <a:buFont typeface="Wingdings 2" pitchFamily="18" charset="2"/>
              <a:buNone/>
            </a:pPr>
            <a:r>
              <a:rPr lang="zh-CN" altLang="en-US" sz="2400" dirty="0" smtClean="0"/>
              <a:t>类似的，可增加新的输出类型。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079EE50-14A0-40F9-B94D-2AAA7C13DFC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301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875"/>
            <a:ext cx="8143875" cy="48958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辅助输出文件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应用程序先把输出结果写到一个临时文件中，在输出全部数据之后再使用系统级的原子操作</a:t>
            </a:r>
            <a:r>
              <a:rPr lang="en-US" altLang="zh-CN" sz="2400" dirty="0" smtClean="0"/>
              <a:t>rename</a:t>
            </a:r>
            <a:r>
              <a:rPr lang="zh-CN" altLang="en-US" sz="2400" dirty="0" smtClean="0"/>
              <a:t>重命名该临时文件。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要求：</a:t>
            </a:r>
            <a:r>
              <a:rPr lang="en-US" altLang="zh-CN" sz="2400" dirty="0" smtClean="0"/>
              <a:t>writer</a:t>
            </a:r>
            <a:r>
              <a:rPr lang="zh-CN" altLang="en-US" sz="2400" dirty="0" smtClean="0"/>
              <a:t>实现该输出要具有原子性和幂等性。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通常如果一个任务产生了</a:t>
            </a:r>
            <a:r>
              <a:rPr lang="zh-CN" altLang="en-US" sz="2400" dirty="0" smtClean="0">
                <a:solidFill>
                  <a:srgbClr val="FF0000"/>
                </a:solidFill>
              </a:rPr>
              <a:t>多个输出文件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google</a:t>
            </a:r>
            <a:r>
              <a:rPr lang="zh-CN" altLang="en-US" sz="2400" dirty="0" smtClean="0"/>
              <a:t>没有提供类似</a:t>
            </a:r>
            <a:r>
              <a:rPr lang="zh-CN" altLang="en-US" sz="2400" dirty="0" smtClean="0">
                <a:solidFill>
                  <a:srgbClr val="FF0000"/>
                </a:solidFill>
              </a:rPr>
              <a:t>两阶段提交的原子操作</a:t>
            </a:r>
            <a:r>
              <a:rPr lang="zh-CN" altLang="en-US" sz="2400" dirty="0" smtClean="0"/>
              <a:t>支持这种情况。因此，对于会产生多个输出文件、并且对于跨文件有一致性要求的任务，都必须是</a:t>
            </a:r>
            <a:r>
              <a:rPr lang="zh-CN" altLang="en-US" sz="2400" dirty="0" smtClean="0">
                <a:solidFill>
                  <a:srgbClr val="FF0000"/>
                </a:solidFill>
              </a:rPr>
              <a:t>确定性的</a:t>
            </a:r>
            <a:r>
              <a:rPr lang="zh-CN" altLang="en-US" sz="2400" dirty="0" smtClean="0"/>
              <a:t>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1DC7C47-DE61-4CC5-BBB2-06A5F63CDB09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>
            <a:off x="7956550" y="3429000"/>
            <a:ext cx="431800" cy="35877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403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Bug</a:t>
            </a:r>
            <a:r>
              <a:rPr lang="zh-CN" altLang="en-US" sz="2400" dirty="0" smtClean="0">
                <a:solidFill>
                  <a:srgbClr val="FF0000"/>
                </a:solidFill>
              </a:rPr>
              <a:t>跳过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函数在处理某些记录时可能会遇到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（也许来自第三方库，且没有源代码）。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    如果忽略有问题的记录是可接受的（例如在一个大数据集上进行统计分析），可采用跳过问题记录的执行模式。</a:t>
            </a: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sym typeface="Symbol" pitchFamily="18" charset="2"/>
              </a:rPr>
              <a:t>          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MapReduce</a:t>
            </a:r>
            <a:r>
              <a:rPr lang="zh-CN" altLang="en-US" sz="2400" dirty="0" smtClean="0">
                <a:solidFill>
                  <a:srgbClr val="FF0000"/>
                </a:solidFill>
              </a:rPr>
              <a:t>会检测哪些记录导致确定性的</a:t>
            </a:r>
            <a:r>
              <a:rPr lang="en-US" altLang="zh-CN" sz="2400" dirty="0" smtClean="0">
                <a:solidFill>
                  <a:srgbClr val="FF0000"/>
                </a:solidFill>
              </a:rPr>
              <a:t>crash</a:t>
            </a:r>
            <a:r>
              <a:rPr lang="zh-CN" altLang="en-US" sz="2400" dirty="0" smtClean="0">
                <a:solidFill>
                  <a:srgbClr val="FF0000"/>
                </a:solidFill>
              </a:rPr>
              <a:t>，并且跳过这些记录不处理。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C940F0-2A81-4D8F-8AEB-3B7C14CA61E4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505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8313" y="1412875"/>
            <a:ext cx="8143875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进程设置</a:t>
            </a:r>
            <a:r>
              <a:rPr lang="zh-CN" altLang="en-US" sz="2400" dirty="0" smtClean="0">
                <a:solidFill>
                  <a:srgbClr val="FF0000"/>
                </a:solidFill>
              </a:rPr>
              <a:t>信号处理函数</a:t>
            </a:r>
            <a:r>
              <a:rPr lang="zh-CN" altLang="en-US" sz="2400" dirty="0" smtClean="0"/>
              <a:t>捕获内存段异常（</a:t>
            </a:r>
            <a:r>
              <a:rPr lang="en-US" altLang="zh-CN" sz="2400" dirty="0" smtClean="0"/>
              <a:t>segmentation violation</a:t>
            </a:r>
            <a:r>
              <a:rPr lang="zh-CN" altLang="en-US" sz="2400" dirty="0" smtClean="0"/>
              <a:t>）和总线错误（</a:t>
            </a:r>
            <a:r>
              <a:rPr lang="en-US" altLang="zh-CN" sz="2400" dirty="0" smtClean="0"/>
              <a:t>bus error</a:t>
            </a:r>
            <a:r>
              <a:rPr lang="zh-CN" altLang="en-US" sz="2400" dirty="0" smtClean="0"/>
              <a:t>）。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在执行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操作之前，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库通过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全局变量</a:t>
            </a:r>
            <a:r>
              <a:rPr lang="zh-CN" altLang="en-US" sz="2400" dirty="0" smtClean="0"/>
              <a:t>保存</a:t>
            </a:r>
            <a:r>
              <a:rPr lang="zh-CN" altLang="en-US" sz="2400" dirty="0" smtClean="0">
                <a:solidFill>
                  <a:srgbClr val="FF0000"/>
                </a:solidFill>
              </a:rPr>
              <a:t>记录序号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07CEF1F-441B-4119-9EE3-248BCAC5185C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4139952" y="4365104"/>
            <a:ext cx="1857388" cy="826962"/>
          </a:xfrm>
          <a:prstGeom prst="wedgeRoundRectCallout">
            <a:avLst>
              <a:gd name="adj1" fmla="val -58450"/>
              <a:gd name="adj2" fmla="val 33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最后一口气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dirty="0" smtClean="0"/>
              <a:t>    如果用户程序触发了一个系统信号，消息处理函数（“最后一口气”）通过</a:t>
            </a:r>
            <a:r>
              <a:rPr lang="en-US" altLang="zh-CN" sz="2400" dirty="0" smtClean="0">
                <a:solidFill>
                  <a:srgbClr val="FF0000"/>
                </a:solidFill>
              </a:rPr>
              <a:t>UDP</a:t>
            </a:r>
            <a:r>
              <a:rPr lang="zh-CN" altLang="en-US" sz="2400" dirty="0" smtClean="0">
                <a:solidFill>
                  <a:srgbClr val="FF0000"/>
                </a:solidFill>
              </a:rPr>
              <a:t>包</a:t>
            </a:r>
            <a:r>
              <a:rPr lang="zh-CN" altLang="en-US" sz="2400" dirty="0" smtClean="0"/>
              <a:t>向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发送处理的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最后一条记录的序号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dirty="0" smtClean="0"/>
              <a:t>    当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看到在处理某条特定记录不止失败一次时，就标志该记录需要被跳过，下次重新执行相关的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任务时跳过该记录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应用技巧</a:t>
            </a:r>
          </a:p>
        </p:txBody>
      </p:sp>
      <p:sp>
        <p:nvSpPr>
          <p:cNvPr id="4608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9750" y="1341438"/>
            <a:ext cx="8143875" cy="511175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400" dirty="0" smtClean="0"/>
              <a:t>计数器</a:t>
            </a:r>
          </a:p>
          <a:p>
            <a:pPr>
              <a:buFont typeface="Wingdings 2" pitchFamily="18" charset="2"/>
              <a:buNone/>
              <a:defRPr/>
            </a:pPr>
            <a:r>
              <a:rPr lang="zh-CN" altLang="en-US" sz="2400" dirty="0" smtClean="0"/>
              <a:t>    在程序中创建一个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命名的计数器对象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函数中相应的增加计数器的值。例如：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Counter* uppercase;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uppercase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GetCounter</a:t>
            </a:r>
            <a:r>
              <a:rPr lang="en-US" altLang="zh-CN" sz="2400" dirty="0" smtClean="0">
                <a:solidFill>
                  <a:srgbClr val="FF0000"/>
                </a:solidFill>
              </a:rPr>
              <a:t>(“uppercase”);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/>
              <a:t>map(String name, String contents):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/>
              <a:t>   for each word w in contents: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/>
              <a:t>   if (</a:t>
            </a:r>
            <a:r>
              <a:rPr lang="en-US" altLang="zh-CN" sz="2400" dirty="0" err="1" smtClean="0"/>
              <a:t>IsCapitalized</a:t>
            </a:r>
            <a:r>
              <a:rPr lang="en-US" altLang="zh-CN" sz="2400" dirty="0" smtClean="0"/>
              <a:t>(w)):</a:t>
            </a:r>
            <a:r>
              <a:rPr lang="en-US" altLang="zh-CN" sz="2400" dirty="0" smtClean="0">
                <a:solidFill>
                  <a:srgbClr val="0000FF"/>
                </a:solidFill>
              </a:rPr>
              <a:t>//</a:t>
            </a:r>
            <a:r>
              <a:rPr lang="zh-CN" altLang="en-US" sz="2400" dirty="0" smtClean="0">
                <a:solidFill>
                  <a:srgbClr val="0000FF"/>
                </a:solidFill>
              </a:rPr>
              <a:t>统计大写单词数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uppercase-&gt;Increment();</a:t>
            </a:r>
          </a:p>
          <a:p>
            <a:pPr>
              <a:buFont typeface="Wingdings 2" pitchFamily="18" charset="2"/>
              <a:buNone/>
              <a:defRPr/>
            </a:pPr>
            <a:r>
              <a:rPr lang="zh-CN" altLang="en-US" sz="2400" dirty="0" smtClean="0"/>
              <a:t>    计数器的值</a:t>
            </a:r>
            <a:r>
              <a:rPr lang="zh-CN" altLang="en-US" sz="2400" dirty="0" smtClean="0">
                <a:solidFill>
                  <a:srgbClr val="FF0000"/>
                </a:solidFill>
              </a:rPr>
              <a:t>周期性的从各个</a:t>
            </a:r>
            <a:r>
              <a:rPr lang="en-US" altLang="zh-CN" sz="2400" dirty="0" smtClean="0">
                <a:solidFill>
                  <a:srgbClr val="FF0000"/>
                </a:solidFill>
              </a:rPr>
              <a:t>worker</a:t>
            </a:r>
            <a:r>
              <a:rPr lang="zh-CN" altLang="en-US" sz="2400" dirty="0" smtClean="0">
                <a:solidFill>
                  <a:srgbClr val="FF0000"/>
                </a:solidFill>
              </a:rPr>
              <a:t>传递给</a:t>
            </a:r>
            <a:r>
              <a:rPr lang="en-US" altLang="zh-CN" sz="2400" dirty="0" smtClean="0">
                <a:solidFill>
                  <a:srgbClr val="FF0000"/>
                </a:solidFill>
              </a:rPr>
              <a:t>master</a:t>
            </a:r>
            <a:r>
              <a:rPr lang="zh-CN" altLang="en-US" sz="2400" dirty="0" smtClean="0"/>
              <a:t>（附加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en-US" altLang="zh-CN" sz="2400" dirty="0" smtClean="0">
                <a:solidFill>
                  <a:srgbClr val="FF0000"/>
                </a:solidFill>
              </a:rPr>
              <a:t>ping</a:t>
            </a:r>
            <a:r>
              <a:rPr lang="zh-CN" altLang="en-US" sz="2400" dirty="0" smtClean="0">
                <a:solidFill>
                  <a:srgbClr val="FF0000"/>
                </a:solidFill>
              </a:rPr>
              <a:t>的应答包中传递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master</a:t>
            </a:r>
            <a:r>
              <a:rPr lang="zh-CN" altLang="en-US" sz="2400" dirty="0" smtClean="0"/>
              <a:t>把执行成功的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任务的</a:t>
            </a:r>
            <a:r>
              <a:rPr lang="zh-CN" altLang="en-US" sz="2400" dirty="0" smtClean="0">
                <a:solidFill>
                  <a:srgbClr val="FF0000"/>
                </a:solidFill>
              </a:rPr>
              <a:t>计数器值累加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操作完成之后，返回给用户代码。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A46FB44-6772-493E-977B-A93CE17EEF3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与网格计算的区别</a:t>
            </a:r>
            <a:endParaRPr lang="zh-CN" altLang="en-US" dirty="0"/>
          </a:p>
        </p:txBody>
      </p:sp>
      <p:sp>
        <p:nvSpPr>
          <p:cNvPr id="4710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57188" y="1214438"/>
            <a:ext cx="8501062" cy="54292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zh-CN" altLang="en-US" sz="2400" dirty="0" smtClean="0"/>
              <a:t>    高性能计算（</a:t>
            </a:r>
            <a:r>
              <a:rPr lang="en-US" altLang="zh-CN" sz="2400" dirty="0" smtClean="0"/>
              <a:t>High Performance Computing, HPC</a:t>
            </a:r>
            <a:r>
              <a:rPr lang="zh-CN" altLang="en-US" sz="2400" dirty="0" smtClean="0"/>
              <a:t>）和网格计算一直在做大规模数据处理。</a:t>
            </a: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zh-CN" altLang="en-US" sz="2400" dirty="0" smtClean="0"/>
              <a:t>    它们使用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消息传递接口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Message Passing Interface, MPI</a:t>
            </a:r>
            <a:r>
              <a:rPr lang="zh-CN" altLang="en-US" sz="2400" dirty="0" smtClean="0"/>
              <a:t>）这样的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将作业分配个一个机群，这些机器访问</a:t>
            </a:r>
            <a:r>
              <a:rPr lang="zh-CN" altLang="en-US" sz="2400" dirty="0" smtClean="0">
                <a:solidFill>
                  <a:srgbClr val="FF0000"/>
                </a:solidFill>
              </a:rPr>
              <a:t>共享文件系统</a:t>
            </a:r>
            <a:r>
              <a:rPr lang="zh-CN" altLang="en-US" sz="2400" dirty="0" smtClean="0"/>
              <a:t>，由存储区域网络（</a:t>
            </a:r>
            <a:r>
              <a:rPr lang="en-US" altLang="zh-CN" sz="2400" dirty="0" smtClean="0"/>
              <a:t>Storage Area Network, SAN</a:t>
            </a:r>
            <a:r>
              <a:rPr lang="zh-CN" altLang="en-US" sz="2400" dirty="0" smtClean="0"/>
              <a:t>）进行管理。</a:t>
            </a: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↓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非常适用于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计算密集型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作业，当节点需要访问的数据量较大（数百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GB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）时，网络带宽成为瓶颈，导致计算节点闲置。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zh-CN" sz="2400" dirty="0" smtClean="0"/>
          </a:p>
          <a:p>
            <a:pPr>
              <a:buFont typeface="Arial" charset="0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MapReduce</a:t>
            </a:r>
            <a:r>
              <a:rPr lang="zh-CN" altLang="en-US" sz="2400" dirty="0" smtClean="0">
                <a:solidFill>
                  <a:srgbClr val="0000FF"/>
                </a:solidFill>
              </a:rPr>
              <a:t>尝试在计算节点本地存储数据（数据本地化）。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8565D1C-DABD-438B-AB4C-76F339F6FBED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与网格计算的区别</a:t>
            </a:r>
            <a:endParaRPr lang="zh-CN" altLang="en-US" dirty="0"/>
          </a:p>
        </p:txBody>
      </p:sp>
      <p:sp>
        <p:nvSpPr>
          <p:cNvPr id="4813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 smtClean="0"/>
              <a:t>    MPI</a:t>
            </a:r>
            <a:r>
              <a:rPr lang="zh-CN" altLang="en-US" sz="2400" dirty="0" smtClean="0"/>
              <a:t>赋予程序员很大的控制，程序必须显式管理自己的检查点和恢复机制，也要显式控制数据流机制。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 smtClean="0"/>
              <a:t>     MapReduce</a:t>
            </a:r>
            <a:r>
              <a:rPr lang="zh-CN" altLang="en-US" sz="2400" dirty="0" smtClean="0"/>
              <a:t>检测失败的</a:t>
            </a:r>
            <a:r>
              <a:rPr lang="en-US" altLang="zh-CN" sz="2400" dirty="0" smtClean="0"/>
              <a:t>map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reduce</a:t>
            </a:r>
            <a:r>
              <a:rPr lang="zh-CN" altLang="en-US" sz="2400" dirty="0" smtClean="0"/>
              <a:t>任务，并由系统重新调度，程序员无需考虑错误协调。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在较高层面定义任务，程序员从“键值”对函数的角度来考虑，数据流是隐含的。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28FB539-F977-41E6-90AA-16825A44862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与志愿计算的区别</a:t>
            </a:r>
            <a:endParaRPr lang="zh-CN" altLang="en-US" dirty="0"/>
          </a:p>
        </p:txBody>
      </p:sp>
      <p:sp>
        <p:nvSpPr>
          <p:cNvPr id="4915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dirty="0" err="1" smtClean="0"/>
              <a:t>SETI@home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Search for Extra-Terrestrial Intelligence</a:t>
            </a:r>
            <a:r>
              <a:rPr lang="zh-CN" altLang="en-US" dirty="0" smtClean="0"/>
              <a:t>（搜寻外星人）。</a:t>
            </a: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>
                <a:hlinkClick r:id="rId2"/>
              </a:rPr>
              <a:t>http://setiathome.berkeley.edu/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搜索大素数（</a:t>
            </a:r>
            <a:r>
              <a:rPr lang="en-US" altLang="zh-CN" dirty="0" smtClean="0"/>
              <a:t>Great Internet </a:t>
            </a:r>
            <a:r>
              <a:rPr lang="en-US" altLang="zh-CN" dirty="0" err="1" smtClean="0"/>
              <a:t>Mersenne</a:t>
            </a:r>
            <a:r>
              <a:rPr lang="en-US" altLang="zh-CN" dirty="0" smtClean="0"/>
              <a:t> Prime Search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r>
              <a:rPr lang="zh-CN" altLang="en-US" dirty="0" smtClean="0"/>
              <a:t>了解蛋白质构成及其与疾病的关系（</a:t>
            </a:r>
            <a:r>
              <a:rPr lang="en-US" altLang="zh-CN" dirty="0" err="1" smtClean="0"/>
              <a:t>Folding@home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612CF47-F1AE-468F-A2A1-05D7C2D4AD87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应用举例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39750" y="1341438"/>
            <a:ext cx="7808914" cy="45354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分布式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Grep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输出匹配某个模式的一行；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是一个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恒等函数</a:t>
            </a:r>
            <a:r>
              <a:rPr lang="zh-CN" altLang="en-US" sz="2400" dirty="0" smtClean="0"/>
              <a:t>，把中间数据复制到输出。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zh-CN" altLang="en-US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计算</a:t>
            </a:r>
            <a:r>
              <a:rPr lang="en-US" altLang="zh-CN" sz="2400" dirty="0" smtClean="0">
                <a:solidFill>
                  <a:srgbClr val="FF0000"/>
                </a:solidFill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</a:rPr>
              <a:t>访问频率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处理日志中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页面请求的记录，输出</a:t>
            </a:r>
            <a:r>
              <a:rPr lang="en-US" altLang="zh-CN" sz="2400" dirty="0" smtClean="0"/>
              <a:t>(URL,1)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累加相同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value</a:t>
            </a:r>
            <a:r>
              <a:rPr lang="zh-CN" altLang="en-US" sz="2400" dirty="0" smtClean="0"/>
              <a:t>值，产生</a:t>
            </a:r>
            <a:r>
              <a:rPr lang="en-US" altLang="zh-CN" sz="2400" dirty="0" smtClean="0"/>
              <a:t>(URL,</a:t>
            </a:r>
            <a:r>
              <a:rPr lang="zh-CN" altLang="en-US" sz="2400" dirty="0" smtClean="0"/>
              <a:t>记录总数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E56C79F-B7BE-4E27-8E2B-286EB0CFCB3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与志愿计算的区别</a:t>
            </a:r>
            <a:endParaRPr lang="zh-CN" altLang="en-US" dirty="0"/>
          </a:p>
        </p:txBody>
      </p:sp>
      <p:sp>
        <p:nvSpPr>
          <p:cNvPr id="5017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    志愿计算项目将试图解决的问题分为若干工作单元块，并送到世界各地的电脑上进行分析。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（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SETI@home</a:t>
            </a:r>
            <a:r>
              <a:rPr lang="zh-CN" altLang="en-US" sz="2400" dirty="0" smtClean="0">
                <a:solidFill>
                  <a:srgbClr val="00B0F0"/>
                </a:solidFill>
              </a:rPr>
              <a:t>的工作单元大约是</a:t>
            </a:r>
            <a:r>
              <a:rPr lang="en-US" altLang="zh-CN" sz="2400" dirty="0" smtClean="0">
                <a:solidFill>
                  <a:srgbClr val="00B0F0"/>
                </a:solidFill>
              </a:rPr>
              <a:t>0.35MB</a:t>
            </a:r>
            <a:r>
              <a:rPr lang="zh-CN" altLang="en-US" sz="2400" dirty="0" smtClean="0">
                <a:solidFill>
                  <a:srgbClr val="00B0F0"/>
                </a:solidFill>
              </a:rPr>
              <a:t>的无线电望远镜数据，一个典型的计算机需要数小时或者数天完成分析）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    完成分析后结果发送回服务器，客户端获得另一个工作单元。</a:t>
            </a:r>
            <a:r>
              <a:rPr lang="zh-CN" altLang="en-US" sz="2400" dirty="0" smtClean="0">
                <a:solidFill>
                  <a:srgbClr val="FF0000"/>
                </a:solidFill>
              </a:rPr>
              <a:t>为防欺骗，每个工作单元必须送到三台机器上且至少有两个结果相同才被接受。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ADF28ECD-262D-43E7-9D8E-8D41375B618F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6429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与志愿计算的区别</a:t>
            </a:r>
            <a:endParaRPr lang="zh-CN" altLang="en-US" dirty="0"/>
          </a:p>
        </p:txBody>
      </p:sp>
      <p:sp>
        <p:nvSpPr>
          <p:cNvPr id="5120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286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2400" dirty="0" smtClean="0"/>
              <a:t>    志愿计算表面上类似于</a:t>
            </a:r>
            <a:r>
              <a:rPr lang="en-US" altLang="zh-CN" sz="2400" dirty="0" smtClean="0"/>
              <a:t>MapReduce</a:t>
            </a:r>
            <a:r>
              <a:rPr lang="zh-CN" altLang="en-US" sz="2400" dirty="0" smtClean="0"/>
              <a:t>将问题划分为独立的块，然后进行并行计算。但他是</a:t>
            </a:r>
            <a:r>
              <a:rPr lang="en-US" altLang="zh-CN" sz="2400" dirty="0" smtClean="0">
                <a:solidFill>
                  <a:srgbClr val="FF0000"/>
                </a:solidFill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</a:rPr>
              <a:t>高度密集型</a:t>
            </a:r>
            <a:r>
              <a:rPr lang="zh-CN" altLang="en-US" sz="2400" dirty="0" smtClean="0"/>
              <a:t>的，相对于计算时间而言，传输工作单元的时间很小，志愿者捐献的是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周期。</a:t>
            </a:r>
            <a:endParaRPr lang="en-US" altLang="zh-CN" sz="2400" dirty="0" smtClean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MapReduce</a:t>
            </a:r>
            <a:r>
              <a:rPr lang="zh-CN" altLang="en-US" sz="2400" dirty="0" smtClean="0"/>
              <a:t>运行那些需要数分钟或数小时的作业，设备可信任（不考虑欺诈问题），聚集带宽很高，数据本地化。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FCE0E2C-C282-4AD2-A85B-CC34F0DFA092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应用举例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倒转网络链接图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在源页面（</a:t>
            </a:r>
            <a:r>
              <a:rPr lang="en-US" altLang="zh-CN" sz="2400" dirty="0" smtClean="0"/>
              <a:t>citing-source</a:t>
            </a:r>
            <a:r>
              <a:rPr lang="zh-CN" altLang="en-US" sz="2400" dirty="0" smtClean="0"/>
              <a:t>）中搜索所有的链接目标（</a:t>
            </a:r>
            <a:r>
              <a:rPr lang="en-US" altLang="zh-CN" sz="2400" dirty="0" smtClean="0"/>
              <a:t>target</a:t>
            </a:r>
            <a:r>
              <a:rPr lang="zh-CN" altLang="en-US" sz="2400" dirty="0" smtClean="0"/>
              <a:t>），输出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target, value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citing-source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把各个链接目标（</a:t>
            </a:r>
            <a:r>
              <a:rPr lang="en-US" altLang="zh-CN" sz="2400" dirty="0" smtClean="0"/>
              <a:t>target</a:t>
            </a:r>
            <a:r>
              <a:rPr lang="zh-CN" altLang="en-US" sz="2400" dirty="0" smtClean="0"/>
              <a:t>）的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链接组合成一个列表</a:t>
            </a:r>
            <a:r>
              <a:rPr lang="zh-CN" altLang="en-US" sz="2400" dirty="0" smtClean="0"/>
              <a:t>，输出</a:t>
            </a:r>
            <a:r>
              <a:rPr lang="en-US" altLang="zh-CN" sz="2400" dirty="0" smtClean="0"/>
              <a:t>(target, list(citing-source))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5CC0DFA-9151-439E-B447-2D73D251749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应用举例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412875"/>
            <a:ext cx="8143875" cy="50403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每个主机的关键词（检索词）向量</a:t>
            </a:r>
            <a:r>
              <a:rPr lang="zh-CN" altLang="en-US" sz="2400" dirty="0" smtClean="0"/>
              <a:t>：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/>
              <a:t>    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频率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列表来概述出现在文档或文档集中的最重要的一些词。   </a:t>
            </a:r>
            <a:r>
              <a:rPr lang="zh-CN" altLang="en-US" sz="2400" dirty="0" smtClean="0">
                <a:solidFill>
                  <a:srgbClr val="FF0000"/>
                </a:solidFill>
              </a:rPr>
              <a:t>（实际可得到文档或文档集向量）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为每一个输入文档输出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主机名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关键词向量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，其中主机名来自文档的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接收</a:t>
            </a:r>
            <a:r>
              <a:rPr lang="zh-CN" altLang="en-US" sz="2400" dirty="0" smtClean="0">
                <a:solidFill>
                  <a:srgbClr val="FF0000"/>
                </a:solidFill>
              </a:rPr>
              <a:t>主机的所有文档的关键词向量</a:t>
            </a:r>
            <a:r>
              <a:rPr lang="zh-CN" altLang="en-US" sz="2400" dirty="0" smtClean="0"/>
              <a:t>，并累加这些检索词向量，丢弃掉低频的检索词，输出最终的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主机名</a:t>
            </a:r>
            <a:r>
              <a:rPr lang="en-US" altLang="zh-CN" sz="2400" dirty="0" smtClean="0">
                <a:solidFill>
                  <a:srgbClr val="FF0000"/>
                </a:solidFill>
              </a:rPr>
              <a:t>,</a:t>
            </a:r>
            <a:r>
              <a:rPr lang="zh-CN" altLang="en-US" sz="2400" dirty="0" smtClean="0">
                <a:solidFill>
                  <a:srgbClr val="FF0000"/>
                </a:solidFill>
              </a:rPr>
              <a:t>关键词向量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A8E61B9-5ABC-482A-AC03-D5475C8F075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应用举例</a:t>
            </a:r>
          </a:p>
        </p:txBody>
      </p:sp>
      <p:sp>
        <p:nvSpPr>
          <p:cNvPr id="13315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714500"/>
            <a:ext cx="8143875" cy="471489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倒排索引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分析每个文档，输出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文档号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的列表； 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>
                <a:solidFill>
                  <a:srgbClr val="FF0000"/>
                </a:solidFill>
              </a:rPr>
              <a:t>排序</a:t>
            </a:r>
            <a:r>
              <a:rPr lang="zh-CN" altLang="en-US" sz="2400" dirty="0" smtClean="0"/>
              <a:t>所有的文档号，输出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词</a:t>
            </a:r>
            <a:r>
              <a:rPr lang="en-US" altLang="zh-CN" sz="2400" dirty="0" smtClean="0"/>
              <a:t>,list</a:t>
            </a:r>
            <a:r>
              <a:rPr lang="zh-CN" altLang="en-US" sz="2400" dirty="0" smtClean="0"/>
              <a:t>（文档号）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。所有的输出集合形成一个简单的倒排索引。</a:t>
            </a:r>
          </a:p>
          <a:p>
            <a:pPr>
              <a:buFont typeface="Wingdings 2" pitchFamily="18" charset="2"/>
              <a:buNone/>
            </a:pPr>
            <a:endParaRPr lang="zh-CN" altLang="en-US" sz="2400" dirty="0" smtClean="0">
              <a:solidFill>
                <a:schemeClr val="accent1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分布式排序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Map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从每个记录提取</a:t>
            </a:r>
            <a:r>
              <a:rPr lang="en-US" altLang="zh-CN" sz="2400" dirty="0" smtClean="0"/>
              <a:t>key</a:t>
            </a:r>
            <a:r>
              <a:rPr lang="zh-CN" altLang="en-US" sz="2400" dirty="0" smtClean="0"/>
              <a:t>，输出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key,record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Reduce</a:t>
            </a:r>
            <a:r>
              <a:rPr lang="zh-CN" altLang="en-US" sz="2400" b="1" dirty="0" smtClean="0"/>
              <a:t>函数</a:t>
            </a:r>
            <a:r>
              <a:rPr lang="zh-CN" altLang="en-US" sz="2400" dirty="0" smtClean="0"/>
              <a:t>不改变任何的值。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（该过程依赖分区机制和排序属性）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726FDF4-92C8-440D-B394-1D5290223A9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500063" y="500063"/>
            <a:ext cx="8183562" cy="6429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伪码举例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00063" y="1341438"/>
            <a:ext cx="8393112" cy="5183187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zh-CN" altLang="en-US" sz="2400" dirty="0" smtClean="0"/>
              <a:t>计算一个大的文档集合中每个单词出现的次数（伪代码段）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b="1" dirty="0" smtClean="0"/>
              <a:t>map</a:t>
            </a:r>
            <a:r>
              <a:rPr lang="en-US" altLang="zh-CN" sz="2400" dirty="0" smtClean="0"/>
              <a:t>(String key, String value):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// key: </a:t>
            </a:r>
            <a:r>
              <a:rPr lang="zh-CN" altLang="en-US" sz="2400" dirty="0" smtClean="0">
                <a:solidFill>
                  <a:srgbClr val="0000FF"/>
                </a:solidFill>
              </a:rPr>
              <a:t>文件名，</a:t>
            </a:r>
            <a:r>
              <a:rPr lang="en-US" altLang="zh-CN" sz="2400" dirty="0" smtClean="0">
                <a:solidFill>
                  <a:srgbClr val="0000FF"/>
                </a:solidFill>
              </a:rPr>
              <a:t>value:</a:t>
            </a:r>
            <a:r>
              <a:rPr lang="zh-CN" altLang="en-US" sz="2400" dirty="0" smtClean="0">
                <a:solidFill>
                  <a:srgbClr val="0000FF"/>
                </a:solidFill>
              </a:rPr>
              <a:t>文件内容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for each word w in value: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err="1" smtClean="0"/>
              <a:t>EmitIntermediate</a:t>
            </a:r>
            <a:r>
              <a:rPr lang="en-US" altLang="zh-CN" sz="2400" dirty="0" smtClean="0"/>
              <a:t>(w, “1″);</a:t>
            </a:r>
          </a:p>
          <a:p>
            <a:pPr>
              <a:buFont typeface="Wingdings 2" pitchFamily="18" charset="2"/>
              <a:buNone/>
            </a:pPr>
            <a:endParaRPr lang="en-US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b="1" dirty="0" smtClean="0"/>
              <a:t>reduce</a:t>
            </a:r>
            <a:r>
              <a:rPr lang="en-US" altLang="zh-CN" sz="2400" dirty="0" smtClean="0"/>
              <a:t>(String key, </a:t>
            </a:r>
            <a:r>
              <a:rPr lang="en-US" altLang="zh-CN" sz="2400" dirty="0" err="1" smtClean="0"/>
              <a:t>Iterator</a:t>
            </a:r>
            <a:r>
              <a:rPr lang="en-US" altLang="zh-CN" sz="2400" dirty="0" smtClean="0"/>
              <a:t> values):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// key: </a:t>
            </a:r>
            <a:r>
              <a:rPr lang="zh-CN" altLang="en-US" sz="2400" dirty="0" smtClean="0">
                <a:solidFill>
                  <a:srgbClr val="0000FF"/>
                </a:solidFill>
              </a:rPr>
              <a:t>单词，</a:t>
            </a:r>
            <a:r>
              <a:rPr lang="en-US" altLang="zh-CN" sz="2400" dirty="0" smtClean="0">
                <a:solidFill>
                  <a:srgbClr val="0000FF"/>
                </a:solidFill>
              </a:rPr>
              <a:t> values: </a:t>
            </a:r>
            <a:r>
              <a:rPr lang="zh-CN" altLang="en-US" sz="2400" dirty="0" smtClean="0">
                <a:solidFill>
                  <a:srgbClr val="0000FF"/>
                </a:solidFill>
              </a:rPr>
              <a:t>计数列表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result = 0;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for each v in values: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result += </a:t>
            </a:r>
            <a:r>
              <a:rPr lang="en-US" altLang="zh-CN" sz="2400" dirty="0" err="1" smtClean="0"/>
              <a:t>ParseInt</a:t>
            </a:r>
            <a:r>
              <a:rPr lang="en-US" altLang="zh-CN" sz="2400" dirty="0" smtClean="0"/>
              <a:t>(v);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Emit(</a:t>
            </a:r>
            <a:r>
              <a:rPr lang="en-US" altLang="zh-CN" sz="2400" dirty="0" err="1" smtClean="0"/>
              <a:t>AsString</a:t>
            </a:r>
            <a:r>
              <a:rPr lang="en-US" altLang="zh-CN" sz="2400" dirty="0" smtClean="0"/>
              <a:t>(result));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D838CF28-BE93-46E5-8013-86E4641CF3F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2287</TotalTime>
  <Words>3911</Words>
  <Application>Microsoft Office PowerPoint</Application>
  <PresentationFormat>全屏显示(4:3)</PresentationFormat>
  <Paragraphs>342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 Unicode MS</vt:lpstr>
      <vt:lpstr>宋体</vt:lpstr>
      <vt:lpstr>微软雅黑</vt:lpstr>
      <vt:lpstr>Arial</vt:lpstr>
      <vt:lpstr>Calibri</vt:lpstr>
      <vt:lpstr>Symbol</vt:lpstr>
      <vt:lpstr>Times New Roman</vt:lpstr>
      <vt:lpstr>Verdana</vt:lpstr>
      <vt:lpstr>Wingdings 2</vt:lpstr>
      <vt:lpstr>视点</vt:lpstr>
      <vt:lpstr>现代数据管理理论与技术  潘鹏</vt:lpstr>
      <vt:lpstr>基本特性</vt:lpstr>
      <vt:lpstr>基本特性</vt:lpstr>
      <vt:lpstr>基本思想</vt:lpstr>
      <vt:lpstr>应用举例</vt:lpstr>
      <vt:lpstr>应用举例</vt:lpstr>
      <vt:lpstr>应用举例</vt:lpstr>
      <vt:lpstr>应用举例</vt:lpstr>
      <vt:lpstr>伪码举例</vt:lpstr>
      <vt:lpstr>输入输出类型</vt:lpstr>
      <vt:lpstr>执行机制</vt:lpstr>
      <vt:lpstr>基本原理（job、task、map/reduce阶段）</vt:lpstr>
      <vt:lpstr>系统的节点</vt:lpstr>
      <vt:lpstr>执行过程</vt:lpstr>
      <vt:lpstr>执行过程</vt:lpstr>
      <vt:lpstr>执行过程</vt:lpstr>
      <vt:lpstr>执行过程</vt:lpstr>
      <vt:lpstr>实现模型</vt:lpstr>
      <vt:lpstr>Master数据</vt:lpstr>
      <vt:lpstr>Master数据</vt:lpstr>
      <vt:lpstr>原子操作</vt:lpstr>
      <vt:lpstr>原子操作</vt:lpstr>
      <vt:lpstr>故障处理</vt:lpstr>
      <vt:lpstr>Worker故障</vt:lpstr>
      <vt:lpstr>Worker故障</vt:lpstr>
      <vt:lpstr>Worker故障</vt:lpstr>
      <vt:lpstr>Worker故障</vt:lpstr>
      <vt:lpstr>Master故障</vt:lpstr>
      <vt:lpstr>存储和执行位置</vt:lpstr>
      <vt:lpstr>存储和执行位置</vt:lpstr>
      <vt:lpstr>任务粒度</vt:lpstr>
      <vt:lpstr>任务粒度</vt:lpstr>
      <vt:lpstr>任务粒度</vt:lpstr>
      <vt:lpstr>备选任务</vt:lpstr>
      <vt:lpstr>备选任务</vt:lpstr>
      <vt:lpstr>应用技巧</vt:lpstr>
      <vt:lpstr>应用技巧</vt:lpstr>
      <vt:lpstr>应用技巧</vt:lpstr>
      <vt:lpstr>应用技巧</vt:lpstr>
      <vt:lpstr>应用技巧</vt:lpstr>
      <vt:lpstr>应用技巧</vt:lpstr>
      <vt:lpstr>应用技巧</vt:lpstr>
      <vt:lpstr>应用技巧</vt:lpstr>
      <vt:lpstr>应用技巧</vt:lpstr>
      <vt:lpstr>应用技巧</vt:lpstr>
      <vt:lpstr>应用技巧</vt:lpstr>
      <vt:lpstr>MapReduce与网格计算的区别</vt:lpstr>
      <vt:lpstr>MapReduce与网格计算的区别</vt:lpstr>
      <vt:lpstr>MapReduce与志愿计算的区别</vt:lpstr>
      <vt:lpstr>MapReduce与志愿计算的区别</vt:lpstr>
      <vt:lpstr>MapReduce与志愿计算的区别</vt:lpstr>
    </vt:vector>
  </TitlesOfParts>
  <Company>lsr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多结构化数据管理</dc:title>
  <dc:creator>panppl</dc:creator>
  <cp:lastModifiedBy>微软用户</cp:lastModifiedBy>
  <cp:revision>283</cp:revision>
  <dcterms:created xsi:type="dcterms:W3CDTF">2012-06-05T07:26:34Z</dcterms:created>
  <dcterms:modified xsi:type="dcterms:W3CDTF">2019-10-17T14:09:51Z</dcterms:modified>
</cp:coreProperties>
</file>