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  <p:sldMasterId id="2147484214" r:id="rId2"/>
  </p:sldMasterIdLst>
  <p:notesMasterIdLst>
    <p:notesMasterId r:id="rId65"/>
  </p:notesMasterIdLst>
  <p:sldIdLst>
    <p:sldId id="315" r:id="rId3"/>
    <p:sldId id="370" r:id="rId4"/>
    <p:sldId id="372" r:id="rId5"/>
    <p:sldId id="371" r:id="rId6"/>
    <p:sldId id="373" r:id="rId7"/>
    <p:sldId id="374" r:id="rId8"/>
    <p:sldId id="380" r:id="rId9"/>
    <p:sldId id="381" r:id="rId10"/>
    <p:sldId id="375" r:id="rId11"/>
    <p:sldId id="430" r:id="rId12"/>
    <p:sldId id="431" r:id="rId13"/>
    <p:sldId id="432" r:id="rId14"/>
    <p:sldId id="434" r:id="rId15"/>
    <p:sldId id="433" r:id="rId16"/>
    <p:sldId id="376" r:id="rId17"/>
    <p:sldId id="377" r:id="rId18"/>
    <p:sldId id="378" r:id="rId19"/>
    <p:sldId id="429" r:id="rId20"/>
    <p:sldId id="379" r:id="rId21"/>
    <p:sldId id="382" r:id="rId22"/>
    <p:sldId id="383" r:id="rId23"/>
    <p:sldId id="392" r:id="rId24"/>
    <p:sldId id="393" r:id="rId25"/>
    <p:sldId id="391" r:id="rId26"/>
    <p:sldId id="394" r:id="rId27"/>
    <p:sldId id="384" r:id="rId28"/>
    <p:sldId id="385" r:id="rId29"/>
    <p:sldId id="386" r:id="rId30"/>
    <p:sldId id="387" r:id="rId31"/>
    <p:sldId id="388" r:id="rId32"/>
    <p:sldId id="427" r:id="rId33"/>
    <p:sldId id="389" r:id="rId34"/>
    <p:sldId id="390" r:id="rId35"/>
    <p:sldId id="395" r:id="rId36"/>
    <p:sldId id="396" r:id="rId37"/>
    <p:sldId id="397" r:id="rId38"/>
    <p:sldId id="398" r:id="rId39"/>
    <p:sldId id="399" r:id="rId40"/>
    <p:sldId id="401" r:id="rId41"/>
    <p:sldId id="400" r:id="rId42"/>
    <p:sldId id="418" r:id="rId43"/>
    <p:sldId id="407" r:id="rId44"/>
    <p:sldId id="408" r:id="rId45"/>
    <p:sldId id="409" r:id="rId46"/>
    <p:sldId id="402" r:id="rId47"/>
    <p:sldId id="403" r:id="rId48"/>
    <p:sldId id="404" r:id="rId49"/>
    <p:sldId id="419" r:id="rId50"/>
    <p:sldId id="411" r:id="rId51"/>
    <p:sldId id="412" r:id="rId52"/>
    <p:sldId id="414" r:id="rId53"/>
    <p:sldId id="416" r:id="rId54"/>
    <p:sldId id="417" r:id="rId55"/>
    <p:sldId id="422" r:id="rId56"/>
    <p:sldId id="420" r:id="rId57"/>
    <p:sldId id="421" r:id="rId58"/>
    <p:sldId id="415" r:id="rId59"/>
    <p:sldId id="423" r:id="rId60"/>
    <p:sldId id="424" r:id="rId61"/>
    <p:sldId id="425" r:id="rId62"/>
    <p:sldId id="426" r:id="rId63"/>
    <p:sldId id="428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6FFFF"/>
    <a:srgbClr val="CC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76" d="100"/>
          <a:sy n="76" d="100"/>
        </p:scale>
        <p:origin x="107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A3F638-EC81-4FD0-9CB8-89C46305ADFA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CE397E3-FEC3-4BEB-A648-D34113D52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29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accent3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280168"/>
            <a:ext cx="7772400" cy="1220138"/>
          </a:xfrm>
        </p:spPr>
        <p:txBody>
          <a:bodyPr lIns="45720" rIns="45720" bIns="45720"/>
          <a:lstStyle>
            <a:lvl1pPr algn="ct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>
            <a:normAutofit/>
          </a:bodyPr>
          <a:lstStyle>
            <a:lvl1pPr marL="36576" indent="0" algn="l">
              <a:spcBef>
                <a:spcPts val="0"/>
              </a:spcBef>
              <a:buNone/>
              <a:defRPr sz="28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6B1141-CE23-4F19-ADD7-AB5DB5B5BCED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F4CB95-25F8-4B7E-A78A-3034AF89B3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C670-D4FC-4A16-BE7E-DCFCC7401004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8E691-3B45-46E8-AAEE-1ADEF10CA8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B942-5F6A-4485-AE2A-7B3B51A1486E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FCDB1-16FA-4795-BAAF-CE7F76CE2D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EFF24-3FF7-45E8-98AE-67B3FD117390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F93B6-88DD-47CD-AA25-ECC67D08CD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4259-B10B-45DC-BA1F-63E1A486804B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6A5FD-7424-4222-8FE6-B75B53351C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513C7-EAFC-4923-84FC-E02AE4C83A28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211EC-14D3-41A1-8559-71C30588A7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557338"/>
            <a:ext cx="4014787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557338"/>
            <a:ext cx="4016375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A059A-3CF7-4A69-A058-C137BB74B881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72D6-4439-477F-BB4B-A342EE3536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1C5C0-2FE0-4657-8E36-107B62F17E9B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66C9F-60E3-4B0A-9A10-CF5B1C4F64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3FBFC-A8E1-4B41-A7D7-6D05403ACFAF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61DE5-FCF0-488E-8F3F-2178BBD6A2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BAD3F-C552-489B-8EDF-290F9EA3C223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976B-9275-40B5-8C6A-BAF1F3BA4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DA01C-A791-4B17-B90C-791C3C1C366A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02CA2-861C-41B9-B5E2-123F68F921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ABD76-C6A5-4586-92E2-5A8767747C7E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F40F-286F-47C1-99EE-B480BDF01D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AEC29-6DA6-4AAE-8086-BC8C65E0E18B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8EDA0-822D-4CD9-8F94-3AD88DD92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10A29-BACE-48A9-8212-FE8D1F9B2DE7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E34AC-8337-4A95-BC1F-E26489B431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476250"/>
            <a:ext cx="2054225" cy="5268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76250"/>
            <a:ext cx="6011862" cy="5268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1AB0-49C1-46BA-AD5B-8026704F5D76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7E279-A1E8-4533-9BAF-6C4B217E1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51A810E-BCEA-4FBC-9E0C-A0E24EE798C9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37629B-AD01-4813-BFDA-7F5E680174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1F135-7043-43A7-B56C-F0F95B312303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4A45C-A511-445F-846B-34A055772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B6504-951F-450E-BCE5-141D745EB67C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C8BA8-36D9-44BF-8175-C8DEAB00C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4FA8-C621-4702-91EF-765FB75CC90D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8FAF4-2FD3-4F16-8DD4-78C272B179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E52D3E-53E6-4782-A14A-0145CF76C74F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DAD9CD-287F-424C-8DE0-B683C22DA3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C15C7-E79F-461D-BB27-765A85A9DEC0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AF663-C98D-469B-A619-F93E52AC87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单圆角矩形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7B1B17-BFA1-45E1-9C66-14CD6DBFAD20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C67E1C-7FB5-42C4-93DD-4598281607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1" name="文本占位符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0738A9A-1D2E-49C6-8818-783380CC26BC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66222A1-E9AD-421E-98B4-6773CA01F6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43" r:id="rId2"/>
    <p:sldLayoutId id="2147484262" r:id="rId3"/>
    <p:sldLayoutId id="2147484244" r:id="rId4"/>
    <p:sldLayoutId id="2147484245" r:id="rId5"/>
    <p:sldLayoutId id="2147484246" r:id="rId6"/>
    <p:sldLayoutId id="2147484263" r:id="rId7"/>
    <p:sldLayoutId id="2147484247" r:id="rId8"/>
    <p:sldLayoutId id="2147484265" r:id="rId9"/>
    <p:sldLayoutId id="2147484248" r:id="rId10"/>
    <p:sldLayoutId id="21474842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419100" y="433388"/>
            <a:ext cx="8305800" cy="923925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accent3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183562" cy="6651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3" name="文本占位符 3"/>
          <p:cNvSpPr>
            <a:spLocks noGrp="1"/>
          </p:cNvSpPr>
          <p:nvPr>
            <p:ph type="body" idx="1"/>
          </p:nvPr>
        </p:nvSpPr>
        <p:spPr bwMode="auto">
          <a:xfrm>
            <a:off x="503238" y="1557338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6F4BB0A-8901-45B2-B9E4-0D9C99FCA825}" type="datetime1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5EDB7B0-0FC9-4486-BAA1-BB72024911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7236296" y="589152"/>
            <a:ext cx="134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i="1" dirty="0" smtClean="0">
                <a:solidFill>
                  <a:schemeClr val="bg1"/>
                </a:solidFill>
                <a:latin typeface="+mn-ea"/>
                <a:ea typeface="+mn-ea"/>
              </a:rPr>
              <a:t>华中科技大学             潘鹏</a:t>
            </a:r>
            <a:endParaRPr lang="zh-CN" altLang="en-US" sz="1400" b="1" i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00025" algn="l" rtl="0" eaLnBrk="0" fontAlgn="base" hangingPunct="0">
        <a:lnSpc>
          <a:spcPct val="120000"/>
        </a:lnSpc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22338" indent="-182563" algn="l" rtl="0" eaLnBrk="0" fontAlgn="base" hangingPunct="0">
        <a:lnSpc>
          <a:spcPct val="120000"/>
        </a:lnSpc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284288" indent="-182563" algn="l" rtl="0" eaLnBrk="0" fontAlgn="base" hangingPunct="0">
        <a:lnSpc>
          <a:spcPct val="120000"/>
        </a:lnSpc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1646238" indent="-182563" algn="l" rtl="0" eaLnBrk="0" fontAlgn="base" hangingPunct="0">
        <a:lnSpc>
          <a:spcPct val="120000"/>
        </a:lnSpc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103438" indent="-182563" algn="l" rtl="0" fontAlgn="base">
        <a:lnSpc>
          <a:spcPct val="120000"/>
        </a:lnSpc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defRPr sz="2000">
          <a:solidFill>
            <a:schemeClr val="tx1"/>
          </a:solidFill>
          <a:latin typeface="+mn-lt"/>
          <a:ea typeface="+mn-ea"/>
        </a:defRPr>
      </a:lvl6pPr>
      <a:lvl7pPr marL="2560638" indent="-182563" algn="l" rtl="0" fontAlgn="base">
        <a:lnSpc>
          <a:spcPct val="120000"/>
        </a:lnSpc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defRPr sz="2000">
          <a:solidFill>
            <a:schemeClr val="tx1"/>
          </a:solidFill>
          <a:latin typeface="+mn-lt"/>
          <a:ea typeface="+mn-ea"/>
        </a:defRPr>
      </a:lvl7pPr>
      <a:lvl8pPr marL="3017838" indent="-182563" algn="l" rtl="0" fontAlgn="base">
        <a:lnSpc>
          <a:spcPct val="120000"/>
        </a:lnSpc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defRPr sz="2000">
          <a:solidFill>
            <a:schemeClr val="tx1"/>
          </a:solidFill>
          <a:latin typeface="+mn-lt"/>
          <a:ea typeface="+mn-ea"/>
        </a:defRPr>
      </a:lvl8pPr>
      <a:lvl9pPr marL="3475038" indent="-182563" algn="l" rtl="0" fontAlgn="base">
        <a:lnSpc>
          <a:spcPct val="120000"/>
        </a:lnSpc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huagong_adu/article/details/793761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280168"/>
            <a:ext cx="7772400" cy="2076824"/>
          </a:xfrm>
        </p:spPr>
        <p:txBody>
          <a:bodyPr>
            <a:normAutofit/>
          </a:bodyPr>
          <a:lstStyle/>
          <a:p>
            <a:r>
              <a:rPr lang="zh-CN" altLang="en-US" smtClean="0"/>
              <a:t>现代数据管理理论与技术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潘鹏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4802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大数据中的迭代算法处理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（迭代式</a:t>
            </a:r>
            <a:r>
              <a:rPr lang="en-US" altLang="zh-CN" dirty="0" err="1" smtClean="0">
                <a:solidFill>
                  <a:schemeClr val="tx1"/>
                </a:solidFill>
              </a:rPr>
              <a:t>MapReduce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              ——</a:t>
            </a:r>
            <a:r>
              <a:rPr lang="en-US" altLang="zh-CN" dirty="0" err="1" smtClean="0">
                <a:solidFill>
                  <a:schemeClr val="tx1"/>
                </a:solidFill>
              </a:rPr>
              <a:t>Haloop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 smtClean="0">
              <a:hlinkClick r:id="rId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7F40F-286F-47C1-99EE-B480BDF01DF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问题实例（</a:t>
            </a:r>
            <a:r>
              <a:rPr lang="en-US" altLang="zh-CN" dirty="0"/>
              <a:t>PageRank</a:t>
            </a:r>
            <a:r>
              <a:rPr lang="zh-CN" altLang="en-US" dirty="0"/>
              <a:t>算法）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实际应用中，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图内可能存在入度或者出度为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的节点，这会使迭代过程出现两种异常情况：</a:t>
            </a:r>
            <a:endParaRPr lang="en-US" altLang="zh-CN" sz="2400" dirty="0" smtClean="0"/>
          </a:p>
          <a:p>
            <a:r>
              <a:rPr lang="en-US" altLang="zh-CN" sz="2400" dirty="0" smtClean="0"/>
              <a:t>Rank Sink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Rank Leak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b="1" dirty="0" smtClean="0"/>
              <a:t>Rank Sink</a:t>
            </a:r>
            <a:r>
              <a:rPr lang="zh-CN" altLang="en-US" sz="2400" b="1" dirty="0" smtClean="0"/>
              <a:t>（降级）：</a:t>
            </a:r>
            <a:r>
              <a:rPr lang="zh-CN" altLang="en-US" sz="2400" dirty="0" smtClean="0"/>
              <a:t>当一个或者一组紧密</a:t>
            </a:r>
            <a:r>
              <a:rPr lang="zh-CN" altLang="en-US" sz="2400" dirty="0" smtClean="0">
                <a:solidFill>
                  <a:srgbClr val="FF0000"/>
                </a:solidFill>
              </a:rPr>
              <a:t>链接成环</a:t>
            </a:r>
            <a:r>
              <a:rPr lang="zh-CN" altLang="en-US" sz="2400" dirty="0" smtClean="0"/>
              <a:t>的页面没有任何其他页面</a:t>
            </a:r>
            <a:r>
              <a:rPr lang="zh-CN" altLang="en-US" sz="2400" dirty="0" smtClean="0">
                <a:solidFill>
                  <a:srgbClr val="FF0000"/>
                </a:solidFill>
              </a:rPr>
              <a:t>指向它</a:t>
            </a:r>
            <a:r>
              <a:rPr lang="zh-CN" altLang="en-US" sz="2400" dirty="0" smtClean="0"/>
              <a:t>时就产生了</a:t>
            </a:r>
            <a:r>
              <a:rPr lang="en-US" altLang="zh-CN" sz="2400" dirty="0" smtClean="0"/>
              <a:t>Rank Sink</a:t>
            </a:r>
            <a:r>
              <a:rPr lang="zh-CN" altLang="en-US" sz="2400" dirty="0" smtClean="0"/>
              <a:t>。（</a:t>
            </a:r>
            <a:r>
              <a:rPr lang="zh-CN" altLang="en-US" sz="2400" b="1" dirty="0" smtClean="0"/>
              <a:t>入度为</a:t>
            </a:r>
            <a:r>
              <a:rPr lang="en-US" altLang="zh-CN" sz="2400" b="1" dirty="0" smtClean="0"/>
              <a:t>0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Rank Leak</a:t>
            </a:r>
            <a:r>
              <a:rPr lang="zh-CN" altLang="en-US" sz="2400" b="1" dirty="0" smtClean="0"/>
              <a:t>（泄漏、黑洞）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图中任意一个网页节点没有</a:t>
            </a:r>
            <a:r>
              <a:rPr lang="zh-CN" altLang="en-US" sz="2400" dirty="0" smtClean="0">
                <a:solidFill>
                  <a:srgbClr val="FF0000"/>
                </a:solidFill>
              </a:rPr>
              <a:t>外出</a:t>
            </a:r>
            <a:r>
              <a:rPr lang="zh-CN" altLang="en-US" sz="2400" dirty="0" smtClean="0"/>
              <a:t>的链接时就产生了</a:t>
            </a:r>
            <a:r>
              <a:rPr lang="en-US" altLang="zh-CN" sz="2400" dirty="0" smtClean="0"/>
              <a:t>Rank Leak</a:t>
            </a:r>
            <a:r>
              <a:rPr lang="zh-CN" altLang="en-US" sz="2400" dirty="0" smtClean="0"/>
              <a:t>。（</a:t>
            </a:r>
            <a:r>
              <a:rPr lang="zh-CN" altLang="en-US" sz="2400" b="1" dirty="0" smtClean="0"/>
              <a:t>出度为</a:t>
            </a:r>
            <a:r>
              <a:rPr lang="en-US" altLang="zh-CN" sz="2400" b="1" dirty="0" smtClean="0"/>
              <a:t>0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问题实例（</a:t>
            </a:r>
            <a:r>
              <a:rPr lang="en-US" altLang="zh-CN" dirty="0"/>
              <a:t>PageRank</a:t>
            </a:r>
            <a:r>
              <a:rPr lang="zh-CN" altLang="en-US" dirty="0"/>
              <a:t>算法）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9"/>
            <a:ext cx="6661050" cy="647526"/>
          </a:xfrm>
        </p:spPr>
        <p:txBody>
          <a:bodyPr/>
          <a:lstStyle/>
          <a:p>
            <a:r>
              <a:rPr lang="en-US" altLang="zh-CN" dirty="0" smtClean="0"/>
              <a:t>Rank Sink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041388" cy="187220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3568" y="4221088"/>
            <a:ext cx="777686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0388" indent="-200025" algn="l" rtl="0" eaLnBrk="0" fontAlgn="base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22338" indent="-182563" algn="l" rtl="0" eaLnBrk="0" fontAlgn="base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None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284288" indent="-182563" algn="l" rtl="0" eaLnBrk="0" fontAlgn="base" hangingPunct="0">
              <a:lnSpc>
                <a:spcPct val="120000"/>
              </a:lnSpc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None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646238" indent="-182563" algn="l" rtl="0" eaLnBrk="0" fontAlgn="base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03438" indent="-182563" algn="l" rtl="0" fontAlgn="base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60638" indent="-182563" algn="l" rtl="0" fontAlgn="base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17838" indent="-182563" algn="l" rtl="0" fontAlgn="base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75038" indent="-182563" algn="l" rtl="0" fontAlgn="base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    A,B,C</a:t>
            </a:r>
            <a:r>
              <a:rPr lang="zh-CN" altLang="en-US" kern="0" dirty="0"/>
              <a:t>所</a:t>
            </a:r>
            <a:r>
              <a:rPr lang="zh-CN" altLang="en-US" kern="0" dirty="0" smtClean="0"/>
              <a:t>构成的环在迭代过程中</a:t>
            </a:r>
            <a:r>
              <a:rPr lang="en-US" altLang="zh-CN" kern="0" dirty="0" smtClean="0"/>
              <a:t>PR</a:t>
            </a:r>
            <a:r>
              <a:rPr lang="zh-CN" altLang="en-US" kern="0" dirty="0" smtClean="0"/>
              <a:t>值在不断的流失。最终趋近于零。</a:t>
            </a:r>
            <a:r>
              <a:rPr lang="en-US" altLang="zh-CN" kern="0" dirty="0" smtClean="0">
                <a:solidFill>
                  <a:srgbClr val="3366FF"/>
                </a:solidFill>
              </a:rPr>
              <a:t>——</a:t>
            </a:r>
            <a:r>
              <a:rPr lang="zh-CN" altLang="en-US" kern="0" dirty="0" smtClean="0">
                <a:solidFill>
                  <a:srgbClr val="3366FF"/>
                </a:solidFill>
              </a:rPr>
              <a:t>无法判断此类节点的重要性。</a:t>
            </a:r>
            <a:endParaRPr lang="zh-CN" altLang="en-US" kern="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问题实例（</a:t>
            </a:r>
            <a:r>
              <a:rPr lang="en-US" altLang="zh-CN" dirty="0"/>
              <a:t>PageRank</a:t>
            </a:r>
            <a:r>
              <a:rPr lang="zh-CN" altLang="en-US" dirty="0"/>
              <a:t>算法）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9"/>
            <a:ext cx="8183562" cy="575518"/>
          </a:xfrm>
        </p:spPr>
        <p:txBody>
          <a:bodyPr/>
          <a:lstStyle/>
          <a:p>
            <a:r>
              <a:rPr lang="en-US" altLang="zh-CN" dirty="0" smtClean="0"/>
              <a:t>Rank Leak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65305"/>
            <a:ext cx="4409290" cy="212867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560" y="4095651"/>
            <a:ext cx="74888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0388" indent="-200025" algn="l" rtl="0" eaLnBrk="0" fontAlgn="base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22338" indent="-182563" algn="l" rtl="0" eaLnBrk="0" fontAlgn="base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None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284288" indent="-182563" algn="l" rtl="0" eaLnBrk="0" fontAlgn="base" hangingPunct="0">
              <a:lnSpc>
                <a:spcPct val="120000"/>
              </a:lnSpc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None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646238" indent="-182563" algn="l" rtl="0" eaLnBrk="0" fontAlgn="base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03438" indent="-182563" algn="l" rtl="0" fontAlgn="base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60638" indent="-182563" algn="l" rtl="0" fontAlgn="base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17838" indent="-182563" algn="l" rtl="0" fontAlgn="base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75038" indent="-182563" algn="l" rtl="0" fontAlgn="base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    经过若干次迭代后，该连通图内所有节点的</a:t>
            </a:r>
            <a:r>
              <a:rPr lang="en-US" altLang="zh-CN" kern="0" dirty="0" smtClean="0"/>
              <a:t>PR</a:t>
            </a:r>
            <a:r>
              <a:rPr lang="zh-CN" altLang="en-US" kern="0" dirty="0" smtClean="0"/>
              <a:t>值均</a:t>
            </a:r>
            <a:r>
              <a:rPr lang="zh-CN" altLang="en-US" i="1" kern="0" dirty="0" smtClean="0"/>
              <a:t>变为</a:t>
            </a:r>
            <a:r>
              <a:rPr lang="en-US" altLang="zh-CN" kern="0" dirty="0" smtClean="0"/>
              <a:t>0</a:t>
            </a:r>
            <a:r>
              <a:rPr lang="zh-CN" altLang="en-US" kern="0" dirty="0" smtClean="0"/>
              <a:t>。</a:t>
            </a:r>
            <a:endParaRPr lang="en-US" altLang="zh-CN" kern="0" dirty="0" smtClean="0"/>
          </a:p>
          <a:p>
            <a:r>
              <a:rPr lang="en-US" altLang="zh-CN" i="1" kern="0" dirty="0" smtClean="0">
                <a:solidFill>
                  <a:srgbClr val="3366FF"/>
                </a:solidFill>
              </a:rPr>
              <a:t>——</a:t>
            </a:r>
            <a:r>
              <a:rPr lang="zh-CN" altLang="en-US" i="1" kern="0" dirty="0" smtClean="0">
                <a:solidFill>
                  <a:srgbClr val="3366FF"/>
                </a:solidFill>
              </a:rPr>
              <a:t>黑洞效应，这个顶点像一个黑洞，将整体的</a:t>
            </a:r>
            <a:r>
              <a:rPr lang="en-US" altLang="zh-CN" i="1" kern="0" dirty="0" smtClean="0">
                <a:solidFill>
                  <a:srgbClr val="3366FF"/>
                </a:solidFill>
              </a:rPr>
              <a:t>PR</a:t>
            </a:r>
            <a:r>
              <a:rPr lang="zh-CN" altLang="en-US" i="1" kern="0" dirty="0" smtClean="0">
                <a:solidFill>
                  <a:srgbClr val="3366FF"/>
                </a:solidFill>
              </a:rPr>
              <a:t>值慢慢的“吸收”掉了。</a:t>
            </a:r>
            <a:endParaRPr lang="zh-CN" altLang="en-US" i="1" kern="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问题实例（</a:t>
            </a:r>
            <a:r>
              <a:rPr lang="en-US" altLang="zh-CN" dirty="0"/>
              <a:t>PageRank</a:t>
            </a:r>
            <a:r>
              <a:rPr lang="zh-CN" altLang="en-US" dirty="0"/>
              <a:t>算法）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网络整体的</a:t>
            </a:r>
            <a:r>
              <a:rPr lang="en-US" altLang="zh-CN" sz="2400" b="1" dirty="0" smtClean="0"/>
              <a:t>PR</a:t>
            </a:r>
            <a:r>
              <a:rPr lang="zh-CN" altLang="en-US" sz="2400" b="1" dirty="0" smtClean="0"/>
              <a:t>值</a:t>
            </a:r>
            <a:endParaRPr lang="en-US" altLang="zh-CN" sz="2400" b="1" dirty="0" smtClean="0"/>
          </a:p>
          <a:p>
            <a:r>
              <a:rPr lang="zh-CN" altLang="en-US" sz="2400" dirty="0" smtClean="0"/>
              <a:t>      如果</a:t>
            </a:r>
            <a:r>
              <a:rPr lang="zh-CN" altLang="en-US" sz="2400" dirty="0"/>
              <a:t>连通图中有一个顶点</a:t>
            </a:r>
            <a:r>
              <a:rPr lang="zh-CN" altLang="en-US" sz="2400" dirty="0" smtClean="0"/>
              <a:t>的出度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由于它不对外贡献任何</a:t>
            </a:r>
            <a:r>
              <a:rPr lang="en-US" altLang="zh-CN" sz="2400" dirty="0"/>
              <a:t>PR</a:t>
            </a:r>
            <a:r>
              <a:rPr lang="zh-CN" altLang="en-US" sz="2400" dirty="0"/>
              <a:t>值，所以整体的</a:t>
            </a:r>
            <a:r>
              <a:rPr lang="en-US" altLang="zh-CN" sz="2400" dirty="0"/>
              <a:t>PR</a:t>
            </a:r>
            <a:r>
              <a:rPr lang="zh-CN" altLang="en-US" sz="2400" dirty="0"/>
              <a:t>总和是在不断地减少，</a:t>
            </a:r>
            <a:r>
              <a:rPr lang="zh-CN" altLang="en-US" sz="2400" dirty="0" smtClean="0"/>
              <a:t>直到</a:t>
            </a:r>
            <a:r>
              <a:rPr lang="zh-CN" altLang="en-US" sz="2400" dirty="0"/>
              <a:t>最终收敛到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      </a:t>
            </a:r>
            <a:r>
              <a:rPr lang="zh-CN" altLang="en-US" sz="2400" dirty="0" smtClean="0">
                <a:solidFill>
                  <a:srgbClr val="3366FF"/>
                </a:solidFill>
              </a:rPr>
              <a:t>当</a:t>
            </a:r>
            <a:r>
              <a:rPr lang="zh-CN" altLang="en-US" sz="2400" dirty="0">
                <a:solidFill>
                  <a:srgbClr val="3366FF"/>
                </a:solidFill>
              </a:rPr>
              <a:t>一个连通图内部每一个</a:t>
            </a:r>
            <a:r>
              <a:rPr lang="zh-CN" altLang="en-US" sz="2400" dirty="0" smtClean="0">
                <a:solidFill>
                  <a:srgbClr val="3366FF"/>
                </a:solidFill>
              </a:rPr>
              <a:t>顶点出度</a:t>
            </a:r>
            <a:r>
              <a:rPr lang="zh-CN" altLang="en-US" sz="2400" dirty="0">
                <a:solidFill>
                  <a:srgbClr val="3366FF"/>
                </a:solidFill>
              </a:rPr>
              <a:t>均大于</a:t>
            </a:r>
            <a:r>
              <a:rPr lang="en-US" altLang="zh-CN" sz="2400" dirty="0">
                <a:solidFill>
                  <a:srgbClr val="3366FF"/>
                </a:solidFill>
              </a:rPr>
              <a:t>0</a:t>
            </a:r>
            <a:r>
              <a:rPr lang="zh-CN" altLang="en-US" sz="2400" dirty="0">
                <a:solidFill>
                  <a:srgbClr val="3366FF"/>
                </a:solidFill>
              </a:rPr>
              <a:t>时</a:t>
            </a:r>
            <a:r>
              <a:rPr lang="zh-CN" altLang="en-US" sz="2400" dirty="0" smtClean="0">
                <a:solidFill>
                  <a:srgbClr val="3366FF"/>
                </a:solidFill>
              </a:rPr>
              <a:t>，</a:t>
            </a:r>
            <a:r>
              <a:rPr lang="en-US" altLang="zh-CN" sz="2400" dirty="0" smtClean="0">
                <a:solidFill>
                  <a:srgbClr val="3366FF"/>
                </a:solidFill>
              </a:rPr>
              <a:t>PR</a:t>
            </a:r>
            <a:r>
              <a:rPr lang="zh-CN" altLang="en-US" sz="2400" dirty="0">
                <a:solidFill>
                  <a:srgbClr val="3366FF"/>
                </a:solidFill>
              </a:rPr>
              <a:t>值在内部流通过程中，整体的</a:t>
            </a:r>
            <a:r>
              <a:rPr lang="en-US" altLang="zh-CN" sz="2400" dirty="0">
                <a:solidFill>
                  <a:srgbClr val="3366FF"/>
                </a:solidFill>
              </a:rPr>
              <a:t>PR</a:t>
            </a:r>
            <a:r>
              <a:rPr lang="zh-CN" altLang="en-US" sz="2400" dirty="0">
                <a:solidFill>
                  <a:srgbClr val="3366FF"/>
                </a:solidFill>
              </a:rPr>
              <a:t>值是守恒的。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问题实例（</a:t>
            </a:r>
            <a:r>
              <a:rPr lang="en-US" altLang="zh-CN" dirty="0"/>
              <a:t>PageRank</a:t>
            </a:r>
            <a:r>
              <a:rPr lang="zh-CN" altLang="en-US" dirty="0"/>
              <a:t>算法）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268760"/>
            <a:ext cx="8183562" cy="2828131"/>
          </a:xfrm>
        </p:spPr>
        <p:txBody>
          <a:bodyPr/>
          <a:lstStyle/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）删除所有出度为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Leak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）引进一个阻尼系数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0&lt;d&lt;1</a:t>
            </a:r>
            <a:r>
              <a:rPr lang="zh-CN" altLang="en-US" dirty="0" smtClean="0"/>
              <a:t>），只有</a:t>
            </a:r>
            <a:r>
              <a:rPr lang="en-US" altLang="zh-CN" dirty="0" smtClean="0"/>
              <a:t>d</a:t>
            </a:r>
            <a:r>
              <a:rPr lang="zh-CN" altLang="en-US" dirty="0" smtClean="0"/>
              <a:t>这部分的</a:t>
            </a:r>
            <a:r>
              <a:rPr lang="en-US" altLang="zh-CN" dirty="0" smtClean="0"/>
              <a:t>PR</a:t>
            </a:r>
            <a:r>
              <a:rPr lang="zh-CN" altLang="en-US" dirty="0" smtClean="0"/>
              <a:t>值被分配给它所指向的链接，而</a:t>
            </a:r>
            <a:r>
              <a:rPr lang="en-US" altLang="zh-CN" dirty="0" smtClean="0"/>
              <a:t>1-d</a:t>
            </a:r>
            <a:r>
              <a:rPr lang="zh-CN" altLang="en-US" dirty="0" smtClean="0"/>
              <a:t>的部分则平均分配给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中所有的节点。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05064"/>
            <a:ext cx="5124450" cy="1028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377" y="5085184"/>
            <a:ext cx="759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   R</a:t>
            </a:r>
            <a:r>
              <a:rPr lang="zh-CN" altLang="en-US" sz="2400" dirty="0" smtClean="0">
                <a:latin typeface="+mn-ea"/>
                <a:ea typeface="+mn-ea"/>
              </a:rPr>
              <a:t>表示网页的</a:t>
            </a:r>
            <a:r>
              <a:rPr lang="en-US" altLang="zh-CN" sz="2400" dirty="0" smtClean="0">
                <a:latin typeface="+mn-ea"/>
                <a:ea typeface="+mn-ea"/>
              </a:rPr>
              <a:t>PR</a:t>
            </a:r>
            <a:r>
              <a:rPr lang="zh-CN" altLang="en-US" sz="2400" dirty="0" smtClean="0">
                <a:latin typeface="+mn-ea"/>
                <a:ea typeface="+mn-ea"/>
              </a:rPr>
              <a:t>值，</a:t>
            </a:r>
            <a:r>
              <a:rPr lang="en-US" altLang="zh-CN" sz="2400" dirty="0" err="1" smtClean="0">
                <a:latin typeface="+mn-ea"/>
                <a:ea typeface="+mn-ea"/>
              </a:rPr>
              <a:t>i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j</a:t>
            </a:r>
            <a:r>
              <a:rPr lang="zh-CN" altLang="en-US" sz="2400" dirty="0" smtClean="0">
                <a:latin typeface="+mn-ea"/>
                <a:ea typeface="+mn-ea"/>
              </a:rPr>
              <a:t>表示网页，</a:t>
            </a:r>
            <a:r>
              <a:rPr lang="en-US" altLang="zh-CN" sz="2400" dirty="0" smtClean="0">
                <a:latin typeface="+mn-ea"/>
                <a:ea typeface="+mn-ea"/>
              </a:rPr>
              <a:t>B</a:t>
            </a:r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err="1" smtClean="0">
                <a:latin typeface="+mn-ea"/>
                <a:ea typeface="+mn-ea"/>
              </a:rPr>
              <a:t>i</a:t>
            </a:r>
            <a:r>
              <a:rPr lang="zh-CN" altLang="en-US" sz="2400" dirty="0" smtClean="0">
                <a:latin typeface="+mn-ea"/>
                <a:ea typeface="+mn-ea"/>
              </a:rPr>
              <a:t>）表示指向</a:t>
            </a:r>
            <a:r>
              <a:rPr lang="en-US" altLang="zh-CN" sz="2400" dirty="0" err="1" smtClean="0">
                <a:latin typeface="+mn-ea"/>
                <a:ea typeface="+mn-ea"/>
              </a:rPr>
              <a:t>i</a:t>
            </a:r>
            <a:r>
              <a:rPr lang="zh-CN" altLang="en-US" sz="2400" dirty="0" smtClean="0">
                <a:latin typeface="+mn-ea"/>
                <a:ea typeface="+mn-ea"/>
              </a:rPr>
              <a:t>的链接的集合，</a:t>
            </a:r>
            <a:r>
              <a:rPr lang="en-US" altLang="zh-CN" sz="2400" dirty="0" smtClean="0">
                <a:latin typeface="+mn-ea"/>
                <a:ea typeface="+mn-ea"/>
              </a:rPr>
              <a:t>N</a:t>
            </a:r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j</a:t>
            </a:r>
            <a:r>
              <a:rPr lang="zh-CN" altLang="en-US" sz="2400" dirty="0" smtClean="0">
                <a:latin typeface="+mn-ea"/>
                <a:ea typeface="+mn-ea"/>
              </a:rPr>
              <a:t>）表示</a:t>
            </a:r>
            <a:r>
              <a:rPr lang="en-US" altLang="zh-CN" sz="2400" dirty="0" smtClean="0">
                <a:latin typeface="+mn-ea"/>
                <a:ea typeface="+mn-ea"/>
              </a:rPr>
              <a:t>j</a:t>
            </a:r>
            <a:r>
              <a:rPr lang="zh-CN" altLang="en-US" sz="2400" dirty="0" smtClean="0">
                <a:latin typeface="+mn-ea"/>
                <a:ea typeface="+mn-ea"/>
              </a:rPr>
              <a:t>指向的链接的个数</a:t>
            </a:r>
            <a:r>
              <a:rPr lang="en-US" altLang="zh-CN" sz="2400" dirty="0" smtClean="0">
                <a:latin typeface="+mn-ea"/>
                <a:ea typeface="+mn-ea"/>
              </a:rPr>
              <a:t>,m</a:t>
            </a:r>
            <a:r>
              <a:rPr lang="zh-CN" altLang="en-US" sz="2400" dirty="0" smtClean="0">
                <a:latin typeface="+mn-ea"/>
                <a:ea typeface="+mn-ea"/>
              </a:rPr>
              <a:t>是所有页面数量。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5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问题实例（后代查询）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936" y="1484784"/>
            <a:ext cx="4690864" cy="4260379"/>
          </a:xfrm>
        </p:spPr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为社交网络关系表，寻找某人经过“两跳”之后的朋友。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2736304" cy="361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问题实例（后代查询）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0252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线形标注 1 5"/>
          <p:cNvSpPr/>
          <p:nvPr/>
        </p:nvSpPr>
        <p:spPr>
          <a:xfrm>
            <a:off x="7164288" y="2924944"/>
            <a:ext cx="1512168" cy="864096"/>
          </a:xfrm>
          <a:prstGeom prst="borderCallout1">
            <a:avLst>
              <a:gd name="adj1" fmla="val 18750"/>
              <a:gd name="adj2" fmla="val -8333"/>
              <a:gd name="adj3" fmla="val -18574"/>
              <a:gd name="adj4" fmla="val -484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产生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新朋友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6156176" y="4077072"/>
            <a:ext cx="1512168" cy="864096"/>
          </a:xfrm>
          <a:prstGeom prst="borderCallout1">
            <a:avLst>
              <a:gd name="adj1" fmla="val 18750"/>
              <a:gd name="adj2" fmla="val -8333"/>
              <a:gd name="adj3" fmla="val -18574"/>
              <a:gd name="adj4" fmla="val -484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滤掉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老朋友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问题实例（后代查询）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4" y="3286124"/>
            <a:ext cx="3354382" cy="587971"/>
          </a:xfrm>
        </p:spPr>
        <p:txBody>
          <a:bodyPr/>
          <a:lstStyle/>
          <a:p>
            <a:r>
              <a:rPr lang="en-US" altLang="zh-CN" dirty="0" smtClean="0"/>
              <a:t>Result Table ⊿S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119" y="1628800"/>
            <a:ext cx="663625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394676"/>
            <a:ext cx="2065199" cy="272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 smtClean="0"/>
              <a:t>要使得迭代效率提高，必须</a:t>
            </a:r>
            <a:r>
              <a:rPr lang="zh-CN" altLang="en-US" sz="2400" dirty="0" smtClean="0">
                <a:solidFill>
                  <a:srgbClr val="FF0000"/>
                </a:solidFill>
              </a:rPr>
              <a:t>把循环体控制在</a:t>
            </a:r>
            <a:r>
              <a:rPr lang="en-US" altLang="zh-CN" sz="2400" dirty="0" smtClean="0">
                <a:solidFill>
                  <a:srgbClr val="FF0000"/>
                </a:solidFill>
              </a:rPr>
              <a:t>job</a:t>
            </a:r>
            <a:r>
              <a:rPr lang="zh-CN" altLang="en-US" sz="2400" dirty="0" smtClean="0">
                <a:solidFill>
                  <a:srgbClr val="FF0000"/>
                </a:solidFill>
              </a:rPr>
              <a:t>内</a:t>
            </a:r>
            <a:r>
              <a:rPr lang="zh-CN" altLang="en-US" sz="2400" dirty="0" smtClean="0"/>
              <a:t>，使之能运行多个</a:t>
            </a:r>
            <a:r>
              <a:rPr lang="en-US" altLang="zh-CN" sz="2400" dirty="0" smtClean="0"/>
              <a:t>map-reduce</a:t>
            </a:r>
            <a:r>
              <a:rPr lang="zh-CN" altLang="en-US" sz="2400" dirty="0" smtClean="0"/>
              <a:t>对，避免重复多次启动。</a:t>
            </a:r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400" dirty="0" smtClean="0"/>
              <a:t>实现</a:t>
            </a:r>
            <a:r>
              <a:rPr lang="en-US" altLang="zh-CN" sz="2400" dirty="0" smtClean="0"/>
              <a:t>map/reduce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静态数据缓存</a:t>
            </a:r>
            <a:r>
              <a:rPr lang="zh-CN" altLang="en-US" sz="2400" dirty="0" smtClean="0"/>
              <a:t>（内存或者本地磁盘），减少</a:t>
            </a:r>
            <a:r>
              <a:rPr lang="en-US" altLang="zh-CN" sz="2400" dirty="0" smtClean="0"/>
              <a:t>task</a:t>
            </a:r>
            <a:r>
              <a:rPr lang="zh-CN" altLang="en-US" sz="2400" dirty="0" smtClean="0"/>
              <a:t>的访问开销，须要</a:t>
            </a:r>
            <a:r>
              <a:rPr lang="en-US" altLang="zh-CN" sz="2400" dirty="0" smtClean="0"/>
              <a:t>task</a:t>
            </a:r>
            <a:r>
              <a:rPr lang="zh-CN" altLang="en-US" sz="2400" dirty="0" smtClean="0"/>
              <a:t>调度的配合以实现</a:t>
            </a:r>
            <a:r>
              <a:rPr lang="zh-CN" altLang="en-US" sz="2400" dirty="0" smtClean="0">
                <a:solidFill>
                  <a:srgbClr val="FF0000"/>
                </a:solidFill>
              </a:rPr>
              <a:t>计算的本地化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400" dirty="0" smtClean="0"/>
              <a:t>迭代的</a:t>
            </a:r>
            <a:r>
              <a:rPr lang="zh-CN" altLang="en-US" sz="2400" dirty="0" smtClean="0">
                <a:solidFill>
                  <a:srgbClr val="FF0000"/>
                </a:solidFill>
              </a:rPr>
              <a:t>终止条件判断应该准确、高效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系统框架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559268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156176" y="1484784"/>
            <a:ext cx="24837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深灰色部分：同</a:t>
            </a:r>
            <a:r>
              <a:rPr lang="en-US" altLang="zh-CN" sz="2400" b="1" dirty="0" err="1" smtClean="0"/>
              <a:t>hadoop</a:t>
            </a:r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3366FF"/>
                </a:solidFill>
              </a:rPr>
              <a:t>蓝灰色部分</a:t>
            </a:r>
            <a:r>
              <a:rPr lang="zh-CN" altLang="en-US" sz="2400" b="1" dirty="0" smtClean="0"/>
              <a:t>：对</a:t>
            </a:r>
            <a:r>
              <a:rPr lang="en-US" altLang="zh-CN" sz="2400" b="1" dirty="0" err="1" smtClean="0"/>
              <a:t>hadoop</a:t>
            </a:r>
            <a:r>
              <a:rPr lang="zh-CN" altLang="en-US" sz="2400" b="1" dirty="0" smtClean="0"/>
              <a:t>进行了修改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白色部分：在</a:t>
            </a:r>
            <a:r>
              <a:rPr lang="en-US" altLang="zh-CN" sz="2400" b="1" dirty="0" err="1" smtClean="0"/>
              <a:t>hadoop</a:t>
            </a:r>
            <a:r>
              <a:rPr lang="zh-CN" altLang="en-US" sz="2400" b="1" dirty="0" smtClean="0"/>
              <a:t>基础上增加的功能</a:t>
            </a:r>
            <a:endParaRPr lang="zh-CN" altLang="en-US" sz="2400" b="1" dirty="0"/>
          </a:p>
        </p:txBody>
      </p:sp>
      <p:sp>
        <p:nvSpPr>
          <p:cNvPr id="3" name="椭圆 2"/>
          <p:cNvSpPr/>
          <p:nvPr/>
        </p:nvSpPr>
        <p:spPr>
          <a:xfrm>
            <a:off x="2123728" y="3861048"/>
            <a:ext cx="172819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23928" y="3933056"/>
            <a:ext cx="93610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932040" y="4005064"/>
            <a:ext cx="72008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823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 err="1" smtClean="0"/>
              <a:t>Hadoop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/>
              <a:t>被</a:t>
            </a:r>
            <a:r>
              <a:rPr lang="en-US" altLang="zh-CN" sz="2600" dirty="0" err="1" smtClean="0"/>
              <a:t>Yahoo!,Facebook</a:t>
            </a:r>
            <a:r>
              <a:rPr lang="zh-CN" altLang="en-US" sz="2600" dirty="0" smtClean="0"/>
              <a:t>等公司采用。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err="1" smtClean="0"/>
              <a:t>MapReduce</a:t>
            </a:r>
            <a:r>
              <a:rPr lang="zh-CN" altLang="en-US" sz="2600" dirty="0" smtClean="0"/>
              <a:t>框架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    可用于词频统计、等值连接查询、倒排表构造等。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问题：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/>
              <a:t>一些数据分析技术需要</a:t>
            </a:r>
            <a:r>
              <a:rPr lang="zh-CN" altLang="en-US" sz="2600" dirty="0" smtClean="0">
                <a:solidFill>
                  <a:srgbClr val="FF0000"/>
                </a:solidFill>
              </a:rPr>
              <a:t>迭代计算</a:t>
            </a:r>
            <a:r>
              <a:rPr lang="zh-CN" altLang="en-US" sz="2600" dirty="0" smtClean="0"/>
              <a:t>（例如：</a:t>
            </a:r>
            <a:r>
              <a:rPr lang="en-US" altLang="zh-CN" sz="2600" dirty="0" err="1" smtClean="0"/>
              <a:t>PageRank</a:t>
            </a:r>
            <a:r>
              <a:rPr lang="zh-CN" altLang="en-US" sz="2600" dirty="0" smtClean="0"/>
              <a:t>、基于超文本的话题搜索、社会网络分析等等），而</a:t>
            </a:r>
            <a:r>
              <a:rPr lang="en-US" altLang="zh-CN" sz="2600" dirty="0" err="1" smtClean="0"/>
              <a:t>MapReduce</a:t>
            </a:r>
            <a:r>
              <a:rPr lang="zh-CN" altLang="en-US" sz="2600" dirty="0" smtClean="0"/>
              <a:t>框架对此</a:t>
            </a:r>
            <a:r>
              <a:rPr lang="zh-CN" altLang="en-US" sz="2600" dirty="0" smtClean="0">
                <a:solidFill>
                  <a:srgbClr val="FF0000"/>
                </a:solidFill>
              </a:rPr>
              <a:t>支持度不够</a:t>
            </a:r>
            <a:r>
              <a:rPr lang="zh-CN" altLang="en-US" sz="2600" dirty="0" smtClean="0"/>
              <a:t>（只能多次发起</a:t>
            </a:r>
            <a:r>
              <a:rPr lang="en-US" altLang="zh-CN" sz="2600" dirty="0" err="1" smtClean="0"/>
              <a:t>MapReduce</a:t>
            </a:r>
            <a:r>
              <a:rPr lang="zh-CN" altLang="en-US" sz="2600" dirty="0" smtClean="0"/>
              <a:t>任务）。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系统框架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01210" cy="489599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与原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类似之处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客户端提交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 Scheduler</a:t>
            </a:r>
            <a:r>
              <a:rPr lang="zh-CN" altLang="en-US" dirty="0" smtClean="0"/>
              <a:t>调度一系列并行执行的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3366FF"/>
                </a:solidFill>
              </a:rPr>
              <a:t>或为</a:t>
            </a:r>
            <a:r>
              <a:rPr lang="en-US" altLang="zh-CN" dirty="0" smtClean="0">
                <a:solidFill>
                  <a:srgbClr val="3366FF"/>
                </a:solidFill>
              </a:rPr>
              <a:t>Map</a:t>
            </a:r>
            <a:r>
              <a:rPr lang="zh-CN" altLang="en-US" dirty="0" smtClean="0">
                <a:solidFill>
                  <a:srgbClr val="3366FF"/>
                </a:solidFill>
              </a:rPr>
              <a:t>，或为</a:t>
            </a:r>
            <a:r>
              <a:rPr lang="en-US" altLang="zh-CN" dirty="0" smtClean="0">
                <a:solidFill>
                  <a:srgbClr val="3366FF"/>
                </a:solidFill>
              </a:rPr>
              <a:t>Reduce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节点执行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Task Tracker</a:t>
            </a:r>
            <a:r>
              <a:rPr lang="zh-CN" altLang="en-US" dirty="0" smtClean="0"/>
              <a:t>管理任务的执行。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系统框架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7338"/>
            <a:ext cx="8496944" cy="465774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变化之处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）客户端接口改变，允许客户程序</a:t>
            </a:r>
            <a:r>
              <a:rPr lang="zh-CN" altLang="en-US" dirty="0" smtClean="0">
                <a:solidFill>
                  <a:srgbClr val="FF0000"/>
                </a:solidFill>
              </a:rPr>
              <a:t>描述迭代任务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节点增加</a:t>
            </a:r>
            <a:r>
              <a:rPr lang="en-US" altLang="zh-CN" dirty="0" smtClean="0">
                <a:solidFill>
                  <a:srgbClr val="FF0000"/>
                </a:solidFill>
              </a:rPr>
              <a:t>Loop Control</a:t>
            </a:r>
            <a:r>
              <a:rPr lang="zh-CN" altLang="en-US" dirty="0" smtClean="0">
                <a:solidFill>
                  <a:srgbClr val="FF0000"/>
                </a:solidFill>
              </a:rPr>
              <a:t>模块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循环开启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Map-Reduce</a:t>
            </a:r>
            <a:r>
              <a:rPr lang="zh-CN" altLang="en-US" dirty="0" smtClean="0"/>
              <a:t>作业，直至满足迭代结束条件；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Task Scheduler</a:t>
            </a:r>
            <a:r>
              <a:rPr lang="zh-CN" altLang="en-US" dirty="0" smtClean="0"/>
              <a:t>会</a:t>
            </a:r>
            <a:r>
              <a:rPr lang="zh-CN" altLang="en-US" dirty="0" smtClean="0">
                <a:solidFill>
                  <a:srgbClr val="FF0000"/>
                </a:solidFill>
              </a:rPr>
              <a:t>促成数据的本地化</a:t>
            </a:r>
            <a:r>
              <a:rPr lang="zh-CN" altLang="en-US" dirty="0" smtClean="0"/>
              <a:t>调度；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节点增加了</a:t>
            </a:r>
            <a:r>
              <a:rPr lang="en-US" altLang="zh-CN" dirty="0" smtClean="0">
                <a:solidFill>
                  <a:srgbClr val="FF0000"/>
                </a:solidFill>
              </a:rPr>
              <a:t>Caching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Indexing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Task Tracker</a:t>
            </a:r>
            <a:r>
              <a:rPr lang="zh-CN" altLang="en-US" dirty="0" smtClean="0"/>
              <a:t>不仅管理任务执行，还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迭代执行流程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68" y="1557338"/>
            <a:ext cx="1543032" cy="4157677"/>
          </a:xfrm>
        </p:spPr>
        <p:txBody>
          <a:bodyPr/>
          <a:lstStyle/>
          <a:p>
            <a:r>
              <a:rPr lang="zh-CN" altLang="en-US" dirty="0" smtClean="0"/>
              <a:t>循环在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09" y="1571612"/>
            <a:ext cx="614798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2643174" y="2285992"/>
            <a:ext cx="1714512" cy="1000132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643174" y="3429000"/>
            <a:ext cx="1714512" cy="1000132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迭代执行流程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8082" y="1557338"/>
            <a:ext cx="1328718" cy="4229116"/>
          </a:xfrm>
        </p:spPr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之外循环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678793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1285852" y="3714752"/>
            <a:ext cx="1714512" cy="1000132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14810" y="3643314"/>
            <a:ext cx="1714512" cy="1000132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857488" y="2786058"/>
            <a:ext cx="1714512" cy="1000132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4348" y="2714620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Hadoop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357298"/>
            <a:ext cx="8183562" cy="1157282"/>
          </a:xfrm>
        </p:spPr>
        <p:txBody>
          <a:bodyPr/>
          <a:lstStyle/>
          <a:p>
            <a:r>
              <a:rPr lang="zh-CN" altLang="en-US" dirty="0" smtClean="0"/>
              <a:t>包含</a:t>
            </a:r>
            <a:r>
              <a:rPr lang="en-US" altLang="zh-CN" dirty="0" smtClean="0"/>
              <a:t>Map-Reduce</a:t>
            </a:r>
            <a:r>
              <a:rPr lang="zh-CN" altLang="en-US" dirty="0" smtClean="0"/>
              <a:t>处理的迭代过程中数据被缓存并充分本地使用。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428868"/>
            <a:ext cx="831936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857488" y="5906176"/>
            <a:ext cx="3571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 smtClean="0"/>
              <a:t>R</a:t>
            </a:r>
            <a:r>
              <a:rPr lang="pt-BR" altLang="zh-CN" sz="2800" baseline="-25000" dirty="0" smtClean="0"/>
              <a:t>i +1</a:t>
            </a:r>
            <a:r>
              <a:rPr lang="pt-BR" altLang="zh-CN" sz="2800" dirty="0" smtClean="0"/>
              <a:t> =R</a:t>
            </a:r>
            <a:r>
              <a:rPr lang="pt-BR" altLang="zh-CN" sz="2800" baseline="-25000" dirty="0" smtClean="0"/>
              <a:t>0</a:t>
            </a:r>
            <a:r>
              <a:rPr lang="pt-BR" altLang="zh-CN" sz="2800" dirty="0" smtClean="0"/>
              <a:t> ∪ (R</a:t>
            </a:r>
            <a:r>
              <a:rPr lang="pt-BR" altLang="zh-CN" sz="2800" baseline="-25000" dirty="0" smtClean="0"/>
              <a:t>i</a:t>
            </a:r>
            <a:r>
              <a:rPr lang="pt-BR" altLang="zh-CN" sz="2800" dirty="0" smtClean="0"/>
              <a:t>  </a:t>
            </a:r>
            <a:r>
              <a:rPr lang="pt-BR" altLang="zh-CN" sz="2800" dirty="0" smtClean="0">
                <a:latin typeface="Arial Unicode MS"/>
                <a:ea typeface="Arial Unicode MS"/>
                <a:cs typeface="Arial Unicode MS"/>
              </a:rPr>
              <a:t>⋈  </a:t>
            </a:r>
            <a:r>
              <a:rPr lang="pt-BR" altLang="zh-CN" sz="2800" dirty="0" smtClean="0"/>
              <a:t> L)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67997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迭代间本地化（</a:t>
            </a:r>
            <a:r>
              <a:rPr lang="en-US" altLang="zh-CN" dirty="0" smtClean="0">
                <a:solidFill>
                  <a:srgbClr val="FF0000"/>
                </a:solidFill>
              </a:rPr>
              <a:t>inter-iteration </a:t>
            </a:r>
            <a:r>
              <a:rPr lang="en-US" altLang="zh-CN" dirty="0" err="1" smtClean="0">
                <a:solidFill>
                  <a:srgbClr val="FF0000"/>
                </a:solidFill>
              </a:rPr>
              <a:t>localty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    令</a:t>
            </a:r>
            <a:r>
              <a:rPr lang="en-US" altLang="zh-CN" dirty="0" smtClean="0"/>
              <a:t>d</a:t>
            </a:r>
            <a:r>
              <a:rPr lang="zh-CN" altLang="en-US" dirty="0" smtClean="0"/>
              <a:t>表示一个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任务的输入数据的一次划分或者一次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任务的输入数据划分，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d</a:t>
            </a:r>
            <a:r>
              <a:rPr lang="en-US" altLang="zh-CN" baseline="30000" dirty="0" err="1" smtClean="0"/>
              <a:t>i</a:t>
            </a:r>
            <a:r>
              <a:rPr lang="zh-CN" altLang="en-US" dirty="0" smtClean="0"/>
              <a:t>表示任务 </a:t>
            </a:r>
            <a:r>
              <a:rPr lang="en-US" altLang="zh-CN" dirty="0" smtClean="0"/>
              <a:t>T </a:t>
            </a:r>
            <a:r>
              <a:rPr lang="zh-CN" altLang="en-US" dirty="0" smtClean="0"/>
              <a:t>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次迭代中输入为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如果对于所有的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d</a:t>
            </a:r>
            <a:r>
              <a:rPr lang="en-US" altLang="zh-CN" baseline="30000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d</a:t>
            </a:r>
            <a:r>
              <a:rPr lang="en-US" altLang="zh-CN" baseline="30000" dirty="0" smtClean="0"/>
              <a:t>i-1</a:t>
            </a:r>
            <a:r>
              <a:rPr lang="zh-CN" altLang="en-US" dirty="0" smtClean="0"/>
              <a:t>都被分配到相同的物理结点，则称一个调度具有迭代间本地化（</a:t>
            </a:r>
            <a:r>
              <a:rPr lang="en-US" altLang="zh-CN" dirty="0" smtClean="0"/>
              <a:t>inter-iteration </a:t>
            </a:r>
            <a:r>
              <a:rPr lang="en-US" altLang="zh-CN" dirty="0" err="1" smtClean="0"/>
              <a:t>localty</a:t>
            </a:r>
            <a:r>
              <a:rPr lang="zh-CN" altLang="en-US" dirty="0" smtClean="0"/>
              <a:t>）特性。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3366FF"/>
                </a:solidFill>
              </a:rPr>
              <a:t>潜在要求：</a:t>
            </a:r>
            <a:r>
              <a:rPr lang="en-US" altLang="zh-CN" dirty="0" smtClean="0">
                <a:solidFill>
                  <a:srgbClr val="3366FF"/>
                </a:solidFill>
              </a:rPr>
              <a:t>Reduce</a:t>
            </a:r>
            <a:r>
              <a:rPr lang="zh-CN" altLang="en-US" dirty="0" smtClean="0">
                <a:solidFill>
                  <a:srgbClr val="3366FF"/>
                </a:solidFill>
              </a:rPr>
              <a:t>任务数量保持不变。</a:t>
            </a:r>
            <a:endParaRPr lang="zh-CN" altLang="en-US" dirty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任务输入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程序员指定：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）循环体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一个或者多个</a:t>
            </a:r>
            <a:r>
              <a:rPr lang="en-US" altLang="zh-CN" dirty="0" smtClean="0"/>
              <a:t>Map-Reduce</a:t>
            </a:r>
            <a:r>
              <a:rPr lang="zh-CN" altLang="en-US" dirty="0" smtClean="0"/>
              <a:t>任务对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）迭代终止条件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）循环中的固定数据（</a:t>
            </a:r>
            <a:r>
              <a:rPr lang="en-US" altLang="zh-CN" dirty="0" smtClean="0">
                <a:solidFill>
                  <a:srgbClr val="FF0000"/>
                </a:solidFill>
              </a:rPr>
              <a:t>loop-invariant data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355042" cy="4729182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zh-CN" altLang="en-US" sz="2400" dirty="0" smtClean="0"/>
              <a:t>：将输入</a:t>
            </a:r>
            <a:r>
              <a:rPr lang="en-US" altLang="zh-CN" sz="2400" dirty="0" smtClean="0"/>
              <a:t>&lt;key, value&gt;</a:t>
            </a:r>
            <a:r>
              <a:rPr lang="zh-CN" altLang="en-US" sz="2400" dirty="0" smtClean="0"/>
              <a:t>元祖转换为中间元组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in_key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in_value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r>
              <a:rPr lang="zh-CN" altLang="en-US" sz="2400" dirty="0" smtClean="0"/>
              <a:t>：处理中间元组，将相同</a:t>
            </a:r>
            <a:r>
              <a:rPr lang="en-US" altLang="zh-CN" sz="2400" dirty="0" err="1" smtClean="0"/>
              <a:t>in_key</a:t>
            </a:r>
            <a:r>
              <a:rPr lang="zh-CN" altLang="en-US" sz="2400" dirty="0" smtClean="0"/>
              <a:t>的中间元组汇总处理，并输出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out_key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out_value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元组。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另外，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函数增加了一个参数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invariantValues</a:t>
            </a:r>
            <a:r>
              <a:rPr lang="zh-CN" altLang="en-US" sz="2400" dirty="0" smtClean="0"/>
              <a:t>来指示与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in_key</a:t>
            </a:r>
            <a:r>
              <a:rPr lang="zh-CN" altLang="en-US" sz="2400" dirty="0" smtClean="0">
                <a:solidFill>
                  <a:srgbClr val="FF0000"/>
                </a:solidFill>
              </a:rPr>
              <a:t>相关的</a:t>
            </a:r>
            <a:r>
              <a:rPr lang="zh-CN" altLang="en-US" sz="2400" dirty="0" smtClean="0"/>
              <a:t>迭代过程不变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8720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AddMap</a:t>
            </a:r>
            <a:r>
              <a:rPr lang="zh-CN" altLang="en-US" sz="2400" dirty="0" smtClean="0"/>
              <a:t>：描述循环体，用于增加迭代循环中的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任务（附带整型参数</a:t>
            </a:r>
            <a:r>
              <a:rPr lang="en-US" altLang="zh-CN" sz="2400" dirty="0" smtClean="0"/>
              <a:t>iteration</a:t>
            </a:r>
            <a:r>
              <a:rPr lang="zh-CN" altLang="en-US" sz="2400" dirty="0" smtClean="0"/>
              <a:t>以描述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任务的顺序）。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AddReduce</a:t>
            </a:r>
            <a:r>
              <a:rPr lang="zh-CN" altLang="en-US" sz="2400" dirty="0" smtClean="0"/>
              <a:t>：和</a:t>
            </a:r>
            <a:r>
              <a:rPr lang="en-US" altLang="zh-CN" sz="2400" dirty="0" err="1" smtClean="0"/>
              <a:t>AddMap</a:t>
            </a:r>
            <a:r>
              <a:rPr lang="zh-CN" altLang="en-US" sz="2400" dirty="0" smtClean="0"/>
              <a:t>类似。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ResultDistance</a:t>
            </a:r>
            <a:r>
              <a:rPr lang="zh-CN" altLang="en-US" sz="2400" dirty="0" smtClean="0"/>
              <a:t>：计算两次相邻的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任务输出的</a:t>
            </a:r>
            <a:r>
              <a:rPr lang="en-US" altLang="zh-CN" sz="2400" dirty="0" smtClean="0">
                <a:solidFill>
                  <a:srgbClr val="FF0000"/>
                </a:solidFill>
              </a:rPr>
              <a:t>value</a:t>
            </a:r>
            <a:r>
              <a:rPr lang="zh-CN" altLang="en-US" sz="2400" dirty="0" smtClean="0">
                <a:solidFill>
                  <a:srgbClr val="FF0000"/>
                </a:solidFill>
              </a:rPr>
              <a:t>集合的距离</a:t>
            </a:r>
            <a:r>
              <a:rPr lang="zh-CN" altLang="en-US" sz="2400" dirty="0" smtClean="0"/>
              <a:t>。当前循环的结果记为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，上一次循环的结果集合记为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i-1</a:t>
            </a:r>
            <a:r>
              <a:rPr lang="zh-CN" altLang="en-US" sz="2400" dirty="0" smtClean="0"/>
              <a:t>。缺省情况下两次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结果的距离是各个输出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对应的输出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差的总和（可定制）。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SetFixedPointThreshold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指定基于</a:t>
            </a:r>
            <a:r>
              <a:rPr lang="en-US" altLang="zh-CN" sz="2400" dirty="0" err="1" smtClean="0"/>
              <a:t>ResultDistance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迭代终止条件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SetMaxNumOfIterations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指定基于迭代执行次数的</a:t>
            </a:r>
            <a:r>
              <a:rPr lang="zh-CN" altLang="en-US" sz="2400" dirty="0" smtClean="0">
                <a:solidFill>
                  <a:srgbClr val="FF0000"/>
                </a:solidFill>
              </a:rPr>
              <a:t>迭代终止条件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SetIterationInput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SetInput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  <a:r>
              <a:rPr lang="zh-CN" altLang="en-US" sz="2400" dirty="0" smtClean="0"/>
              <a:t>指定每次迭代的</a:t>
            </a:r>
            <a:r>
              <a:rPr lang="zh-CN" altLang="en-US" sz="2400" dirty="0" smtClean="0">
                <a:solidFill>
                  <a:srgbClr val="FF0000"/>
                </a:solidFill>
              </a:rPr>
              <a:t>附加输入数据源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3366FF"/>
                </a:solidFill>
              </a:rPr>
              <a:t>例如第</a:t>
            </a:r>
            <a:r>
              <a:rPr lang="en-US" altLang="zh-CN" sz="2400" dirty="0" smtClean="0">
                <a:solidFill>
                  <a:srgbClr val="3366FF"/>
                </a:solidFill>
              </a:rPr>
              <a:t>i+1</a:t>
            </a:r>
            <a:r>
              <a:rPr lang="zh-CN" altLang="en-US" sz="2400" dirty="0" smtClean="0">
                <a:solidFill>
                  <a:srgbClr val="3366FF"/>
                </a:solidFill>
              </a:rPr>
              <a:t>次的输入是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R</a:t>
            </a:r>
            <a:r>
              <a:rPr lang="en-US" altLang="zh-CN" sz="2400" baseline="-25000" dirty="0" err="1" smtClean="0">
                <a:solidFill>
                  <a:srgbClr val="3366FF"/>
                </a:solidFill>
              </a:rPr>
              <a:t>i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∪L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具有迭代结构的算法可用如下公式描述：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pt-BR" dirty="0" smtClean="0"/>
              <a:t>　</a:t>
            </a:r>
            <a:r>
              <a:rPr lang="pt-BR" altLang="zh-CN" dirty="0" smtClean="0"/>
              <a:t>R</a:t>
            </a:r>
            <a:r>
              <a:rPr lang="pt-BR" altLang="zh-CN" baseline="-25000" dirty="0" smtClean="0"/>
              <a:t>i +1</a:t>
            </a:r>
            <a:r>
              <a:rPr lang="pt-BR" altLang="zh-CN" dirty="0" smtClean="0"/>
              <a:t> =R</a:t>
            </a:r>
            <a:r>
              <a:rPr lang="pt-BR" altLang="zh-CN" baseline="-25000" dirty="0" smtClean="0"/>
              <a:t>0</a:t>
            </a:r>
            <a:r>
              <a:rPr lang="pt-BR" altLang="zh-CN" dirty="0" smtClean="0"/>
              <a:t> ∪ (R</a:t>
            </a:r>
            <a:r>
              <a:rPr lang="pt-BR" altLang="zh-CN" baseline="-25000" dirty="0" smtClean="0"/>
              <a:t>i</a:t>
            </a:r>
            <a:r>
              <a:rPr lang="pt-BR" altLang="zh-CN" dirty="0" smtClean="0"/>
              <a:t>  </a:t>
            </a:r>
            <a:r>
              <a:rPr lang="pt-BR" altLang="zh-CN" dirty="0" smtClean="0">
                <a:latin typeface="Arial Unicode MS"/>
                <a:ea typeface="Arial Unicode MS"/>
                <a:cs typeface="Arial Unicode MS"/>
              </a:rPr>
              <a:t>⋈  </a:t>
            </a:r>
            <a:r>
              <a:rPr lang="pt-BR" altLang="zh-CN" dirty="0" smtClean="0"/>
              <a:t> L)</a:t>
            </a:r>
          </a:p>
          <a:p>
            <a:pPr marL="0" indent="0"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, </a:t>
            </a:r>
            <a:r>
              <a:rPr lang="pt-BR" altLang="zh-CN" dirty="0" smtClean="0"/>
              <a:t>R</a:t>
            </a:r>
            <a:r>
              <a:rPr lang="pt-BR" altLang="zh-CN" baseline="-25000" dirty="0" smtClean="0"/>
              <a:t>0</a:t>
            </a:r>
            <a:r>
              <a:rPr lang="zh-CN" altLang="en-US" dirty="0" smtClean="0"/>
              <a:t>表示初始化时的结果</a:t>
            </a:r>
            <a:r>
              <a:rPr lang="en-US" altLang="zh-CN" dirty="0" smtClean="0"/>
              <a:t>, L </a:t>
            </a:r>
            <a:r>
              <a:rPr lang="zh-CN" altLang="en-US" dirty="0" smtClean="0"/>
              <a:t>表示一种不变的关系。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当到达某检查点条件时（如结果收敛）迭代终止运行。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K-mean</a:t>
            </a:r>
            <a:r>
              <a:rPr lang="zh-CN" altLang="en-US" dirty="0" smtClean="0"/>
              <a:t>聚类、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426480" cy="4187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AddStepInput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指定迭代中某一步</a:t>
            </a:r>
            <a:r>
              <a:rPr lang="en-US" altLang="zh-CN" sz="2400" dirty="0" smtClean="0"/>
              <a:t>Map-Reduce</a:t>
            </a:r>
            <a:r>
              <a:rPr lang="zh-CN" altLang="en-US" sz="2400" dirty="0" smtClean="0"/>
              <a:t>任务中</a:t>
            </a:r>
            <a:r>
              <a:rPr lang="zh-CN" altLang="en-US" sz="2400" dirty="0" smtClean="0">
                <a:solidFill>
                  <a:srgbClr val="FF0000"/>
                </a:solidFill>
              </a:rPr>
              <a:t>额外的输入数据</a:t>
            </a: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rgbClr val="3366FF"/>
                </a:solidFill>
              </a:rPr>
              <a:t>每一步</a:t>
            </a:r>
            <a:r>
              <a:rPr lang="en-US" altLang="zh-CN" sz="2400" dirty="0" smtClean="0">
                <a:solidFill>
                  <a:srgbClr val="3366FF"/>
                </a:solidFill>
              </a:rPr>
              <a:t>Map-Reduce</a:t>
            </a:r>
            <a:r>
              <a:rPr lang="zh-CN" altLang="en-US" sz="2400" dirty="0" smtClean="0">
                <a:solidFill>
                  <a:srgbClr val="3366FF"/>
                </a:solidFill>
              </a:rPr>
              <a:t>任务的输出缺省作为下一步</a:t>
            </a:r>
            <a:r>
              <a:rPr lang="en-US" altLang="zh-CN" sz="2400" dirty="0" smtClean="0">
                <a:solidFill>
                  <a:srgbClr val="3366FF"/>
                </a:solidFill>
              </a:rPr>
              <a:t>Map-Reduce</a:t>
            </a:r>
            <a:r>
              <a:rPr lang="zh-CN" altLang="en-US" sz="2400" dirty="0" smtClean="0">
                <a:solidFill>
                  <a:srgbClr val="3366FF"/>
                </a:solidFill>
              </a:rPr>
              <a:t>任务的输入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addInvariantTable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指定迭代循环间</a:t>
            </a:r>
            <a:r>
              <a:rPr lang="zh-CN" altLang="en-US" sz="2400" dirty="0" smtClean="0">
                <a:solidFill>
                  <a:srgbClr val="FF0000"/>
                </a:solidFill>
              </a:rPr>
              <a:t>不变的</a:t>
            </a:r>
            <a:r>
              <a:rPr lang="en-US" altLang="zh-CN" sz="2400" dirty="0" smtClean="0">
                <a:solidFill>
                  <a:srgbClr val="FF0000"/>
                </a:solidFill>
              </a:rPr>
              <a:t>table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数据（或者</a:t>
            </a:r>
            <a:r>
              <a:rPr lang="en-US" altLang="zh-CN" sz="2400" dirty="0" smtClean="0">
                <a:solidFill>
                  <a:srgbClr val="FF0000"/>
                </a:solidFill>
              </a:rPr>
              <a:t>HDFS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文件）</a:t>
            </a:r>
            <a:r>
              <a:rPr lang="zh-CN" altLang="en-US" sz="2400" dirty="0" smtClean="0"/>
              <a:t>。  </a:t>
            </a:r>
            <a:r>
              <a:rPr lang="en-US" altLang="zh-CN" sz="2400" dirty="0" err="1" smtClean="0"/>
              <a:t>Haloop</a:t>
            </a:r>
            <a:r>
              <a:rPr lang="zh-CN" altLang="en-US" sz="2400" dirty="0" smtClean="0"/>
              <a:t>系统会在机群结点上对其本地缓存。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203848" y="4725144"/>
            <a:ext cx="2088232" cy="576064"/>
          </a:xfrm>
          <a:prstGeom prst="wedgeRoundRectCallout">
            <a:avLst>
              <a:gd name="adj1" fmla="val -49905"/>
              <a:gd name="adj2" fmla="val -801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Reduce</a:t>
            </a:r>
            <a:r>
              <a:rPr lang="zh-CN" altLang="en-US" sz="2400" dirty="0" smtClean="0"/>
              <a:t>输入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Scheduling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679974"/>
          </a:xfrm>
        </p:spPr>
        <p:txBody>
          <a:bodyPr/>
          <a:lstStyle/>
          <a:p>
            <a:r>
              <a:rPr lang="en-US" altLang="zh-CN" sz="2400" dirty="0" smtClean="0"/>
              <a:t>     Master</a:t>
            </a:r>
            <a:r>
              <a:rPr lang="zh-CN" altLang="en-US" sz="2400" dirty="0" smtClean="0"/>
              <a:t>节点每次收到一个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节点的</a:t>
            </a:r>
            <a:r>
              <a:rPr lang="zh-CN" altLang="en-US" sz="2400" dirty="0" smtClean="0">
                <a:solidFill>
                  <a:srgbClr val="FF0000"/>
                </a:solidFill>
              </a:rPr>
              <a:t>心跳信号</a:t>
            </a:r>
            <a:r>
              <a:rPr lang="zh-CN" altLang="en-US" sz="2400" dirty="0" smtClean="0"/>
              <a:t>时执行</a:t>
            </a:r>
            <a:r>
              <a:rPr lang="en-US" altLang="zh-CN" sz="2400" dirty="0" smtClean="0"/>
              <a:t>Task Schedule</a:t>
            </a:r>
            <a:r>
              <a:rPr lang="zh-CN" altLang="en-US" sz="2400" dirty="0" smtClean="0"/>
              <a:t>，它将</a:t>
            </a:r>
            <a:r>
              <a:rPr lang="zh-CN" altLang="en-US" sz="2400" dirty="0" smtClean="0">
                <a:solidFill>
                  <a:srgbClr val="FF0000"/>
                </a:solidFill>
              </a:rPr>
              <a:t>尝试为该</a:t>
            </a:r>
            <a:r>
              <a:rPr lang="en-US" altLang="zh-CN" sz="2400" dirty="0" smtClean="0">
                <a:solidFill>
                  <a:srgbClr val="FF0000"/>
                </a:solidFill>
              </a:rPr>
              <a:t>slave</a:t>
            </a:r>
            <a:r>
              <a:rPr lang="zh-CN" altLang="en-US" sz="2400" dirty="0" smtClean="0">
                <a:solidFill>
                  <a:srgbClr val="FF0000"/>
                </a:solidFill>
              </a:rPr>
              <a:t>节点分配</a:t>
            </a:r>
            <a:r>
              <a:rPr lang="zh-CN" altLang="en-US" sz="2400" dirty="0" smtClean="0"/>
              <a:t>一个可以使用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缓存在本节点的</a:t>
            </a:r>
            <a:r>
              <a:rPr lang="en-US" altLang="zh-CN" sz="2400" dirty="0" smtClean="0"/>
              <a:t>map-partition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数据的待执行的</a:t>
            </a:r>
            <a:r>
              <a:rPr lang="en-US" altLang="zh-CN" sz="2400" dirty="0" smtClean="0">
                <a:solidFill>
                  <a:srgbClr val="FF0000"/>
                </a:solidFill>
              </a:rPr>
              <a:t>task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为此，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维护一个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变量（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），里面记载每个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在前一轮</a:t>
            </a:r>
            <a:r>
              <a:rPr lang="en-US" altLang="zh-CN" sz="2400" dirty="0" smtClean="0"/>
              <a:t>task</a:t>
            </a:r>
            <a:r>
              <a:rPr lang="zh-CN" altLang="en-US" sz="2400" dirty="0" smtClean="0"/>
              <a:t>中使用的</a:t>
            </a:r>
            <a:r>
              <a:rPr lang="en-US" altLang="zh-CN" sz="2400" dirty="0" smtClean="0"/>
              <a:t>partition</a:t>
            </a:r>
            <a:r>
              <a:rPr lang="zh-CN" altLang="en-US" sz="2400" dirty="0" smtClean="0"/>
              <a:t>；以及</a:t>
            </a:r>
            <a:r>
              <a:rPr lang="en-US" altLang="zh-CN" sz="2400" dirty="0" smtClean="0"/>
              <a:t>Current</a:t>
            </a:r>
            <a:r>
              <a:rPr lang="zh-CN" altLang="en-US" sz="2400" dirty="0" smtClean="0"/>
              <a:t>变量记录当前分派情况。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负荷满了，则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将其</a:t>
            </a:r>
            <a:r>
              <a:rPr lang="en-US" altLang="zh-CN" sz="2400" dirty="0" smtClean="0"/>
              <a:t>task</a:t>
            </a:r>
            <a:r>
              <a:rPr lang="zh-CN" altLang="en-US" sz="2400" dirty="0" smtClean="0"/>
              <a:t>分配给附近的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节点。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     每次迭代执行之前，</a:t>
            </a:r>
            <a:r>
              <a:rPr lang="en-US" altLang="zh-CN" sz="2400" dirty="0" smtClean="0">
                <a:solidFill>
                  <a:srgbClr val="3366FF"/>
                </a:solidFill>
              </a:rPr>
              <a:t>previous</a:t>
            </a:r>
            <a:r>
              <a:rPr lang="zh-CN" altLang="en-US" sz="2400" dirty="0" smtClean="0">
                <a:solidFill>
                  <a:srgbClr val="3366FF"/>
                </a:solidFill>
              </a:rPr>
              <a:t>被赋值为上一轮的</a:t>
            </a:r>
            <a:r>
              <a:rPr lang="en-US" altLang="zh-CN" sz="2400" dirty="0" smtClean="0">
                <a:solidFill>
                  <a:srgbClr val="3366FF"/>
                </a:solidFill>
              </a:rPr>
              <a:t>Current</a:t>
            </a:r>
            <a:r>
              <a:rPr lang="zh-CN" altLang="en-US" sz="2400" dirty="0" smtClean="0">
                <a:solidFill>
                  <a:srgbClr val="3366FF"/>
                </a:solidFill>
              </a:rPr>
              <a:t>变量的内容，以便下次使用，而</a:t>
            </a:r>
            <a:r>
              <a:rPr lang="en-US" altLang="zh-CN" sz="2400" dirty="0" smtClean="0">
                <a:solidFill>
                  <a:srgbClr val="3366FF"/>
                </a:solidFill>
              </a:rPr>
              <a:t>current</a:t>
            </a:r>
            <a:r>
              <a:rPr lang="zh-CN" altLang="en-US" sz="2400" dirty="0" smtClean="0">
                <a:solidFill>
                  <a:srgbClr val="3366FF"/>
                </a:solidFill>
              </a:rPr>
              <a:t>被置空。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Scheduling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298"/>
            <a:ext cx="8572560" cy="5214974"/>
          </a:xfrm>
        </p:spPr>
        <p:txBody>
          <a:bodyPr/>
          <a:lstStyle/>
          <a:p>
            <a:r>
              <a:rPr lang="en-US" altLang="zh-CN" sz="2400" dirty="0" smtClean="0"/>
              <a:t>Input: Node </a:t>
            </a:r>
            <a:r>
              <a:rPr lang="en-US" altLang="zh-CN" sz="2400" dirty="0" err="1" smtClean="0"/>
              <a:t>node</a:t>
            </a:r>
            <a:endParaRPr lang="en-US" altLang="zh-CN" sz="2400" dirty="0" smtClean="0"/>
          </a:p>
          <a:p>
            <a:r>
              <a:rPr lang="en-US" altLang="zh-CN" sz="2400" dirty="0" smtClean="0"/>
              <a:t>//</a:t>
            </a:r>
            <a:r>
              <a:rPr lang="zh-CN" altLang="en-US" sz="2400" dirty="0" smtClean="0"/>
              <a:t>当前迭代的调度，初始为空</a:t>
            </a:r>
            <a:endParaRPr lang="en-US" altLang="zh-CN" sz="2400" dirty="0" smtClean="0"/>
          </a:p>
          <a:p>
            <a:r>
              <a:rPr lang="fr-FR" altLang="zh-CN" sz="2400" dirty="0" smtClean="0"/>
              <a:t>Global variable: </a:t>
            </a:r>
            <a:r>
              <a:rPr lang="fr-FR" altLang="zh-CN" sz="2400" dirty="0" err="1" smtClean="0"/>
              <a:t>Map</a:t>
            </a:r>
            <a:r>
              <a:rPr lang="zh-CN" altLang="en-US" sz="2400" dirty="0" smtClean="0"/>
              <a:t>（</a:t>
            </a:r>
            <a:r>
              <a:rPr lang="fr-FR" altLang="zh-CN" sz="2400" dirty="0" err="1" smtClean="0"/>
              <a:t>Node</a:t>
            </a:r>
            <a:r>
              <a:rPr lang="fr-FR" altLang="zh-CN" sz="2400" dirty="0" smtClean="0"/>
              <a:t>, List(Partition)) </a:t>
            </a:r>
            <a:r>
              <a:rPr lang="fr-FR" altLang="zh-CN" sz="2400" dirty="0" err="1" smtClean="0"/>
              <a:t>current</a:t>
            </a:r>
            <a:endParaRPr lang="fr-FR" altLang="zh-CN" sz="2400" dirty="0" smtClean="0"/>
          </a:p>
          <a:p>
            <a:r>
              <a:rPr lang="en-US" altLang="zh-CN" sz="2400" dirty="0" smtClean="0"/>
              <a:t>//</a:t>
            </a:r>
            <a:r>
              <a:rPr lang="zh-CN" altLang="en-US" sz="2400" dirty="0" smtClean="0"/>
              <a:t>上一次迭代的调度</a:t>
            </a:r>
            <a:endParaRPr lang="en-US" altLang="zh-CN" sz="2400" dirty="0" smtClean="0"/>
          </a:p>
          <a:p>
            <a:r>
              <a:rPr lang="en-US" altLang="zh-CN" sz="2400" dirty="0" smtClean="0"/>
              <a:t>Global variable: Map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Node, List(Partition)) previous</a:t>
            </a: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//Master</a:t>
            </a:r>
            <a:r>
              <a:rPr lang="zh-CN" altLang="en-US" sz="2400" dirty="0" smtClean="0">
                <a:solidFill>
                  <a:srgbClr val="3366FF"/>
                </a:solidFill>
              </a:rPr>
              <a:t>保存当前和上一次迭代执行时数据划分和结点之间的映射状态。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</a:rPr>
              <a:t>每次迭代执行之前，</a:t>
            </a:r>
            <a:r>
              <a:rPr lang="en-US" altLang="zh-CN" sz="2400" dirty="0" smtClean="0">
                <a:solidFill>
                  <a:srgbClr val="FF0000"/>
                </a:solidFill>
              </a:rPr>
              <a:t>previous</a:t>
            </a:r>
            <a:r>
              <a:rPr lang="zh-CN" altLang="en-US" sz="2400" dirty="0" smtClean="0">
                <a:solidFill>
                  <a:srgbClr val="FF0000"/>
                </a:solidFill>
              </a:rPr>
              <a:t>被赋值为</a:t>
            </a:r>
            <a:r>
              <a:rPr lang="en-US" altLang="zh-CN" sz="2400" dirty="0" smtClean="0">
                <a:solidFill>
                  <a:srgbClr val="FF0000"/>
                </a:solidFill>
              </a:rPr>
              <a:t>Current</a:t>
            </a:r>
            <a:r>
              <a:rPr lang="zh-CN" altLang="en-US" sz="2400" dirty="0" smtClean="0">
                <a:solidFill>
                  <a:srgbClr val="FF0000"/>
                </a:solidFill>
              </a:rPr>
              <a:t>，以便下次使用，而</a:t>
            </a:r>
            <a:r>
              <a:rPr lang="en-US" altLang="zh-CN" sz="2400" dirty="0" smtClean="0">
                <a:solidFill>
                  <a:srgbClr val="FF0000"/>
                </a:solidFill>
              </a:rPr>
              <a:t>current</a:t>
            </a:r>
            <a:r>
              <a:rPr lang="zh-CN" altLang="en-US" sz="2400" dirty="0" smtClean="0">
                <a:solidFill>
                  <a:srgbClr val="FF0000"/>
                </a:solidFill>
              </a:rPr>
              <a:t>被置空。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Scheduling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5086372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3366FF"/>
                </a:solidFill>
              </a:rPr>
              <a:t>//</a:t>
            </a:r>
            <a:r>
              <a:rPr lang="zh-CN" altLang="en-US" sz="2400" dirty="0" smtClean="0">
                <a:solidFill>
                  <a:srgbClr val="3366FF"/>
                </a:solidFill>
              </a:rPr>
              <a:t>迭代第一次执行，其调度同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hadoop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/>
              <a:t>1: if </a:t>
            </a:r>
            <a:r>
              <a:rPr lang="en-US" altLang="zh-CN" sz="2400" dirty="0" smtClean="0">
                <a:solidFill>
                  <a:srgbClr val="FF0000"/>
                </a:solidFill>
              </a:rPr>
              <a:t>iteration == 0 </a:t>
            </a:r>
            <a:r>
              <a:rPr lang="en-US" altLang="zh-CN" sz="2400" dirty="0" smtClean="0"/>
              <a:t>then</a:t>
            </a:r>
          </a:p>
          <a:p>
            <a:r>
              <a:rPr lang="en-US" altLang="zh-CN" sz="2400" dirty="0" smtClean="0"/>
              <a:t>2:    Partition part = </a:t>
            </a:r>
            <a:r>
              <a:rPr lang="en-US" altLang="zh-CN" sz="2400" dirty="0" err="1" smtClean="0"/>
              <a:t>hadoopSchedule</a:t>
            </a:r>
            <a:r>
              <a:rPr lang="en-US" altLang="zh-CN" sz="2400" dirty="0" smtClean="0"/>
              <a:t>(node);</a:t>
            </a:r>
          </a:p>
          <a:p>
            <a:r>
              <a:rPr lang="en-US" altLang="zh-CN" sz="2400" dirty="0" smtClean="0"/>
              <a:t>3:    </a:t>
            </a:r>
            <a:r>
              <a:rPr lang="en-US" altLang="zh-CN" sz="2400" dirty="0" err="1" smtClean="0"/>
              <a:t>current.get</a:t>
            </a:r>
            <a:r>
              <a:rPr lang="en-US" altLang="zh-CN" sz="2400" dirty="0" smtClean="0"/>
              <a:t>(node).add(part);</a:t>
            </a:r>
          </a:p>
          <a:p>
            <a:r>
              <a:rPr lang="en-US" altLang="zh-CN" sz="2400" dirty="0" smtClean="0"/>
              <a:t>4: else</a:t>
            </a:r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（待续）</a:t>
            </a:r>
            <a:endParaRPr lang="en-US" altLang="zh-CN" sz="2400" dirty="0" smtClean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Scheduling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67997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3366FF"/>
                </a:solidFill>
              </a:rPr>
              <a:t>//</a:t>
            </a:r>
            <a:r>
              <a:rPr lang="zh-CN" altLang="en-US" sz="2400" dirty="0" smtClean="0">
                <a:solidFill>
                  <a:srgbClr val="3366FF"/>
                </a:solidFill>
              </a:rPr>
              <a:t>若</a:t>
            </a:r>
            <a:r>
              <a:rPr lang="en-US" altLang="zh-CN" sz="2400" dirty="0" smtClean="0">
                <a:solidFill>
                  <a:srgbClr val="3366FF"/>
                </a:solidFill>
              </a:rPr>
              <a:t>node</a:t>
            </a:r>
            <a:r>
              <a:rPr lang="zh-CN" altLang="en-US" sz="2400" dirty="0" smtClean="0">
                <a:solidFill>
                  <a:srgbClr val="3366FF"/>
                </a:solidFill>
              </a:rPr>
              <a:t>满负荷，则数据被赋予其他近邻</a:t>
            </a:r>
            <a:r>
              <a:rPr lang="en-US" altLang="zh-CN" sz="2400" dirty="0" smtClean="0">
                <a:solidFill>
                  <a:srgbClr val="3366FF"/>
                </a:solidFill>
              </a:rPr>
              <a:t>node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/>
              <a:t>5:    if </a:t>
            </a:r>
            <a:r>
              <a:rPr lang="en-US" altLang="zh-CN" sz="2400" dirty="0" err="1" smtClean="0"/>
              <a:t>node.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hasFullLoad</a:t>
            </a:r>
            <a:r>
              <a:rPr lang="en-US" altLang="zh-CN" sz="2400" dirty="0" smtClean="0">
                <a:solidFill>
                  <a:srgbClr val="FF0000"/>
                </a:solidFill>
              </a:rPr>
              <a:t>() </a:t>
            </a:r>
            <a:r>
              <a:rPr lang="en-US" altLang="zh-CN" sz="2400" dirty="0" smtClean="0"/>
              <a:t>then</a:t>
            </a:r>
          </a:p>
          <a:p>
            <a:r>
              <a:rPr lang="en-US" altLang="zh-CN" sz="2400" dirty="0" smtClean="0"/>
              <a:t>6:       Node substitution = </a:t>
            </a:r>
          </a:p>
          <a:p>
            <a:r>
              <a:rPr lang="en-US" altLang="zh-CN" sz="2400" dirty="0" smtClean="0"/>
              <a:t>       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findNearestIdleNode</a:t>
            </a:r>
            <a:r>
              <a:rPr lang="en-US" altLang="zh-CN" sz="2400" dirty="0" smtClean="0"/>
              <a:t>(node);</a:t>
            </a:r>
          </a:p>
          <a:p>
            <a:r>
              <a:rPr lang="en-US" altLang="zh-CN" sz="2400" dirty="0" smtClean="0"/>
              <a:t>7:       </a:t>
            </a:r>
            <a:r>
              <a:rPr lang="en-US" altLang="zh-CN" sz="2400" dirty="0" err="1" smtClean="0"/>
              <a:t>previous.get</a:t>
            </a:r>
            <a:r>
              <a:rPr lang="en-US" altLang="zh-CN" sz="2400" dirty="0" smtClean="0"/>
              <a:t>(substitution)</a:t>
            </a:r>
          </a:p>
          <a:p>
            <a:r>
              <a:rPr lang="en-US" altLang="zh-CN" sz="2400" dirty="0" smtClean="0"/>
              <a:t>              .</a:t>
            </a:r>
            <a:r>
              <a:rPr lang="en-US" altLang="zh-CN" sz="2400" dirty="0" err="1" smtClean="0"/>
              <a:t>addAll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previous.remove</a:t>
            </a:r>
            <a:r>
              <a:rPr lang="en-US" altLang="zh-CN" sz="2400" dirty="0" smtClean="0"/>
              <a:t>(node));</a:t>
            </a:r>
          </a:p>
          <a:p>
            <a:r>
              <a:rPr lang="en-US" altLang="zh-CN" sz="2400" dirty="0" smtClean="0"/>
              <a:t>8:       return;</a:t>
            </a:r>
          </a:p>
          <a:p>
            <a:r>
              <a:rPr lang="en-US" altLang="zh-CN" sz="2400" dirty="0" smtClean="0"/>
              <a:t>9:    end if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Scheduling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729182"/>
          </a:xfrm>
        </p:spPr>
        <p:txBody>
          <a:bodyPr/>
          <a:lstStyle/>
          <a:p>
            <a:r>
              <a:rPr lang="en-US" altLang="zh-CN" sz="2400" dirty="0" smtClean="0"/>
              <a:t>10:    if </a:t>
            </a:r>
            <a:r>
              <a:rPr lang="en-US" altLang="zh-CN" sz="2400" dirty="0" err="1" smtClean="0"/>
              <a:t>previous.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</a:t>
            </a:r>
            <a:r>
              <a:rPr lang="en-US" altLang="zh-CN" sz="2400" dirty="0" smtClean="0">
                <a:solidFill>
                  <a:srgbClr val="FF0000"/>
                </a:solidFill>
              </a:rPr>
              <a:t>(node).size()&gt;0</a:t>
            </a:r>
            <a:r>
              <a:rPr lang="en-US" altLang="zh-CN" sz="2400" dirty="0" smtClean="0"/>
              <a:t> then</a:t>
            </a:r>
          </a:p>
          <a:p>
            <a:r>
              <a:rPr lang="en-US" altLang="zh-CN" sz="2400" dirty="0" smtClean="0"/>
              <a:t>11:       Partition </a:t>
            </a:r>
            <a:r>
              <a:rPr lang="en-US" altLang="zh-CN" sz="2400" dirty="0" smtClean="0">
                <a:solidFill>
                  <a:srgbClr val="FF0000"/>
                </a:solidFill>
              </a:rPr>
              <a:t>part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previous.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</a:t>
            </a:r>
            <a:r>
              <a:rPr lang="en-US" altLang="zh-CN" sz="2400" dirty="0" smtClean="0">
                <a:solidFill>
                  <a:srgbClr val="FF0000"/>
                </a:solidFill>
              </a:rPr>
              <a:t>(node)</a:t>
            </a:r>
          </a:p>
          <a:p>
            <a:r>
              <a:rPr lang="en-US" altLang="zh-CN" sz="2400" dirty="0" smtClean="0"/>
              <a:t>                 .get(0);</a:t>
            </a:r>
          </a:p>
          <a:p>
            <a:r>
              <a:rPr lang="en-US" altLang="zh-CN" sz="2400" dirty="0" smtClean="0"/>
              <a:t>12: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schedule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part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node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13:       </a:t>
            </a:r>
            <a:r>
              <a:rPr lang="en-US" altLang="zh-CN" sz="2400" dirty="0" err="1" smtClean="0"/>
              <a:t>current.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</a:t>
            </a:r>
            <a:r>
              <a:rPr lang="en-US" altLang="zh-CN" sz="2400" dirty="0" smtClean="0">
                <a:solidFill>
                  <a:srgbClr val="FF0000"/>
                </a:solidFill>
              </a:rPr>
              <a:t>(node).add(part)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14:       </a:t>
            </a:r>
            <a:r>
              <a:rPr lang="en-US" altLang="zh-CN" sz="2400" dirty="0" err="1" smtClean="0"/>
              <a:t>previous.remove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part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15:    end if</a:t>
            </a:r>
          </a:p>
          <a:p>
            <a:r>
              <a:rPr lang="en-US" altLang="zh-CN" sz="2400" dirty="0" smtClean="0"/>
              <a:t>16: end if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2456583" y="5002176"/>
            <a:ext cx="6120680" cy="1273344"/>
          </a:xfrm>
          <a:prstGeom prst="wedgeRoundRectCallout">
            <a:avLst>
              <a:gd name="adj1" fmla="val 6574"/>
              <a:gd name="adj2" fmla="val -851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366FF"/>
                </a:solidFill>
              </a:rPr>
              <a:t>调度本</a:t>
            </a:r>
            <a:r>
              <a:rPr lang="en-US" altLang="zh-CN" sz="2400" dirty="0" smtClean="0">
                <a:solidFill>
                  <a:srgbClr val="3366FF"/>
                </a:solidFill>
              </a:rPr>
              <a:t>node</a:t>
            </a:r>
            <a:r>
              <a:rPr lang="zh-CN" altLang="en-US" sz="2400" dirty="0" smtClean="0">
                <a:solidFill>
                  <a:srgbClr val="3366FF"/>
                </a:solidFill>
              </a:rPr>
              <a:t>的</a:t>
            </a:r>
            <a:r>
              <a:rPr lang="en-US" altLang="zh-CN" sz="2400" dirty="0" smtClean="0">
                <a:solidFill>
                  <a:srgbClr val="3366FF"/>
                </a:solidFill>
              </a:rPr>
              <a:t>part</a:t>
            </a:r>
            <a:r>
              <a:rPr lang="zh-CN" altLang="en-US" sz="2400" dirty="0" smtClean="0">
                <a:solidFill>
                  <a:srgbClr val="3366FF"/>
                </a:solidFill>
              </a:rPr>
              <a:t>时，缺省使用</a:t>
            </a:r>
            <a:r>
              <a:rPr lang="zh-CN" altLang="en-US" sz="2400" dirty="0" smtClean="0">
                <a:solidFill>
                  <a:srgbClr val="3366FF"/>
                </a:solidFill>
              </a:rPr>
              <a:t>上一次被分配到该节点的</a:t>
            </a:r>
            <a:r>
              <a:rPr lang="en-US" altLang="zh-CN" sz="2400" dirty="0" smtClean="0">
                <a:solidFill>
                  <a:srgbClr val="3366FF"/>
                </a:solidFill>
              </a:rPr>
              <a:t>part</a:t>
            </a:r>
            <a:r>
              <a:rPr lang="zh-CN" altLang="en-US" sz="2400" dirty="0" smtClean="0">
                <a:solidFill>
                  <a:srgbClr val="3366FF"/>
                </a:solidFill>
              </a:rPr>
              <a:t>数据，满载则该</a:t>
            </a:r>
            <a:r>
              <a:rPr lang="en-US" altLang="zh-CN" sz="2400" dirty="0" smtClean="0">
                <a:solidFill>
                  <a:srgbClr val="3366FF"/>
                </a:solidFill>
              </a:rPr>
              <a:t>part</a:t>
            </a:r>
            <a:r>
              <a:rPr lang="zh-CN" altLang="en-US" sz="2400" dirty="0" smtClean="0">
                <a:solidFill>
                  <a:srgbClr val="3366FF"/>
                </a:solidFill>
              </a:rPr>
              <a:t>会被迁移到最近的</a:t>
            </a:r>
            <a:r>
              <a:rPr lang="en-US" altLang="zh-CN" sz="2400" dirty="0">
                <a:solidFill>
                  <a:srgbClr val="3366FF"/>
                </a:solidFill>
              </a:rPr>
              <a:t>substitution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缓存与索引机制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57338"/>
            <a:ext cx="8183562" cy="4554537"/>
          </a:xfrm>
        </p:spPr>
        <p:txBody>
          <a:bodyPr/>
          <a:lstStyle/>
          <a:p>
            <a:r>
              <a:rPr lang="zh-CN" altLang="en-US" sz="2400" dirty="0" smtClean="0"/>
              <a:t>由于修改后的</a:t>
            </a:r>
            <a:r>
              <a:rPr lang="en-US" altLang="zh-CN" sz="2400" dirty="0" smtClean="0"/>
              <a:t>Task Scheduling</a:t>
            </a:r>
            <a:r>
              <a:rPr lang="zh-CN" altLang="en-US" sz="2400" dirty="0" smtClean="0"/>
              <a:t>算法争取迭代时使用以前用过的数据</a:t>
            </a:r>
            <a:r>
              <a:rPr lang="en-US" altLang="zh-CN" sz="2400" dirty="0" smtClean="0"/>
              <a:t>part</a:t>
            </a:r>
            <a:r>
              <a:rPr lang="zh-CN" altLang="en-US" sz="2400" dirty="0" smtClean="0"/>
              <a:t>，因此考虑本地化缓存。</a:t>
            </a:r>
            <a:endParaRPr lang="en-US" altLang="zh-CN" sz="2400" dirty="0" smtClean="0"/>
          </a:p>
          <a:p>
            <a:r>
              <a:rPr lang="en-US" altLang="zh-CN" sz="2400" dirty="0" smtClean="0"/>
              <a:t>——</a:t>
            </a:r>
            <a:r>
              <a:rPr lang="zh-CN" altLang="en-US" sz="2400" dirty="0" smtClean="0"/>
              <a:t>存入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的本地化文件</a:t>
            </a:r>
            <a:endParaRPr lang="en-US" altLang="zh-CN" sz="2400" dirty="0" smtClean="0"/>
          </a:p>
          <a:p>
            <a:r>
              <a:rPr lang="zh-CN" altLang="en-US" sz="2400" dirty="0" smtClean="0"/>
              <a:t>     ↓</a:t>
            </a:r>
            <a:endParaRPr lang="en-US" altLang="zh-CN" sz="2400" dirty="0" smtClean="0"/>
          </a:p>
          <a:p>
            <a:r>
              <a:rPr lang="zh-CN" altLang="en-US" sz="2400" dirty="0" smtClean="0"/>
              <a:t>减少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（网络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并针对本地化缓存的数据文件建立索引。</a:t>
            </a:r>
            <a:endParaRPr lang="en-US" altLang="zh-CN" sz="2400" dirty="0" smtClean="0"/>
          </a:p>
          <a:p>
            <a:r>
              <a:rPr lang="zh-CN" altLang="en-US" sz="2400" dirty="0" smtClean="0"/>
              <a:t>     ↓</a:t>
            </a:r>
            <a:endParaRPr lang="en-US" altLang="zh-CN" sz="2400" dirty="0" smtClean="0"/>
          </a:p>
          <a:p>
            <a:r>
              <a:rPr lang="zh-CN" altLang="en-US" sz="2400" dirty="0" smtClean="0"/>
              <a:t>进一步减少</a:t>
            </a:r>
            <a:r>
              <a:rPr lang="en-US" altLang="zh-CN" sz="2400" dirty="0" smtClean="0"/>
              <a:t>I/O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00694" y="2643182"/>
            <a:ext cx="3286148" cy="1398466"/>
          </a:xfrm>
          <a:prstGeom prst="wedgeRoundRectCallout">
            <a:avLst>
              <a:gd name="adj1" fmla="val -59862"/>
              <a:gd name="adj2" fmla="val -317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Reduce</a:t>
            </a:r>
            <a:r>
              <a:rPr lang="zh-CN" altLang="en-US" sz="2400" dirty="0" smtClean="0">
                <a:solidFill>
                  <a:schemeClr val="tx1"/>
                </a:solidFill>
              </a:rPr>
              <a:t>输入缓存；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Reduce</a:t>
            </a:r>
            <a:r>
              <a:rPr lang="zh-CN" altLang="en-US" sz="2400" dirty="0" smtClean="0">
                <a:solidFill>
                  <a:schemeClr val="tx1"/>
                </a:solidFill>
              </a:rPr>
              <a:t>输出缓存；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Map</a:t>
            </a:r>
            <a:r>
              <a:rPr lang="zh-CN" altLang="en-US" sz="2400" dirty="0" smtClean="0">
                <a:solidFill>
                  <a:schemeClr val="tx1"/>
                </a:solidFill>
              </a:rPr>
              <a:t>输入缓存。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r>
              <a:rPr lang="zh-CN" altLang="en-US" dirty="0" smtClean="0"/>
              <a:t>输入缓存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463950"/>
          </a:xfrm>
        </p:spPr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AddInvariantTable</a:t>
            </a:r>
            <a:r>
              <a:rPr lang="zh-CN" altLang="en-US" sz="2400" dirty="0" smtClean="0"/>
              <a:t>函数指定，缓存于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节点；</a:t>
            </a:r>
            <a:endParaRPr lang="en-US" altLang="zh-CN" sz="2400" dirty="0" smtClean="0"/>
          </a:p>
          <a:p>
            <a:r>
              <a:rPr lang="zh-CN" altLang="en-US" sz="2400" dirty="0" smtClean="0"/>
              <a:t>    在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执行之前已被缓存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↓</a:t>
            </a:r>
          </a:p>
          <a:p>
            <a:r>
              <a:rPr lang="zh-CN" altLang="en-US" sz="2400" dirty="0" smtClean="0"/>
              <a:t>    依据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值排序和分组、建立索引，以提高效率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）首次迭代时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的输出被缓存于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节点。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zh-CN" altLang="en-US" sz="2400" dirty="0" smtClean="0">
                <a:solidFill>
                  <a:srgbClr val="FF0000"/>
                </a:solidFill>
              </a:rPr>
              <a:t>输出元组的分区函数</a:t>
            </a:r>
            <a:r>
              <a:rPr lang="en-US" altLang="zh-CN" sz="2400" dirty="0" smtClean="0">
                <a:solidFill>
                  <a:srgbClr val="FF0000"/>
                </a:solidFill>
              </a:rPr>
              <a:t>f</a:t>
            </a:r>
            <a:r>
              <a:rPr lang="zh-CN" altLang="en-US" sz="2400" dirty="0" smtClean="0">
                <a:solidFill>
                  <a:srgbClr val="FF0000"/>
                </a:solidFill>
              </a:rPr>
              <a:t>必须是确定性的，保持不变的、仅仅以</a:t>
            </a: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zh-CN" altLang="en-US" sz="2400" dirty="0" smtClean="0">
                <a:solidFill>
                  <a:srgbClr val="FF0000"/>
                </a:solidFill>
              </a:rPr>
              <a:t>输出元组作为参数。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r>
              <a:rPr lang="zh-CN" altLang="en-US" dirty="0" smtClean="0"/>
              <a:t>输出缓存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用于减少</a:t>
            </a:r>
            <a:r>
              <a:rPr lang="zh-CN" altLang="en-US" sz="2400" dirty="0" smtClean="0">
                <a:solidFill>
                  <a:srgbClr val="FF0000"/>
                </a:solidFill>
              </a:rPr>
              <a:t>评估迭代终止条件</a:t>
            </a:r>
            <a:r>
              <a:rPr lang="zh-CN" altLang="en-US" sz="2400" dirty="0" smtClean="0"/>
              <a:t>的开销。</a:t>
            </a:r>
            <a:endParaRPr lang="en-US" altLang="zh-CN" sz="2400" dirty="0" smtClean="0"/>
          </a:p>
          <a:p>
            <a:r>
              <a:rPr lang="zh-CN" altLang="en-US" sz="2400" dirty="0" smtClean="0"/>
              <a:t>    每个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执行完后，它评估</a:t>
            </a:r>
            <a:r>
              <a:rPr lang="zh-CN" altLang="en-US" sz="2400" dirty="0" smtClean="0">
                <a:solidFill>
                  <a:srgbClr val="FF0000"/>
                </a:solidFill>
              </a:rPr>
              <a:t>本地的迭代终止条件值（计算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resultdistance</a:t>
            </a:r>
            <a:r>
              <a:rPr lang="zh-CN" altLang="en-US" sz="2400" dirty="0" smtClean="0">
                <a:solidFill>
                  <a:srgbClr val="FF0000"/>
                </a:solidFill>
              </a:rPr>
              <a:t>局部距离）</a:t>
            </a:r>
            <a:r>
              <a:rPr lang="zh-CN" altLang="en-US" sz="2400" dirty="0" smtClean="0"/>
              <a:t>并发送给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结点，后者计算</a:t>
            </a:r>
            <a:r>
              <a:rPr lang="zh-CN" altLang="en-US" sz="2400" dirty="0" smtClean="0">
                <a:solidFill>
                  <a:srgbClr val="FF0000"/>
                </a:solidFill>
              </a:rPr>
              <a:t>全局的迭代终止条件</a:t>
            </a:r>
            <a:r>
              <a:rPr lang="zh-CN" altLang="en-US" sz="2400" dirty="0" smtClean="0"/>
              <a:t>值。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仍然要求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输出元组的分区函数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满足：使用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输入缓存时的要求（</a:t>
            </a:r>
            <a:r>
              <a:rPr lang="en-US" altLang="zh-CN" sz="2400" dirty="0" smtClean="0">
                <a:solidFill>
                  <a:srgbClr val="FF0000"/>
                </a:solidFill>
              </a:rPr>
              <a:t>f</a:t>
            </a:r>
            <a:r>
              <a:rPr lang="zh-CN" altLang="en-US" sz="2400" dirty="0" smtClean="0">
                <a:solidFill>
                  <a:srgbClr val="FF0000"/>
                </a:solidFill>
              </a:rPr>
              <a:t>必须是确定性的，保持不变的、仅仅以</a:t>
            </a: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zh-CN" altLang="en-US" sz="2400" dirty="0" smtClean="0">
                <a:solidFill>
                  <a:srgbClr val="FF0000"/>
                </a:solidFill>
              </a:rPr>
              <a:t>输出元组作为参数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r>
              <a:rPr lang="zh-CN" altLang="en-US" dirty="0" smtClean="0"/>
              <a:t>输出缓存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357298"/>
            <a:ext cx="8389242" cy="5143536"/>
          </a:xfrm>
        </p:spPr>
        <p:txBody>
          <a:bodyPr/>
          <a:lstStyle/>
          <a:p>
            <a:r>
              <a:rPr lang="zh-CN" altLang="en-US" sz="2400" dirty="0" smtClean="0"/>
              <a:t>另外，要求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输出元组的分区函数 </a:t>
            </a:r>
            <a:r>
              <a:rPr lang="en-US" altLang="zh-CN" sz="2400" dirty="0" smtClean="0"/>
              <a:t>f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函数要满足条件：如果两个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产生相同的输出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，则他们的输入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必须来自于相同的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分区。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if (ko1,vo1) ∈Reduce(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ki</a:t>
            </a:r>
            <a:r>
              <a:rPr lang="en-US" altLang="zh-CN" sz="2400" dirty="0" smtClean="0">
                <a:solidFill>
                  <a:srgbClr val="FF0000"/>
                </a:solidFill>
              </a:rPr>
              <a:t>, Vi)</a:t>
            </a:r>
            <a:r>
              <a:rPr lang="zh-CN" altLang="en-US" sz="2400" dirty="0" smtClean="0">
                <a:solidFill>
                  <a:srgbClr val="FF0000"/>
                </a:solidFill>
              </a:rPr>
              <a:t>结果</a:t>
            </a:r>
            <a:r>
              <a:rPr lang="en-US" altLang="zh-CN" sz="2400" dirty="0" smtClean="0">
                <a:solidFill>
                  <a:srgbClr val="FF0000"/>
                </a:solidFill>
              </a:rPr>
              <a:t>, (ko2, vo2) ∈ Reduce(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kj</a:t>
            </a:r>
            <a:r>
              <a:rPr lang="en-US" altLang="zh-CN" sz="2400" dirty="0" smtClean="0">
                <a:solidFill>
                  <a:srgbClr val="FF0000"/>
                </a:solidFill>
              </a:rPr>
              <a:t> 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Vj</a:t>
            </a:r>
            <a:r>
              <a:rPr lang="en-US" altLang="zh-CN" sz="2400" dirty="0" smtClean="0">
                <a:solidFill>
                  <a:srgbClr val="FF0000"/>
                </a:solidFill>
              </a:rPr>
              <a:t> )</a:t>
            </a:r>
            <a:r>
              <a:rPr lang="zh-CN" altLang="en-US" sz="2400" dirty="0" smtClean="0">
                <a:solidFill>
                  <a:srgbClr val="FF0000"/>
                </a:solidFill>
              </a:rPr>
              <a:t>结果</a:t>
            </a:r>
            <a:r>
              <a:rPr lang="en-US" altLang="zh-CN" sz="2400" dirty="0" smtClean="0">
                <a:solidFill>
                  <a:srgbClr val="FF0000"/>
                </a:solidFill>
              </a:rPr>
              <a:t>, and ko1=ko2, then f(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ki</a:t>
            </a:r>
            <a:r>
              <a:rPr lang="en-US" altLang="zh-CN" sz="2400" dirty="0" smtClean="0">
                <a:solidFill>
                  <a:srgbClr val="FF0000"/>
                </a:solidFill>
              </a:rPr>
              <a:t>)=f(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kj</a:t>
            </a:r>
            <a:r>
              <a:rPr lang="en-US" altLang="zh-CN" sz="2400" dirty="0" smtClean="0">
                <a:solidFill>
                  <a:srgbClr val="FF0000"/>
                </a:solidFill>
              </a:rPr>
              <a:t> )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     ↑</a:t>
            </a:r>
          </a:p>
          <a:p>
            <a:r>
              <a:rPr lang="zh-CN" altLang="en-US" sz="2400" dirty="0" smtClean="0"/>
              <a:t>相同的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结果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产生自相同的</a:t>
            </a:r>
            <a:r>
              <a:rPr lang="en-US" altLang="zh-CN" sz="2400" dirty="0" smtClean="0"/>
              <a:t>Reduce task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若不同分区的输入（送入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不同的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r>
              <a:rPr lang="zh-CN" altLang="en-US" sz="2400" dirty="0" smtClean="0"/>
              <a:t>）产生相同的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，则无法保证全局</a:t>
            </a:r>
            <a:r>
              <a:rPr lang="en-US" altLang="zh-CN" sz="2400" dirty="0" err="1" smtClean="0"/>
              <a:t>ResultDistance</a:t>
            </a:r>
            <a:r>
              <a:rPr lang="zh-CN" altLang="en-US" sz="2400" dirty="0" smtClean="0"/>
              <a:t>计算的正确性（</a:t>
            </a:r>
            <a:r>
              <a:rPr lang="zh-CN" altLang="en-US" sz="2400" dirty="0" smtClean="0">
                <a:solidFill>
                  <a:srgbClr val="3366FF"/>
                </a:solidFill>
              </a:rPr>
              <a:t>每次迭代导致</a:t>
            </a:r>
            <a:r>
              <a:rPr lang="en-US" altLang="zh-CN" sz="2400" dirty="0" smtClean="0">
                <a:solidFill>
                  <a:srgbClr val="3366FF"/>
                </a:solidFill>
              </a:rPr>
              <a:t>key</a:t>
            </a:r>
            <a:r>
              <a:rPr lang="zh-CN" altLang="en-US" sz="2400" dirty="0" smtClean="0">
                <a:solidFill>
                  <a:srgbClr val="3366FF"/>
                </a:solidFill>
              </a:rPr>
              <a:t>的分布发生变化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851920" y="4653136"/>
            <a:ext cx="4799955" cy="504056"/>
          </a:xfrm>
          <a:prstGeom prst="wedgeRoundRectCallout">
            <a:avLst>
              <a:gd name="adj1" fmla="val -56989"/>
              <a:gd name="adj2" fmla="val -322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不同的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进程对应不同的数据处理分区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50400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重复多次执行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任务的缺点：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）每次执行都需要重新装载数据、重新处理，而迭代过程中数据可分为动态数据和静态不变的数据两类。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）迭代终止条件可能需要判断是否到达一个稳定点，该判断过程可能本身又需要在每次迭代执行过程中增加一次额外的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计算。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→任务调度开销、从磁盘读数据的开销、网络传输数据的开销。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7020272" y="3284984"/>
            <a:ext cx="1274440" cy="432048"/>
          </a:xfrm>
          <a:prstGeom prst="wedgeRoundRectCallout">
            <a:avLst>
              <a:gd name="adj1" fmla="val -97365"/>
              <a:gd name="adj2" fmla="val -599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可优化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020272" y="3284984"/>
            <a:ext cx="1274440" cy="432048"/>
          </a:xfrm>
          <a:prstGeom prst="wedgeRoundRectCallout">
            <a:avLst>
              <a:gd name="adj1" fmla="val -59398"/>
              <a:gd name="adj2" fmla="val 740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可优化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输入缓存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机群中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任务的本地化输入实际情况可能处于</a:t>
            </a:r>
            <a:r>
              <a:rPr lang="en-US" altLang="zh-CN" dirty="0" smtClean="0"/>
              <a:t>70%-95%</a:t>
            </a:r>
            <a:r>
              <a:rPr lang="zh-CN" altLang="en-US" dirty="0" smtClean="0"/>
              <a:t>的范围波动。</a:t>
            </a:r>
            <a:endParaRPr lang="en-US" altLang="zh-CN" dirty="0" smtClean="0"/>
          </a:p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输入缓存旨在提高迭代</a:t>
            </a:r>
            <a:r>
              <a:rPr lang="zh-CN" altLang="en-US" dirty="0" smtClean="0">
                <a:solidFill>
                  <a:srgbClr val="FF0000"/>
                </a:solidFill>
              </a:rPr>
              <a:t>非首次执行</a:t>
            </a:r>
            <a:r>
              <a:rPr lang="zh-CN" altLang="en-US" dirty="0" smtClean="0"/>
              <a:t>时的本地读比例。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记载非本地化读取的数据分片，缓存之前输入时不是本地化读取的数据。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问题实例（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5301208"/>
            <a:ext cx="8183562" cy="64807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90938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代码实例（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298"/>
            <a:ext cx="8401080" cy="5143536"/>
          </a:xfrm>
        </p:spPr>
        <p:txBody>
          <a:bodyPr/>
          <a:lstStyle/>
          <a:p>
            <a:r>
              <a:rPr lang="en-US" altLang="zh-CN" dirty="0" smtClean="0"/>
              <a:t>Main</a:t>
            </a:r>
          </a:p>
          <a:p>
            <a:r>
              <a:rPr lang="en-US" altLang="zh-CN" dirty="0" smtClean="0"/>
              <a:t>1: Job </a:t>
            </a:r>
            <a:r>
              <a:rPr lang="en-US" altLang="zh-CN" dirty="0" err="1" smtClean="0"/>
              <a:t>job</a:t>
            </a:r>
            <a:r>
              <a:rPr lang="en-US" altLang="zh-CN" dirty="0" smtClean="0"/>
              <a:t> = new Job();</a:t>
            </a:r>
          </a:p>
          <a:p>
            <a:r>
              <a:rPr lang="en-US" altLang="zh-CN" dirty="0" smtClean="0"/>
              <a:t>2: </a:t>
            </a:r>
            <a:r>
              <a:rPr lang="en-US" altLang="zh-CN" dirty="0" err="1" smtClean="0"/>
              <a:t>job.AddMap</a:t>
            </a:r>
            <a:r>
              <a:rPr lang="en-US" altLang="zh-CN" dirty="0" smtClean="0"/>
              <a:t>(Map Rank,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3: </a:t>
            </a:r>
            <a:r>
              <a:rPr lang="en-US" altLang="zh-CN" dirty="0" err="1" smtClean="0"/>
              <a:t>job.AddReduce</a:t>
            </a:r>
            <a:r>
              <a:rPr lang="en-US" altLang="zh-CN" dirty="0" smtClean="0"/>
              <a:t>(Reduce Rank,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4: </a:t>
            </a:r>
            <a:r>
              <a:rPr lang="en-US" altLang="zh-CN" dirty="0" err="1" smtClean="0"/>
              <a:t>job.AddMap</a:t>
            </a:r>
            <a:r>
              <a:rPr lang="en-US" altLang="zh-CN" dirty="0" smtClean="0"/>
              <a:t>(Map Aggregate,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5: </a:t>
            </a:r>
            <a:r>
              <a:rPr lang="en-US" altLang="zh-CN" dirty="0" err="1" smtClean="0"/>
              <a:t>job.AddReduce</a:t>
            </a:r>
            <a:r>
              <a:rPr lang="en-US" altLang="zh-CN" dirty="0" smtClean="0"/>
              <a:t>(Reduce Aggregate,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6: </a:t>
            </a:r>
            <a:r>
              <a:rPr lang="en-US" altLang="zh-CN" dirty="0" err="1" smtClean="0"/>
              <a:t>job.</a:t>
            </a:r>
            <a:r>
              <a:rPr lang="en-US" altLang="zh-CN" dirty="0" err="1" smtClean="0">
                <a:solidFill>
                  <a:srgbClr val="FF0000"/>
                </a:solidFill>
              </a:rPr>
              <a:t>SetDistanceMeasure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ResultDistance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7: </a:t>
            </a:r>
            <a:r>
              <a:rPr lang="en-US" altLang="zh-CN" dirty="0" err="1" smtClean="0"/>
              <a:t>job.</a:t>
            </a:r>
            <a:r>
              <a:rPr lang="en-US" altLang="zh-CN" dirty="0" err="1" smtClean="0">
                <a:solidFill>
                  <a:srgbClr val="FF0000"/>
                </a:solidFill>
              </a:rPr>
              <a:t>SetFixedPointThreshold</a:t>
            </a:r>
            <a:r>
              <a:rPr lang="en-US" altLang="zh-CN" dirty="0" smtClean="0"/>
              <a:t>(0.1);</a:t>
            </a:r>
          </a:p>
          <a:p>
            <a:r>
              <a:rPr lang="en-US" altLang="zh-CN" dirty="0" smtClean="0"/>
              <a:t>8: </a:t>
            </a:r>
            <a:r>
              <a:rPr lang="en-US" altLang="zh-CN" dirty="0" err="1" smtClean="0"/>
              <a:t>job.</a:t>
            </a:r>
            <a:r>
              <a:rPr lang="en-US" altLang="zh-CN" dirty="0" err="1" smtClean="0">
                <a:solidFill>
                  <a:srgbClr val="FF0000"/>
                </a:solidFill>
              </a:rPr>
              <a:t>SetMaxNumOfIterations</a:t>
            </a:r>
            <a:r>
              <a:rPr lang="en-US" altLang="zh-CN" dirty="0" smtClean="0"/>
              <a:t>(10);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代码实例（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9: </a:t>
            </a:r>
            <a:r>
              <a:rPr lang="en-US" altLang="zh-CN" dirty="0" err="1" smtClean="0"/>
              <a:t>job.</a:t>
            </a:r>
            <a:r>
              <a:rPr lang="en-US" altLang="zh-CN" dirty="0" err="1" smtClean="0">
                <a:solidFill>
                  <a:srgbClr val="FF0000"/>
                </a:solidFill>
              </a:rPr>
              <a:t>AddInvariantTable</a:t>
            </a:r>
            <a:r>
              <a:rPr lang="en-US" altLang="zh-CN" dirty="0" smtClean="0"/>
              <a:t>(#1);</a:t>
            </a:r>
            <a:r>
              <a:rPr lang="en-US" altLang="zh-CN" dirty="0" smtClean="0">
                <a:solidFill>
                  <a:srgbClr val="3366FF"/>
                </a:solidFill>
              </a:rPr>
              <a:t>//L</a:t>
            </a:r>
            <a:r>
              <a:rPr lang="zh-CN" altLang="en-US" dirty="0" smtClean="0">
                <a:solidFill>
                  <a:srgbClr val="3366FF"/>
                </a:solidFill>
              </a:rPr>
              <a:t>表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 smtClean="0"/>
              <a:t>10: </a:t>
            </a:r>
            <a:r>
              <a:rPr lang="en-US" altLang="zh-CN" dirty="0" err="1" smtClean="0"/>
              <a:t>job.SetInput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IterationInput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11: </a:t>
            </a:r>
            <a:r>
              <a:rPr lang="en-US" altLang="zh-CN" dirty="0" err="1" smtClean="0"/>
              <a:t>job.</a:t>
            </a:r>
            <a:r>
              <a:rPr lang="en-US" altLang="zh-CN" dirty="0" err="1" smtClean="0">
                <a:solidFill>
                  <a:srgbClr val="FF0000"/>
                </a:solidFill>
              </a:rPr>
              <a:t>SetReduceInputCache</a:t>
            </a:r>
            <a:r>
              <a:rPr lang="en-US" altLang="zh-CN" dirty="0" smtClean="0"/>
              <a:t>(true);</a:t>
            </a:r>
          </a:p>
          <a:p>
            <a:r>
              <a:rPr lang="en-US" altLang="zh-CN" dirty="0" smtClean="0"/>
              <a:t>12: </a:t>
            </a:r>
            <a:r>
              <a:rPr lang="en-US" altLang="zh-CN" dirty="0" err="1" smtClean="0"/>
              <a:t>job.</a:t>
            </a:r>
            <a:r>
              <a:rPr lang="en-US" altLang="zh-CN" dirty="0" err="1" smtClean="0">
                <a:solidFill>
                  <a:srgbClr val="FF0000"/>
                </a:solidFill>
              </a:rPr>
              <a:t>SetReduceOutputCache</a:t>
            </a:r>
            <a:r>
              <a:rPr lang="en-US" altLang="zh-CN" dirty="0" smtClean="0"/>
              <a:t>(true);</a:t>
            </a:r>
          </a:p>
          <a:p>
            <a:r>
              <a:rPr lang="en-US" altLang="zh-CN" dirty="0" smtClean="0"/>
              <a:t>13: </a:t>
            </a:r>
            <a:r>
              <a:rPr lang="en-US" altLang="zh-CN" dirty="0" err="1" smtClean="0"/>
              <a:t>job.Submit</a:t>
            </a:r>
            <a:r>
              <a:rPr lang="en-US" altLang="zh-CN" dirty="0" smtClean="0"/>
              <a:t>();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IterationInput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ResultDistance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/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IterationInput</a:t>
            </a:r>
            <a:r>
              <a:rPr lang="en-US" altLang="zh-CN" sz="2400" dirty="0" smtClean="0">
                <a:solidFill>
                  <a:srgbClr val="3366FF"/>
                </a:solidFill>
              </a:rPr>
              <a:t>//</a:t>
            </a:r>
            <a:r>
              <a:rPr lang="zh-CN" altLang="en-US" sz="2400" dirty="0" smtClean="0">
                <a:solidFill>
                  <a:srgbClr val="3366FF"/>
                </a:solidFill>
              </a:rPr>
              <a:t>首次迭代输入</a:t>
            </a:r>
            <a:r>
              <a:rPr lang="en-US" altLang="zh-CN" sz="2400" dirty="0" smtClean="0">
                <a:solidFill>
                  <a:srgbClr val="3366FF"/>
                </a:solidFill>
              </a:rPr>
              <a:t>L </a:t>
            </a:r>
            <a:r>
              <a:rPr lang="en-US" altLang="zh-CN" sz="2400" b="1" dirty="0" smtClean="0">
                <a:solidFill>
                  <a:srgbClr val="3366FF"/>
                </a:solidFill>
              </a:rPr>
              <a:t>∪</a:t>
            </a:r>
            <a:r>
              <a:rPr lang="en-US" altLang="zh-CN" sz="2400" dirty="0" smtClean="0">
                <a:solidFill>
                  <a:srgbClr val="3366FF"/>
                </a:solidFill>
              </a:rPr>
              <a:t>  R</a:t>
            </a:r>
            <a:r>
              <a:rPr lang="en-US" altLang="zh-CN" sz="2400" baseline="-25000" dirty="0" smtClean="0">
                <a:solidFill>
                  <a:srgbClr val="3366FF"/>
                </a:solidFill>
              </a:rPr>
              <a:t>0</a:t>
            </a:r>
            <a:r>
              <a:rPr lang="en-US" altLang="zh-CN" sz="2400" dirty="0" smtClean="0">
                <a:solidFill>
                  <a:srgbClr val="3366FF"/>
                </a:solidFill>
              </a:rPr>
              <a:t> </a:t>
            </a:r>
            <a:r>
              <a:rPr lang="zh-CN" altLang="en-US" sz="2400" dirty="0" smtClean="0">
                <a:solidFill>
                  <a:srgbClr val="3366FF"/>
                </a:solidFill>
              </a:rPr>
              <a:t>，后续输入</a:t>
            </a:r>
            <a:r>
              <a:rPr lang="en-US" altLang="zh-CN" sz="2400" dirty="0" smtClean="0">
                <a:solidFill>
                  <a:srgbClr val="3366FF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3366FF"/>
                </a:solidFill>
              </a:rPr>
              <a:t>iteration−1 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/>
              <a:t>Input: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iteration</a:t>
            </a:r>
          </a:p>
          <a:p>
            <a:r>
              <a:rPr lang="en-US" altLang="zh-CN" sz="2400" dirty="0" smtClean="0"/>
              <a:t>1: if iteration==1 then</a:t>
            </a:r>
          </a:p>
          <a:p>
            <a:r>
              <a:rPr lang="en-US" altLang="zh-CN" sz="2400" dirty="0" smtClean="0"/>
              <a:t>2: return L </a:t>
            </a:r>
            <a:r>
              <a:rPr lang="en-US" altLang="zh-CN" sz="2400" b="1" dirty="0" smtClean="0"/>
              <a:t>∪</a:t>
            </a:r>
            <a:r>
              <a:rPr lang="en-US" altLang="zh-CN" sz="2400" dirty="0" smtClean="0"/>
              <a:t>  R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3: else</a:t>
            </a:r>
          </a:p>
          <a:p>
            <a:r>
              <a:rPr lang="en-US" altLang="zh-CN" sz="2400" dirty="0" smtClean="0"/>
              <a:t>4: return R</a:t>
            </a:r>
            <a:r>
              <a:rPr lang="en-US" altLang="zh-CN" sz="2400" baseline="-25000" dirty="0" smtClean="0"/>
              <a:t>iteration−1</a:t>
            </a:r>
          </a:p>
          <a:p>
            <a:r>
              <a:rPr lang="en-US" altLang="zh-CN" sz="2400" dirty="0" smtClean="0"/>
              <a:t>5: end if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ResultDistance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Input: Key out key, Set v</a:t>
            </a:r>
            <a:r>
              <a:rPr lang="en-US" altLang="zh-CN" sz="2400" baseline="-25000" dirty="0" smtClean="0"/>
              <a:t>i−1</a:t>
            </a:r>
            <a:r>
              <a:rPr lang="en-US" altLang="zh-CN" sz="2400" dirty="0" smtClean="0"/>
              <a:t>, Set v</a:t>
            </a:r>
            <a:r>
              <a:rPr lang="en-US" altLang="zh-CN" sz="2400" baseline="-25000" dirty="0" smtClean="0"/>
              <a:t>i</a:t>
            </a:r>
          </a:p>
          <a:p>
            <a:r>
              <a:rPr lang="en-US" altLang="zh-CN" sz="2400" dirty="0" smtClean="0"/>
              <a:t>1: return |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.get</a:t>
            </a:r>
            <a:r>
              <a:rPr lang="en-US" altLang="zh-CN" sz="2400" dirty="0" smtClean="0"/>
              <a:t>(0)−v</a:t>
            </a:r>
            <a:r>
              <a:rPr lang="en-US" altLang="zh-CN" sz="2400" baseline="-25000" dirty="0" smtClean="0"/>
              <a:t>i−1</a:t>
            </a:r>
            <a:r>
              <a:rPr lang="en-US" altLang="zh-CN" sz="2400" dirty="0" smtClean="0"/>
              <a:t>.get(0)|;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Map_Rank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729182"/>
          </a:xfrm>
        </p:spPr>
        <p:txBody>
          <a:bodyPr/>
          <a:lstStyle/>
          <a:p>
            <a:r>
              <a:rPr lang="en-US" altLang="zh-CN" dirty="0" smtClean="0"/>
              <a:t>Input: Key k, Value v,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iteration</a:t>
            </a:r>
          </a:p>
          <a:p>
            <a:r>
              <a:rPr lang="en-US" altLang="zh-CN" dirty="0" smtClean="0"/>
              <a:t>1: if v from L then</a:t>
            </a:r>
          </a:p>
          <a:p>
            <a:r>
              <a:rPr lang="en-US" altLang="zh-CN" dirty="0" smtClean="0"/>
              <a:t>2: Output(v.url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v.url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#1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3: else</a:t>
            </a:r>
          </a:p>
          <a:p>
            <a:r>
              <a:rPr lang="en-US" altLang="zh-CN" dirty="0" smtClean="0"/>
              <a:t>4: Output(v.url, </a:t>
            </a:r>
            <a:r>
              <a:rPr lang="en-US" altLang="zh-CN" dirty="0" err="1" smtClean="0"/>
              <a:t>v.rank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#2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5: end if</a:t>
            </a:r>
          </a:p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发送</a:t>
            </a:r>
            <a:r>
              <a:rPr lang="en-US" altLang="zh-CN" dirty="0" smtClean="0">
                <a:solidFill>
                  <a:srgbClr val="3366FF"/>
                </a:solidFill>
              </a:rPr>
              <a:t>L</a:t>
            </a:r>
            <a:r>
              <a:rPr lang="zh-CN" altLang="en-US" dirty="0" smtClean="0">
                <a:solidFill>
                  <a:srgbClr val="3366FF"/>
                </a:solidFill>
              </a:rPr>
              <a:t>表（</a:t>
            </a:r>
            <a:r>
              <a:rPr lang="en-US" altLang="zh-CN" dirty="0" smtClean="0">
                <a:solidFill>
                  <a:srgbClr val="3366FF"/>
                </a:solidFill>
              </a:rPr>
              <a:t>#1</a:t>
            </a:r>
            <a:r>
              <a:rPr lang="zh-CN" altLang="en-US" dirty="0" smtClean="0">
                <a:solidFill>
                  <a:srgbClr val="3366FF"/>
                </a:solidFill>
              </a:rPr>
              <a:t>）和</a:t>
            </a:r>
            <a:r>
              <a:rPr lang="en-US" altLang="zh-CN" dirty="0" err="1" smtClean="0">
                <a:solidFill>
                  <a:srgbClr val="3366FF"/>
                </a:solidFill>
              </a:rPr>
              <a:t>Ri</a:t>
            </a:r>
            <a:r>
              <a:rPr lang="zh-CN" altLang="en-US" dirty="0" smtClean="0">
                <a:solidFill>
                  <a:srgbClr val="3366FF"/>
                </a:solidFill>
              </a:rPr>
              <a:t>表（</a:t>
            </a:r>
            <a:r>
              <a:rPr lang="en-US" altLang="zh-CN" dirty="0" smtClean="0">
                <a:solidFill>
                  <a:srgbClr val="3366FF"/>
                </a:solidFill>
              </a:rPr>
              <a:t>#2</a:t>
            </a:r>
            <a:r>
              <a:rPr lang="zh-CN" altLang="en-US" dirty="0" smtClean="0">
                <a:solidFill>
                  <a:srgbClr val="3366FF"/>
                </a:solidFill>
              </a:rPr>
              <a:t>）</a:t>
            </a:r>
            <a:endParaRPr lang="en-US" altLang="zh-CN" dirty="0" smtClean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Reduce_Rank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786874" cy="330042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输入</a:t>
            </a:r>
            <a:r>
              <a:rPr lang="en-US" altLang="zh-CN" dirty="0" smtClean="0">
                <a:solidFill>
                  <a:srgbClr val="3366FF"/>
                </a:solidFill>
              </a:rPr>
              <a:t>L</a:t>
            </a:r>
            <a:r>
              <a:rPr lang="zh-CN" altLang="en-US" dirty="0" smtClean="0">
                <a:solidFill>
                  <a:srgbClr val="3366FF"/>
                </a:solidFill>
              </a:rPr>
              <a:t>表（</a:t>
            </a:r>
            <a:r>
              <a:rPr lang="en-US" altLang="zh-CN" dirty="0" smtClean="0">
                <a:solidFill>
                  <a:srgbClr val="3366FF"/>
                </a:solidFill>
              </a:rPr>
              <a:t>#1</a:t>
            </a:r>
            <a:r>
              <a:rPr lang="zh-CN" altLang="en-US" dirty="0" smtClean="0">
                <a:solidFill>
                  <a:srgbClr val="3366FF"/>
                </a:solidFill>
              </a:rPr>
              <a:t>）和</a:t>
            </a:r>
            <a:r>
              <a:rPr lang="en-US" altLang="zh-CN" dirty="0" err="1" smtClean="0">
                <a:solidFill>
                  <a:srgbClr val="3366FF"/>
                </a:solidFill>
              </a:rPr>
              <a:t>Ri</a:t>
            </a:r>
            <a:r>
              <a:rPr lang="zh-CN" altLang="en-US" dirty="0" smtClean="0">
                <a:solidFill>
                  <a:srgbClr val="3366FF"/>
                </a:solidFill>
              </a:rPr>
              <a:t>表（</a:t>
            </a:r>
            <a:r>
              <a:rPr lang="en-US" altLang="zh-CN" dirty="0" smtClean="0">
                <a:solidFill>
                  <a:srgbClr val="3366FF"/>
                </a:solidFill>
              </a:rPr>
              <a:t>#2</a:t>
            </a:r>
            <a:r>
              <a:rPr lang="zh-CN" altLang="en-US" dirty="0" smtClean="0">
                <a:solidFill>
                  <a:srgbClr val="3366FF"/>
                </a:solidFill>
              </a:rPr>
              <a:t>）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 smtClean="0"/>
              <a:t>Input: Key </a:t>
            </a:r>
            <a:r>
              <a:rPr lang="en-US" altLang="zh-CN" dirty="0" err="1" smtClean="0"/>
              <a:t>key</a:t>
            </a:r>
            <a:r>
              <a:rPr lang="en-US" altLang="zh-CN" dirty="0" smtClean="0"/>
              <a:t>, Set values, Set </a:t>
            </a:r>
            <a:r>
              <a:rPr lang="en-US" altLang="zh-CN" dirty="0" err="1" smtClean="0">
                <a:solidFill>
                  <a:srgbClr val="FF0000"/>
                </a:solidFill>
              </a:rPr>
              <a:t>invariantValues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iteration</a:t>
            </a:r>
          </a:p>
          <a:p>
            <a:r>
              <a:rPr lang="en-US" altLang="zh-CN" dirty="0" smtClean="0"/>
              <a:t>1: for </a:t>
            </a:r>
            <a:r>
              <a:rPr lang="en-US" altLang="zh-CN" dirty="0" err="1" smtClean="0"/>
              <a:t>url_dest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invariantValues</a:t>
            </a:r>
            <a:r>
              <a:rPr lang="en-US" altLang="zh-CN" dirty="0" smtClean="0"/>
              <a:t> do</a:t>
            </a:r>
          </a:p>
          <a:p>
            <a:r>
              <a:rPr lang="en-US" altLang="zh-CN" dirty="0" smtClean="0"/>
              <a:t>2:    Output(</a:t>
            </a:r>
            <a:r>
              <a:rPr lang="en-US" altLang="zh-CN" dirty="0" err="1" smtClean="0"/>
              <a:t>url_dest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values.get</a:t>
            </a:r>
            <a:r>
              <a:rPr lang="en-US" altLang="zh-CN" dirty="0" smtClean="0"/>
              <a:t>(0)/</a:t>
            </a:r>
            <a:r>
              <a:rPr lang="en-US" altLang="zh-CN" dirty="0" err="1" smtClean="0"/>
              <a:t>invariantValues.size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3: end for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14282" y="5000636"/>
            <a:ext cx="878687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altLang="zh-CN" sz="2400" kern="0" dirty="0" smtClean="0">
                <a:solidFill>
                  <a:srgbClr val="3366FF"/>
                </a:solidFill>
                <a:latin typeface="+mn-lt"/>
                <a:ea typeface="+mn-ea"/>
              </a:rPr>
              <a:t>//</a:t>
            </a:r>
            <a:r>
              <a:rPr lang="zh-CN" altLang="en-US" sz="2400" kern="0" dirty="0" smtClean="0">
                <a:solidFill>
                  <a:srgbClr val="3366FF"/>
                </a:solidFill>
                <a:latin typeface="+mn-lt"/>
                <a:ea typeface="+mn-ea"/>
              </a:rPr>
              <a:t>输出（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url_dest</a:t>
            </a:r>
            <a:r>
              <a:rPr lang="en-US" altLang="zh-CN" sz="2400" dirty="0" smtClean="0">
                <a:solidFill>
                  <a:srgbClr val="3366FF"/>
                </a:solidFill>
              </a:rPr>
              <a:t>, rank/count(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url_dest</a:t>
            </a:r>
            <a:r>
              <a:rPr lang="en-US" altLang="zh-CN" sz="2400" dirty="0" smtClean="0">
                <a:solidFill>
                  <a:srgbClr val="3366FF"/>
                </a:solidFill>
              </a:rPr>
              <a:t>)</a:t>
            </a:r>
            <a:r>
              <a:rPr lang="zh-CN" altLang="en-US" sz="2400" kern="0" dirty="0" smtClean="0">
                <a:solidFill>
                  <a:srgbClr val="3366FF"/>
                </a:solidFill>
                <a:latin typeface="+mn-lt"/>
                <a:ea typeface="+mn-ea"/>
              </a:rPr>
              <a:t>）</a:t>
            </a:r>
            <a:endParaRPr lang="en-US" altLang="zh-CN" sz="2400" kern="0" dirty="0" smtClean="0">
              <a:solidFill>
                <a:srgbClr val="3366FF"/>
              </a:solidFill>
              <a:latin typeface="+mn-lt"/>
              <a:ea typeface="+mn-ea"/>
            </a:endParaRPr>
          </a:p>
          <a:p>
            <a:pPr lvl="0" eaLnBrk="0" hangingPunct="0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同一个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url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下的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url_dest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每个（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url</a:t>
            </a:r>
            <a:r>
              <a:rPr lang="en-US" altLang="zh-CN" sz="2400" kern="0" noProof="0" dirty="0" smtClean="0">
                <a:solidFill>
                  <a:srgbClr val="FF0000"/>
                </a:solidFill>
                <a:latin typeface="+mn-lt"/>
                <a:ea typeface="+mn-ea"/>
              </a:rPr>
              <a:t>, </a:t>
            </a:r>
            <a:r>
              <a:rPr lang="en-US" altLang="zh-CN" sz="2400" kern="0" noProof="0" dirty="0" err="1" smtClean="0">
                <a:solidFill>
                  <a:srgbClr val="FF0000"/>
                </a:solidFill>
                <a:latin typeface="+mn-lt"/>
                <a:ea typeface="+mn-ea"/>
              </a:rPr>
              <a:t>url_dest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）输出一次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rank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4643446"/>
            <a:ext cx="5114925" cy="5619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2857488" y="4572008"/>
            <a:ext cx="5500726" cy="571504"/>
          </a:xfrm>
          <a:prstGeom prst="roundRect">
            <a:avLst/>
          </a:prstGeom>
          <a:solidFill>
            <a:srgbClr val="66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86182" y="4786322"/>
            <a:ext cx="214314" cy="285752"/>
            <a:chOff x="7572396" y="3143248"/>
            <a:chExt cx="214314" cy="285752"/>
          </a:xfrm>
        </p:grpSpPr>
        <p:cxnSp>
          <p:nvCxnSpPr>
            <p:cNvPr id="10" name="直接连接符 9"/>
            <p:cNvCxnSpPr/>
            <p:nvPr/>
          </p:nvCxnSpPr>
          <p:spPr>
            <a:xfrm rot="16200000" flipH="1">
              <a:off x="7536677" y="3178967"/>
              <a:ext cx="285752" cy="2143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7536677" y="3178967"/>
              <a:ext cx="285752" cy="2143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214678" y="4786322"/>
            <a:ext cx="214314" cy="285752"/>
            <a:chOff x="7572396" y="3143248"/>
            <a:chExt cx="214314" cy="285752"/>
          </a:xfrm>
        </p:grpSpPr>
        <p:cxnSp>
          <p:nvCxnSpPr>
            <p:cNvPr id="17" name="直接连接符 16"/>
            <p:cNvCxnSpPr/>
            <p:nvPr/>
          </p:nvCxnSpPr>
          <p:spPr>
            <a:xfrm rot="16200000" flipH="1">
              <a:off x="7536677" y="3178967"/>
              <a:ext cx="285752" cy="2143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7536677" y="3178967"/>
              <a:ext cx="285752" cy="2143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圆角矩形标注 5"/>
          <p:cNvSpPr/>
          <p:nvPr/>
        </p:nvSpPr>
        <p:spPr>
          <a:xfrm>
            <a:off x="6588225" y="1498603"/>
            <a:ext cx="2063650" cy="1282325"/>
          </a:xfrm>
          <a:prstGeom prst="wedgeRoundRectCallout">
            <a:avLst>
              <a:gd name="adj1" fmla="val -61276"/>
              <a:gd name="adj2" fmla="val 648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图计算的单位是点还是边？不同的视角：边分割、点分割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代码实例（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5086372"/>
          </a:xfrm>
        </p:spPr>
        <p:txBody>
          <a:bodyPr/>
          <a:lstStyle/>
          <a:p>
            <a:pPr lvl="0"/>
            <a:r>
              <a:rPr lang="en-US" altLang="zh-CN" sz="2400" dirty="0" smtClean="0">
                <a:solidFill>
                  <a:srgbClr val="3366FF"/>
                </a:solidFill>
              </a:rPr>
              <a:t>//</a:t>
            </a:r>
            <a:r>
              <a:rPr lang="zh-CN" altLang="en-US" sz="2400" dirty="0" smtClean="0">
                <a:solidFill>
                  <a:srgbClr val="3366FF"/>
                </a:solidFill>
              </a:rPr>
              <a:t>输入（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url_dest</a:t>
            </a:r>
            <a:r>
              <a:rPr lang="en-US" altLang="zh-CN" sz="2400" dirty="0" smtClean="0">
                <a:solidFill>
                  <a:srgbClr val="3366FF"/>
                </a:solidFill>
              </a:rPr>
              <a:t>, rank/count(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url_dest</a:t>
            </a:r>
            <a:r>
              <a:rPr lang="en-US" altLang="zh-CN" sz="2400" dirty="0" smtClean="0">
                <a:solidFill>
                  <a:srgbClr val="3366FF"/>
                </a:solidFill>
              </a:rPr>
              <a:t>)</a:t>
            </a:r>
            <a:r>
              <a:rPr lang="zh-CN" altLang="en-US" sz="2400" dirty="0" smtClean="0">
                <a:solidFill>
                  <a:srgbClr val="3366FF"/>
                </a:solidFill>
              </a:rPr>
              <a:t>）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pPr lvl="0"/>
            <a:r>
              <a:rPr lang="zh-CN" altLang="en-US" sz="2400" dirty="0" smtClean="0">
                <a:solidFill>
                  <a:srgbClr val="FF0000"/>
                </a:solidFill>
              </a:rPr>
              <a:t>每个（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url_dest</a:t>
            </a:r>
            <a:r>
              <a:rPr lang="zh-CN" altLang="en-US" sz="2400" dirty="0" smtClean="0">
                <a:solidFill>
                  <a:srgbClr val="FF0000"/>
                </a:solidFill>
              </a:rPr>
              <a:t>）对应一个输入（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url_dest</a:t>
            </a:r>
            <a:r>
              <a:rPr lang="en-US" altLang="zh-CN" sz="2400" dirty="0" smtClean="0">
                <a:solidFill>
                  <a:srgbClr val="FF0000"/>
                </a:solidFill>
              </a:rPr>
              <a:t>, rank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Map_Aggregate</a:t>
            </a:r>
            <a:endParaRPr lang="en-US" altLang="zh-CN" sz="2400" b="1" dirty="0" smtClean="0"/>
          </a:p>
          <a:p>
            <a:r>
              <a:rPr lang="en-US" altLang="zh-CN" sz="2400" dirty="0" smtClean="0"/>
              <a:t>Input: Key k, Value v,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iteration</a:t>
            </a:r>
          </a:p>
          <a:p>
            <a:r>
              <a:rPr lang="en-US" altLang="zh-CN" sz="2400" dirty="0" smtClean="0"/>
              <a:t>1: Output(k, </a:t>
            </a:r>
            <a:r>
              <a:rPr lang="en-US" altLang="zh-CN" sz="2400" dirty="0" err="1" smtClean="0"/>
              <a:t>v.rank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 smtClean="0"/>
          </a:p>
          <a:p>
            <a:r>
              <a:rPr lang="en-US" altLang="zh-CN" sz="2400" b="1" dirty="0" err="1" smtClean="0"/>
              <a:t>Reduce_Aggregate</a:t>
            </a:r>
            <a:endParaRPr lang="en-US" altLang="zh-CN" sz="2400" b="1" dirty="0" smtClean="0"/>
          </a:p>
          <a:p>
            <a:r>
              <a:rPr lang="en-US" altLang="zh-CN" sz="2400" dirty="0" smtClean="0"/>
              <a:t>Input: Key </a:t>
            </a:r>
            <a:r>
              <a:rPr lang="en-US" altLang="zh-CN" sz="2400" dirty="0" err="1" smtClean="0"/>
              <a:t>key</a:t>
            </a:r>
            <a:r>
              <a:rPr lang="en-US" altLang="zh-CN" sz="2400" dirty="0" smtClean="0"/>
              <a:t>, Set values,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iteration</a:t>
            </a:r>
          </a:p>
          <a:p>
            <a:r>
              <a:rPr lang="en-US" altLang="zh-CN" sz="2400" dirty="0" smtClean="0"/>
              <a:t>1: Output(key, </a:t>
            </a:r>
            <a:r>
              <a:rPr lang="en-US" altLang="zh-CN" sz="2400" dirty="0" err="1" smtClean="0"/>
              <a:t>AggregateRank</a:t>
            </a:r>
            <a:r>
              <a:rPr lang="en-US" altLang="zh-CN" sz="2400" dirty="0" smtClean="0"/>
              <a:t>(values));</a:t>
            </a:r>
            <a:endParaRPr lang="zh-CN" altLang="en-US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</a:rPr>
              <a:t>输出（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url_dest</a:t>
            </a:r>
            <a:r>
              <a:rPr lang="en-US" altLang="zh-CN" sz="2400" dirty="0" smtClean="0">
                <a:solidFill>
                  <a:srgbClr val="FF0000"/>
                </a:solidFill>
              </a:rPr>
              <a:t>, sum(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new_rank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000504"/>
            <a:ext cx="616748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2428860" y="4000504"/>
            <a:ext cx="6286544" cy="500066"/>
          </a:xfrm>
          <a:prstGeom prst="roundRect">
            <a:avLst/>
          </a:prstGeom>
          <a:solidFill>
            <a:srgbClr val="66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问题实例（后代查询）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936" y="1484784"/>
            <a:ext cx="4690864" cy="4260379"/>
          </a:xfrm>
        </p:spPr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为社交网络关系表，寻找某人经过“两跳”之后的朋友。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2736304" cy="361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代码实例（</a:t>
            </a:r>
            <a:r>
              <a:rPr lang="en-US" altLang="zh-CN" dirty="0" smtClean="0"/>
              <a:t>Descendant</a:t>
            </a:r>
            <a:r>
              <a:rPr lang="zh-CN" altLang="en-US" dirty="0" smtClean="0"/>
              <a:t>查询）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357850"/>
          </a:xfrm>
        </p:spPr>
        <p:txBody>
          <a:bodyPr/>
          <a:lstStyle/>
          <a:p>
            <a:r>
              <a:rPr lang="en-US" altLang="zh-CN" sz="2400" dirty="0" smtClean="0"/>
              <a:t>Main</a:t>
            </a:r>
          </a:p>
          <a:p>
            <a:r>
              <a:rPr lang="en-US" altLang="zh-CN" sz="2400" dirty="0" smtClean="0"/>
              <a:t>1: Job </a:t>
            </a:r>
            <a:r>
              <a:rPr lang="en-US" altLang="zh-CN" sz="2400" dirty="0" err="1" smtClean="0"/>
              <a:t>job</a:t>
            </a:r>
            <a:r>
              <a:rPr lang="en-US" altLang="zh-CN" sz="2400" dirty="0" smtClean="0"/>
              <a:t> = new Job();</a:t>
            </a:r>
          </a:p>
          <a:p>
            <a:r>
              <a:rPr lang="en-US" altLang="zh-CN" sz="2400" dirty="0" smtClean="0"/>
              <a:t>2: </a:t>
            </a:r>
            <a:r>
              <a:rPr lang="en-US" altLang="zh-CN" sz="2400" dirty="0" err="1" smtClean="0"/>
              <a:t>job.AddMap</a:t>
            </a:r>
            <a:r>
              <a:rPr lang="en-US" altLang="zh-CN" sz="2400" dirty="0" smtClean="0"/>
              <a:t>(Map Join, 1);</a:t>
            </a:r>
          </a:p>
          <a:p>
            <a:r>
              <a:rPr lang="en-US" altLang="zh-CN" sz="2400" dirty="0" smtClean="0"/>
              <a:t>3: </a:t>
            </a:r>
            <a:r>
              <a:rPr lang="en-US" altLang="zh-CN" sz="2400" dirty="0" err="1" smtClean="0"/>
              <a:t>job.AddReduce</a:t>
            </a:r>
            <a:r>
              <a:rPr lang="en-US" altLang="zh-CN" sz="2400" dirty="0" smtClean="0"/>
              <a:t>(Reduce Join, 1);</a:t>
            </a:r>
          </a:p>
          <a:p>
            <a:r>
              <a:rPr lang="en-US" altLang="zh-CN" sz="2400" dirty="0" smtClean="0"/>
              <a:t>4: </a:t>
            </a:r>
            <a:r>
              <a:rPr lang="en-US" altLang="zh-CN" sz="2400" dirty="0" err="1" smtClean="0"/>
              <a:t>job.AddMap</a:t>
            </a:r>
            <a:r>
              <a:rPr lang="en-US" altLang="zh-CN" sz="2400" dirty="0" smtClean="0"/>
              <a:t>(Map Distinct, 2);</a:t>
            </a:r>
          </a:p>
          <a:p>
            <a:r>
              <a:rPr lang="en-US" altLang="zh-CN" sz="2400" dirty="0" smtClean="0"/>
              <a:t>5: </a:t>
            </a:r>
            <a:r>
              <a:rPr lang="en-US" altLang="zh-CN" sz="2400" dirty="0" err="1" smtClean="0"/>
              <a:t>job.AddReduce</a:t>
            </a:r>
            <a:r>
              <a:rPr lang="en-US" altLang="zh-CN" sz="2400" dirty="0" smtClean="0"/>
              <a:t>(Reduce Distinct, 2);</a:t>
            </a:r>
          </a:p>
          <a:p>
            <a:r>
              <a:rPr lang="en-US" altLang="zh-CN" sz="2400" dirty="0" smtClean="0"/>
              <a:t>6: </a:t>
            </a:r>
            <a:r>
              <a:rPr lang="en-US" altLang="zh-CN" sz="2400" dirty="0" err="1" smtClean="0"/>
              <a:t>job.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SetDistanceMeasure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ResultDistance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7: </a:t>
            </a:r>
            <a:r>
              <a:rPr lang="en-US" altLang="zh-CN" sz="2400" dirty="0" err="1" smtClean="0"/>
              <a:t>job.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SetFixedPointThreshold</a:t>
            </a:r>
            <a:r>
              <a:rPr lang="en-US" altLang="zh-CN" sz="2400" dirty="0" smtClean="0"/>
              <a:t>(1);</a:t>
            </a:r>
          </a:p>
          <a:p>
            <a:r>
              <a:rPr lang="en-US" altLang="zh-CN" sz="2400" dirty="0" smtClean="0"/>
              <a:t>8: </a:t>
            </a:r>
            <a:r>
              <a:rPr lang="en-US" altLang="zh-CN" sz="2400" dirty="0" err="1" smtClean="0"/>
              <a:t>job.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SetMaxNumOfIterations</a:t>
            </a:r>
            <a:r>
              <a:rPr lang="en-US" altLang="zh-CN" sz="2400" dirty="0" smtClean="0"/>
              <a:t>(2);</a:t>
            </a:r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（待续）</a:t>
            </a:r>
            <a:endParaRPr lang="en-US" altLang="zh-CN" sz="2400" dirty="0" smtClean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940152" y="1484784"/>
            <a:ext cx="2808312" cy="1368152"/>
          </a:xfrm>
          <a:prstGeom prst="wedgeRoundRectCallout">
            <a:avLst>
              <a:gd name="adj1" fmla="val -60363"/>
              <a:gd name="adj2" fmla="val 205449"/>
              <a:gd name="adj3" fmla="val 16667"/>
            </a:avLst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小于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（即⊿</a:t>
            </a: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</a:rPr>
              <a:t>个数为</a:t>
            </a:r>
            <a:r>
              <a:rPr lang="en-US" altLang="zh-CN" sz="2400" dirty="0" smtClean="0">
                <a:solidFill>
                  <a:schemeClr val="tx1"/>
                </a:solidFill>
              </a:rPr>
              <a:t>0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）停止迭代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问题实例（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874" y="1377108"/>
            <a:ext cx="790938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166989"/>
            <a:ext cx="1938712" cy="19448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代码实例（</a:t>
            </a:r>
            <a:r>
              <a:rPr lang="en-US" altLang="zh-CN" dirty="0" smtClean="0"/>
              <a:t>Descendant</a:t>
            </a:r>
            <a:r>
              <a:rPr lang="zh-CN" altLang="en-US" dirty="0" smtClean="0"/>
              <a:t>查询）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9: </a:t>
            </a:r>
            <a:r>
              <a:rPr lang="en-US" altLang="zh-CN" dirty="0" err="1" smtClean="0"/>
              <a:t>job.</a:t>
            </a:r>
            <a:r>
              <a:rPr lang="en-US" altLang="zh-CN" dirty="0" err="1" smtClean="0">
                <a:solidFill>
                  <a:srgbClr val="FF0000"/>
                </a:solidFill>
              </a:rPr>
              <a:t>SetInput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IterationInput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10: </a:t>
            </a:r>
            <a:r>
              <a:rPr lang="en-US" altLang="zh-CN" dirty="0" err="1" smtClean="0"/>
              <a:t>job.</a:t>
            </a:r>
            <a:r>
              <a:rPr lang="en-US" altLang="zh-CN" dirty="0" err="1" smtClean="0">
                <a:solidFill>
                  <a:srgbClr val="FF0000"/>
                </a:solidFill>
              </a:rPr>
              <a:t>AddStepInput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StepInput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11: </a:t>
            </a:r>
            <a:r>
              <a:rPr lang="en-US" altLang="zh-CN" dirty="0" err="1" smtClean="0"/>
              <a:t>job.</a:t>
            </a:r>
            <a:r>
              <a:rPr lang="en-US" altLang="zh-CN" dirty="0" err="1" smtClean="0">
                <a:solidFill>
                  <a:srgbClr val="FF0000"/>
                </a:solidFill>
              </a:rPr>
              <a:t>AddInvariantTable</a:t>
            </a:r>
            <a:r>
              <a:rPr lang="en-US" altLang="zh-CN" dirty="0" smtClean="0"/>
              <a:t>(#1);</a:t>
            </a:r>
          </a:p>
          <a:p>
            <a:r>
              <a:rPr lang="en-US" altLang="zh-CN" dirty="0" smtClean="0"/>
              <a:t>12: </a:t>
            </a:r>
            <a:r>
              <a:rPr lang="en-US" altLang="zh-CN" dirty="0" err="1" smtClean="0"/>
              <a:t>job.</a:t>
            </a:r>
            <a:r>
              <a:rPr lang="en-US" altLang="zh-CN" dirty="0" err="1" smtClean="0">
                <a:solidFill>
                  <a:srgbClr val="FF0000"/>
                </a:solidFill>
              </a:rPr>
              <a:t>SetReducerInputCache</a:t>
            </a:r>
            <a:r>
              <a:rPr lang="en-US" altLang="zh-CN" dirty="0" smtClean="0"/>
              <a:t>(true);</a:t>
            </a:r>
          </a:p>
          <a:p>
            <a:r>
              <a:rPr lang="en-US" altLang="zh-CN" dirty="0" smtClean="0"/>
              <a:t>13: </a:t>
            </a:r>
            <a:r>
              <a:rPr lang="en-US" altLang="zh-CN" dirty="0" err="1" smtClean="0"/>
              <a:t>job.Submit</a:t>
            </a:r>
            <a:r>
              <a:rPr lang="en-US" altLang="zh-CN" dirty="0" smtClean="0"/>
              <a:t>();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IterationInput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初始输入为</a:t>
            </a:r>
            <a:r>
              <a:rPr lang="en-US" altLang="zh-CN" dirty="0" smtClean="0">
                <a:solidFill>
                  <a:srgbClr val="3366FF"/>
                </a:solidFill>
              </a:rPr>
              <a:t>F</a:t>
            </a:r>
            <a:r>
              <a:rPr lang="en-US" altLang="zh-CN" b="1" dirty="0" smtClean="0">
                <a:solidFill>
                  <a:srgbClr val="3366FF"/>
                </a:solidFill>
              </a:rPr>
              <a:t>∪⊿</a:t>
            </a:r>
            <a:r>
              <a:rPr lang="en-US" altLang="zh-CN" dirty="0" smtClean="0">
                <a:solidFill>
                  <a:srgbClr val="3366FF"/>
                </a:solidFill>
              </a:rPr>
              <a:t>S</a:t>
            </a:r>
            <a:r>
              <a:rPr lang="en-US" altLang="zh-CN" baseline="-25000" dirty="0" smtClean="0">
                <a:solidFill>
                  <a:srgbClr val="3366FF"/>
                </a:solidFill>
              </a:rPr>
              <a:t>0</a:t>
            </a:r>
            <a:r>
              <a:rPr lang="en-US" altLang="zh-CN" dirty="0" smtClean="0">
                <a:solidFill>
                  <a:srgbClr val="3366FF"/>
                </a:solidFill>
              </a:rPr>
              <a:t>,</a:t>
            </a:r>
            <a:r>
              <a:rPr lang="zh-CN" altLang="en-US" dirty="0" smtClean="0">
                <a:solidFill>
                  <a:srgbClr val="3366FF"/>
                </a:solidFill>
              </a:rPr>
              <a:t>后期为⊿</a:t>
            </a:r>
            <a:r>
              <a:rPr lang="en-US" altLang="zh-CN" dirty="0" smtClean="0">
                <a:solidFill>
                  <a:srgbClr val="3366FF"/>
                </a:solidFill>
              </a:rPr>
              <a:t>S</a:t>
            </a:r>
            <a:r>
              <a:rPr lang="en-US" altLang="zh-CN" baseline="-25000" dirty="0" smtClean="0">
                <a:solidFill>
                  <a:srgbClr val="3366FF"/>
                </a:solidFill>
              </a:rPr>
              <a:t>i-1</a:t>
            </a:r>
            <a:r>
              <a:rPr lang="zh-CN" altLang="en-US" dirty="0" smtClean="0">
                <a:solidFill>
                  <a:srgbClr val="3366FF"/>
                </a:solidFill>
              </a:rPr>
              <a:t>。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 smtClean="0"/>
              <a:t>Input: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iteration</a:t>
            </a:r>
          </a:p>
          <a:p>
            <a:r>
              <a:rPr lang="en-US" altLang="zh-CN" dirty="0" smtClean="0"/>
              <a:t>1: if iteration==1 then</a:t>
            </a:r>
          </a:p>
          <a:p>
            <a:r>
              <a:rPr lang="en-US" altLang="zh-CN" dirty="0" smtClean="0"/>
              <a:t>2:    return F </a:t>
            </a:r>
            <a:r>
              <a:rPr lang="en-US" altLang="zh-CN" b="1" dirty="0" smtClean="0"/>
              <a:t>∪</a:t>
            </a:r>
            <a:r>
              <a:rPr lang="en-US" altLang="zh-CN" dirty="0" smtClean="0"/>
              <a:t>⊿S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3: else</a:t>
            </a:r>
          </a:p>
          <a:p>
            <a:r>
              <a:rPr lang="en-US" altLang="zh-CN" dirty="0" smtClean="0"/>
              <a:t>4:    return ⊿S</a:t>
            </a:r>
            <a:r>
              <a:rPr lang="en-US" altLang="zh-CN" baseline="-25000" dirty="0" smtClean="0"/>
              <a:t>iteration−1</a:t>
            </a:r>
          </a:p>
          <a:p>
            <a:r>
              <a:rPr lang="en-US" altLang="zh-CN" dirty="0" smtClean="0"/>
              <a:t>5: end if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Map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60796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初始输入为</a:t>
            </a:r>
            <a:r>
              <a:rPr lang="en-US" altLang="zh-CN" dirty="0" smtClean="0">
                <a:solidFill>
                  <a:srgbClr val="3366FF"/>
                </a:solidFill>
              </a:rPr>
              <a:t>F</a:t>
            </a:r>
            <a:r>
              <a:rPr lang="en-US" altLang="zh-CN" b="1" dirty="0" smtClean="0">
                <a:solidFill>
                  <a:srgbClr val="3366FF"/>
                </a:solidFill>
              </a:rPr>
              <a:t>∪⊿</a:t>
            </a:r>
            <a:r>
              <a:rPr lang="en-US" altLang="zh-CN" dirty="0" smtClean="0">
                <a:solidFill>
                  <a:srgbClr val="3366FF"/>
                </a:solidFill>
              </a:rPr>
              <a:t>S</a:t>
            </a:r>
            <a:r>
              <a:rPr lang="en-US" altLang="zh-CN" baseline="-25000" dirty="0" smtClean="0">
                <a:solidFill>
                  <a:srgbClr val="3366FF"/>
                </a:solidFill>
              </a:rPr>
              <a:t>0</a:t>
            </a:r>
            <a:r>
              <a:rPr lang="en-US" altLang="zh-CN" dirty="0" smtClean="0">
                <a:solidFill>
                  <a:srgbClr val="3366FF"/>
                </a:solidFill>
              </a:rPr>
              <a:t>,</a:t>
            </a:r>
            <a:r>
              <a:rPr lang="zh-CN" altLang="en-US" dirty="0" smtClean="0">
                <a:solidFill>
                  <a:srgbClr val="3366FF"/>
                </a:solidFill>
              </a:rPr>
              <a:t>后期为⊿</a:t>
            </a:r>
            <a:r>
              <a:rPr lang="en-US" altLang="zh-CN" dirty="0" smtClean="0">
                <a:solidFill>
                  <a:srgbClr val="3366FF"/>
                </a:solidFill>
              </a:rPr>
              <a:t>S</a:t>
            </a:r>
            <a:r>
              <a:rPr lang="en-US" altLang="zh-CN" baseline="-25000" dirty="0" smtClean="0">
                <a:solidFill>
                  <a:srgbClr val="3366FF"/>
                </a:solidFill>
              </a:rPr>
              <a:t>i-1</a:t>
            </a:r>
            <a:r>
              <a:rPr lang="zh-CN" altLang="en-US" dirty="0" smtClean="0">
                <a:solidFill>
                  <a:srgbClr val="3366FF"/>
                </a:solidFill>
              </a:rPr>
              <a:t>。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 smtClean="0"/>
              <a:t>Input: Key k, Value v,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iteration</a:t>
            </a:r>
          </a:p>
          <a:p>
            <a:r>
              <a:rPr lang="en-US" altLang="zh-CN" dirty="0" smtClean="0"/>
              <a:t>1: if v from F then</a:t>
            </a:r>
          </a:p>
          <a:p>
            <a:r>
              <a:rPr lang="en-US" altLang="zh-CN" dirty="0" smtClean="0"/>
              <a:t>2:     Output(</a:t>
            </a:r>
            <a:r>
              <a:rPr lang="en-US" altLang="zh-CN" dirty="0" smtClean="0">
                <a:solidFill>
                  <a:srgbClr val="FF0000"/>
                </a:solidFill>
              </a:rPr>
              <a:t>v.name1</a:t>
            </a:r>
            <a:r>
              <a:rPr lang="en-US" altLang="zh-CN" dirty="0" smtClean="0"/>
              <a:t>, v.name2, </a:t>
            </a:r>
            <a:r>
              <a:rPr lang="en-US" altLang="zh-CN" dirty="0" smtClean="0">
                <a:solidFill>
                  <a:srgbClr val="FF0000"/>
                </a:solidFill>
              </a:rPr>
              <a:t>#1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3: else</a:t>
            </a:r>
          </a:p>
          <a:p>
            <a:r>
              <a:rPr lang="en-US" altLang="zh-CN" dirty="0" smtClean="0"/>
              <a:t>4:     Output(</a:t>
            </a:r>
            <a:r>
              <a:rPr lang="en-US" altLang="zh-CN" dirty="0" smtClean="0">
                <a:solidFill>
                  <a:srgbClr val="FF0000"/>
                </a:solidFill>
              </a:rPr>
              <a:t>v.name2</a:t>
            </a:r>
            <a:r>
              <a:rPr lang="en-US" altLang="zh-CN" dirty="0" smtClean="0"/>
              <a:t>, v.name1, </a:t>
            </a:r>
            <a:r>
              <a:rPr lang="en-US" altLang="zh-CN" dirty="0" smtClean="0">
                <a:solidFill>
                  <a:srgbClr val="FF0000"/>
                </a:solidFill>
              </a:rPr>
              <a:t>#2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后期输出</a:t>
            </a:r>
            <a:r>
              <a:rPr lang="en-US" altLang="zh-CN" dirty="0" smtClean="0">
                <a:solidFill>
                  <a:srgbClr val="FF0000"/>
                </a:solidFill>
              </a:rPr>
              <a:t>key</a:t>
            </a:r>
            <a:r>
              <a:rPr lang="zh-CN" altLang="en-US" dirty="0" smtClean="0">
                <a:solidFill>
                  <a:srgbClr val="FF0000"/>
                </a:solidFill>
              </a:rPr>
              <a:t>为邻居姓名，值为本人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5: end if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Reduce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57338"/>
            <a:ext cx="8355042" cy="4187825"/>
          </a:xfrm>
        </p:spPr>
        <p:txBody>
          <a:bodyPr/>
          <a:lstStyle/>
          <a:p>
            <a:r>
              <a:rPr lang="en-US" altLang="zh-CN" dirty="0" smtClean="0"/>
              <a:t>Input: Key </a:t>
            </a:r>
            <a:r>
              <a:rPr lang="en-US" altLang="zh-CN" dirty="0" err="1" smtClean="0"/>
              <a:t>key</a:t>
            </a:r>
            <a:r>
              <a:rPr lang="en-US" altLang="zh-CN" dirty="0" smtClean="0"/>
              <a:t>, Set values, Set </a:t>
            </a:r>
            <a:r>
              <a:rPr lang="en-US" altLang="zh-CN" dirty="0" err="1" smtClean="0">
                <a:solidFill>
                  <a:srgbClr val="FF0000"/>
                </a:solidFill>
              </a:rPr>
              <a:t>invariantValues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iteration</a:t>
            </a:r>
          </a:p>
          <a:p>
            <a:r>
              <a:rPr lang="en-US" altLang="zh-CN" dirty="0" smtClean="0"/>
              <a:t>1: Output(Product(values, </a:t>
            </a:r>
            <a:r>
              <a:rPr lang="en-US" altLang="zh-CN" dirty="0" err="1" smtClean="0"/>
              <a:t>invariantValues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输出同一个</a:t>
            </a:r>
            <a:r>
              <a:rPr lang="en-US" altLang="zh-CN" dirty="0" smtClean="0">
                <a:solidFill>
                  <a:srgbClr val="3366FF"/>
                </a:solidFill>
              </a:rPr>
              <a:t>name1</a:t>
            </a:r>
            <a:r>
              <a:rPr lang="zh-CN" altLang="en-US" dirty="0" smtClean="0">
                <a:solidFill>
                  <a:srgbClr val="3366FF"/>
                </a:solidFill>
              </a:rPr>
              <a:t>（</a:t>
            </a:r>
            <a:r>
              <a:rPr lang="en-US" altLang="zh-CN" dirty="0" smtClean="0">
                <a:solidFill>
                  <a:srgbClr val="3366FF"/>
                </a:solidFill>
              </a:rPr>
              <a:t>/2</a:t>
            </a:r>
            <a:r>
              <a:rPr lang="zh-CN" altLang="en-US" dirty="0" smtClean="0">
                <a:solidFill>
                  <a:srgbClr val="3366FF"/>
                </a:solidFill>
              </a:rPr>
              <a:t>）下的姓名及其间接关联的邻居姓名（发现的下一跳的邻居）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endParaRPr lang="zh-CN" altLang="en-US" dirty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923928" y="2204864"/>
            <a:ext cx="1512168" cy="720080"/>
          </a:xfrm>
          <a:prstGeom prst="wedgeRoundRectCallout">
            <a:avLst>
              <a:gd name="adj1" fmla="val -73534"/>
              <a:gd name="adj2" fmla="val 1094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笛卡尔积运算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732240" y="2348880"/>
            <a:ext cx="1512168" cy="504056"/>
          </a:xfrm>
          <a:prstGeom prst="wedgeRoundRectCallout">
            <a:avLst>
              <a:gd name="adj1" fmla="val -71854"/>
              <a:gd name="adj2" fmla="val 1324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r>
              <a:rPr lang="zh-CN" altLang="en-US" sz="2400" dirty="0" smtClean="0">
                <a:solidFill>
                  <a:schemeClr val="tx1"/>
                </a:solidFill>
              </a:rPr>
              <a:t>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99592" y="5517232"/>
            <a:ext cx="6336704" cy="936104"/>
          </a:xfrm>
          <a:prstGeom prst="wedgeRoundRectCallout">
            <a:avLst>
              <a:gd name="adj1" fmla="val 26984"/>
              <a:gd name="adj2" fmla="val -12440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通过相同的</a:t>
            </a:r>
            <a:r>
              <a:rPr lang="en-US" altLang="zh-CN" sz="2400" dirty="0" smtClean="0">
                <a:solidFill>
                  <a:schemeClr val="tx1"/>
                </a:solidFill>
              </a:rPr>
              <a:t>name2</a:t>
            </a:r>
            <a:r>
              <a:rPr lang="zh-CN" altLang="en-US" sz="2400" dirty="0" smtClean="0">
                <a:solidFill>
                  <a:schemeClr val="tx1"/>
                </a:solidFill>
              </a:rPr>
              <a:t>的</a:t>
            </a:r>
            <a:r>
              <a:rPr lang="en-US" altLang="zh-CN" sz="2400" dirty="0" smtClean="0">
                <a:solidFill>
                  <a:schemeClr val="tx1"/>
                </a:solidFill>
              </a:rPr>
              <a:t>reduce</a:t>
            </a:r>
            <a:r>
              <a:rPr lang="zh-CN" altLang="en-US" sz="2400" dirty="0" smtClean="0">
                <a:solidFill>
                  <a:schemeClr val="tx1"/>
                </a:solidFill>
              </a:rPr>
              <a:t>执行实现</a:t>
            </a:r>
            <a:r>
              <a:rPr lang="en-US" altLang="zh-CN" sz="2400" dirty="0" smtClean="0">
                <a:solidFill>
                  <a:schemeClr val="tx1"/>
                </a:solidFill>
              </a:rPr>
              <a:t>join</a:t>
            </a:r>
            <a:r>
              <a:rPr lang="zh-CN" altLang="en-US" sz="2400" dirty="0" smtClean="0">
                <a:solidFill>
                  <a:schemeClr val="tx1"/>
                </a:solidFill>
              </a:rPr>
              <a:t>，输出</a:t>
            </a:r>
            <a:r>
              <a:rPr lang="en-US" altLang="zh-CN" sz="2400" dirty="0" smtClean="0">
                <a:solidFill>
                  <a:schemeClr val="tx1"/>
                </a:solidFill>
              </a:rPr>
              <a:t>name1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r>
              <a:rPr lang="zh-CN" altLang="en-US" sz="2400" dirty="0" smtClean="0">
                <a:solidFill>
                  <a:schemeClr val="tx1"/>
                </a:solidFill>
              </a:rPr>
              <a:t>的</a:t>
            </a:r>
            <a:r>
              <a:rPr lang="en-US" altLang="zh-CN" sz="2400" dirty="0" smtClean="0">
                <a:solidFill>
                  <a:schemeClr val="tx1"/>
                </a:solidFill>
              </a:rPr>
              <a:t>name2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350508" y="1314744"/>
            <a:ext cx="2376264" cy="900680"/>
          </a:xfrm>
          <a:prstGeom prst="wedgeRoundRectCallout">
            <a:avLst>
              <a:gd name="adj1" fmla="val -49396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NoSql</a:t>
            </a:r>
            <a:r>
              <a:rPr lang="zh-CN" altLang="en-US" dirty="0" smtClean="0"/>
              <a:t>下基于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框架实现大表之间的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411760" y="3284984"/>
            <a:ext cx="144016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StepInput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9"/>
            <a:ext cx="8183562" cy="34558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迭代中第二次</a:t>
            </a:r>
            <a:r>
              <a:rPr lang="en-US" altLang="zh-CN" dirty="0" smtClean="0">
                <a:solidFill>
                  <a:srgbClr val="3366FF"/>
                </a:solidFill>
              </a:rPr>
              <a:t>Map-Reduce</a:t>
            </a:r>
            <a:r>
              <a:rPr lang="zh-CN" altLang="en-US" dirty="0" smtClean="0">
                <a:solidFill>
                  <a:srgbClr val="3366FF"/>
                </a:solidFill>
              </a:rPr>
              <a:t>作业的输入会额外增加</a:t>
            </a:r>
            <a:r>
              <a:rPr lang="en-US" altLang="zh-CN" b="1" dirty="0" smtClean="0">
                <a:solidFill>
                  <a:srgbClr val="3366FF"/>
                </a:solidFill>
              </a:rPr>
              <a:t>∪</a:t>
            </a:r>
            <a:r>
              <a:rPr lang="en-US" altLang="zh-CN" baseline="-25000" dirty="0" smtClean="0">
                <a:solidFill>
                  <a:srgbClr val="3366FF"/>
                </a:solidFill>
              </a:rPr>
              <a:t>0≦j ≦(iteration−1) </a:t>
            </a:r>
            <a:r>
              <a:rPr lang="en-US" altLang="zh-CN" dirty="0" smtClean="0">
                <a:solidFill>
                  <a:srgbClr val="3366FF"/>
                </a:solidFill>
              </a:rPr>
              <a:t>⊿ </a:t>
            </a:r>
            <a:r>
              <a:rPr lang="en-US" altLang="zh-CN" dirty="0" err="1" smtClean="0">
                <a:solidFill>
                  <a:srgbClr val="3366FF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3366FF"/>
                </a:solidFill>
              </a:rPr>
              <a:t>j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 smtClean="0"/>
              <a:t>Input: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step,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iteration</a:t>
            </a:r>
          </a:p>
          <a:p>
            <a:r>
              <a:rPr lang="en-US" altLang="zh-CN" dirty="0" smtClean="0"/>
              <a:t>1: if step==2 then</a:t>
            </a:r>
          </a:p>
          <a:p>
            <a:r>
              <a:rPr lang="en-US" altLang="zh-CN" dirty="0" smtClean="0"/>
              <a:t>2: return </a:t>
            </a:r>
            <a:r>
              <a:rPr lang="en-US" altLang="zh-CN" b="1" dirty="0" smtClean="0"/>
              <a:t>∪</a:t>
            </a:r>
            <a:r>
              <a:rPr lang="en-US" altLang="zh-CN" baseline="-25000" dirty="0" smtClean="0"/>
              <a:t>0≦j ≦(iteration−1) </a:t>
            </a:r>
            <a:r>
              <a:rPr lang="en-US" altLang="zh-CN" dirty="0" smtClean="0"/>
              <a:t>⊿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endParaRPr lang="en-US" altLang="zh-CN" baseline="-25000" dirty="0" smtClean="0"/>
          </a:p>
          <a:p>
            <a:r>
              <a:rPr lang="en-US" altLang="zh-CN" dirty="0" smtClean="0"/>
              <a:t>3: end if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Map Distinct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输入为新邻居以及</a:t>
            </a:r>
            <a:r>
              <a:rPr lang="en-US" altLang="zh-CN" b="1" dirty="0" smtClean="0">
                <a:solidFill>
                  <a:srgbClr val="3366FF"/>
                </a:solidFill>
              </a:rPr>
              <a:t>∪</a:t>
            </a:r>
            <a:r>
              <a:rPr lang="en-US" altLang="zh-CN" baseline="-25000" dirty="0" smtClean="0">
                <a:solidFill>
                  <a:srgbClr val="3366FF"/>
                </a:solidFill>
              </a:rPr>
              <a:t>0≦j ≦(iteration−1) </a:t>
            </a:r>
            <a:r>
              <a:rPr lang="en-US" altLang="zh-CN" dirty="0" smtClean="0">
                <a:solidFill>
                  <a:srgbClr val="3366FF"/>
                </a:solidFill>
              </a:rPr>
              <a:t>⊿ </a:t>
            </a:r>
            <a:r>
              <a:rPr lang="en-US" altLang="zh-CN" dirty="0" err="1" smtClean="0">
                <a:solidFill>
                  <a:srgbClr val="3366FF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3366FF"/>
                </a:solidFill>
              </a:rPr>
              <a:t>j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 smtClean="0"/>
              <a:t>Input: Key k, Value v,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iteration</a:t>
            </a:r>
          </a:p>
          <a:p>
            <a:r>
              <a:rPr lang="en-US" altLang="zh-CN" dirty="0" smtClean="0"/>
              <a:t>1: Output(v.name1, v.name2, iteration);</a:t>
            </a:r>
          </a:p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输出为</a:t>
            </a:r>
            <a:r>
              <a:rPr lang="en-US" altLang="zh-CN" b="1" dirty="0" smtClean="0">
                <a:solidFill>
                  <a:srgbClr val="3366FF"/>
                </a:solidFill>
              </a:rPr>
              <a:t>∪</a:t>
            </a:r>
            <a:r>
              <a:rPr lang="en-US" altLang="zh-CN" baseline="-25000" dirty="0" smtClean="0">
                <a:solidFill>
                  <a:srgbClr val="3366FF"/>
                </a:solidFill>
              </a:rPr>
              <a:t>0≦j ≦(iteration−1) </a:t>
            </a:r>
            <a:r>
              <a:rPr lang="en-US" altLang="zh-CN" dirty="0" smtClean="0">
                <a:solidFill>
                  <a:srgbClr val="3366FF"/>
                </a:solidFill>
              </a:rPr>
              <a:t>⊿ </a:t>
            </a:r>
            <a:r>
              <a:rPr lang="en-US" altLang="zh-CN" dirty="0" err="1" smtClean="0">
                <a:solidFill>
                  <a:srgbClr val="3366FF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3366FF"/>
                </a:solidFill>
              </a:rPr>
              <a:t>j</a:t>
            </a:r>
            <a:r>
              <a:rPr lang="zh-CN" altLang="en-US" dirty="0" smtClean="0">
                <a:solidFill>
                  <a:srgbClr val="3366FF"/>
                </a:solidFill>
              </a:rPr>
              <a:t>中的两个姓名及其迭代下标。</a:t>
            </a:r>
            <a:endParaRPr lang="en-US" altLang="zh-CN" dirty="0" smtClean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Reduce Distinct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872058"/>
          </a:xfrm>
        </p:spPr>
        <p:txBody>
          <a:bodyPr/>
          <a:lstStyle/>
          <a:p>
            <a:r>
              <a:rPr lang="en-US" altLang="zh-CN" dirty="0" smtClean="0"/>
              <a:t>Input: Key </a:t>
            </a:r>
            <a:r>
              <a:rPr lang="en-US" altLang="zh-CN" dirty="0" err="1" smtClean="0"/>
              <a:t>key</a:t>
            </a:r>
            <a:r>
              <a:rPr lang="en-US" altLang="zh-CN" dirty="0" smtClean="0"/>
              <a:t>, Set values,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iteration</a:t>
            </a:r>
          </a:p>
          <a:p>
            <a:r>
              <a:rPr lang="en-US" altLang="zh-CN" dirty="0" smtClean="0"/>
              <a:t>1: for name in values do</a:t>
            </a:r>
          </a:p>
          <a:p>
            <a:r>
              <a:rPr lang="en-US" altLang="zh-CN" dirty="0" smtClean="0"/>
              <a:t>2:    if (</a:t>
            </a:r>
            <a:r>
              <a:rPr lang="en-US" altLang="zh-CN" dirty="0" err="1" smtClean="0"/>
              <a:t>name.iteration</a:t>
            </a:r>
            <a:r>
              <a:rPr lang="en-US" altLang="zh-CN" dirty="0" smtClean="0"/>
              <a:t> &lt; iteration) then</a:t>
            </a:r>
          </a:p>
          <a:p>
            <a:r>
              <a:rPr lang="en-US" altLang="zh-CN" dirty="0" smtClean="0"/>
              <a:t>3:       set_old.add(name);</a:t>
            </a:r>
          </a:p>
          <a:p>
            <a:r>
              <a:rPr lang="en-US" altLang="zh-CN" dirty="0" smtClean="0"/>
              <a:t>4:    else set_new.add(name);</a:t>
            </a:r>
          </a:p>
          <a:p>
            <a:r>
              <a:rPr lang="en-US" altLang="zh-CN" dirty="0" smtClean="0"/>
              <a:t>5: end for</a:t>
            </a:r>
          </a:p>
          <a:p>
            <a:r>
              <a:rPr lang="en-US" altLang="zh-CN" dirty="0" smtClean="0"/>
              <a:t>6: Output(Product(key, </a:t>
            </a:r>
          </a:p>
          <a:p>
            <a:r>
              <a:rPr lang="en-US" altLang="zh-CN" dirty="0" smtClean="0"/>
              <a:t>        Distinct(</a:t>
            </a:r>
            <a:r>
              <a:rPr lang="en-US" altLang="zh-CN" dirty="0" err="1" smtClean="0">
                <a:solidFill>
                  <a:srgbClr val="FF0000"/>
                </a:solidFill>
              </a:rPr>
              <a:t>set_new</a:t>
            </a:r>
            <a:r>
              <a:rPr lang="en-US" altLang="zh-CN" dirty="0" smtClean="0">
                <a:solidFill>
                  <a:srgbClr val="FF0000"/>
                </a:solidFill>
              </a:rPr>
              <a:t> – </a:t>
            </a:r>
            <a:r>
              <a:rPr lang="en-US" altLang="zh-CN" dirty="0" err="1" smtClean="0">
                <a:solidFill>
                  <a:srgbClr val="FF0000"/>
                </a:solidFill>
              </a:rPr>
              <a:t>set_old</a:t>
            </a:r>
            <a:r>
              <a:rPr lang="en-US" altLang="zh-CN" dirty="0" smtClean="0"/>
              <a:t>)));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同一个</a:t>
            </a:r>
            <a:r>
              <a:rPr lang="en-US" altLang="zh-CN" dirty="0" smtClean="0">
                <a:solidFill>
                  <a:srgbClr val="3366FF"/>
                </a:solidFill>
              </a:rPr>
              <a:t>key</a:t>
            </a:r>
            <a:r>
              <a:rPr lang="zh-CN" altLang="en-US" dirty="0" smtClean="0">
                <a:solidFill>
                  <a:srgbClr val="3366FF"/>
                </a:solidFill>
              </a:rPr>
              <a:t>（</a:t>
            </a:r>
            <a:r>
              <a:rPr lang="en-US" altLang="zh-CN" dirty="0" smtClean="0">
                <a:solidFill>
                  <a:srgbClr val="3366FF"/>
                </a:solidFill>
              </a:rPr>
              <a:t>name</a:t>
            </a:r>
            <a:r>
              <a:rPr lang="zh-CN" altLang="en-US" dirty="0" smtClean="0">
                <a:solidFill>
                  <a:srgbClr val="3366FF"/>
                </a:solidFill>
              </a:rPr>
              <a:t>）下的第</a:t>
            </a:r>
            <a:r>
              <a:rPr lang="en-US" altLang="zh-CN" dirty="0" err="1" smtClean="0">
                <a:solidFill>
                  <a:srgbClr val="3366FF"/>
                </a:solidFill>
              </a:rPr>
              <a:t>i</a:t>
            </a:r>
            <a:r>
              <a:rPr lang="zh-CN" altLang="en-US" dirty="0" smtClean="0">
                <a:solidFill>
                  <a:srgbClr val="3366FF"/>
                </a:solidFill>
              </a:rPr>
              <a:t>跳的邻居</a:t>
            </a:r>
            <a:endParaRPr lang="zh-CN" altLang="en-US" dirty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7" y="3356992"/>
            <a:ext cx="283917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流程图: 可选过程 5"/>
          <p:cNvSpPr/>
          <p:nvPr/>
        </p:nvSpPr>
        <p:spPr>
          <a:xfrm>
            <a:off x="5652120" y="3284984"/>
            <a:ext cx="2952328" cy="576064"/>
          </a:xfrm>
          <a:prstGeom prst="flowChartAlternateProcess">
            <a:avLst/>
          </a:prstGeom>
          <a:solidFill>
            <a:srgbClr val="66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5085184"/>
            <a:ext cx="24582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流程图: 可选过程 7"/>
          <p:cNvSpPr/>
          <p:nvPr/>
        </p:nvSpPr>
        <p:spPr>
          <a:xfrm>
            <a:off x="5796136" y="4941168"/>
            <a:ext cx="2952328" cy="576064"/>
          </a:xfrm>
          <a:prstGeom prst="flowChartAlternateProcess">
            <a:avLst/>
          </a:prstGeom>
          <a:solidFill>
            <a:srgbClr val="66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代码实例（</a:t>
            </a:r>
            <a:r>
              <a:rPr lang="en-US" altLang="zh-CN" dirty="0" smtClean="0"/>
              <a:t>Descendant</a:t>
            </a:r>
            <a:r>
              <a:rPr lang="zh-CN" altLang="en-US" dirty="0" smtClean="0"/>
              <a:t>查询）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357298"/>
            <a:ext cx="8183562" cy="5072098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ResultDistance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Input: Key out key, Set v</a:t>
            </a:r>
            <a:r>
              <a:rPr lang="en-US" altLang="zh-CN" baseline="-25000" dirty="0" smtClean="0"/>
              <a:t>i−1</a:t>
            </a:r>
            <a:r>
              <a:rPr lang="en-US" altLang="zh-CN" dirty="0" smtClean="0"/>
              <a:t>, Set v</a:t>
            </a:r>
            <a:r>
              <a:rPr lang="en-US" altLang="zh-CN" baseline="-25000" dirty="0" smtClean="0"/>
              <a:t>i</a:t>
            </a:r>
          </a:p>
          <a:p>
            <a:r>
              <a:rPr lang="en-US" altLang="zh-CN" dirty="0" smtClean="0"/>
              <a:t>1: return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.size</a:t>
            </a:r>
            <a:r>
              <a:rPr lang="en-US" altLang="zh-CN" dirty="0" smtClean="0"/>
              <a:t>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聚类）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14422"/>
            <a:ext cx="8606190" cy="5429288"/>
          </a:xfrm>
        </p:spPr>
        <p:txBody>
          <a:bodyPr/>
          <a:lstStyle/>
          <a:p>
            <a:r>
              <a:rPr lang="en-US" altLang="zh-CN" sz="2400" dirty="0" smtClean="0"/>
              <a:t>Main</a:t>
            </a:r>
          </a:p>
          <a:p>
            <a:r>
              <a:rPr lang="en-US" altLang="zh-CN" sz="2400" dirty="0" smtClean="0"/>
              <a:t>1: Job </a:t>
            </a:r>
            <a:r>
              <a:rPr lang="en-US" altLang="zh-CN" sz="2400" dirty="0" err="1" smtClean="0"/>
              <a:t>job</a:t>
            </a:r>
            <a:r>
              <a:rPr lang="en-US" altLang="zh-CN" sz="2400" dirty="0" smtClean="0"/>
              <a:t> = new Job();</a:t>
            </a:r>
          </a:p>
          <a:p>
            <a:r>
              <a:rPr lang="en-US" altLang="zh-CN" sz="2400" dirty="0" smtClean="0"/>
              <a:t>2: </a:t>
            </a:r>
            <a:r>
              <a:rPr lang="en-US" altLang="zh-CN" sz="2400" dirty="0" err="1" smtClean="0"/>
              <a:t>job.AddMap</a:t>
            </a:r>
            <a:r>
              <a:rPr lang="en-US" altLang="zh-CN" sz="2400" dirty="0" smtClean="0"/>
              <a:t>(Map </a:t>
            </a:r>
            <a:r>
              <a:rPr lang="en-US" altLang="zh-CN" sz="2400" dirty="0" err="1" smtClean="0"/>
              <a:t>Kmeans</a:t>
            </a:r>
            <a:r>
              <a:rPr lang="en-US" altLang="zh-CN" sz="2400" dirty="0" smtClean="0"/>
              <a:t>, 1);</a:t>
            </a:r>
          </a:p>
          <a:p>
            <a:r>
              <a:rPr lang="en-US" altLang="zh-CN" sz="2400" dirty="0" smtClean="0"/>
              <a:t>3: </a:t>
            </a:r>
            <a:r>
              <a:rPr lang="en-US" altLang="zh-CN" sz="2400" dirty="0" err="1" smtClean="0"/>
              <a:t>job.AddReduce</a:t>
            </a:r>
            <a:r>
              <a:rPr lang="en-US" altLang="zh-CN" sz="2400" dirty="0" smtClean="0"/>
              <a:t>(Reduce </a:t>
            </a:r>
            <a:r>
              <a:rPr lang="en-US" altLang="zh-CN" sz="2400" dirty="0" err="1" smtClean="0"/>
              <a:t>Kmeans</a:t>
            </a:r>
            <a:r>
              <a:rPr lang="en-US" altLang="zh-CN" sz="2400" dirty="0" smtClean="0"/>
              <a:t>, 1);</a:t>
            </a:r>
          </a:p>
          <a:p>
            <a:r>
              <a:rPr lang="en-US" altLang="zh-CN" sz="2400" dirty="0" smtClean="0"/>
              <a:t>4: </a:t>
            </a:r>
            <a:r>
              <a:rPr lang="en-US" altLang="zh-CN" sz="2400" dirty="0" err="1" smtClean="0"/>
              <a:t>job.SetDistanceMeasure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ResultDistance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5: </a:t>
            </a:r>
            <a:r>
              <a:rPr lang="en-US" altLang="zh-CN" sz="2400" dirty="0" err="1" smtClean="0"/>
              <a:t>job.SetFixedPointThreshold</a:t>
            </a:r>
            <a:r>
              <a:rPr lang="en-US" altLang="zh-CN" sz="2400" dirty="0" smtClean="0"/>
              <a:t>(0.01);</a:t>
            </a:r>
          </a:p>
          <a:p>
            <a:r>
              <a:rPr lang="en-US" altLang="zh-CN" sz="2400" dirty="0" smtClean="0"/>
              <a:t>6: </a:t>
            </a:r>
            <a:r>
              <a:rPr lang="en-US" altLang="zh-CN" sz="2400" dirty="0" err="1" smtClean="0"/>
              <a:t>job.SetMaxNumOfIterations</a:t>
            </a:r>
            <a:r>
              <a:rPr lang="en-US" altLang="zh-CN" sz="2400" dirty="0" smtClean="0"/>
              <a:t>(12);</a:t>
            </a:r>
          </a:p>
          <a:p>
            <a:r>
              <a:rPr lang="en-US" altLang="zh-CN" sz="2400" dirty="0" smtClean="0"/>
              <a:t>7: </a:t>
            </a:r>
            <a:r>
              <a:rPr lang="en-US" altLang="zh-CN" sz="2400" dirty="0" err="1" smtClean="0"/>
              <a:t>job.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SetInput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IterationInput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8: </a:t>
            </a:r>
            <a:r>
              <a:rPr lang="en-US" altLang="zh-CN" sz="2400" dirty="0" err="1" smtClean="0"/>
              <a:t>job.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SetMapperInputCache</a:t>
            </a:r>
            <a:r>
              <a:rPr lang="en-US" altLang="zh-CN" sz="2400" dirty="0" smtClean="0"/>
              <a:t>(true);</a:t>
            </a:r>
          </a:p>
          <a:p>
            <a:r>
              <a:rPr lang="en-US" altLang="zh-CN" sz="2400" dirty="0" smtClean="0"/>
              <a:t>9: </a:t>
            </a:r>
            <a:r>
              <a:rPr lang="en-US" altLang="zh-CN" sz="2400" dirty="0" err="1" smtClean="0"/>
              <a:t>job.Submit</a:t>
            </a:r>
            <a:r>
              <a:rPr lang="en-US" altLang="zh-CN" sz="2400" dirty="0" smtClean="0"/>
              <a:t>();</a:t>
            </a:r>
          </a:p>
          <a:p>
            <a:r>
              <a:rPr lang="en-US" altLang="zh-CN" sz="2400" dirty="0" smtClean="0"/>
              <a:t>//</a:t>
            </a:r>
            <a:r>
              <a:rPr lang="zh-CN" altLang="en-US" sz="2400" dirty="0" smtClean="0"/>
              <a:t>每执行一次</a:t>
            </a:r>
            <a:r>
              <a:rPr lang="en-US" altLang="zh-CN" sz="2400" dirty="0" err="1" smtClean="0"/>
              <a:t>Map_Reduce</a:t>
            </a:r>
            <a:r>
              <a:rPr lang="zh-CN" altLang="en-US" sz="2400" dirty="0" smtClean="0"/>
              <a:t>作业以获取每个点的新聚类所属。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聚类）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557338"/>
            <a:ext cx="8929718" cy="5040014"/>
          </a:xfrm>
        </p:spPr>
        <p:txBody>
          <a:bodyPr/>
          <a:lstStyle/>
          <a:p>
            <a:r>
              <a:rPr lang="en-US" altLang="zh-CN" dirty="0" err="1" smtClean="0"/>
              <a:t>Map_Kmeans</a:t>
            </a:r>
            <a:endParaRPr lang="en-US" altLang="zh-CN" dirty="0" smtClean="0"/>
          </a:p>
          <a:p>
            <a:r>
              <a:rPr lang="en-US" altLang="zh-CN" dirty="0" smtClean="0"/>
              <a:t>Input: Key k, Value v,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iteration</a:t>
            </a:r>
          </a:p>
          <a:p>
            <a:r>
              <a:rPr lang="en-US" altLang="zh-CN" dirty="0" smtClean="0"/>
              <a:t>1: Output(</a:t>
            </a:r>
            <a:r>
              <a:rPr lang="en-US" altLang="zh-CN" dirty="0" err="1" smtClean="0"/>
              <a:t>assignCluster</a:t>
            </a:r>
            <a:r>
              <a:rPr lang="en-US" altLang="zh-CN" dirty="0" smtClean="0"/>
              <a:t>(v), v);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Reduce_Kmeans</a:t>
            </a:r>
            <a:endParaRPr lang="en-US" altLang="zh-CN" dirty="0" smtClean="0"/>
          </a:p>
          <a:p>
            <a:r>
              <a:rPr lang="en-US" altLang="zh-CN" dirty="0" smtClean="0"/>
              <a:t>Input: Key </a:t>
            </a:r>
            <a:r>
              <a:rPr lang="en-US" altLang="zh-CN" dirty="0" err="1" smtClean="0"/>
              <a:t>key</a:t>
            </a:r>
            <a:r>
              <a:rPr lang="en-US" altLang="zh-CN" dirty="0" smtClean="0"/>
              <a:t>, Set values, Set </a:t>
            </a:r>
            <a:r>
              <a:rPr lang="en-US" altLang="zh-CN" dirty="0" err="1" smtClean="0"/>
              <a:t>invariantValues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iteration</a:t>
            </a:r>
          </a:p>
          <a:p>
            <a:r>
              <a:rPr lang="en-US" altLang="zh-CN" dirty="0" smtClean="0"/>
              <a:t>1: Output(key, AVG(values));</a:t>
            </a:r>
          </a:p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输出</a:t>
            </a:r>
            <a:r>
              <a:rPr lang="en-US" altLang="zh-CN" dirty="0" smtClean="0">
                <a:solidFill>
                  <a:srgbClr val="3366FF"/>
                </a:solidFill>
              </a:rPr>
              <a:t>cluster ID</a:t>
            </a:r>
            <a:r>
              <a:rPr lang="zh-CN" altLang="en-US" dirty="0" smtClean="0">
                <a:solidFill>
                  <a:srgbClr val="3366FF"/>
                </a:solidFill>
              </a:rPr>
              <a:t>及该</a:t>
            </a:r>
            <a:r>
              <a:rPr lang="en-US" altLang="zh-CN" dirty="0" smtClean="0">
                <a:solidFill>
                  <a:srgbClr val="3366FF"/>
                </a:solidFill>
              </a:rPr>
              <a:t>cluster</a:t>
            </a:r>
            <a:r>
              <a:rPr lang="zh-CN" altLang="en-US" dirty="0" smtClean="0">
                <a:solidFill>
                  <a:srgbClr val="3366FF"/>
                </a:solidFill>
              </a:rPr>
              <a:t>的中心坐标。</a:t>
            </a:r>
            <a:endParaRPr lang="zh-CN" altLang="en-US" dirty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问题实例（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9"/>
            <a:ext cx="8183562" cy="6475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在关系代数中，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算法可描述为：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2204864"/>
            <a:ext cx="752382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/>
          <p:nvPr/>
        </p:nvSpPr>
        <p:spPr>
          <a:xfrm>
            <a:off x="1115616" y="4869160"/>
            <a:ext cx="1224136" cy="756664"/>
          </a:xfrm>
          <a:prstGeom prst="wedgeRoundRectCallout">
            <a:avLst>
              <a:gd name="adj1" fmla="val -602"/>
              <a:gd name="adj2" fmla="val -910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分组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1655676" y="3320988"/>
            <a:ext cx="1368152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051720" y="4221088"/>
            <a:ext cx="1152128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411760" y="4149080"/>
            <a:ext cx="63367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一次迭代包含两次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2400" kern="0" dirty="0" smtClean="0">
                <a:solidFill>
                  <a:srgbClr val="FF0000"/>
                </a:solidFill>
                <a:latin typeface="+mn-lt"/>
                <a:ea typeface="+mn-ea"/>
              </a:rPr>
              <a:t>作业调度：</a:t>
            </a:r>
            <a:endParaRPr lang="en-US" altLang="zh-CN" sz="2400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）分组统计源节点的权重被其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节点平均后的值；（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出边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）分组更新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节点的新权重（求和）。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入边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732240" y="836712"/>
            <a:ext cx="1872208" cy="720080"/>
          </a:xfrm>
          <a:prstGeom prst="wedgeRoundRectCallout">
            <a:avLst>
              <a:gd name="adj1" fmla="val -79313"/>
              <a:gd name="adj2" fmla="val 542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物理意义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聚类）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8"/>
            <a:ext cx="8183562" cy="4729182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IterationInput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Input: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iteration</a:t>
            </a:r>
          </a:p>
          <a:p>
            <a:r>
              <a:rPr lang="en-US" altLang="zh-CN" dirty="0" smtClean="0"/>
              <a:t>1: return “HDFS</a:t>
            </a:r>
            <a:r>
              <a:rPr lang="zh-CN" altLang="en-US" dirty="0" smtClean="0"/>
              <a:t>数据集文件路径</a:t>
            </a:r>
            <a:r>
              <a:rPr lang="en-US" altLang="zh-CN" dirty="0" smtClean="0"/>
              <a:t>”;</a:t>
            </a:r>
          </a:p>
          <a:p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ResultDistance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Input: Key </a:t>
            </a:r>
            <a:r>
              <a:rPr lang="en-US" altLang="zh-CN" dirty="0" err="1" smtClean="0"/>
              <a:t>out_key</a:t>
            </a:r>
            <a:r>
              <a:rPr lang="en-US" altLang="zh-CN" dirty="0" smtClean="0"/>
              <a:t>, Set v</a:t>
            </a:r>
            <a:r>
              <a:rPr lang="en-US" altLang="zh-CN" baseline="-25000" dirty="0" smtClean="0"/>
              <a:t>i−1</a:t>
            </a:r>
            <a:r>
              <a:rPr lang="en-US" altLang="zh-CN" dirty="0" smtClean="0"/>
              <a:t>, Set v</a:t>
            </a:r>
            <a:r>
              <a:rPr lang="en-US" altLang="zh-CN" baseline="-25000" dirty="0" smtClean="0"/>
              <a:t>i</a:t>
            </a:r>
          </a:p>
          <a:p>
            <a:r>
              <a:rPr lang="en-US" altLang="zh-CN" dirty="0" smtClean="0"/>
              <a:t>1: return </a:t>
            </a:r>
            <a:r>
              <a:rPr lang="en-US" altLang="zh-CN" dirty="0" err="1" smtClean="0"/>
              <a:t>Manhattan_Distance</a:t>
            </a:r>
            <a:endParaRPr lang="en-US" altLang="zh-CN" dirty="0" smtClean="0"/>
          </a:p>
          <a:p>
            <a:r>
              <a:rPr lang="en-US" altLang="zh-CN" dirty="0" smtClean="0"/>
              <a:t>       (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.get</a:t>
            </a:r>
            <a:r>
              <a:rPr lang="en-US" altLang="zh-CN" dirty="0" smtClean="0"/>
              <a:t>(0), v</a:t>
            </a:r>
            <a:r>
              <a:rPr lang="en-US" altLang="zh-CN" baseline="-25000" dirty="0" smtClean="0"/>
              <a:t>i−1</a:t>
            </a:r>
            <a:r>
              <a:rPr lang="en-US" altLang="zh-CN" dirty="0" smtClean="0"/>
              <a:t>.get(0));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聚类）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Map_Kmeans_Configure</a:t>
            </a:r>
          </a:p>
          <a:p>
            <a:r>
              <a:rPr lang="en-US" altLang="zh-CN" dirty="0" smtClean="0"/>
              <a:t>1: </a:t>
            </a:r>
            <a:r>
              <a:rPr lang="en-US" altLang="zh-CN" dirty="0" err="1" smtClean="0"/>
              <a:t>loadLatestCluster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zh-CN" altLang="en-US" dirty="0" smtClean="0">
                <a:solidFill>
                  <a:srgbClr val="3366FF"/>
                </a:solidFill>
              </a:rPr>
              <a:t>该函数作为</a:t>
            </a:r>
            <a:r>
              <a:rPr lang="en-US" altLang="zh-CN" dirty="0" err="1" smtClean="0">
                <a:solidFill>
                  <a:srgbClr val="3366FF"/>
                </a:solidFill>
              </a:rPr>
              <a:t>Map_Kmeans</a:t>
            </a:r>
            <a:r>
              <a:rPr lang="zh-CN" altLang="en-US" dirty="0" smtClean="0">
                <a:solidFill>
                  <a:srgbClr val="3366FF"/>
                </a:solidFill>
              </a:rPr>
              <a:t>函数中的</a:t>
            </a:r>
            <a:r>
              <a:rPr lang="en-US" altLang="zh-CN" dirty="0" smtClean="0">
                <a:solidFill>
                  <a:srgbClr val="3366FF"/>
                </a:solidFill>
              </a:rPr>
              <a:t>hook</a:t>
            </a:r>
            <a:r>
              <a:rPr lang="zh-CN" altLang="en-US" dirty="0" smtClean="0">
                <a:solidFill>
                  <a:srgbClr val="3366FF"/>
                </a:solidFill>
              </a:rPr>
              <a:t>函数在其执行之前被调用。</a:t>
            </a:r>
            <a:endParaRPr lang="en-US" altLang="zh-CN" dirty="0" smtClean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Haloop</a:t>
            </a:r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484784"/>
            <a:ext cx="8183562" cy="511202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静态数据与动态数据</a:t>
            </a:r>
            <a:r>
              <a:rPr lang="zh-CN" altLang="en-US" dirty="0" smtClean="0"/>
              <a:t>不能完全分离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Task Schedule</a:t>
            </a:r>
            <a:r>
              <a:rPr lang="zh-CN" altLang="en-US" dirty="0" smtClean="0"/>
              <a:t>节点和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的关系。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）迭代的</a:t>
            </a:r>
            <a:r>
              <a:rPr lang="zh-CN" altLang="en-US" dirty="0" smtClean="0">
                <a:solidFill>
                  <a:srgbClr val="FF0000"/>
                </a:solidFill>
              </a:rPr>
              <a:t>终止条件</a:t>
            </a:r>
            <a:r>
              <a:rPr lang="zh-CN" altLang="en-US" dirty="0" smtClean="0"/>
              <a:t>难以准确判断</a:t>
            </a:r>
            <a:endParaRPr lang="en-US" altLang="zh-CN" dirty="0" smtClean="0"/>
          </a:p>
          <a:p>
            <a:r>
              <a:rPr lang="en-US" altLang="zh-CN" dirty="0" smtClean="0"/>
              <a:t>     reduce</a:t>
            </a:r>
            <a:r>
              <a:rPr lang="zh-CN" altLang="en-US" dirty="0" smtClean="0"/>
              <a:t>输出缓存的前提条件，缓存的可靠性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抽象度</a:t>
            </a:r>
            <a:r>
              <a:rPr lang="zh-CN" altLang="en-US" dirty="0" smtClean="0"/>
              <a:t>不够高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静态数据和动态数据如何界定？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编程中特殊的约束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细节（何时缓存？缓存什么？）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支持的计算有限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问题实例（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5937373"/>
            <a:ext cx="8183562" cy="58797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700808"/>
            <a:ext cx="709412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线形标注 1 6"/>
          <p:cNvSpPr/>
          <p:nvPr/>
        </p:nvSpPr>
        <p:spPr>
          <a:xfrm>
            <a:off x="6660232" y="1412776"/>
            <a:ext cx="1274440" cy="612648"/>
          </a:xfrm>
          <a:prstGeom prst="borderCallout1">
            <a:avLst>
              <a:gd name="adj1" fmla="val 18750"/>
              <a:gd name="adj2" fmla="val -8333"/>
              <a:gd name="adj3" fmla="val 92289"/>
              <a:gd name="adj4" fmla="val -104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Map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6372200" y="4005064"/>
            <a:ext cx="1656184" cy="612648"/>
          </a:xfrm>
          <a:prstGeom prst="borderCallout1">
            <a:avLst>
              <a:gd name="adj1" fmla="val 18750"/>
              <a:gd name="adj2" fmla="val -8333"/>
              <a:gd name="adj3" fmla="val -173569"/>
              <a:gd name="adj4" fmla="val -61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Reduce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700808"/>
            <a:ext cx="3816424" cy="504056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2204864"/>
            <a:ext cx="5976664" cy="1008112"/>
          </a:xfrm>
          <a:prstGeom prst="rect">
            <a:avLst/>
          </a:prstGeom>
          <a:solidFill>
            <a:srgbClr val="66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问题实例（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5733256"/>
            <a:ext cx="8183562" cy="58797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65085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线形标注 1 5"/>
          <p:cNvSpPr/>
          <p:nvPr/>
        </p:nvSpPr>
        <p:spPr>
          <a:xfrm>
            <a:off x="5436095" y="3212976"/>
            <a:ext cx="2135081" cy="612648"/>
          </a:xfrm>
          <a:prstGeom prst="borderCallout1">
            <a:avLst>
              <a:gd name="adj1" fmla="val 18750"/>
              <a:gd name="adj2" fmla="val -8333"/>
              <a:gd name="adj3" fmla="val -136256"/>
              <a:gd name="adj4" fmla="val -335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Reduce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412776"/>
            <a:ext cx="7704856" cy="1008112"/>
          </a:xfrm>
          <a:prstGeom prst="rect">
            <a:avLst/>
          </a:prstGeom>
          <a:solidFill>
            <a:srgbClr val="66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827584" y="3212976"/>
            <a:ext cx="2952328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Map</a:t>
            </a:r>
            <a:r>
              <a:rPr lang="zh-CN" altLang="en-US" sz="2800" dirty="0" smtClean="0">
                <a:solidFill>
                  <a:schemeClr val="tx1"/>
                </a:solidFill>
              </a:rPr>
              <a:t>做等值输出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问题实例（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557339"/>
            <a:ext cx="8183562" cy="6475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6A5FD-7424-4222-8FE6-B75B53351CB2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033" y="1498773"/>
            <a:ext cx="364232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55" y="1557339"/>
            <a:ext cx="3538097" cy="3549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标题在上文本框在下">
  <a:themeElements>
    <a:clrScheme name="标题在上文本框在下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标题在上文本框在下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标题在上文本框在下 1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4369</TotalTime>
  <Words>3448</Words>
  <Application>Microsoft Office PowerPoint</Application>
  <PresentationFormat>全屏显示(4:3)</PresentationFormat>
  <Paragraphs>445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Arial Unicode MS</vt:lpstr>
      <vt:lpstr>宋体</vt:lpstr>
      <vt:lpstr>微软雅黑</vt:lpstr>
      <vt:lpstr>Arial</vt:lpstr>
      <vt:lpstr>Calibri</vt:lpstr>
      <vt:lpstr>Verdana</vt:lpstr>
      <vt:lpstr>Wingdings</vt:lpstr>
      <vt:lpstr>Wingdings 2</vt:lpstr>
      <vt:lpstr>视点</vt:lpstr>
      <vt:lpstr>标题在上文本框在下</vt:lpstr>
      <vt:lpstr>现代数据管理理论与技术  潘鹏</vt:lpstr>
      <vt:lpstr>问题背景</vt:lpstr>
      <vt:lpstr>迭代问题描述</vt:lpstr>
      <vt:lpstr>问题分析</vt:lpstr>
      <vt:lpstr>问题实例（PageRank算法）</vt:lpstr>
      <vt:lpstr>问题实例（PageRank算法）</vt:lpstr>
      <vt:lpstr>问题实例（PageRank算法）</vt:lpstr>
      <vt:lpstr>问题实例（PageRank算法）</vt:lpstr>
      <vt:lpstr>问题实例（PageRank算法）</vt:lpstr>
      <vt:lpstr>问题实例（PageRank算法）</vt:lpstr>
      <vt:lpstr>问题实例（PageRank算法）</vt:lpstr>
      <vt:lpstr>问题实例（PageRank算法）</vt:lpstr>
      <vt:lpstr>问题实例（PageRank算法）</vt:lpstr>
      <vt:lpstr>问题实例（PageRank算法）</vt:lpstr>
      <vt:lpstr>问题实例（后代查询）</vt:lpstr>
      <vt:lpstr>问题实例（后代查询）</vt:lpstr>
      <vt:lpstr>问题实例（后代查询）</vt:lpstr>
      <vt:lpstr>优化思路</vt:lpstr>
      <vt:lpstr>Haloop系统框架</vt:lpstr>
      <vt:lpstr>Haloop系统框架</vt:lpstr>
      <vt:lpstr>Haloop系统框架</vt:lpstr>
      <vt:lpstr>Haloop迭代执行流程</vt:lpstr>
      <vt:lpstr>Hadoop迭代执行流程</vt:lpstr>
      <vt:lpstr>Haloop设计目标</vt:lpstr>
      <vt:lpstr>Haloop设计目标</vt:lpstr>
      <vt:lpstr>Haloop任务输入</vt:lpstr>
      <vt:lpstr>Haloop的API</vt:lpstr>
      <vt:lpstr>Haloop的API</vt:lpstr>
      <vt:lpstr>Haloop的API</vt:lpstr>
      <vt:lpstr>Haloop的API</vt:lpstr>
      <vt:lpstr>Task Scheduling算法</vt:lpstr>
      <vt:lpstr>Task Scheduling算法</vt:lpstr>
      <vt:lpstr>Task Scheduling算法</vt:lpstr>
      <vt:lpstr>Task Scheduling算法</vt:lpstr>
      <vt:lpstr>Task Scheduling算法</vt:lpstr>
      <vt:lpstr>缓存与索引机制</vt:lpstr>
      <vt:lpstr>Reduce输入缓存</vt:lpstr>
      <vt:lpstr>Reduce输出缓存</vt:lpstr>
      <vt:lpstr>Reduce输出缓存</vt:lpstr>
      <vt:lpstr>Map输入缓存</vt:lpstr>
      <vt:lpstr>问题实例（PageRank算法）</vt:lpstr>
      <vt:lpstr>代码实例（PageRank算法）</vt:lpstr>
      <vt:lpstr>代码实例（PageRank算法）</vt:lpstr>
      <vt:lpstr>IterationInput和ResultDistance</vt:lpstr>
      <vt:lpstr>Map_Rank</vt:lpstr>
      <vt:lpstr>Reduce_Rank</vt:lpstr>
      <vt:lpstr>代码实例（PageRank算法）</vt:lpstr>
      <vt:lpstr>问题实例（后代查询）</vt:lpstr>
      <vt:lpstr>代码实例（Descendant查询）</vt:lpstr>
      <vt:lpstr>代码实例（Descendant查询）</vt:lpstr>
      <vt:lpstr>IterationInput</vt:lpstr>
      <vt:lpstr>Step1：Map Join</vt:lpstr>
      <vt:lpstr>Step1：Reduce Join</vt:lpstr>
      <vt:lpstr>StepInput</vt:lpstr>
      <vt:lpstr>Step2：Map Distinct</vt:lpstr>
      <vt:lpstr>Step2：Reduce Distinct</vt:lpstr>
      <vt:lpstr>代码实例（Descendant查询）</vt:lpstr>
      <vt:lpstr>代码实例（K-means聚类）</vt:lpstr>
      <vt:lpstr>代码实例（K-means聚类）</vt:lpstr>
      <vt:lpstr>代码实例（K-means聚类）</vt:lpstr>
      <vt:lpstr>代码实例（K-means聚类）</vt:lpstr>
      <vt:lpstr>Haloop问题分析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多结构化数据管理</dc:title>
  <dc:creator>panppl</dc:creator>
  <cp:lastModifiedBy>微软用户</cp:lastModifiedBy>
  <cp:revision>808</cp:revision>
  <dcterms:created xsi:type="dcterms:W3CDTF">2012-06-05T07:26:34Z</dcterms:created>
  <dcterms:modified xsi:type="dcterms:W3CDTF">2019-10-24T07:23:27Z</dcterms:modified>
</cp:coreProperties>
</file>