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 id="2147484214" r:id="rId2"/>
  </p:sldMasterIdLst>
  <p:notesMasterIdLst>
    <p:notesMasterId r:id="rId112"/>
  </p:notesMasterIdLst>
  <p:sldIdLst>
    <p:sldId id="315" r:id="rId3"/>
    <p:sldId id="373" r:id="rId4"/>
    <p:sldId id="388" r:id="rId5"/>
    <p:sldId id="316" r:id="rId6"/>
    <p:sldId id="317" r:id="rId7"/>
    <p:sldId id="371" r:id="rId8"/>
    <p:sldId id="372" r:id="rId9"/>
    <p:sldId id="374" r:id="rId10"/>
    <p:sldId id="318" r:id="rId11"/>
    <p:sldId id="344" r:id="rId12"/>
    <p:sldId id="345" r:id="rId13"/>
    <p:sldId id="320" r:id="rId14"/>
    <p:sldId id="326" r:id="rId15"/>
    <p:sldId id="322" r:id="rId16"/>
    <p:sldId id="332" r:id="rId17"/>
    <p:sldId id="321" r:id="rId18"/>
    <p:sldId id="375" r:id="rId19"/>
    <p:sldId id="319" r:id="rId20"/>
    <p:sldId id="336" r:id="rId21"/>
    <p:sldId id="333" r:id="rId22"/>
    <p:sldId id="376" r:id="rId23"/>
    <p:sldId id="330" r:id="rId24"/>
    <p:sldId id="324" r:id="rId25"/>
    <p:sldId id="334" r:id="rId26"/>
    <p:sldId id="335" r:id="rId27"/>
    <p:sldId id="325" r:id="rId28"/>
    <p:sldId id="341" r:id="rId29"/>
    <p:sldId id="343" r:id="rId30"/>
    <p:sldId id="346" r:id="rId31"/>
    <p:sldId id="347" r:id="rId32"/>
    <p:sldId id="370" r:id="rId33"/>
    <p:sldId id="348" r:id="rId34"/>
    <p:sldId id="354" r:id="rId35"/>
    <p:sldId id="355" r:id="rId36"/>
    <p:sldId id="349" r:id="rId37"/>
    <p:sldId id="350" r:id="rId38"/>
    <p:sldId id="351" r:id="rId39"/>
    <p:sldId id="352" r:id="rId40"/>
    <p:sldId id="353" r:id="rId41"/>
    <p:sldId id="377" r:id="rId42"/>
    <p:sldId id="356" r:id="rId43"/>
    <p:sldId id="361" r:id="rId44"/>
    <p:sldId id="357" r:id="rId45"/>
    <p:sldId id="359" r:id="rId46"/>
    <p:sldId id="360" r:id="rId47"/>
    <p:sldId id="362" r:id="rId48"/>
    <p:sldId id="363" r:id="rId49"/>
    <p:sldId id="364" r:id="rId50"/>
    <p:sldId id="365" r:id="rId51"/>
    <p:sldId id="366" r:id="rId52"/>
    <p:sldId id="367" r:id="rId53"/>
    <p:sldId id="368" r:id="rId54"/>
    <p:sldId id="369" r:id="rId55"/>
    <p:sldId id="387" r:id="rId56"/>
    <p:sldId id="459" r:id="rId57"/>
    <p:sldId id="379" r:id="rId58"/>
    <p:sldId id="383" r:id="rId59"/>
    <p:sldId id="385" r:id="rId60"/>
    <p:sldId id="386" r:id="rId61"/>
    <p:sldId id="381" r:id="rId62"/>
    <p:sldId id="461" r:id="rId63"/>
    <p:sldId id="382" r:id="rId64"/>
    <p:sldId id="407" r:id="rId65"/>
    <p:sldId id="390" r:id="rId66"/>
    <p:sldId id="408" r:id="rId67"/>
    <p:sldId id="409" r:id="rId68"/>
    <p:sldId id="411" r:id="rId69"/>
    <p:sldId id="405" r:id="rId70"/>
    <p:sldId id="460" r:id="rId71"/>
    <p:sldId id="389" r:id="rId72"/>
    <p:sldId id="392" r:id="rId73"/>
    <p:sldId id="412" r:id="rId74"/>
    <p:sldId id="415" r:id="rId75"/>
    <p:sldId id="416" r:id="rId76"/>
    <p:sldId id="417" r:id="rId77"/>
    <p:sldId id="419" r:id="rId78"/>
    <p:sldId id="421" r:id="rId79"/>
    <p:sldId id="420" r:id="rId80"/>
    <p:sldId id="424" r:id="rId81"/>
    <p:sldId id="418" r:id="rId82"/>
    <p:sldId id="425" r:id="rId83"/>
    <p:sldId id="431" r:id="rId84"/>
    <p:sldId id="432" r:id="rId85"/>
    <p:sldId id="440" r:id="rId86"/>
    <p:sldId id="442" r:id="rId87"/>
    <p:sldId id="443" r:id="rId88"/>
    <p:sldId id="444" r:id="rId89"/>
    <p:sldId id="445" r:id="rId90"/>
    <p:sldId id="453" r:id="rId91"/>
    <p:sldId id="446" r:id="rId92"/>
    <p:sldId id="441" r:id="rId93"/>
    <p:sldId id="447" r:id="rId94"/>
    <p:sldId id="449" r:id="rId95"/>
    <p:sldId id="448" r:id="rId96"/>
    <p:sldId id="454" r:id="rId97"/>
    <p:sldId id="450" r:id="rId98"/>
    <p:sldId id="451" r:id="rId99"/>
    <p:sldId id="455" r:id="rId100"/>
    <p:sldId id="436" r:id="rId101"/>
    <p:sldId id="428" r:id="rId102"/>
    <p:sldId id="398" r:id="rId103"/>
    <p:sldId id="456" r:id="rId104"/>
    <p:sldId id="457" r:id="rId105"/>
    <p:sldId id="458" r:id="rId106"/>
    <p:sldId id="399" r:id="rId107"/>
    <p:sldId id="462" r:id="rId108"/>
    <p:sldId id="438" r:id="rId109"/>
    <p:sldId id="437" r:id="rId110"/>
    <p:sldId id="378" r:id="rId11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CC66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0" autoAdjust="0"/>
    <p:restoredTop sz="91837" autoAdjust="0"/>
  </p:normalViewPr>
  <p:slideViewPr>
    <p:cSldViewPr>
      <p:cViewPr varScale="1">
        <p:scale>
          <a:sx n="74" d="100"/>
          <a:sy n="74" d="100"/>
        </p:scale>
        <p:origin x="1147"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5A3F638-EC81-4FD0-9CB8-89C46305ADFA}" type="datetimeFigureOut">
              <a:rPr lang="zh-CN" altLang="en-US"/>
              <a:pPr>
                <a:defRPr/>
              </a:pPr>
              <a:t>2019/10/29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CE397E3-FEC3-4BEB-A648-D34113D520E8}" type="slidenum">
              <a:rPr lang="zh-CN" altLang="en-US"/>
              <a:pPr>
                <a:defRPr/>
              </a:pPr>
              <a:t>‹#›</a:t>
            </a:fld>
            <a:endParaRPr lang="zh-CN" altLang="en-US"/>
          </a:p>
        </p:txBody>
      </p:sp>
    </p:spTree>
    <p:extLst>
      <p:ext uri="{BB962C8B-B14F-4D97-AF65-F5344CB8AC3E}">
        <p14:creationId xmlns:p14="http://schemas.microsoft.com/office/powerpoint/2010/main" val="24598161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两个</a:t>
            </a:r>
            <a:r>
              <a:rPr lang="en-US" altLang="zh-CN" dirty="0" smtClean="0"/>
              <a:t>coordinator</a:t>
            </a:r>
            <a:r>
              <a:rPr lang="zh-CN" altLang="en-US" dirty="0" smtClean="0"/>
              <a:t>，</a:t>
            </a:r>
            <a:r>
              <a:rPr lang="en-US" altLang="zh-CN" dirty="0" smtClean="0"/>
              <a:t>consumer coordinator</a:t>
            </a:r>
            <a:r>
              <a:rPr lang="zh-CN" altLang="en-US" dirty="0" smtClean="0"/>
              <a:t>协调消息从</a:t>
            </a:r>
            <a:r>
              <a:rPr lang="en-US" altLang="zh-CN" dirty="0" smtClean="0"/>
              <a:t>leader</a:t>
            </a:r>
            <a:r>
              <a:rPr lang="en-US" altLang="zh-CN" baseline="0" dirty="0" smtClean="0"/>
              <a:t> broker</a:t>
            </a:r>
            <a:r>
              <a:rPr lang="zh-CN" altLang="en-US" baseline="0" dirty="0" smtClean="0"/>
              <a:t>向</a:t>
            </a:r>
            <a:r>
              <a:rPr lang="en-US" altLang="zh-CN" baseline="0" dirty="0" smtClean="0"/>
              <a:t>consumer</a:t>
            </a:r>
            <a:r>
              <a:rPr lang="zh-CN" altLang="en-US" baseline="0" dirty="0" smtClean="0"/>
              <a:t>的调度，而</a:t>
            </a:r>
            <a:r>
              <a:rPr lang="en-US" altLang="zh-CN" baseline="0" dirty="0" smtClean="0"/>
              <a:t>transaction coordinator</a:t>
            </a:r>
            <a:r>
              <a:rPr lang="zh-CN" altLang="en-US" baseline="0" dirty="0" smtClean="0"/>
              <a:t>协调、组织</a:t>
            </a:r>
            <a:r>
              <a:rPr lang="en-US" altLang="zh-CN" baseline="0" dirty="0" smtClean="0"/>
              <a:t>consumer</a:t>
            </a:r>
            <a:r>
              <a:rPr lang="zh-CN" altLang="en-US" baseline="0" dirty="0" smtClean="0"/>
              <a:t>事务的处理。</a:t>
            </a:r>
            <a:endParaRPr lang="zh-CN" altLang="en-US" dirty="0"/>
          </a:p>
        </p:txBody>
      </p:sp>
      <p:sp>
        <p:nvSpPr>
          <p:cNvPr id="4" name="灯片编号占位符 3"/>
          <p:cNvSpPr>
            <a:spLocks noGrp="1"/>
          </p:cNvSpPr>
          <p:nvPr>
            <p:ph type="sldNum" sz="quarter" idx="10"/>
          </p:nvPr>
        </p:nvSpPr>
        <p:spPr/>
        <p:txBody>
          <a:bodyPr/>
          <a:lstStyle/>
          <a:p>
            <a:pPr>
              <a:defRPr/>
            </a:pPr>
            <a:fld id="{BCE397E3-FEC3-4BEB-A648-D34113D520E8}" type="slidenum">
              <a:rPr lang="zh-CN" altLang="en-US" smtClean="0"/>
              <a:pPr>
                <a:defRPr/>
              </a:pPr>
              <a:t>62</a:t>
            </a:fld>
            <a:endParaRPr lang="zh-CN" altLang="en-US"/>
          </a:p>
        </p:txBody>
      </p:sp>
    </p:spTree>
    <p:extLst>
      <p:ext uri="{BB962C8B-B14F-4D97-AF65-F5344CB8AC3E}">
        <p14:creationId xmlns:p14="http://schemas.microsoft.com/office/powerpoint/2010/main" val="207947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CE397E3-FEC3-4BEB-A648-D34113D520E8}" type="slidenum">
              <a:rPr lang="zh-CN" altLang="en-US" smtClean="0"/>
              <a:pPr>
                <a:defRPr/>
              </a:pPr>
              <a:t>92</a:t>
            </a:fld>
            <a:endParaRPr lang="zh-CN" altLang="en-US"/>
          </a:p>
        </p:txBody>
      </p:sp>
    </p:spTree>
    <p:extLst>
      <p:ext uri="{BB962C8B-B14F-4D97-AF65-F5344CB8AC3E}">
        <p14:creationId xmlns:p14="http://schemas.microsoft.com/office/powerpoint/2010/main" val="468481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依然是</a:t>
            </a:r>
            <a:r>
              <a:rPr lang="en-US" altLang="zh-CN" sz="1200" b="0" i="0" kern="1200" dirty="0" smtClean="0">
                <a:solidFill>
                  <a:schemeClr val="tx1"/>
                </a:solidFill>
                <a:effectLst/>
                <a:latin typeface="+mn-lt"/>
                <a:ea typeface="+mn-ea"/>
                <a:cs typeface="+mn-cs"/>
              </a:rPr>
              <a:t>leader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log</a:t>
            </a:r>
            <a:r>
              <a:rPr lang="zh-CN" altLang="en-US" sz="1200" b="0" i="0" kern="1200" dirty="0" smtClean="0">
                <a:solidFill>
                  <a:schemeClr val="tx1"/>
                </a:solidFill>
                <a:effectLst/>
                <a:latin typeface="+mn-lt"/>
                <a:ea typeface="+mn-ea"/>
                <a:cs typeface="+mn-cs"/>
              </a:rPr>
              <a:t>写入了</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条消息，但</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log</a:t>
            </a:r>
            <a:r>
              <a:rPr lang="zh-CN" altLang="en-US" sz="1200" b="0" i="0" kern="1200" dirty="0" smtClean="0">
                <a:solidFill>
                  <a:schemeClr val="tx1"/>
                </a:solidFill>
                <a:effectLst/>
                <a:latin typeface="+mn-lt"/>
                <a:ea typeface="+mn-ea"/>
                <a:cs typeface="+mn-cs"/>
              </a:rPr>
              <a:t>只写入了</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条消息。分区</a:t>
            </a:r>
            <a:r>
              <a:rPr lang="en-US" altLang="zh-CN" sz="1200" b="0" i="0" kern="1200" dirty="0" smtClean="0">
                <a:solidFill>
                  <a:schemeClr val="tx1"/>
                </a:solidFill>
                <a:effectLst/>
                <a:latin typeface="+mn-lt"/>
                <a:ea typeface="+mn-ea"/>
                <a:cs typeface="+mn-cs"/>
              </a:rPr>
              <a:t>HW</a:t>
            </a:r>
            <a:r>
              <a:rPr lang="zh-CN" altLang="en-US" sz="1200" b="0" i="0" kern="1200" dirty="0" smtClean="0">
                <a:solidFill>
                  <a:schemeClr val="tx1"/>
                </a:solidFill>
                <a:effectLst/>
                <a:latin typeface="+mn-lt"/>
                <a:ea typeface="+mn-ea"/>
                <a:cs typeface="+mn-cs"/>
              </a:rPr>
              <a:t>更新到</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，但</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HW</a:t>
            </a:r>
            <a:r>
              <a:rPr lang="zh-CN" altLang="en-US" sz="1200" b="0" i="0" kern="1200" dirty="0" smtClean="0">
                <a:solidFill>
                  <a:schemeClr val="tx1"/>
                </a:solidFill>
                <a:effectLst/>
                <a:latin typeface="+mn-lt"/>
                <a:ea typeface="+mn-ea"/>
                <a:cs typeface="+mn-cs"/>
              </a:rPr>
              <a:t>还是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，同时</a:t>
            </a:r>
            <a:r>
              <a:rPr lang="en-US" altLang="zh-CN" sz="1200" b="0" i="0" kern="1200" dirty="0" smtClean="0">
                <a:solidFill>
                  <a:schemeClr val="tx1"/>
                </a:solidFill>
                <a:effectLst/>
                <a:latin typeface="+mn-lt"/>
                <a:ea typeface="+mn-ea"/>
                <a:cs typeface="+mn-cs"/>
              </a:rPr>
              <a:t>producer</a:t>
            </a:r>
            <a:r>
              <a:rPr lang="zh-CN" altLang="en-US" sz="1200" b="0" i="0" kern="1200" dirty="0" smtClean="0">
                <a:solidFill>
                  <a:schemeClr val="tx1"/>
                </a:solidFill>
                <a:effectLst/>
                <a:latin typeface="+mn-lt"/>
                <a:ea typeface="+mn-ea"/>
                <a:cs typeface="+mn-cs"/>
              </a:rPr>
              <a:t>端的</a:t>
            </a:r>
            <a:r>
              <a:rPr lang="en-US" altLang="zh-CN" sz="1200" b="0" i="0" kern="1200" dirty="0" err="1" smtClean="0">
                <a:solidFill>
                  <a:schemeClr val="tx1"/>
                </a:solidFill>
                <a:effectLst/>
                <a:latin typeface="+mn-lt"/>
                <a:ea typeface="+mn-ea"/>
                <a:cs typeface="+mn-cs"/>
              </a:rPr>
              <a:t>min.insync.replicas</a:t>
            </a:r>
            <a:r>
              <a:rPr lang="en-US" altLang="zh-CN" sz="1200" b="0" i="0" kern="1200" dirty="0" smtClean="0">
                <a:solidFill>
                  <a:schemeClr val="tx1"/>
                </a:solidFill>
                <a:effectLst/>
                <a:latin typeface="+mn-lt"/>
                <a:ea typeface="+mn-ea"/>
                <a:cs typeface="+mn-cs"/>
              </a:rPr>
              <a:t> = 1</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这次我们让</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所在机器同时宕机，然后假设</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先重启回来，因此成为</a:t>
            </a:r>
            <a:r>
              <a:rPr lang="en-US" altLang="zh-CN" sz="1200" b="0" i="0" kern="1200" dirty="0" smtClean="0">
                <a:solidFill>
                  <a:schemeClr val="tx1"/>
                </a:solidFill>
                <a:effectLst/>
                <a:latin typeface="+mn-lt"/>
                <a:ea typeface="+mn-ea"/>
                <a:cs typeface="+mn-cs"/>
              </a:rPr>
              <a:t>leader</a:t>
            </a:r>
            <a:r>
              <a:rPr lang="zh-CN" altLang="en-US" sz="1200" b="0" i="0" kern="1200" dirty="0" smtClean="0">
                <a:solidFill>
                  <a:schemeClr val="tx1"/>
                </a:solidFill>
                <a:effectLst/>
                <a:latin typeface="+mn-lt"/>
                <a:ea typeface="+mn-ea"/>
                <a:cs typeface="+mn-cs"/>
              </a:rPr>
              <a:t>，分区</a:t>
            </a:r>
            <a:r>
              <a:rPr lang="en-US" altLang="zh-CN" sz="1200" b="0" i="0" kern="1200" dirty="0" smtClean="0">
                <a:solidFill>
                  <a:schemeClr val="tx1"/>
                </a:solidFill>
                <a:effectLst/>
                <a:latin typeface="+mn-lt"/>
                <a:ea typeface="+mn-ea"/>
                <a:cs typeface="+mn-cs"/>
              </a:rPr>
              <a:t>HW = 1</a:t>
            </a:r>
            <a:r>
              <a:rPr lang="zh-CN" altLang="en-US" sz="1200" b="0" i="0" kern="1200" dirty="0" smtClean="0">
                <a:solidFill>
                  <a:schemeClr val="tx1"/>
                </a:solidFill>
                <a:effectLst/>
                <a:latin typeface="+mn-lt"/>
                <a:ea typeface="+mn-ea"/>
                <a:cs typeface="+mn-cs"/>
              </a:rPr>
              <a:t>。假设此时</a:t>
            </a:r>
            <a:r>
              <a:rPr lang="en-US" altLang="zh-CN" sz="1200" b="0" i="0" kern="1200" dirty="0" smtClean="0">
                <a:solidFill>
                  <a:schemeClr val="tx1"/>
                </a:solidFill>
                <a:effectLst/>
                <a:latin typeface="+mn-lt"/>
                <a:ea typeface="+mn-ea"/>
                <a:cs typeface="+mn-cs"/>
              </a:rPr>
              <a:t>producer</a:t>
            </a:r>
            <a:r>
              <a:rPr lang="zh-CN" altLang="en-US" sz="1200" b="0" i="0" kern="1200" dirty="0" smtClean="0">
                <a:solidFill>
                  <a:schemeClr val="tx1"/>
                </a:solidFill>
                <a:effectLst/>
                <a:latin typeface="+mn-lt"/>
                <a:ea typeface="+mn-ea"/>
                <a:cs typeface="+mn-cs"/>
              </a:rPr>
              <a:t>发送了第</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条消息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绿色框表示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给</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，于是</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log</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offset = 1</a:t>
            </a:r>
            <a:r>
              <a:rPr lang="zh-CN" altLang="en-US" sz="1200" b="0" i="0" kern="1200" dirty="0" smtClean="0">
                <a:solidFill>
                  <a:schemeClr val="tx1"/>
                </a:solidFill>
                <a:effectLst/>
                <a:latin typeface="+mn-lt"/>
                <a:ea typeface="+mn-ea"/>
                <a:cs typeface="+mn-cs"/>
              </a:rPr>
              <a:t>的消息变成了绿色框表示的消息，同时分区</a:t>
            </a:r>
            <a:r>
              <a:rPr lang="en-US" altLang="zh-CN" sz="1200" b="0" i="0" kern="1200" dirty="0" smtClean="0">
                <a:solidFill>
                  <a:schemeClr val="tx1"/>
                </a:solidFill>
                <a:effectLst/>
                <a:latin typeface="+mn-lt"/>
                <a:ea typeface="+mn-ea"/>
                <a:cs typeface="+mn-cs"/>
              </a:rPr>
              <a:t>HW</a:t>
            </a:r>
            <a:r>
              <a:rPr lang="zh-CN" altLang="en-US" sz="1200" b="0" i="0" kern="1200" dirty="0" smtClean="0">
                <a:solidFill>
                  <a:schemeClr val="tx1"/>
                </a:solidFill>
                <a:effectLst/>
                <a:latin typeface="+mn-lt"/>
                <a:ea typeface="+mn-ea"/>
                <a:cs typeface="+mn-cs"/>
              </a:rPr>
              <a:t>更新到</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还没有回来，就</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一个副本，故可以直接更新</a:t>
            </a:r>
            <a:r>
              <a:rPr lang="en-US" altLang="zh-CN" sz="1200" b="0" i="0" kern="1200" dirty="0" smtClean="0">
                <a:solidFill>
                  <a:schemeClr val="tx1"/>
                </a:solidFill>
                <a:effectLst/>
                <a:latin typeface="+mn-lt"/>
                <a:ea typeface="+mn-ea"/>
                <a:cs typeface="+mn-cs"/>
              </a:rPr>
              <a:t>HW</a:t>
            </a:r>
            <a:r>
              <a:rPr lang="zh-CN" altLang="en-US" sz="1200" b="0" i="0" kern="1200" dirty="0" smtClean="0">
                <a:solidFill>
                  <a:schemeClr val="tx1"/>
                </a:solidFill>
                <a:effectLst/>
                <a:latin typeface="+mn-lt"/>
                <a:ea typeface="+mn-ea"/>
                <a:cs typeface="+mn-cs"/>
              </a:rPr>
              <a:t>而不用理会</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）之后</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重启回来，需要执行日志截断，但发现此时分区</a:t>
            </a:r>
            <a:r>
              <a:rPr lang="en-US" altLang="zh-CN" sz="1200" b="0" i="0" kern="1200" dirty="0" smtClean="0">
                <a:solidFill>
                  <a:schemeClr val="tx1"/>
                </a:solidFill>
                <a:effectLst/>
                <a:latin typeface="+mn-lt"/>
                <a:ea typeface="+mn-ea"/>
                <a:cs typeface="+mn-cs"/>
              </a:rPr>
              <a:t>HW=2</a:t>
            </a:r>
            <a:r>
              <a:rPr lang="zh-CN" altLang="en-US" sz="1200" b="0" i="0" kern="1200" dirty="0" smtClean="0">
                <a:solidFill>
                  <a:schemeClr val="tx1"/>
                </a:solidFill>
                <a:effectLst/>
                <a:latin typeface="+mn-lt"/>
                <a:ea typeface="+mn-ea"/>
                <a:cs typeface="+mn-cs"/>
              </a:rPr>
              <a:t>而</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之前的</a:t>
            </a:r>
            <a:r>
              <a:rPr lang="en-US" altLang="zh-CN" sz="1200" b="0" i="0" kern="1200" dirty="0" smtClean="0">
                <a:solidFill>
                  <a:schemeClr val="tx1"/>
                </a:solidFill>
                <a:effectLst/>
                <a:latin typeface="+mn-lt"/>
                <a:ea typeface="+mn-ea"/>
                <a:cs typeface="+mn-cs"/>
              </a:rPr>
              <a:t>HW</a:t>
            </a:r>
            <a:r>
              <a:rPr lang="zh-CN" altLang="en-US" sz="1200" b="0" i="0" kern="1200" dirty="0" smtClean="0">
                <a:solidFill>
                  <a:schemeClr val="tx1"/>
                </a:solidFill>
                <a:effectLst/>
                <a:latin typeface="+mn-lt"/>
                <a:ea typeface="+mn-ea"/>
                <a:cs typeface="+mn-cs"/>
              </a:rPr>
              <a:t>值也是</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，故不做任何调整。此后</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将以这种状态继续正常工作。</a:t>
            </a:r>
          </a:p>
          <a:p>
            <a:r>
              <a:rPr lang="zh-CN" altLang="en-US" sz="1200" b="0" i="0" kern="1200" dirty="0" smtClean="0">
                <a:solidFill>
                  <a:schemeClr val="tx1"/>
                </a:solidFill>
                <a:effectLst/>
                <a:latin typeface="+mn-lt"/>
                <a:ea typeface="+mn-ea"/>
                <a:cs typeface="+mn-cs"/>
              </a:rPr>
              <a:t>显然，这种场景下，</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底层</a:t>
            </a:r>
            <a:r>
              <a:rPr lang="en-US" altLang="zh-CN" sz="1200" b="0" i="0" kern="1200" dirty="0" smtClean="0">
                <a:solidFill>
                  <a:schemeClr val="tx1"/>
                </a:solidFill>
                <a:effectLst/>
                <a:latin typeface="+mn-lt"/>
                <a:ea typeface="+mn-ea"/>
                <a:cs typeface="+mn-cs"/>
              </a:rPr>
              <a:t>log</a:t>
            </a:r>
            <a:r>
              <a:rPr lang="zh-CN" altLang="en-US" sz="1200" b="0" i="0" kern="1200" dirty="0" smtClean="0">
                <a:solidFill>
                  <a:schemeClr val="tx1"/>
                </a:solidFill>
                <a:effectLst/>
                <a:latin typeface="+mn-lt"/>
                <a:ea typeface="+mn-ea"/>
                <a:cs typeface="+mn-cs"/>
              </a:rPr>
              <a:t>中保存在</a:t>
            </a:r>
            <a:r>
              <a:rPr lang="en-US" altLang="zh-CN" sz="1200" b="0" i="0" kern="1200" dirty="0" smtClean="0">
                <a:solidFill>
                  <a:schemeClr val="tx1"/>
                </a:solidFill>
                <a:effectLst/>
                <a:latin typeface="+mn-lt"/>
                <a:ea typeface="+mn-ea"/>
                <a:cs typeface="+mn-cs"/>
              </a:rPr>
              <a:t>offset = 1</a:t>
            </a:r>
            <a:r>
              <a:rPr lang="zh-CN" altLang="en-US" sz="1200" b="0" i="0" kern="1200" dirty="0" smtClean="0">
                <a:solidFill>
                  <a:schemeClr val="tx1"/>
                </a:solidFill>
                <a:effectLst/>
                <a:latin typeface="+mn-lt"/>
                <a:ea typeface="+mn-ea"/>
                <a:cs typeface="+mn-cs"/>
              </a:rPr>
              <a:t>的消息是不同的记录，从而引发不一致的情形出现。</a:t>
            </a:r>
          </a:p>
          <a:p>
            <a:endParaRPr lang="zh-CN" altLang="en-US" dirty="0"/>
          </a:p>
        </p:txBody>
      </p:sp>
      <p:sp>
        <p:nvSpPr>
          <p:cNvPr id="4" name="灯片编号占位符 3"/>
          <p:cNvSpPr>
            <a:spLocks noGrp="1"/>
          </p:cNvSpPr>
          <p:nvPr>
            <p:ph type="sldNum" sz="quarter" idx="10"/>
          </p:nvPr>
        </p:nvSpPr>
        <p:spPr/>
        <p:txBody>
          <a:bodyPr/>
          <a:lstStyle/>
          <a:p>
            <a:pPr>
              <a:defRPr/>
            </a:pPr>
            <a:fld id="{BCE397E3-FEC3-4BEB-A648-D34113D520E8}" type="slidenum">
              <a:rPr lang="zh-CN" altLang="en-US" smtClean="0"/>
              <a:pPr>
                <a:defRPr/>
              </a:pPr>
              <a:t>93</a:t>
            </a:fld>
            <a:endParaRPr lang="zh-CN" altLang="en-US"/>
          </a:p>
        </p:txBody>
      </p:sp>
    </p:spTree>
    <p:extLst>
      <p:ext uri="{BB962C8B-B14F-4D97-AF65-F5344CB8AC3E}">
        <p14:creationId xmlns:p14="http://schemas.microsoft.com/office/powerpoint/2010/main" val="2827888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每个副本都引入了新的状态来保存自己当</a:t>
            </a:r>
            <a:r>
              <a:rPr lang="en-US" altLang="zh-CN" sz="1200" b="0" i="0" kern="1200" dirty="0" smtClean="0">
                <a:solidFill>
                  <a:schemeClr val="tx1"/>
                </a:solidFill>
                <a:effectLst/>
                <a:latin typeface="+mn-lt"/>
                <a:ea typeface="+mn-ea"/>
                <a:cs typeface="+mn-cs"/>
              </a:rPr>
              <a:t>leader</a:t>
            </a:r>
            <a:r>
              <a:rPr lang="zh-CN" altLang="en-US" sz="1200" b="0" i="0" kern="1200" dirty="0" smtClean="0">
                <a:solidFill>
                  <a:schemeClr val="tx1"/>
                </a:solidFill>
                <a:effectLst/>
                <a:latin typeface="+mn-lt"/>
                <a:ea typeface="+mn-ea"/>
                <a:cs typeface="+mn-cs"/>
              </a:rPr>
              <a:t>时开始写入的第一条消息的</a:t>
            </a:r>
            <a:r>
              <a:rPr lang="en-US" altLang="zh-CN" sz="1200" b="0" i="0" kern="1200" dirty="0" smtClean="0">
                <a:solidFill>
                  <a:schemeClr val="tx1"/>
                </a:solidFill>
                <a:effectLst/>
                <a:latin typeface="+mn-lt"/>
                <a:ea typeface="+mn-ea"/>
                <a:cs typeface="+mn-cs"/>
              </a:rPr>
              <a:t>offset</a:t>
            </a:r>
            <a:r>
              <a:rPr lang="zh-CN" altLang="en-US" sz="1200" b="0" i="0" kern="1200" dirty="0" smtClean="0">
                <a:solidFill>
                  <a:schemeClr val="tx1"/>
                </a:solidFill>
                <a:effectLst/>
                <a:latin typeface="+mn-lt"/>
                <a:ea typeface="+mn-ea"/>
                <a:cs typeface="+mn-cs"/>
              </a:rPr>
              <a:t>以及</a:t>
            </a:r>
            <a:r>
              <a:rPr lang="en-US" altLang="zh-CN" sz="1200" b="0" i="0" kern="1200" dirty="0" smtClean="0">
                <a:solidFill>
                  <a:schemeClr val="tx1"/>
                </a:solidFill>
                <a:effectLst/>
                <a:latin typeface="+mn-lt"/>
                <a:ea typeface="+mn-ea"/>
                <a:cs typeface="+mn-cs"/>
              </a:rPr>
              <a:t>leader</a:t>
            </a:r>
            <a:r>
              <a:rPr lang="zh-CN" altLang="en-US" sz="1200" b="0" i="0" kern="1200" dirty="0" smtClean="0">
                <a:solidFill>
                  <a:schemeClr val="tx1"/>
                </a:solidFill>
                <a:effectLst/>
                <a:latin typeface="+mn-lt"/>
                <a:ea typeface="+mn-ea"/>
                <a:cs typeface="+mn-cs"/>
              </a:rPr>
              <a:t>版本。这样在恢复的时候完全使用这些信息而非水位来判断是否需要截断日志。</a:t>
            </a:r>
            <a:endParaRPr lang="zh-CN" altLang="en-US" dirty="0"/>
          </a:p>
        </p:txBody>
      </p:sp>
      <p:sp>
        <p:nvSpPr>
          <p:cNvPr id="4" name="灯片编号占位符 3"/>
          <p:cNvSpPr>
            <a:spLocks noGrp="1"/>
          </p:cNvSpPr>
          <p:nvPr>
            <p:ph type="sldNum" sz="quarter" idx="10"/>
          </p:nvPr>
        </p:nvSpPr>
        <p:spPr/>
        <p:txBody>
          <a:bodyPr/>
          <a:lstStyle/>
          <a:p>
            <a:pPr>
              <a:defRPr/>
            </a:pPr>
            <a:fld id="{BCE397E3-FEC3-4BEB-A648-D34113D520E8}" type="slidenum">
              <a:rPr lang="zh-CN" altLang="en-US" smtClean="0"/>
              <a:pPr>
                <a:defRPr/>
              </a:pPr>
              <a:t>96</a:t>
            </a:fld>
            <a:endParaRPr lang="zh-CN" altLang="en-US"/>
          </a:p>
        </p:txBody>
      </p:sp>
    </p:spTree>
    <p:extLst>
      <p:ext uri="{BB962C8B-B14F-4D97-AF65-F5344CB8AC3E}">
        <p14:creationId xmlns:p14="http://schemas.microsoft.com/office/powerpoint/2010/main" val="362646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消息的</a:t>
            </a:r>
            <a:r>
              <a:rPr lang="en-US" altLang="zh-CN" sz="1200" b="0" i="0" kern="1200" dirty="0" err="1" smtClean="0">
                <a:solidFill>
                  <a:schemeClr val="tx1"/>
                </a:solidFill>
                <a:effectLst/>
                <a:latin typeface="+mn-lt"/>
                <a:ea typeface="+mn-ea"/>
                <a:cs typeface="+mn-cs"/>
              </a:rPr>
              <a:t>seq</a:t>
            </a:r>
            <a:r>
              <a:rPr lang="zh-CN" altLang="en-US" sz="1200" b="0" i="0" kern="1200" dirty="0" smtClean="0">
                <a:solidFill>
                  <a:schemeClr val="tx1"/>
                </a:solidFill>
                <a:effectLst/>
                <a:latin typeface="+mn-lt"/>
                <a:ea typeface="+mn-ea"/>
                <a:cs typeface="+mn-cs"/>
              </a:rPr>
              <a:t>比</a:t>
            </a:r>
            <a:r>
              <a:rPr lang="en-US" altLang="zh-CN"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seq</a:t>
            </a:r>
            <a:r>
              <a:rPr lang="zh-CN" altLang="en-US" sz="1200" b="0" i="0" kern="1200" dirty="0" smtClean="0">
                <a:solidFill>
                  <a:schemeClr val="tx1"/>
                </a:solidFill>
                <a:effectLst/>
                <a:latin typeface="+mn-lt"/>
                <a:ea typeface="+mn-ea"/>
                <a:cs typeface="+mn-cs"/>
              </a:rPr>
              <a:t>大超过时，说明中间有数据还没写入，即乱序了。</a:t>
            </a:r>
          </a:p>
          <a:p>
            <a:r>
              <a:rPr lang="zh-CN" altLang="en-US" sz="1200" b="0" i="0" kern="1200" dirty="0" smtClean="0">
                <a:solidFill>
                  <a:schemeClr val="tx1"/>
                </a:solidFill>
                <a:effectLst/>
                <a:latin typeface="+mn-lt"/>
                <a:ea typeface="+mn-ea"/>
                <a:cs typeface="+mn-cs"/>
              </a:rPr>
              <a:t>消息的</a:t>
            </a:r>
            <a:r>
              <a:rPr lang="en-US" altLang="zh-CN" sz="1200" b="0" i="0" kern="1200" dirty="0" err="1" smtClean="0">
                <a:solidFill>
                  <a:schemeClr val="tx1"/>
                </a:solidFill>
                <a:effectLst/>
                <a:latin typeface="+mn-lt"/>
                <a:ea typeface="+mn-ea"/>
                <a:cs typeface="+mn-cs"/>
              </a:rPr>
              <a:t>seq</a:t>
            </a:r>
            <a:r>
              <a:rPr lang="zh-CN" altLang="en-US" sz="1200" b="0" i="0" kern="1200" dirty="0" smtClean="0">
                <a:solidFill>
                  <a:schemeClr val="tx1"/>
                </a:solidFill>
                <a:effectLst/>
                <a:latin typeface="+mn-lt"/>
                <a:ea typeface="+mn-ea"/>
                <a:cs typeface="+mn-cs"/>
              </a:rPr>
              <a:t>不比</a:t>
            </a:r>
            <a:r>
              <a:rPr lang="en-US" altLang="zh-CN"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seq</a:t>
            </a:r>
            <a:r>
              <a:rPr lang="zh-CN" altLang="en-US" sz="1200" b="0" i="0" kern="1200" dirty="0" smtClean="0">
                <a:solidFill>
                  <a:schemeClr val="tx1"/>
                </a:solidFill>
                <a:effectLst/>
                <a:latin typeface="+mn-lt"/>
                <a:ea typeface="+mn-ea"/>
                <a:cs typeface="+mn-cs"/>
              </a:rPr>
              <a:t>小，那么说明该消息已被保存。</a:t>
            </a:r>
          </a:p>
          <a:p>
            <a:endParaRPr lang="zh-CN" altLang="en-US" dirty="0"/>
          </a:p>
        </p:txBody>
      </p:sp>
      <p:sp>
        <p:nvSpPr>
          <p:cNvPr id="4" name="灯片编号占位符 3"/>
          <p:cNvSpPr>
            <a:spLocks noGrp="1"/>
          </p:cNvSpPr>
          <p:nvPr>
            <p:ph type="sldNum" sz="quarter" idx="10"/>
          </p:nvPr>
        </p:nvSpPr>
        <p:spPr/>
        <p:txBody>
          <a:bodyPr/>
          <a:lstStyle/>
          <a:p>
            <a:pPr>
              <a:defRPr/>
            </a:pPr>
            <a:fld id="{BCE397E3-FEC3-4BEB-A648-D34113D520E8}" type="slidenum">
              <a:rPr lang="zh-CN" altLang="en-US" smtClean="0"/>
              <a:pPr>
                <a:defRPr/>
              </a:pPr>
              <a:t>98</a:t>
            </a:fld>
            <a:endParaRPr lang="zh-CN" altLang="en-US"/>
          </a:p>
        </p:txBody>
      </p:sp>
    </p:spTree>
    <p:extLst>
      <p:ext uri="{BB962C8B-B14F-4D97-AF65-F5344CB8AC3E}">
        <p14:creationId xmlns:p14="http://schemas.microsoft.com/office/powerpoint/2010/main" val="1225979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圆角矩形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圆角矩形 5"/>
          <p:cNvSpPr/>
          <p:nvPr/>
        </p:nvSpPr>
        <p:spPr>
          <a:xfrm>
            <a:off x="419100" y="433388"/>
            <a:ext cx="8305800" cy="3109912"/>
          </a:xfrm>
          <a:prstGeom prst="roundRect">
            <a:avLst>
              <a:gd name="adj" fmla="val 4578"/>
            </a:avLst>
          </a:prstGeom>
          <a:gradFill rotWithShape="1">
            <a:gsLst>
              <a:gs pos="0">
                <a:schemeClr val="accent3">
                  <a:lumMod val="20000"/>
                  <a:lumOff val="80000"/>
                </a:schemeClr>
              </a:gs>
              <a:gs pos="39999">
                <a:srgbClr val="85C2FF"/>
              </a:gs>
              <a:gs pos="70000">
                <a:srgbClr val="C4D6EB"/>
              </a:gs>
              <a:gs pos="100000">
                <a:srgbClr val="FFEBFA"/>
              </a:gs>
            </a:gsLst>
            <a:lin ang="5400000" scaled="0"/>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标题 4"/>
          <p:cNvSpPr>
            <a:spLocks noGrp="1"/>
          </p:cNvSpPr>
          <p:nvPr>
            <p:ph type="ctrTitle"/>
          </p:nvPr>
        </p:nvSpPr>
        <p:spPr>
          <a:xfrm>
            <a:off x="722376" y="1280168"/>
            <a:ext cx="7772400" cy="1220138"/>
          </a:xfrm>
        </p:spPr>
        <p:txBody>
          <a:bodyPr lIns="45720" rIns="45720" bIns="45720"/>
          <a:lstStyle>
            <a:lvl1pPr algn="ct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zh-CN" altLang="en-US" dirty="0" smtClean="0"/>
              <a:t>单击此处编辑母版标题样式</a:t>
            </a:r>
            <a:endParaRPr lang="en-US" dirty="0"/>
          </a:p>
        </p:txBody>
      </p:sp>
      <p:sp>
        <p:nvSpPr>
          <p:cNvPr id="20" name="副标题 19"/>
          <p:cNvSpPr>
            <a:spLocks noGrp="1"/>
          </p:cNvSpPr>
          <p:nvPr>
            <p:ph type="subTitle" idx="1"/>
          </p:nvPr>
        </p:nvSpPr>
        <p:spPr>
          <a:xfrm>
            <a:off x="722376" y="3685032"/>
            <a:ext cx="7772400" cy="914400"/>
          </a:xfrm>
        </p:spPr>
        <p:txBody>
          <a:bodyPr tIns="0">
            <a:normAutofit/>
          </a:bodyPr>
          <a:lstStyle>
            <a:lvl1pPr marL="36576" indent="0" algn="l">
              <a:spcBef>
                <a:spcPts val="0"/>
              </a:spcBef>
              <a:buNone/>
              <a:defRPr sz="28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dirty="0" smtClean="0"/>
              <a:t>单击此处编辑母版副标题样式</a:t>
            </a:r>
            <a:endParaRPr lang="en-US" dirty="0"/>
          </a:p>
        </p:txBody>
      </p:sp>
      <p:sp>
        <p:nvSpPr>
          <p:cNvPr id="7" name="日期占位符 18"/>
          <p:cNvSpPr>
            <a:spLocks noGrp="1"/>
          </p:cNvSpPr>
          <p:nvPr>
            <p:ph type="dt" sz="half" idx="10"/>
          </p:nvPr>
        </p:nvSpPr>
        <p:spPr/>
        <p:txBody>
          <a:bodyPr/>
          <a:lstStyle>
            <a:lvl1pPr>
              <a:defRPr/>
            </a:lvl1pPr>
            <a:extLst/>
          </a:lstStyle>
          <a:p>
            <a:pPr>
              <a:defRPr/>
            </a:pPr>
            <a:fld id="{566B1141-CE23-4F19-ADD7-AB5DB5B5BCED}" type="datetime1">
              <a:rPr lang="zh-CN" altLang="en-US"/>
              <a:pPr>
                <a:defRPr/>
              </a:pPr>
              <a:t>2019/10/29</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10"/>
          <p:cNvSpPr>
            <a:spLocks noGrp="1"/>
          </p:cNvSpPr>
          <p:nvPr>
            <p:ph type="sldNum" sz="quarter" idx="12"/>
          </p:nvPr>
        </p:nvSpPr>
        <p:spPr/>
        <p:txBody>
          <a:bodyPr/>
          <a:lstStyle>
            <a:lvl1pPr>
              <a:defRPr/>
            </a:lvl1pPr>
            <a:extLst/>
          </a:lstStyle>
          <a:p>
            <a:pPr>
              <a:defRPr/>
            </a:pPr>
            <a:fld id="{61F4CB95-25F8-4B7E-A78A-3034AF89B33A}"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圆角矩形 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单圆角矩形 5"/>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zh-CN" altLang="en-US" smtClean="0"/>
              <a:t>单击此处编辑母版标题样式</a:t>
            </a:r>
            <a:endParaRPr lang="en-US"/>
          </a:p>
        </p:txBody>
      </p:sp>
      <p:sp>
        <p:nvSpPr>
          <p:cNvPr id="4" name="文本占位符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3" name="图片占位符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zh-CN" altLang="en-US" noProof="0" smtClean="0"/>
              <a:t>单击图标添加图片</a:t>
            </a:r>
            <a:endParaRPr lang="en-US" noProof="0"/>
          </a:p>
        </p:txBody>
      </p:sp>
      <p:sp>
        <p:nvSpPr>
          <p:cNvPr id="7" name="日期占位符 4"/>
          <p:cNvSpPr>
            <a:spLocks noGrp="1"/>
          </p:cNvSpPr>
          <p:nvPr>
            <p:ph type="dt" sz="half" idx="10"/>
          </p:nvPr>
        </p:nvSpPr>
        <p:spPr/>
        <p:txBody>
          <a:bodyPr/>
          <a:lstStyle>
            <a:lvl1pPr>
              <a:defRPr/>
            </a:lvl1pPr>
            <a:extLst/>
          </a:lstStyle>
          <a:p>
            <a:pPr>
              <a:defRPr/>
            </a:pPr>
            <a:fld id="{FB7B1B17-BFA1-45E1-9C66-14CD6DBFAD20}" type="datetime1">
              <a:rPr lang="zh-CN" altLang="en-US"/>
              <a:pPr>
                <a:defRPr/>
              </a:pPr>
              <a:t>2019/10/29</a:t>
            </a:fld>
            <a:endParaRPr lang="zh-CN" altLang="en-US"/>
          </a:p>
        </p:txBody>
      </p:sp>
      <p:sp>
        <p:nvSpPr>
          <p:cNvPr id="8" name="页脚占位符 5"/>
          <p:cNvSpPr>
            <a:spLocks noGrp="1"/>
          </p:cNvSpPr>
          <p:nvPr>
            <p:ph type="ftr" sz="quarter" idx="11"/>
          </p:nvPr>
        </p:nvSpPr>
        <p:spPr/>
        <p:txBody>
          <a:bodyPr/>
          <a:lstStyle>
            <a:lvl1pPr>
              <a:defRPr/>
            </a:lvl1pPr>
            <a:extLst/>
          </a:lstStyle>
          <a:p>
            <a:pPr>
              <a:defRPr/>
            </a:pPr>
            <a:endParaRPr lang="zh-CN" altLang="en-US"/>
          </a:p>
        </p:txBody>
      </p:sp>
      <p:sp>
        <p:nvSpPr>
          <p:cNvPr id="9" name="灯片编号占位符 6"/>
          <p:cNvSpPr>
            <a:spLocks noGrp="1"/>
          </p:cNvSpPr>
          <p:nvPr>
            <p:ph type="sldNum" sz="quarter" idx="12"/>
          </p:nvPr>
        </p:nvSpPr>
        <p:spPr/>
        <p:txBody>
          <a:bodyPr/>
          <a:lstStyle>
            <a:lvl1pPr>
              <a:defRPr/>
            </a:lvl1pPr>
            <a:extLst/>
          </a:lstStyle>
          <a:p>
            <a:pPr>
              <a:defRPr/>
            </a:pPr>
            <a:fld id="{F5C67E1C-7FB5-42C4-93DD-4598281607C9}"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02920" y="4983480"/>
            <a:ext cx="8183880" cy="105156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502920" y="530352"/>
            <a:ext cx="8183880" cy="418795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fld id="{8359C670-D4FC-4A16-BE7E-DCFCC7401004}" type="datetime1">
              <a:rPr lang="zh-CN" altLang="en-US"/>
              <a:pPr>
                <a:defRPr/>
              </a:pPr>
              <a:t>2019/10/29</a:t>
            </a:fld>
            <a:endParaRPr lang="zh-CN" altLang="en-US"/>
          </a:p>
        </p:txBody>
      </p:sp>
      <p:sp>
        <p:nvSpPr>
          <p:cNvPr id="5" name="页脚占位符 17"/>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4EF8E691-3B45-46E8-AAEE-1ADEF10CA828}"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4"/>
            <a:ext cx="1981200" cy="5257799"/>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533400" y="533402"/>
            <a:ext cx="5943600" cy="52578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fld id="{8FF9B942-5F6A-4485-AE2A-7B3B51A1486E}" type="datetime1">
              <a:rPr lang="zh-CN" altLang="en-US"/>
              <a:pPr>
                <a:defRPr/>
              </a:pPr>
              <a:t>2019/10/29</a:t>
            </a:fld>
            <a:endParaRPr lang="zh-CN" altLang="en-US"/>
          </a:p>
        </p:txBody>
      </p:sp>
      <p:sp>
        <p:nvSpPr>
          <p:cNvPr id="5" name="页脚占位符 17"/>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21AFCDB1-16FA-4795-BAAF-CE7F76CE2DFC}"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p:cNvSpPr>
          <p:nvPr>
            <p:ph type="dt" sz="half" idx="10"/>
          </p:nvPr>
        </p:nvSpPr>
        <p:spPr/>
        <p:txBody>
          <a:bodyPr/>
          <a:lstStyle>
            <a:lvl1pPr>
              <a:defRPr/>
            </a:lvl1pPr>
          </a:lstStyle>
          <a:p>
            <a:pPr>
              <a:defRPr/>
            </a:pPr>
            <a:fld id="{8F0EFF24-3FF7-45E8-98AE-67B3FD117390}" type="datetime1">
              <a:rPr lang="zh-CN" altLang="en-US"/>
              <a:pPr>
                <a:defRPr/>
              </a:pPr>
              <a:t>2019/10/29</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952F93B6-88DD-47CD-AA25-ECC67D08CDF2}"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400"/>
            </a:lvl1pPr>
            <a:lvl2pPr>
              <a:defRPr sz="2000"/>
            </a:lvl2pPr>
            <a:lvl3pPr>
              <a:defRPr sz="20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1"/>
          <p:cNvSpPr>
            <a:spLocks noGrp="1"/>
          </p:cNvSpPr>
          <p:nvPr>
            <p:ph type="dt" sz="half" idx="10"/>
          </p:nvPr>
        </p:nvSpPr>
        <p:spPr/>
        <p:txBody>
          <a:bodyPr/>
          <a:lstStyle>
            <a:lvl1pPr>
              <a:defRPr/>
            </a:lvl1pPr>
          </a:lstStyle>
          <a:p>
            <a:pPr>
              <a:defRPr/>
            </a:pPr>
            <a:fld id="{5EF24259-B10B-45DC-BA1F-63E1A486804B}" type="datetime1">
              <a:rPr lang="zh-CN" altLang="en-US"/>
              <a:pPr>
                <a:defRPr/>
              </a:pPr>
              <a:t>2019/10/29</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B056A5FD-7424-4222-8FE6-B75B53351CB2}"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
          <p:cNvSpPr>
            <a:spLocks noGrp="1"/>
          </p:cNvSpPr>
          <p:nvPr>
            <p:ph type="dt" sz="half" idx="10"/>
          </p:nvPr>
        </p:nvSpPr>
        <p:spPr/>
        <p:txBody>
          <a:bodyPr/>
          <a:lstStyle>
            <a:lvl1pPr>
              <a:defRPr/>
            </a:lvl1pPr>
          </a:lstStyle>
          <a:p>
            <a:pPr>
              <a:defRPr/>
            </a:pPr>
            <a:fld id="{E48513C7-EAFC-4923-84FC-E02AE4C83A28}" type="datetime1">
              <a:rPr lang="zh-CN" altLang="en-US"/>
              <a:pPr>
                <a:defRPr/>
              </a:pPr>
              <a:t>2019/10/29</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5FB211EC-14D3-41A1-8559-71C30588A7A9}"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3238" y="1557338"/>
            <a:ext cx="4014787" cy="418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0425" y="1557338"/>
            <a:ext cx="4016375" cy="418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p:cNvSpPr>
          <p:nvPr>
            <p:ph type="dt" sz="half" idx="10"/>
          </p:nvPr>
        </p:nvSpPr>
        <p:spPr/>
        <p:txBody>
          <a:bodyPr/>
          <a:lstStyle>
            <a:lvl1pPr>
              <a:defRPr/>
            </a:lvl1pPr>
          </a:lstStyle>
          <a:p>
            <a:pPr>
              <a:defRPr/>
            </a:pPr>
            <a:fld id="{E04A059A-3CF7-4A69-A058-C137BB74B881}" type="datetime1">
              <a:rPr lang="zh-CN" altLang="en-US"/>
              <a:pPr>
                <a:defRPr/>
              </a:pPr>
              <a:t>2019/10/29</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3"/>
          <p:cNvSpPr>
            <a:spLocks noGrp="1"/>
          </p:cNvSpPr>
          <p:nvPr>
            <p:ph type="sldNum" sz="quarter" idx="12"/>
          </p:nvPr>
        </p:nvSpPr>
        <p:spPr/>
        <p:txBody>
          <a:bodyPr/>
          <a:lstStyle>
            <a:lvl1pPr>
              <a:defRPr/>
            </a:lvl1pPr>
          </a:lstStyle>
          <a:p>
            <a:pPr>
              <a:defRPr/>
            </a:pPr>
            <a:fld id="{A78F72D6-4439-477F-BB4B-A342EE353650}"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p:cNvSpPr>
          <p:nvPr>
            <p:ph type="dt" sz="half" idx="10"/>
          </p:nvPr>
        </p:nvSpPr>
        <p:spPr/>
        <p:txBody>
          <a:bodyPr/>
          <a:lstStyle>
            <a:lvl1pPr>
              <a:defRPr/>
            </a:lvl1pPr>
          </a:lstStyle>
          <a:p>
            <a:pPr>
              <a:defRPr/>
            </a:pPr>
            <a:fld id="{8BD1C5C0-2FE0-4657-8E36-107B62F17E9B}" type="datetime1">
              <a:rPr lang="zh-CN" altLang="en-US"/>
              <a:pPr>
                <a:defRPr/>
              </a:pPr>
              <a:t>2019/10/29</a:t>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3"/>
          <p:cNvSpPr>
            <a:spLocks noGrp="1"/>
          </p:cNvSpPr>
          <p:nvPr>
            <p:ph type="sldNum" sz="quarter" idx="12"/>
          </p:nvPr>
        </p:nvSpPr>
        <p:spPr/>
        <p:txBody>
          <a:bodyPr/>
          <a:lstStyle>
            <a:lvl1pPr>
              <a:defRPr/>
            </a:lvl1pPr>
          </a:lstStyle>
          <a:p>
            <a:pPr>
              <a:defRPr/>
            </a:pPr>
            <a:fld id="{4EB66C9F-60E3-4B0A-9A10-CF5B1C4F6493}"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p:cNvSpPr>
          <p:nvPr>
            <p:ph type="dt" sz="half" idx="10"/>
          </p:nvPr>
        </p:nvSpPr>
        <p:spPr/>
        <p:txBody>
          <a:bodyPr/>
          <a:lstStyle>
            <a:lvl1pPr>
              <a:defRPr/>
            </a:lvl1pPr>
          </a:lstStyle>
          <a:p>
            <a:pPr>
              <a:defRPr/>
            </a:pPr>
            <a:fld id="{FC63FBFC-A8E1-4B41-A7D7-6D05403ACFAF}" type="datetime1">
              <a:rPr lang="zh-CN" altLang="en-US"/>
              <a:pPr>
                <a:defRPr/>
              </a:pPr>
              <a:t>2019/10/29</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40861DE5-FCF0-488E-8F3F-2178BBD6A248}"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E4EBAD3F-C552-489B-8EDF-290F9EA3C223}" type="datetime1">
              <a:rPr lang="zh-CN" altLang="en-US"/>
              <a:pPr>
                <a:defRPr/>
              </a:pPr>
              <a:t>2019/10/29</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C33C976B-9275-40B5-8C6A-BAF1F3BA4138}"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02920" y="4983480"/>
            <a:ext cx="8183880" cy="1051560"/>
          </a:xfrm>
        </p:spPr>
        <p:txBody>
          <a:bodyPr/>
          <a:lstStyle/>
          <a:p>
            <a:r>
              <a:rPr lang="zh-CN" altLang="en-US" smtClean="0"/>
              <a:t>单击此处编辑母版标题样式</a:t>
            </a:r>
            <a:endParaRPr lang="en-US"/>
          </a:p>
        </p:txBody>
      </p:sp>
      <p:sp>
        <p:nvSpPr>
          <p:cNvPr id="3" name="内容占位符 2"/>
          <p:cNvSpPr>
            <a:spLocks noGrp="1"/>
          </p:cNvSpPr>
          <p:nvPr>
            <p:ph idx="1"/>
          </p:nvPr>
        </p:nvSpPr>
        <p:spPr>
          <a:xfrm>
            <a:off x="502920" y="530352"/>
            <a:ext cx="8183880" cy="41879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fld id="{0CFABD76-C6A5-4586-92E2-5A8767747C7E}" type="datetime1">
              <a:rPr lang="zh-CN" altLang="en-US"/>
              <a:pPr>
                <a:defRPr/>
              </a:pPr>
              <a:t>2019/10/29</a:t>
            </a:fld>
            <a:endParaRPr lang="zh-CN" altLang="en-US"/>
          </a:p>
        </p:txBody>
      </p:sp>
      <p:sp>
        <p:nvSpPr>
          <p:cNvPr id="5" name="页脚占位符 17"/>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1AB7F40F-286F-47C1-99EE-B480BDF01DFB}"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p:cNvSpPr>
          <p:nvPr>
            <p:ph type="dt" sz="half" idx="10"/>
          </p:nvPr>
        </p:nvSpPr>
        <p:spPr/>
        <p:txBody>
          <a:bodyPr/>
          <a:lstStyle>
            <a:lvl1pPr>
              <a:defRPr/>
            </a:lvl1pPr>
          </a:lstStyle>
          <a:p>
            <a:pPr>
              <a:defRPr/>
            </a:pPr>
            <a:fld id="{616DA01C-A791-4B17-B90C-791C3C1C366A}" type="datetime1">
              <a:rPr lang="zh-CN" altLang="en-US"/>
              <a:pPr>
                <a:defRPr/>
              </a:pPr>
              <a:t>2019/10/29</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3"/>
          <p:cNvSpPr>
            <a:spLocks noGrp="1"/>
          </p:cNvSpPr>
          <p:nvPr>
            <p:ph type="sldNum" sz="quarter" idx="12"/>
          </p:nvPr>
        </p:nvSpPr>
        <p:spPr/>
        <p:txBody>
          <a:bodyPr/>
          <a:lstStyle>
            <a:lvl1pPr>
              <a:defRPr/>
            </a:lvl1pPr>
          </a:lstStyle>
          <a:p>
            <a:pPr>
              <a:defRPr/>
            </a:pPr>
            <a:fld id="{E0902CA2-861C-41B9-B5E2-123F68F92180}"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p:cNvSpPr>
          <p:nvPr>
            <p:ph type="dt" sz="half" idx="10"/>
          </p:nvPr>
        </p:nvSpPr>
        <p:spPr/>
        <p:txBody>
          <a:bodyPr/>
          <a:lstStyle>
            <a:lvl1pPr>
              <a:defRPr/>
            </a:lvl1pPr>
          </a:lstStyle>
          <a:p>
            <a:pPr>
              <a:defRPr/>
            </a:pPr>
            <a:fld id="{439AEC29-6DA6-4AAE-8086-BC8C65E0E18B}" type="datetime1">
              <a:rPr lang="zh-CN" altLang="en-US"/>
              <a:pPr>
                <a:defRPr/>
              </a:pPr>
              <a:t>2019/10/29</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3"/>
          <p:cNvSpPr>
            <a:spLocks noGrp="1"/>
          </p:cNvSpPr>
          <p:nvPr>
            <p:ph type="sldNum" sz="quarter" idx="12"/>
          </p:nvPr>
        </p:nvSpPr>
        <p:spPr/>
        <p:txBody>
          <a:bodyPr/>
          <a:lstStyle>
            <a:lvl1pPr>
              <a:defRPr/>
            </a:lvl1pPr>
          </a:lstStyle>
          <a:p>
            <a:pPr>
              <a:defRPr/>
            </a:pPr>
            <a:fld id="{5638EDA0-822D-4CD9-8F94-3AD88DD92C46}"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p:cNvSpPr>
          <p:nvPr>
            <p:ph type="dt" sz="half" idx="10"/>
          </p:nvPr>
        </p:nvSpPr>
        <p:spPr/>
        <p:txBody>
          <a:bodyPr/>
          <a:lstStyle>
            <a:lvl1pPr>
              <a:defRPr/>
            </a:lvl1pPr>
          </a:lstStyle>
          <a:p>
            <a:pPr>
              <a:defRPr/>
            </a:pPr>
            <a:fld id="{67F10A29-BACE-48A9-8212-FE8D1F9B2DE7}" type="datetime1">
              <a:rPr lang="zh-CN" altLang="en-US"/>
              <a:pPr>
                <a:defRPr/>
              </a:pPr>
              <a:t>2019/10/29</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1C5E34AC-8337-4A95-BC1F-E26489B4312F}"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2575" y="476250"/>
            <a:ext cx="2054225" cy="52689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76250"/>
            <a:ext cx="6011862" cy="52689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p:cNvSpPr>
          <p:nvPr>
            <p:ph type="dt" sz="half" idx="10"/>
          </p:nvPr>
        </p:nvSpPr>
        <p:spPr/>
        <p:txBody>
          <a:bodyPr/>
          <a:lstStyle>
            <a:lvl1pPr>
              <a:defRPr/>
            </a:lvl1pPr>
          </a:lstStyle>
          <a:p>
            <a:pPr>
              <a:defRPr/>
            </a:pPr>
            <a:fld id="{CFB81AB0-49C1-46BA-AD5B-8026704F5D76}" type="datetime1">
              <a:rPr lang="zh-CN" altLang="en-US"/>
              <a:pPr>
                <a:defRPr/>
              </a:pPr>
              <a:t>2019/10/29</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5B47E279-A1E8-4533-9BAF-6C4B217E1BBB}"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圆角矩形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圆角矩形 4"/>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C51A810E-BCEA-4FBC-9E0C-A0E24EE798C9}" type="datetime1">
              <a:rPr lang="zh-CN" altLang="en-US"/>
              <a:pPr>
                <a:defRPr/>
              </a:pPr>
              <a:t>2019/10/29</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E337629B-AD01-4813-BFDA-7F5E680174AD}"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en-US" dirty="0"/>
          </a:p>
        </p:txBody>
      </p:sp>
      <p:sp>
        <p:nvSpPr>
          <p:cNvPr id="3" name="内容占位符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4"/>
          <p:cNvSpPr>
            <a:spLocks noGrp="1"/>
          </p:cNvSpPr>
          <p:nvPr>
            <p:ph type="dt" sz="half" idx="10"/>
          </p:nvPr>
        </p:nvSpPr>
        <p:spPr/>
        <p:txBody>
          <a:bodyPr/>
          <a:lstStyle>
            <a:lvl1pPr>
              <a:defRPr/>
            </a:lvl1pPr>
          </a:lstStyle>
          <a:p>
            <a:pPr>
              <a:defRPr/>
            </a:pPr>
            <a:fld id="{23F1F135-7043-43A7-B56C-F0F95B312303}" type="datetime1">
              <a:rPr lang="zh-CN" altLang="en-US"/>
              <a:pPr>
                <a:defRPr/>
              </a:pPr>
              <a:t>2019/10/29</a:t>
            </a:fld>
            <a:endParaRPr lang="zh-CN" altLang="en-US"/>
          </a:p>
        </p:txBody>
      </p:sp>
      <p:sp>
        <p:nvSpPr>
          <p:cNvPr id="6" name="页脚占位符 17"/>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a:lvl1pPr>
          </a:lstStyle>
          <a:p>
            <a:pPr>
              <a:defRPr/>
            </a:pPr>
            <a:fld id="{7D04A45C-A511-445F-846B-34A055772FDD}"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2920" y="4983480"/>
            <a:ext cx="8183880" cy="1051560"/>
          </a:xfrm>
        </p:spPr>
        <p:txBody>
          <a:bodyPr/>
          <a:lstStyle>
            <a:lvl1pPr>
              <a:defRPr b="1"/>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24"/>
          <p:cNvSpPr>
            <a:spLocks noGrp="1"/>
          </p:cNvSpPr>
          <p:nvPr>
            <p:ph type="dt" sz="half" idx="10"/>
          </p:nvPr>
        </p:nvSpPr>
        <p:spPr/>
        <p:txBody>
          <a:bodyPr/>
          <a:lstStyle>
            <a:lvl1pPr>
              <a:defRPr/>
            </a:lvl1pPr>
          </a:lstStyle>
          <a:p>
            <a:pPr>
              <a:defRPr/>
            </a:pPr>
            <a:fld id="{A3EB6504-951F-450E-BCE5-141D745EB67C}" type="datetime1">
              <a:rPr lang="zh-CN" altLang="en-US"/>
              <a:pPr>
                <a:defRPr/>
              </a:pPr>
              <a:t>2019/10/29</a:t>
            </a:fld>
            <a:endParaRPr lang="zh-CN" altLang="en-US"/>
          </a:p>
        </p:txBody>
      </p:sp>
      <p:sp>
        <p:nvSpPr>
          <p:cNvPr id="8" name="页脚占位符 17"/>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pPr>
              <a:defRPr/>
            </a:pPr>
            <a:fld id="{215C8BA8-36D9-44BF-8175-C8DEAB00CD7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4"/>
          <p:cNvSpPr>
            <a:spLocks noGrp="1"/>
          </p:cNvSpPr>
          <p:nvPr>
            <p:ph type="dt" sz="half" idx="10"/>
          </p:nvPr>
        </p:nvSpPr>
        <p:spPr/>
        <p:txBody>
          <a:bodyPr/>
          <a:lstStyle>
            <a:lvl1pPr>
              <a:defRPr/>
            </a:lvl1pPr>
          </a:lstStyle>
          <a:p>
            <a:pPr>
              <a:defRPr/>
            </a:pPr>
            <a:fld id="{DC354FA8-C621-4702-91EF-765FB75CC90D}" type="datetime1">
              <a:rPr lang="zh-CN" altLang="en-US"/>
              <a:pPr>
                <a:defRPr/>
              </a:pPr>
              <a:t>2019/10/29</a:t>
            </a:fld>
            <a:endParaRPr lang="zh-CN" altLang="en-US"/>
          </a:p>
        </p:txBody>
      </p:sp>
      <p:sp>
        <p:nvSpPr>
          <p:cNvPr id="4" name="页脚占位符 17"/>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2DD8FAF4-2FD3-4F16-8DD4-78C272B1794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圆角矩形 1"/>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日期占位符 1"/>
          <p:cNvSpPr>
            <a:spLocks noGrp="1"/>
          </p:cNvSpPr>
          <p:nvPr>
            <p:ph type="dt" sz="half" idx="10"/>
          </p:nvPr>
        </p:nvSpPr>
        <p:spPr/>
        <p:txBody>
          <a:bodyPr/>
          <a:lstStyle>
            <a:lvl1pPr>
              <a:defRPr/>
            </a:lvl1pPr>
            <a:extLst/>
          </a:lstStyle>
          <a:p>
            <a:pPr>
              <a:defRPr/>
            </a:pPr>
            <a:fld id="{D2E52D3E-53E6-4782-A14A-0145CF76C74F}" type="datetime1">
              <a:rPr lang="zh-CN" altLang="en-US"/>
              <a:pPr>
                <a:defRPr/>
              </a:pPr>
              <a:t>2019/10/29</a:t>
            </a:fld>
            <a:endParaRPr lang="zh-CN" altLang="en-US"/>
          </a:p>
        </p:txBody>
      </p:sp>
      <p:sp>
        <p:nvSpPr>
          <p:cNvPr id="4" name="页脚占位符 2"/>
          <p:cNvSpPr>
            <a:spLocks noGrp="1"/>
          </p:cNvSpPr>
          <p:nvPr>
            <p:ph type="ftr" sz="quarter" idx="11"/>
          </p:nvPr>
        </p:nvSpPr>
        <p:spPr/>
        <p:txBody>
          <a:bodyPr/>
          <a:lstStyle>
            <a:lvl1pPr>
              <a:defRPr/>
            </a:lvl1pPr>
            <a:extLst/>
          </a:lstStyle>
          <a:p>
            <a:pPr>
              <a:defRPr/>
            </a:pPr>
            <a:endParaRPr lang="zh-CN" altLang="en-US"/>
          </a:p>
        </p:txBody>
      </p:sp>
      <p:sp>
        <p:nvSpPr>
          <p:cNvPr id="5" name="灯片编号占位符 3"/>
          <p:cNvSpPr>
            <a:spLocks noGrp="1"/>
          </p:cNvSpPr>
          <p:nvPr>
            <p:ph type="sldNum" sz="quarter" idx="12"/>
          </p:nvPr>
        </p:nvSpPr>
        <p:spPr/>
        <p:txBody>
          <a:bodyPr/>
          <a:lstStyle>
            <a:lvl1pPr>
              <a:defRPr/>
            </a:lvl1pPr>
            <a:extLst/>
          </a:lstStyle>
          <a:p>
            <a:pPr>
              <a:defRPr/>
            </a:pPr>
            <a:fld id="{4ADAD9CD-287F-424C-8DE0-B683C22DA317}"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标题和正文">
    <p:spTree>
      <p:nvGrpSpPr>
        <p:cNvPr id="1" name=""/>
        <p:cNvGrpSpPr/>
        <p:nvPr/>
      </p:nvGrpSpPr>
      <p:grpSpPr>
        <a:xfrm>
          <a:off x="0" y="0"/>
          <a:ext cx="0" cy="0"/>
          <a:chOff x="0" y="0"/>
          <a:chExt cx="0" cy="0"/>
        </a:xfrm>
      </p:grpSpPr>
      <p:sp>
        <p:nvSpPr>
          <p:cNvPr id="4" name="圆角矩形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圆角矩形 4"/>
          <p:cNvSpPr/>
          <p:nvPr/>
        </p:nvSpPr>
        <p:spPr>
          <a:xfrm>
            <a:off x="419100" y="433388"/>
            <a:ext cx="8305800" cy="923925"/>
          </a:xfrm>
          <a:prstGeom prst="roundRect">
            <a:avLst>
              <a:gd name="adj" fmla="val 4578"/>
            </a:avLst>
          </a:prstGeom>
          <a:gradFill rotWithShape="1">
            <a:gsLst>
              <a:gs pos="0">
                <a:schemeClr val="accent3">
                  <a:lumMod val="20000"/>
                  <a:lumOff val="80000"/>
                </a:schemeClr>
              </a:gs>
              <a:gs pos="39999">
                <a:srgbClr val="85C2FF"/>
              </a:gs>
              <a:gs pos="70000">
                <a:srgbClr val="C4D6EB"/>
              </a:gs>
              <a:gs pos="100000">
                <a:srgbClr val="FFEBFA"/>
              </a:gs>
            </a:gsLst>
            <a:lin ang="5400000" scaled="0"/>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标题 6"/>
          <p:cNvSpPr>
            <a:spLocks noGrp="1"/>
          </p:cNvSpPr>
          <p:nvPr>
            <p:ph type="title"/>
          </p:nvPr>
        </p:nvSpPr>
        <p:spPr>
          <a:xfrm>
            <a:off x="500034" y="500042"/>
            <a:ext cx="8183562" cy="642942"/>
          </a:xfrm>
        </p:spPr>
        <p:txBody>
          <a:bodyPr/>
          <a:lstStyle/>
          <a:p>
            <a:r>
              <a:rPr lang="zh-CN" altLang="en-US" smtClean="0"/>
              <a:t>单击此处编辑母版标题样式</a:t>
            </a:r>
            <a:endParaRPr lang="zh-CN" altLang="en-US"/>
          </a:p>
        </p:txBody>
      </p:sp>
      <p:sp>
        <p:nvSpPr>
          <p:cNvPr id="9" name="文本占位符 8"/>
          <p:cNvSpPr>
            <a:spLocks noGrp="1"/>
          </p:cNvSpPr>
          <p:nvPr>
            <p:ph type="body" sz="quarter" idx="13"/>
          </p:nvPr>
        </p:nvSpPr>
        <p:spPr>
          <a:xfrm>
            <a:off x="500062" y="1714500"/>
            <a:ext cx="8143903" cy="4286268"/>
          </a:xfrm>
        </p:spPr>
        <p:txBody>
          <a:bodyPr>
            <a:normAutofit/>
          </a:bodyPr>
          <a:lstStyle>
            <a:lvl1pPr marL="0" indent="0">
              <a:buNone/>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1"/>
          <p:cNvSpPr>
            <a:spLocks noGrp="1"/>
          </p:cNvSpPr>
          <p:nvPr>
            <p:ph type="dt" sz="half" idx="14"/>
          </p:nvPr>
        </p:nvSpPr>
        <p:spPr/>
        <p:txBody>
          <a:bodyPr/>
          <a:lstStyle>
            <a:lvl1pPr>
              <a:defRPr/>
            </a:lvl1pPr>
            <a:extLst/>
          </a:lstStyle>
          <a:p>
            <a:pPr>
              <a:defRPr/>
            </a:pPr>
            <a:fld id="{88EF9ABD-8802-4124-88BD-079128F1F844}" type="datetime1">
              <a:rPr lang="zh-CN" altLang="en-US"/>
              <a:pPr>
                <a:defRPr/>
              </a:pPr>
              <a:t>2019/10/29</a:t>
            </a:fld>
            <a:endParaRPr lang="zh-CN" altLang="en-US"/>
          </a:p>
        </p:txBody>
      </p:sp>
      <p:sp>
        <p:nvSpPr>
          <p:cNvPr id="8" name="页脚占位符 2"/>
          <p:cNvSpPr>
            <a:spLocks noGrp="1"/>
          </p:cNvSpPr>
          <p:nvPr>
            <p:ph type="ftr" sz="quarter" idx="15"/>
          </p:nvPr>
        </p:nvSpPr>
        <p:spPr/>
        <p:txBody>
          <a:bodyPr/>
          <a:lstStyle>
            <a:lvl1pPr>
              <a:defRPr/>
            </a:lvl1pPr>
            <a:extLst/>
          </a:lstStyle>
          <a:p>
            <a:pPr>
              <a:defRPr/>
            </a:pPr>
            <a:endParaRPr lang="zh-CN" altLang="en-US"/>
          </a:p>
        </p:txBody>
      </p:sp>
      <p:sp>
        <p:nvSpPr>
          <p:cNvPr id="10" name="灯片编号占位符 3"/>
          <p:cNvSpPr>
            <a:spLocks noGrp="1"/>
          </p:cNvSpPr>
          <p:nvPr>
            <p:ph type="sldNum" sz="quarter" idx="16"/>
          </p:nvPr>
        </p:nvSpPr>
        <p:spPr/>
        <p:txBody>
          <a:bodyPr/>
          <a:lstStyle>
            <a:lvl1pPr>
              <a:defRPr/>
            </a:lvl1pPr>
            <a:extLst/>
          </a:lstStyle>
          <a:p>
            <a:pPr>
              <a:defRPr/>
            </a:pPr>
            <a:fld id="{7E00C8B5-0289-4422-94D3-8AA93C8933F3}"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4"/>
          <p:cNvSpPr>
            <a:spLocks noGrp="1"/>
          </p:cNvSpPr>
          <p:nvPr>
            <p:ph type="dt" sz="half" idx="10"/>
          </p:nvPr>
        </p:nvSpPr>
        <p:spPr/>
        <p:txBody>
          <a:bodyPr/>
          <a:lstStyle>
            <a:lvl1pPr>
              <a:defRPr/>
            </a:lvl1pPr>
          </a:lstStyle>
          <a:p>
            <a:pPr>
              <a:defRPr/>
            </a:pPr>
            <a:fld id="{5A0C15C7-E79F-461D-BB27-765A85A9DEC0}" type="datetime1">
              <a:rPr lang="zh-CN" altLang="en-US"/>
              <a:pPr>
                <a:defRPr/>
              </a:pPr>
              <a:t>2019/10/29</a:t>
            </a:fld>
            <a:endParaRPr lang="zh-CN" altLang="en-US"/>
          </a:p>
        </p:txBody>
      </p:sp>
      <p:sp>
        <p:nvSpPr>
          <p:cNvPr id="6" name="页脚占位符 17"/>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a:lvl1pPr>
          </a:lstStyle>
          <a:p>
            <a:pPr>
              <a:defRPr/>
            </a:pPr>
            <a:fld id="{D1FAF663-C98D-469B-A619-F93E52AC87DF}"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圆角矩形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圆角矩形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标题占位符 12"/>
          <p:cNvSpPr>
            <a:spLocks noGrp="1"/>
          </p:cNvSpPr>
          <p:nvPr>
            <p:ph type="title"/>
          </p:nvPr>
        </p:nvSpPr>
        <p:spPr>
          <a:xfrm>
            <a:off x="503238" y="4986338"/>
            <a:ext cx="8183562" cy="1050925"/>
          </a:xfrm>
          <a:prstGeom prst="rect">
            <a:avLst/>
          </a:prstGeom>
        </p:spPr>
        <p:txBody>
          <a:bodyPr vert="horz" anchor="b">
            <a:normAutofit/>
          </a:bodyPr>
          <a:lstStyle/>
          <a:p>
            <a:r>
              <a:rPr lang="zh-CN" altLang="en-US" smtClean="0"/>
              <a:t>单击此处编辑母版标题样式</a:t>
            </a:r>
            <a:endParaRPr lang="en-US"/>
          </a:p>
        </p:txBody>
      </p:sp>
      <p:sp>
        <p:nvSpPr>
          <p:cNvPr id="1031" name="文本占位符 3"/>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25" name="日期占位符 24"/>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ea typeface="+mn-ea"/>
              </a:defRPr>
            </a:lvl1pPr>
            <a:extLst/>
          </a:lstStyle>
          <a:p>
            <a:pPr>
              <a:defRPr/>
            </a:pPr>
            <a:fld id="{F0738A9A-1D2E-49C6-8818-783380CC26BC}" type="datetime1">
              <a:rPr lang="zh-CN" altLang="en-US"/>
              <a:pPr>
                <a:defRPr/>
              </a:pPr>
              <a:t>2019/10/29</a:t>
            </a:fld>
            <a:endParaRPr lang="zh-CN" altLang="en-US"/>
          </a:p>
        </p:txBody>
      </p:sp>
      <p:sp>
        <p:nvSpPr>
          <p:cNvPr id="18" name="页脚占位符 17"/>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ea typeface="+mn-ea"/>
              </a:defRPr>
            </a:lvl1pPr>
            <a:extLst/>
          </a:lstStyle>
          <a:p>
            <a:pPr>
              <a:defRPr/>
            </a:pPr>
            <a:endParaRPr lang="zh-CN" altLang="en-US"/>
          </a:p>
        </p:txBody>
      </p:sp>
      <p:sp>
        <p:nvSpPr>
          <p:cNvPr id="5" name="灯片编号占位符 4"/>
          <p:cNvSpPr>
            <a:spLocks noGrp="1"/>
          </p:cNvSpPr>
          <p:nvPr>
            <p:ph type="sldNum" sz="quarter" idx="4"/>
          </p:nvPr>
        </p:nvSpPr>
        <p:spPr>
          <a:xfrm>
            <a:off x="8348663" y="6111875"/>
            <a:ext cx="4572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ea typeface="+mn-ea"/>
              </a:defRPr>
            </a:lvl1pPr>
            <a:extLst/>
          </a:lstStyle>
          <a:p>
            <a:pPr>
              <a:defRPr/>
            </a:pPr>
            <a:fld id="{C66222A1-E9AD-421E-98B4-6773CA01F68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61" r:id="rId1"/>
    <p:sldLayoutId id="2147484243" r:id="rId2"/>
    <p:sldLayoutId id="2147484262" r:id="rId3"/>
    <p:sldLayoutId id="2147484244" r:id="rId4"/>
    <p:sldLayoutId id="2147484245" r:id="rId5"/>
    <p:sldLayoutId id="2147484246" r:id="rId6"/>
    <p:sldLayoutId id="2147484263" r:id="rId7"/>
    <p:sldLayoutId id="2147484264" r:id="rId8"/>
    <p:sldLayoutId id="2147484247" r:id="rId9"/>
    <p:sldLayoutId id="2147484265" r:id="rId10"/>
    <p:sldLayoutId id="2147484248" r:id="rId11"/>
    <p:sldLayoutId id="2147484249" r:id="rId12"/>
  </p:sldLayoutIdLst>
  <p:hf hdr="0" ftr="0" dt="0"/>
  <p:txStyles>
    <p:title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FF8D3E"/>
          </a:solidFill>
          <a:latin typeface="Verdana" pitchFamily="34" charset="0"/>
          <a:ea typeface="微软雅黑" pitchFamily="34" charset="-122"/>
        </a:defRPr>
      </a:lvl2pPr>
      <a:lvl3pPr algn="l" rtl="0" eaLnBrk="0" fontAlgn="base" hangingPunct="0">
        <a:spcBef>
          <a:spcPct val="0"/>
        </a:spcBef>
        <a:spcAft>
          <a:spcPct val="0"/>
        </a:spcAft>
        <a:defRPr sz="3600" b="1">
          <a:solidFill>
            <a:srgbClr val="FF8D3E"/>
          </a:solidFill>
          <a:latin typeface="Verdana" pitchFamily="34" charset="0"/>
          <a:ea typeface="微软雅黑" pitchFamily="34" charset="-122"/>
        </a:defRPr>
      </a:lvl3pPr>
      <a:lvl4pPr algn="l" rtl="0" eaLnBrk="0" fontAlgn="base" hangingPunct="0">
        <a:spcBef>
          <a:spcPct val="0"/>
        </a:spcBef>
        <a:spcAft>
          <a:spcPct val="0"/>
        </a:spcAft>
        <a:defRPr sz="3600" b="1">
          <a:solidFill>
            <a:srgbClr val="FF8D3E"/>
          </a:solidFill>
          <a:latin typeface="Verdana" pitchFamily="34" charset="0"/>
          <a:ea typeface="微软雅黑" pitchFamily="34" charset="-122"/>
        </a:defRPr>
      </a:lvl4pPr>
      <a:lvl5pPr algn="l" rtl="0" eaLnBrk="0" fontAlgn="base" hangingPunct="0">
        <a:spcBef>
          <a:spcPct val="0"/>
        </a:spcBef>
        <a:spcAft>
          <a:spcPct val="0"/>
        </a:spcAft>
        <a:defRPr sz="3600" b="1">
          <a:solidFill>
            <a:srgbClr val="FF8D3E"/>
          </a:solidFill>
          <a:latin typeface="Verdana" pitchFamily="34" charset="0"/>
          <a:ea typeface="微软雅黑" pitchFamily="34" charset="-122"/>
        </a:defRPr>
      </a:lvl5pPr>
      <a:lvl6pPr marL="457200" algn="l" rtl="0" fontAlgn="base">
        <a:spcBef>
          <a:spcPct val="0"/>
        </a:spcBef>
        <a:spcAft>
          <a:spcPct val="0"/>
        </a:spcAft>
        <a:defRPr sz="3600" b="1">
          <a:solidFill>
            <a:srgbClr val="FF8D3E"/>
          </a:solidFill>
          <a:latin typeface="Verdana" pitchFamily="34" charset="0"/>
          <a:ea typeface="微软雅黑" pitchFamily="34" charset="-122"/>
        </a:defRPr>
      </a:lvl6pPr>
      <a:lvl7pPr marL="914400" algn="l" rtl="0" fontAlgn="base">
        <a:spcBef>
          <a:spcPct val="0"/>
        </a:spcBef>
        <a:spcAft>
          <a:spcPct val="0"/>
        </a:spcAft>
        <a:defRPr sz="3600" b="1">
          <a:solidFill>
            <a:srgbClr val="FF8D3E"/>
          </a:solidFill>
          <a:latin typeface="Verdana" pitchFamily="34" charset="0"/>
          <a:ea typeface="微软雅黑" pitchFamily="34" charset="-122"/>
        </a:defRPr>
      </a:lvl7pPr>
      <a:lvl8pPr marL="1371600" algn="l" rtl="0" fontAlgn="base">
        <a:spcBef>
          <a:spcPct val="0"/>
        </a:spcBef>
        <a:spcAft>
          <a:spcPct val="0"/>
        </a:spcAft>
        <a:defRPr sz="3600" b="1">
          <a:solidFill>
            <a:srgbClr val="FF8D3E"/>
          </a:solidFill>
          <a:latin typeface="Verdana" pitchFamily="34" charset="0"/>
          <a:ea typeface="微软雅黑" pitchFamily="34" charset="-122"/>
        </a:defRPr>
      </a:lvl8pPr>
      <a:lvl9pPr marL="1828800" algn="l" rtl="0" fontAlgn="base">
        <a:spcBef>
          <a:spcPct val="0"/>
        </a:spcBef>
        <a:spcAft>
          <a:spcPct val="0"/>
        </a:spcAft>
        <a:defRPr sz="3600" b="1">
          <a:solidFill>
            <a:srgbClr val="FF8D3E"/>
          </a:solidFill>
          <a:latin typeface="Verdana" pitchFamily="34" charset="0"/>
          <a:ea typeface="微软雅黑" pitchFamily="34" charset="-122"/>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ED3742"/>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ED3742"/>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4A85BF"/>
        </a:buClr>
        <a:buSzPct val="100000"/>
        <a:buFont typeface="Wingdings 2" pitchFamily="18" charset="2"/>
        <a:buChar char=""/>
        <a:defRPr sz="20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圆角矩形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圆角矩形 10"/>
          <p:cNvSpPr/>
          <p:nvPr/>
        </p:nvSpPr>
        <p:spPr>
          <a:xfrm>
            <a:off x="419100" y="433388"/>
            <a:ext cx="8305800" cy="923925"/>
          </a:xfrm>
          <a:prstGeom prst="roundRect">
            <a:avLst>
              <a:gd name="adj" fmla="val 4578"/>
            </a:avLst>
          </a:prstGeom>
          <a:gradFill rotWithShape="1">
            <a:gsLst>
              <a:gs pos="0">
                <a:schemeClr val="accent3">
                  <a:lumMod val="20000"/>
                  <a:lumOff val="80000"/>
                </a:schemeClr>
              </a:gs>
              <a:gs pos="39999">
                <a:srgbClr val="85C2FF"/>
              </a:gs>
              <a:gs pos="70000">
                <a:srgbClr val="C4D6EB"/>
              </a:gs>
              <a:gs pos="100000">
                <a:srgbClr val="FFEBFA"/>
              </a:gs>
            </a:gsLst>
            <a:lin ang="5400000" scaled="0"/>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标题占位符 12"/>
          <p:cNvSpPr>
            <a:spLocks noGrp="1"/>
          </p:cNvSpPr>
          <p:nvPr>
            <p:ph type="title"/>
          </p:nvPr>
        </p:nvSpPr>
        <p:spPr>
          <a:xfrm>
            <a:off x="468313" y="476250"/>
            <a:ext cx="8183562" cy="665163"/>
          </a:xfrm>
          <a:prstGeom prst="rect">
            <a:avLst/>
          </a:prstGeom>
        </p:spPr>
        <p:txBody>
          <a:bodyPr vert="horz" wrap="square" lIns="91440" tIns="45720" rIns="91440" bIns="45720" numCol="1" anchor="b" anchorCtr="0" compatLnSpc="1">
            <a:prstTxWarp prst="textNoShape">
              <a:avLst/>
            </a:prstTxWarp>
            <a:normAutofit/>
          </a:bodyPr>
          <a:lstStyle/>
          <a:p>
            <a:pPr lvl="0"/>
            <a:r>
              <a:rPr lang="zh-CN" altLang="en-US" smtClean="0"/>
              <a:t>单击此处编辑母版标题样式</a:t>
            </a:r>
            <a:endParaRPr lang="en-US" smtClean="0"/>
          </a:p>
        </p:txBody>
      </p:sp>
      <p:sp>
        <p:nvSpPr>
          <p:cNvPr id="2053" name="文本占位符 3"/>
          <p:cNvSpPr>
            <a:spLocks noGrp="1"/>
          </p:cNvSpPr>
          <p:nvPr>
            <p:ph type="body" idx="1"/>
          </p:nvPr>
        </p:nvSpPr>
        <p:spPr bwMode="auto">
          <a:xfrm>
            <a:off x="503238" y="1557338"/>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2" name="日期占位符 1"/>
          <p:cNvSpPr>
            <a:spLocks noGrp="1"/>
          </p:cNvSpPr>
          <p:nvPr>
            <p:ph type="dt" sz="half" idx="2"/>
          </p:nvPr>
        </p:nvSpPr>
        <p:spPr>
          <a:xfrm>
            <a:off x="3776663" y="6111875"/>
            <a:ext cx="2286000" cy="365125"/>
          </a:xfrm>
          <a:prstGeom prst="rect">
            <a:avLst/>
          </a:prstGeom>
        </p:spPr>
        <p:txBody>
          <a:bodyPr vert="horz" anchor="b"/>
          <a:lstStyle>
            <a:lvl1pPr algn="r" fontAlgn="auto">
              <a:spcBef>
                <a:spcPts val="0"/>
              </a:spcBef>
              <a:spcAft>
                <a:spcPts val="0"/>
              </a:spcAft>
              <a:defRPr sz="1000">
                <a:solidFill>
                  <a:schemeClr val="bg2">
                    <a:shade val="50000"/>
                  </a:schemeClr>
                </a:solidFill>
                <a:latin typeface="+mn-lt"/>
                <a:ea typeface="+mn-ea"/>
              </a:defRPr>
            </a:lvl1pPr>
            <a:extLst/>
          </a:lstStyle>
          <a:p>
            <a:pPr>
              <a:defRPr/>
            </a:pPr>
            <a:fld id="{06F4BB0A-8901-45B2-B9E4-0D9C99FCA825}" type="datetime1">
              <a:rPr lang="zh-CN" altLang="en-US"/>
              <a:pPr>
                <a:defRPr/>
              </a:pPr>
              <a:t>2019/10/29</a:t>
            </a:fld>
            <a:endParaRPr lang="zh-CN" altLang="en-US"/>
          </a:p>
        </p:txBody>
      </p:sp>
      <p:sp>
        <p:nvSpPr>
          <p:cNvPr id="14" name="页脚占位符 2"/>
          <p:cNvSpPr>
            <a:spLocks noGrp="1"/>
          </p:cNvSpPr>
          <p:nvPr>
            <p:ph type="ftr" sz="quarter" idx="3"/>
          </p:nvPr>
        </p:nvSpPr>
        <p:spPr>
          <a:xfrm>
            <a:off x="6062663" y="6111875"/>
            <a:ext cx="2286000" cy="365125"/>
          </a:xfrm>
          <a:prstGeom prst="rect">
            <a:avLst/>
          </a:prstGeom>
        </p:spPr>
        <p:txBody>
          <a:bodyPr vert="horz" anchor="b"/>
          <a:lstStyle>
            <a:lvl1pPr fontAlgn="auto">
              <a:spcBef>
                <a:spcPts val="0"/>
              </a:spcBef>
              <a:spcAft>
                <a:spcPts val="0"/>
              </a:spcAft>
              <a:defRPr sz="1000">
                <a:solidFill>
                  <a:schemeClr val="bg2">
                    <a:shade val="50000"/>
                  </a:schemeClr>
                </a:solidFill>
                <a:latin typeface="+mn-lt"/>
                <a:ea typeface="+mn-ea"/>
              </a:defRPr>
            </a:lvl1pPr>
            <a:extLst/>
          </a:lstStyle>
          <a:p>
            <a:pPr>
              <a:defRPr/>
            </a:pPr>
            <a:endParaRPr lang="zh-CN" altLang="en-US"/>
          </a:p>
        </p:txBody>
      </p:sp>
      <p:sp>
        <p:nvSpPr>
          <p:cNvPr id="15" name="灯片编号占位符 3"/>
          <p:cNvSpPr>
            <a:spLocks noGrp="1"/>
          </p:cNvSpPr>
          <p:nvPr>
            <p:ph type="sldNum" sz="quarter" idx="4"/>
          </p:nvPr>
        </p:nvSpPr>
        <p:spPr>
          <a:xfrm>
            <a:off x="8348663" y="6111875"/>
            <a:ext cx="457200" cy="365125"/>
          </a:xfrm>
          <a:prstGeom prst="rect">
            <a:avLst/>
          </a:prstGeom>
        </p:spPr>
        <p:txBody>
          <a:bodyPr vert="horz" anchor="b"/>
          <a:lstStyle>
            <a:lvl1pPr algn="r" fontAlgn="auto">
              <a:spcBef>
                <a:spcPts val="0"/>
              </a:spcBef>
              <a:spcAft>
                <a:spcPts val="0"/>
              </a:spcAft>
              <a:defRPr sz="1000">
                <a:solidFill>
                  <a:schemeClr val="bg2">
                    <a:shade val="50000"/>
                  </a:schemeClr>
                </a:solidFill>
                <a:latin typeface="+mn-lt"/>
                <a:ea typeface="+mn-ea"/>
              </a:defRPr>
            </a:lvl1pPr>
            <a:extLst/>
          </a:lstStyle>
          <a:p>
            <a:pPr>
              <a:defRPr/>
            </a:pPr>
            <a:fld id="{B5EDB7B0-0FC9-4486-BAA1-BB72024911AA}" type="slidenum">
              <a:rPr lang="zh-CN" altLang="en-US"/>
              <a:pPr>
                <a:defRPr/>
              </a:pPr>
              <a:t>‹#›</a:t>
            </a:fld>
            <a:endParaRPr lang="zh-CN" altLang="en-US"/>
          </a:p>
        </p:txBody>
      </p:sp>
      <p:sp>
        <p:nvSpPr>
          <p:cNvPr id="9" name="文本框 8"/>
          <p:cNvSpPr txBox="1"/>
          <p:nvPr userDrawn="1"/>
        </p:nvSpPr>
        <p:spPr>
          <a:xfrm>
            <a:off x="7236296" y="589152"/>
            <a:ext cx="1340967" cy="523220"/>
          </a:xfrm>
          <a:prstGeom prst="rect">
            <a:avLst/>
          </a:prstGeom>
          <a:noFill/>
        </p:spPr>
        <p:txBody>
          <a:bodyPr wrap="square" rtlCol="0">
            <a:spAutoFit/>
          </a:bodyPr>
          <a:lstStyle/>
          <a:p>
            <a:pPr algn="r"/>
            <a:r>
              <a:rPr lang="zh-CN" altLang="en-US" sz="1400" b="1" i="1" dirty="0" smtClean="0">
                <a:solidFill>
                  <a:schemeClr val="bg1"/>
                </a:solidFill>
                <a:latin typeface="+mn-ea"/>
                <a:ea typeface="+mn-ea"/>
              </a:rPr>
              <a:t>华中科技大学             潘鹏</a:t>
            </a:r>
            <a:endParaRPr lang="zh-CN" altLang="en-US" sz="1400" b="1" i="1" dirty="0">
              <a:solidFill>
                <a:schemeClr val="bg1"/>
              </a:solidFill>
              <a:latin typeface="+mn-ea"/>
              <a:ea typeface="+mn-ea"/>
            </a:endParaRPr>
          </a:p>
        </p:txBody>
      </p:sp>
    </p:spTree>
  </p:cSld>
  <p:clrMap bg1="lt1" tx1="dk1" bg2="lt2" tx2="dk2" accent1="accent1" accent2="accent2" accent3="accent3" accent4="accent4" accent5="accent5" accent6="accent6" hlink="hlink" folHlink="folHlink"/>
  <p:sldLayoutIdLst>
    <p:sldLayoutId id="2147484250" r:id="rId1"/>
    <p:sldLayoutId id="2147484251" r:id="rId2"/>
    <p:sldLayoutId id="2147484252" r:id="rId3"/>
    <p:sldLayoutId id="2147484253" r:id="rId4"/>
    <p:sldLayoutId id="2147484254" r:id="rId5"/>
    <p:sldLayoutId id="2147484255" r:id="rId6"/>
    <p:sldLayoutId id="2147484256" r:id="rId7"/>
    <p:sldLayoutId id="2147484257" r:id="rId8"/>
    <p:sldLayoutId id="2147484258" r:id="rId9"/>
    <p:sldLayoutId id="2147484259" r:id="rId10"/>
    <p:sldLayoutId id="2147484260" r:id="rId11"/>
  </p:sldLayoutIdLst>
  <p:hf hdr="0" ftr="0" dt="0"/>
  <p:txStyles>
    <p:titleStyle>
      <a:lvl1pPr algn="l" rtl="0" eaLnBrk="0" fontAlgn="base" hangingPunct="0">
        <a:spcBef>
          <a:spcPct val="0"/>
        </a:spcBef>
        <a:spcAft>
          <a:spcPct val="0"/>
        </a:spcAft>
        <a:defRPr sz="3600" b="1">
          <a:solidFill>
            <a:srgbClr val="FF8D3E"/>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微软雅黑" pitchFamily="34" charset="-122"/>
        </a:defRPr>
      </a:lvl2pPr>
      <a:lvl3pPr algn="l" rtl="0" eaLnBrk="0" fontAlgn="base" hangingPunct="0">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微软雅黑" pitchFamily="34" charset="-122"/>
        </a:defRPr>
      </a:lvl3pPr>
      <a:lvl4pPr algn="l" rtl="0" eaLnBrk="0" fontAlgn="base" hangingPunct="0">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微软雅黑" pitchFamily="34" charset="-122"/>
        </a:defRPr>
      </a:lvl4pPr>
      <a:lvl5pPr algn="l" rtl="0" eaLnBrk="0" fontAlgn="base" hangingPunct="0">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微软雅黑" pitchFamily="34" charset="-122"/>
        </a:defRPr>
      </a:lvl5pPr>
      <a:lvl6pPr marL="457200" algn="l" rtl="0" fontAlgn="base">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微软雅黑" pitchFamily="34" charset="-122"/>
        </a:defRPr>
      </a:lvl6pPr>
      <a:lvl7pPr marL="914400" algn="l" rtl="0" fontAlgn="base">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微软雅黑" pitchFamily="34" charset="-122"/>
        </a:defRPr>
      </a:lvl7pPr>
      <a:lvl8pPr marL="1371600" algn="l" rtl="0" fontAlgn="base">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微软雅黑" pitchFamily="34" charset="-122"/>
        </a:defRPr>
      </a:lvl8pPr>
      <a:lvl9pPr marL="1828800" algn="l" rtl="0" fontAlgn="base">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微软雅黑" pitchFamily="34" charset="-122"/>
        </a:defRPr>
      </a:lvl9pPr>
    </p:titleStyle>
    <p:bodyStyle>
      <a:lvl1pPr marL="342900" indent="-342900" algn="l" rtl="0" eaLnBrk="0" fontAlgn="base" hangingPunct="0">
        <a:lnSpc>
          <a:spcPct val="120000"/>
        </a:lnSpc>
        <a:spcBef>
          <a:spcPts val="250"/>
        </a:spcBef>
        <a:spcAft>
          <a:spcPct val="0"/>
        </a:spcAft>
        <a:buClr>
          <a:schemeClr val="accent1"/>
        </a:buClr>
        <a:buSzPct val="80000"/>
        <a:buFont typeface="Wingdings 2" pitchFamily="18" charset="2"/>
        <a:buChar char="•"/>
        <a:defRPr sz="2800">
          <a:solidFill>
            <a:schemeClr val="tx1"/>
          </a:solidFill>
          <a:latin typeface="+mn-lt"/>
          <a:ea typeface="+mn-ea"/>
          <a:cs typeface="+mn-cs"/>
        </a:defRPr>
      </a:lvl1pPr>
      <a:lvl2pPr marL="560388" indent="-200025" algn="l" rtl="0" eaLnBrk="0" fontAlgn="base" hangingPunct="0">
        <a:lnSpc>
          <a:spcPct val="120000"/>
        </a:lnSpc>
        <a:spcBef>
          <a:spcPts val="250"/>
        </a:spcBef>
        <a:spcAft>
          <a:spcPct val="0"/>
        </a:spcAft>
        <a:buClr>
          <a:schemeClr val="accent1"/>
        </a:buClr>
        <a:buSzPct val="100000"/>
        <a:buFont typeface="Verdana" pitchFamily="34" charset="0"/>
        <a:buChar char="–"/>
        <a:defRPr sz="2400">
          <a:solidFill>
            <a:schemeClr val="tx1"/>
          </a:solidFill>
          <a:latin typeface="+mn-lt"/>
          <a:ea typeface="+mn-ea"/>
        </a:defRPr>
      </a:lvl2pPr>
      <a:lvl3pPr marL="922338" indent="-182563" algn="l" rtl="0" eaLnBrk="0" fontAlgn="base" hangingPunct="0">
        <a:lnSpc>
          <a:spcPct val="120000"/>
        </a:lnSpc>
        <a:spcBef>
          <a:spcPts val="250"/>
        </a:spcBef>
        <a:spcAft>
          <a:spcPct val="0"/>
        </a:spcAft>
        <a:buClr>
          <a:srgbClr val="ED3742"/>
        </a:buClr>
        <a:buSzPct val="100000"/>
        <a:buFont typeface="Wingdings 2" pitchFamily="18" charset="2"/>
        <a:buChar char="•"/>
        <a:defRPr sz="2200">
          <a:solidFill>
            <a:schemeClr val="tx1"/>
          </a:solidFill>
          <a:latin typeface="+mn-lt"/>
          <a:ea typeface="+mn-ea"/>
        </a:defRPr>
      </a:lvl3pPr>
      <a:lvl4pPr marL="1284288" indent="-182563" algn="l" rtl="0" eaLnBrk="0" fontAlgn="base" hangingPunct="0">
        <a:lnSpc>
          <a:spcPct val="120000"/>
        </a:lnSpc>
        <a:spcBef>
          <a:spcPts val="225"/>
        </a:spcBef>
        <a:spcAft>
          <a:spcPct val="0"/>
        </a:spcAft>
        <a:buClr>
          <a:srgbClr val="ED3742"/>
        </a:buClr>
        <a:buSzPct val="112000"/>
        <a:buFont typeface="Verdana" pitchFamily="34" charset="0"/>
        <a:buChar char="–"/>
        <a:defRPr sz="1900">
          <a:solidFill>
            <a:schemeClr val="tx1"/>
          </a:solidFill>
          <a:latin typeface="+mn-lt"/>
          <a:ea typeface="+mn-ea"/>
        </a:defRPr>
      </a:lvl4pPr>
      <a:lvl5pPr marL="1646238" indent="-182563" algn="l" rtl="0" eaLnBrk="0" fontAlgn="base" hangingPunct="0">
        <a:lnSpc>
          <a:spcPct val="120000"/>
        </a:lnSpc>
        <a:spcBef>
          <a:spcPts val="250"/>
        </a:spcBef>
        <a:spcAft>
          <a:spcPct val="0"/>
        </a:spcAft>
        <a:buClr>
          <a:srgbClr val="4A85BF"/>
        </a:buClr>
        <a:buSzPct val="100000"/>
        <a:buFont typeface="Wingdings 2" pitchFamily="18" charset="2"/>
        <a:buChar char="»"/>
        <a:defRPr sz="2000">
          <a:solidFill>
            <a:schemeClr val="tx1"/>
          </a:solidFill>
          <a:latin typeface="+mn-lt"/>
          <a:ea typeface="+mn-ea"/>
        </a:defRPr>
      </a:lvl5pPr>
      <a:lvl6pPr marL="2103438" indent="-182563" algn="l" rtl="0" fontAlgn="base">
        <a:lnSpc>
          <a:spcPct val="120000"/>
        </a:lnSpc>
        <a:spcBef>
          <a:spcPts val="250"/>
        </a:spcBef>
        <a:spcAft>
          <a:spcPct val="0"/>
        </a:spcAft>
        <a:buClr>
          <a:srgbClr val="4A85BF"/>
        </a:buClr>
        <a:buSzPct val="100000"/>
        <a:buFont typeface="Wingdings 2" pitchFamily="18" charset="2"/>
        <a:defRPr sz="2000">
          <a:solidFill>
            <a:schemeClr val="tx1"/>
          </a:solidFill>
          <a:latin typeface="+mn-lt"/>
          <a:ea typeface="+mn-ea"/>
        </a:defRPr>
      </a:lvl6pPr>
      <a:lvl7pPr marL="2560638" indent="-182563" algn="l" rtl="0" fontAlgn="base">
        <a:lnSpc>
          <a:spcPct val="120000"/>
        </a:lnSpc>
        <a:spcBef>
          <a:spcPts val="250"/>
        </a:spcBef>
        <a:spcAft>
          <a:spcPct val="0"/>
        </a:spcAft>
        <a:buClr>
          <a:srgbClr val="4A85BF"/>
        </a:buClr>
        <a:buSzPct val="100000"/>
        <a:buFont typeface="Wingdings 2" pitchFamily="18" charset="2"/>
        <a:defRPr sz="2000">
          <a:solidFill>
            <a:schemeClr val="tx1"/>
          </a:solidFill>
          <a:latin typeface="+mn-lt"/>
          <a:ea typeface="+mn-ea"/>
        </a:defRPr>
      </a:lvl7pPr>
      <a:lvl8pPr marL="3017838" indent="-182563" algn="l" rtl="0" fontAlgn="base">
        <a:lnSpc>
          <a:spcPct val="120000"/>
        </a:lnSpc>
        <a:spcBef>
          <a:spcPts val="250"/>
        </a:spcBef>
        <a:spcAft>
          <a:spcPct val="0"/>
        </a:spcAft>
        <a:buClr>
          <a:srgbClr val="4A85BF"/>
        </a:buClr>
        <a:buSzPct val="100000"/>
        <a:buFont typeface="Wingdings 2" pitchFamily="18" charset="2"/>
        <a:defRPr sz="2000">
          <a:solidFill>
            <a:schemeClr val="tx1"/>
          </a:solidFill>
          <a:latin typeface="+mn-lt"/>
          <a:ea typeface="+mn-ea"/>
        </a:defRPr>
      </a:lvl8pPr>
      <a:lvl9pPr marL="3475038" indent="-182563" algn="l" rtl="0" fontAlgn="base">
        <a:lnSpc>
          <a:spcPct val="120000"/>
        </a:lnSpc>
        <a:spcBef>
          <a:spcPts val="250"/>
        </a:spcBef>
        <a:spcAft>
          <a:spcPct val="0"/>
        </a:spcAft>
        <a:buClr>
          <a:srgbClr val="4A85BF"/>
        </a:buClr>
        <a:buSzPct val="100000"/>
        <a:buFont typeface="Wingdings 2" pitchFamily="18" charset="2"/>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blog.csdn.net/huagong_adu/article/details/793761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3" Type="http://schemas.openxmlformats.org/officeDocument/2006/relationships/hyperlink" Target="http://blog.sina.com.cn/s/blog_406d9bb00100ui5p.html" TargetMode="External"/><Relationship Id="rId7" Type="http://schemas.openxmlformats.org/officeDocument/2006/relationships/hyperlink" Target="https://www.cnblogs.com/huxi2b/p/7453543.html" TargetMode="External"/><Relationship Id="rId2" Type="http://schemas.openxmlformats.org/officeDocument/2006/relationships/hyperlink" Target="https://www.oschina.net/p/twitter-storm" TargetMode="External"/><Relationship Id="rId1" Type="http://schemas.openxmlformats.org/officeDocument/2006/relationships/slideLayout" Target="../slideLayouts/slideLayout14.xml"/><Relationship Id="rId6" Type="http://schemas.openxmlformats.org/officeDocument/2006/relationships/hyperlink" Target="http://kafka.apache.org/intro" TargetMode="External"/><Relationship Id="rId5" Type="http://schemas.openxmlformats.org/officeDocument/2006/relationships/hyperlink" Target="https://blog.csdn.net/uniquecapo/article/details/79292965?tdsourcetag=s_pcqq_aiomsg" TargetMode="External"/><Relationship Id="rId4" Type="http://schemas.openxmlformats.org/officeDocument/2006/relationships/hyperlink" Target="http://www.th7.cn/Program/java/201309/150458.s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722376" y="1280168"/>
            <a:ext cx="7772400" cy="2076824"/>
          </a:xfrm>
        </p:spPr>
        <p:txBody>
          <a:bodyPr>
            <a:normAutofit/>
          </a:bodyPr>
          <a:lstStyle/>
          <a:p>
            <a:r>
              <a:rPr lang="zh-CN" altLang="en-US" dirty="0" smtClean="0"/>
              <a:t>现代数据管理理论与技术</a:t>
            </a:r>
            <a:r>
              <a:rPr lang="en-US" altLang="zh-CN" dirty="0" smtClean="0"/>
              <a:t/>
            </a:r>
            <a:br>
              <a:rPr lang="en-US" altLang="zh-CN" dirty="0" smtClean="0"/>
            </a:br>
            <a:r>
              <a:rPr lang="en-US" altLang="zh-CN" dirty="0" smtClean="0"/>
              <a:t/>
            </a:r>
            <a:br>
              <a:rPr lang="en-US" altLang="zh-CN" dirty="0" smtClean="0"/>
            </a:br>
            <a:r>
              <a:rPr lang="zh-CN" altLang="en-US" sz="3100" dirty="0" smtClean="0"/>
              <a:t>潘鹏</a:t>
            </a:r>
            <a:endParaRPr lang="zh-CN" altLang="en-US" dirty="0"/>
          </a:p>
        </p:txBody>
      </p:sp>
      <p:sp>
        <p:nvSpPr>
          <p:cNvPr id="6" name="副标题 5"/>
          <p:cNvSpPr>
            <a:spLocks noGrp="1"/>
          </p:cNvSpPr>
          <p:nvPr>
            <p:ph type="subTitle" idx="1"/>
          </p:nvPr>
        </p:nvSpPr>
        <p:spPr>
          <a:xfrm>
            <a:off x="722376" y="3685032"/>
            <a:ext cx="7772400" cy="2480272"/>
          </a:xfrm>
        </p:spPr>
        <p:txBody>
          <a:bodyPr>
            <a:normAutofit/>
          </a:bodyPr>
          <a:lstStyle/>
          <a:p>
            <a:r>
              <a:rPr lang="zh-CN" altLang="en-US" dirty="0" smtClean="0">
                <a:solidFill>
                  <a:schemeClr val="tx1"/>
                </a:solidFill>
              </a:rPr>
              <a:t>大数据中的流与消息数据处理</a:t>
            </a:r>
            <a:endParaRPr lang="en-US" altLang="zh-CN" dirty="0" smtClean="0">
              <a:solidFill>
                <a:schemeClr val="tx1"/>
              </a:solidFill>
            </a:endParaRPr>
          </a:p>
          <a:p>
            <a:r>
              <a:rPr lang="en-US" altLang="zh-CN" dirty="0">
                <a:solidFill>
                  <a:schemeClr val="tx1"/>
                </a:solidFill>
              </a:rPr>
              <a:t> </a:t>
            </a:r>
            <a:r>
              <a:rPr lang="en-US" altLang="zh-CN" dirty="0" smtClean="0">
                <a:solidFill>
                  <a:schemeClr val="tx1"/>
                </a:solidFill>
              </a:rPr>
              <a:t>    ——storm</a:t>
            </a:r>
          </a:p>
          <a:p>
            <a:r>
              <a:rPr lang="en-US" dirty="0">
                <a:solidFill>
                  <a:schemeClr val="tx1"/>
                </a:solidFill>
              </a:rPr>
              <a:t>     </a:t>
            </a:r>
            <a:r>
              <a:rPr lang="en-US" altLang="zh-CN" dirty="0">
                <a:solidFill>
                  <a:schemeClr val="tx1"/>
                </a:solidFill>
              </a:rPr>
              <a:t>——Kafka</a:t>
            </a:r>
            <a:endParaRPr lang="en-US" dirty="0">
              <a:solidFill>
                <a:schemeClr val="tx1"/>
              </a:solidFill>
              <a:hlinkClick r:id="rId2"/>
            </a:endParaRPr>
          </a:p>
        </p:txBody>
      </p:sp>
      <p:sp>
        <p:nvSpPr>
          <p:cNvPr id="4" name="灯片编号占位符 3"/>
          <p:cNvSpPr>
            <a:spLocks noGrp="1"/>
          </p:cNvSpPr>
          <p:nvPr>
            <p:ph type="sldNum" sz="quarter" idx="12"/>
          </p:nvPr>
        </p:nvSpPr>
        <p:spPr/>
        <p:txBody>
          <a:bodyPr/>
          <a:lstStyle/>
          <a:p>
            <a:pPr>
              <a:defRPr/>
            </a:pPr>
            <a:fld id="{1AB7F40F-286F-47C1-99EE-B480BDF01DFB}" type="slidenum">
              <a:rPr lang="zh-CN" altLang="en-US" smtClean="0"/>
              <a:pPr>
                <a:defRPr/>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运行原理示意</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10</a:t>
            </a:fld>
            <a:endParaRPr lang="zh-CN" altLang="en-US"/>
          </a:p>
        </p:txBody>
      </p:sp>
      <p:pic>
        <p:nvPicPr>
          <p:cNvPr id="1026" name="Picture 2" descr="c:\users\administrator\appdata\roaming\360se6\User Data\temp\406d9bb0gb0e43108da57&amp;690.jpg"/>
          <p:cNvPicPr>
            <a:picLocks noChangeAspect="1" noChangeArrowheads="1"/>
          </p:cNvPicPr>
          <p:nvPr/>
        </p:nvPicPr>
        <p:blipFill>
          <a:blip r:embed="rId2" cstate="print"/>
          <a:srcRect/>
          <a:stretch>
            <a:fillRect/>
          </a:stretch>
        </p:blipFill>
        <p:spPr bwMode="auto">
          <a:xfrm>
            <a:off x="785786" y="1357298"/>
            <a:ext cx="6286544" cy="4649903"/>
          </a:xfrm>
          <a:prstGeom prst="rect">
            <a:avLst/>
          </a:prstGeom>
          <a:noFill/>
        </p:spPr>
      </p:pic>
      <p:sp>
        <p:nvSpPr>
          <p:cNvPr id="5" name="内容占位符 4"/>
          <p:cNvSpPr>
            <a:spLocks noGrp="1"/>
          </p:cNvSpPr>
          <p:nvPr>
            <p:ph idx="1"/>
          </p:nvPr>
        </p:nvSpPr>
        <p:spPr/>
        <p:txBody>
          <a:bodyPr/>
          <a:lstStyle/>
          <a:p>
            <a:endParaRPr lang="zh-CN" altLang="en-US" dirty="0"/>
          </a:p>
        </p:txBody>
      </p:sp>
      <p:sp>
        <p:nvSpPr>
          <p:cNvPr id="3" name="圆角矩形标注 2"/>
          <p:cNvSpPr/>
          <p:nvPr/>
        </p:nvSpPr>
        <p:spPr>
          <a:xfrm>
            <a:off x="7662863" y="1557338"/>
            <a:ext cx="914400" cy="1007566"/>
          </a:xfrm>
          <a:prstGeom prst="wedgeRoundRectCallout">
            <a:avLst>
              <a:gd name="adj1" fmla="val -68452"/>
              <a:gd name="adj2" fmla="val 7197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多任务并行</a:t>
            </a:r>
            <a:endParaRPr lang="zh-CN" altLang="en-US" dirty="0"/>
          </a:p>
        </p:txBody>
      </p:sp>
      <p:sp>
        <p:nvSpPr>
          <p:cNvPr id="7" name="圆角矩形标注 6"/>
          <p:cNvSpPr/>
          <p:nvPr/>
        </p:nvSpPr>
        <p:spPr>
          <a:xfrm>
            <a:off x="7662863" y="3356992"/>
            <a:ext cx="914400" cy="1007566"/>
          </a:xfrm>
          <a:prstGeom prst="wedgeRoundRectCallout">
            <a:avLst>
              <a:gd name="adj1" fmla="val -68452"/>
              <a:gd name="adj2" fmla="val 7197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流水线并行</a:t>
            </a:r>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消费</a:t>
            </a:r>
            <a:r>
              <a:rPr lang="en-US" altLang="zh-CN" dirty="0" smtClean="0"/>
              <a:t>offset</a:t>
            </a:r>
            <a:r>
              <a:rPr lang="zh-CN" altLang="en-US" dirty="0" smtClean="0"/>
              <a:t>的保存</a:t>
            </a:r>
            <a:endParaRPr lang="zh-CN" altLang="en-US" dirty="0"/>
          </a:p>
        </p:txBody>
      </p:sp>
      <p:sp>
        <p:nvSpPr>
          <p:cNvPr id="3" name="内容占位符 2"/>
          <p:cNvSpPr>
            <a:spLocks noGrp="1"/>
          </p:cNvSpPr>
          <p:nvPr>
            <p:ph idx="1"/>
          </p:nvPr>
        </p:nvSpPr>
        <p:spPr>
          <a:xfrm>
            <a:off x="468313" y="1340768"/>
            <a:ext cx="8183562" cy="5040560"/>
          </a:xfrm>
        </p:spPr>
        <p:txBody>
          <a:bodyPr/>
          <a:lstStyle/>
          <a:p>
            <a:pPr>
              <a:buFont typeface="Wingdings" panose="05000000000000000000" pitchFamily="2" charset="2"/>
              <a:buChar char="n"/>
            </a:pPr>
            <a:r>
              <a:rPr lang="zh-CN" altLang="en-US" dirty="0"/>
              <a:t>一个消费组消费</a:t>
            </a:r>
            <a:r>
              <a:rPr lang="en-US" altLang="zh-CN" dirty="0"/>
              <a:t>partition</a:t>
            </a:r>
            <a:r>
              <a:rPr lang="zh-CN" altLang="en-US" dirty="0"/>
              <a:t>，需要保存</a:t>
            </a:r>
            <a:r>
              <a:rPr lang="en-US" altLang="zh-CN" dirty="0"/>
              <a:t>offset</a:t>
            </a:r>
            <a:r>
              <a:rPr lang="zh-CN" altLang="en-US" dirty="0"/>
              <a:t>来记录消费到哪条消息，早期版本是保存在</a:t>
            </a:r>
            <a:r>
              <a:rPr lang="en-US" altLang="zh-CN" dirty="0"/>
              <a:t>Zookeeper</a:t>
            </a:r>
            <a:r>
              <a:rPr lang="zh-CN" altLang="en-US" dirty="0"/>
              <a:t>（</a:t>
            </a:r>
            <a:r>
              <a:rPr lang="en-US" altLang="zh-CN" dirty="0" err="1"/>
              <a:t>zk</a:t>
            </a:r>
            <a:r>
              <a:rPr lang="zh-CN" altLang="en-US" dirty="0"/>
              <a:t>）中，由于</a:t>
            </a:r>
            <a:r>
              <a:rPr lang="en-US" altLang="zh-CN" dirty="0" err="1"/>
              <a:t>zk</a:t>
            </a:r>
            <a:r>
              <a:rPr lang="zh-CN" altLang="en-US" dirty="0"/>
              <a:t>的写性能不好，相应的解决方法是</a:t>
            </a:r>
            <a:r>
              <a:rPr lang="en-US" altLang="zh-CN" dirty="0"/>
              <a:t>consumer</a:t>
            </a:r>
            <a:r>
              <a:rPr lang="zh-CN" altLang="en-US" dirty="0"/>
              <a:t>每隔一分钟上报一次。</a:t>
            </a:r>
            <a:r>
              <a:rPr lang="en-US" altLang="zh-CN" dirty="0" err="1"/>
              <a:t>zk</a:t>
            </a:r>
            <a:r>
              <a:rPr lang="zh-CN" altLang="en-US" dirty="0"/>
              <a:t>的性能严重影响了消费的速度，且很容易出现重复消费</a:t>
            </a:r>
            <a:r>
              <a:rPr lang="zh-CN" altLang="en-US" dirty="0" smtClean="0"/>
              <a:t>。</a:t>
            </a:r>
            <a:endParaRPr lang="en-US" altLang="zh-CN" dirty="0" smtClean="0"/>
          </a:p>
          <a:p>
            <a:pPr>
              <a:buFont typeface="Wingdings" panose="05000000000000000000" pitchFamily="2" charset="2"/>
              <a:buChar char="n"/>
            </a:pPr>
            <a:r>
              <a:rPr lang="en-US" altLang="zh-CN" dirty="0" smtClean="0"/>
              <a:t>0.10</a:t>
            </a:r>
            <a:r>
              <a:rPr lang="zh-CN" altLang="en-US" dirty="0"/>
              <a:t>版本后</a:t>
            </a:r>
            <a:r>
              <a:rPr lang="zh-CN" altLang="en-US" dirty="0" smtClean="0"/>
              <a:t>，这种</a:t>
            </a:r>
            <a:r>
              <a:rPr lang="en-US" altLang="zh-CN" dirty="0" smtClean="0"/>
              <a:t>offset</a:t>
            </a:r>
            <a:r>
              <a:rPr lang="zh-CN" altLang="en-US" dirty="0"/>
              <a:t>的</a:t>
            </a:r>
            <a:r>
              <a:rPr lang="zh-CN" altLang="en-US" dirty="0" smtClean="0"/>
              <a:t>保存从</a:t>
            </a:r>
            <a:r>
              <a:rPr lang="en-US" altLang="zh-CN" dirty="0" err="1" smtClean="0"/>
              <a:t>zk</a:t>
            </a:r>
            <a:r>
              <a:rPr lang="zh-CN" altLang="en-US" dirty="0" smtClean="0"/>
              <a:t>剥离，改为存在名</a:t>
            </a:r>
            <a:r>
              <a:rPr lang="zh-CN" altLang="en-US" dirty="0"/>
              <a:t>叫</a:t>
            </a:r>
            <a:r>
              <a:rPr lang="en-US" altLang="zh-CN" dirty="0"/>
              <a:t>__consumeroffsets topic</a:t>
            </a:r>
            <a:r>
              <a:rPr lang="zh-CN" altLang="en-US" dirty="0"/>
              <a:t>的</a:t>
            </a:r>
            <a:r>
              <a:rPr lang="en-US" altLang="zh-CN" dirty="0"/>
              <a:t>topic</a:t>
            </a:r>
            <a:r>
              <a:rPr lang="zh-CN" altLang="en-US" dirty="0"/>
              <a:t>中</a:t>
            </a:r>
            <a:r>
              <a:rPr lang="zh-CN" altLang="en-US" dirty="0" smtClean="0"/>
              <a:t>。消息</a:t>
            </a:r>
            <a:r>
              <a:rPr lang="zh-CN" altLang="en-US" dirty="0"/>
              <a:t>的</a:t>
            </a:r>
            <a:r>
              <a:rPr lang="en-US" altLang="zh-CN" dirty="0"/>
              <a:t>key</a:t>
            </a:r>
            <a:r>
              <a:rPr lang="zh-CN" altLang="en-US" dirty="0"/>
              <a:t>由</a:t>
            </a:r>
            <a:r>
              <a:rPr lang="en-US" altLang="zh-CN" dirty="0"/>
              <a:t>groupid</a:t>
            </a:r>
            <a:r>
              <a:rPr lang="zh-CN" altLang="en-US" dirty="0"/>
              <a:t>、</a:t>
            </a:r>
            <a:r>
              <a:rPr lang="en-US" altLang="zh-CN" dirty="0"/>
              <a:t>topic</a:t>
            </a:r>
            <a:r>
              <a:rPr lang="zh-CN" altLang="en-US" dirty="0"/>
              <a:t>、</a:t>
            </a:r>
            <a:r>
              <a:rPr lang="en-US" altLang="zh-CN" dirty="0"/>
              <a:t>partition</a:t>
            </a:r>
            <a:r>
              <a:rPr lang="zh-CN" altLang="en-US" dirty="0"/>
              <a:t>组成，</a:t>
            </a:r>
            <a:r>
              <a:rPr lang="en-US" altLang="zh-CN" dirty="0"/>
              <a:t>value</a:t>
            </a:r>
            <a:r>
              <a:rPr lang="zh-CN" altLang="en-US" dirty="0" smtClean="0"/>
              <a:t>是</a:t>
            </a:r>
            <a:r>
              <a:rPr lang="en-US" altLang="zh-CN" dirty="0" smtClean="0"/>
              <a:t>offset</a:t>
            </a:r>
            <a:r>
              <a:rPr lang="zh-CN" altLang="en-US" dirty="0"/>
              <a:t>。</a:t>
            </a:r>
            <a:r>
              <a:rPr lang="en-US" altLang="zh-CN" dirty="0" smtClean="0"/>
              <a:t>topic</a:t>
            </a:r>
            <a:r>
              <a:rPr lang="zh-CN" altLang="en-US" dirty="0" smtClean="0"/>
              <a:t>的</a:t>
            </a:r>
            <a:r>
              <a:rPr lang="zh-CN" altLang="en-US" dirty="0"/>
              <a:t>清理策略是</a:t>
            </a:r>
            <a:r>
              <a:rPr lang="en-US" altLang="zh-CN" dirty="0" smtClean="0"/>
              <a:t>compact</a:t>
            </a:r>
            <a:r>
              <a:rPr lang="zh-CN" altLang="en-US" dirty="0" smtClean="0"/>
              <a:t>，即只保留</a:t>
            </a:r>
            <a:r>
              <a:rPr lang="zh-CN" altLang="en-US" dirty="0"/>
              <a:t>最新的</a:t>
            </a:r>
            <a:r>
              <a:rPr lang="en-US" altLang="zh-CN" dirty="0" smtClean="0"/>
              <a:t>key</a:t>
            </a:r>
            <a:r>
              <a:rPr lang="zh-CN" altLang="en-US" dirty="0" smtClean="0"/>
              <a:t>。</a:t>
            </a:r>
            <a:r>
              <a:rPr lang="zh-CN" altLang="en-US" dirty="0"/>
              <a:t>一般情况下</a:t>
            </a:r>
            <a:r>
              <a:rPr lang="zh-CN" altLang="en-US" dirty="0" smtClean="0"/>
              <a:t>，这些</a:t>
            </a:r>
            <a:r>
              <a:rPr lang="en-US" altLang="zh-CN" dirty="0" smtClean="0"/>
              <a:t>key</a:t>
            </a:r>
            <a:r>
              <a:rPr lang="zh-CN" altLang="en-US" dirty="0"/>
              <a:t>的</a:t>
            </a:r>
            <a:r>
              <a:rPr lang="en-US" altLang="zh-CN" dirty="0"/>
              <a:t>offset</a:t>
            </a:r>
            <a:r>
              <a:rPr lang="zh-CN" altLang="en-US" dirty="0"/>
              <a:t>都是缓存在内存</a:t>
            </a:r>
            <a:r>
              <a:rPr lang="zh-CN" altLang="en-US" dirty="0" smtClean="0"/>
              <a:t>中。</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100</a:t>
            </a:fld>
            <a:endParaRPr lang="zh-CN" altLang="en-US"/>
          </a:p>
        </p:txBody>
      </p:sp>
    </p:spTree>
    <p:extLst>
      <p:ext uri="{BB962C8B-B14F-4D97-AF65-F5344CB8AC3E}">
        <p14:creationId xmlns:p14="http://schemas.microsoft.com/office/powerpoint/2010/main" val="80964196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事务性</a:t>
            </a:r>
            <a:r>
              <a:rPr lang="en-US" altLang="zh-CN" dirty="0" smtClean="0"/>
              <a:t>/</a:t>
            </a:r>
            <a:r>
              <a:rPr lang="zh-CN" altLang="en-US" dirty="0" smtClean="0"/>
              <a:t>原子性广播</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事务背景：</a:t>
            </a:r>
            <a:endParaRPr lang="en-US" altLang="zh-CN" dirty="0" smtClean="0"/>
          </a:p>
          <a:p>
            <a:pPr marL="0" indent="0">
              <a:buNone/>
            </a:pPr>
            <a:r>
              <a:rPr lang="zh-CN" altLang="en-US" dirty="0" smtClean="0"/>
              <a:t>先</a:t>
            </a:r>
            <a:r>
              <a:rPr lang="zh-CN" altLang="en-US" dirty="0"/>
              <a:t>从多个源</a:t>
            </a:r>
            <a:r>
              <a:rPr lang="en-US" altLang="zh-CN" dirty="0"/>
              <a:t>topic</a:t>
            </a:r>
            <a:r>
              <a:rPr lang="zh-CN" altLang="en-US" dirty="0"/>
              <a:t>中获取</a:t>
            </a:r>
            <a:r>
              <a:rPr lang="zh-CN" altLang="en-US" dirty="0" smtClean="0"/>
              <a:t>数据，</a:t>
            </a:r>
            <a:endParaRPr lang="zh-CN" altLang="en-US" dirty="0"/>
          </a:p>
          <a:p>
            <a:pPr marL="0" indent="0">
              <a:buNone/>
            </a:pPr>
            <a:r>
              <a:rPr lang="zh-CN" altLang="en-US" dirty="0" smtClean="0">
                <a:solidFill>
                  <a:srgbClr val="FF0000"/>
                </a:solidFill>
              </a:rPr>
              <a:t>然后处理数据，并写</a:t>
            </a:r>
            <a:r>
              <a:rPr lang="zh-CN" altLang="en-US" dirty="0">
                <a:solidFill>
                  <a:srgbClr val="FF0000"/>
                </a:solidFill>
              </a:rPr>
              <a:t>到下游的多个目的</a:t>
            </a:r>
            <a:r>
              <a:rPr lang="en-US" altLang="zh-CN" dirty="0" smtClean="0">
                <a:solidFill>
                  <a:srgbClr val="FF0000"/>
                </a:solidFill>
              </a:rPr>
              <a:t>topic</a:t>
            </a:r>
            <a:r>
              <a:rPr lang="zh-CN" altLang="en-US" dirty="0" smtClean="0">
                <a:solidFill>
                  <a:srgbClr val="FF0000"/>
                </a:solidFill>
              </a:rPr>
              <a:t>，</a:t>
            </a:r>
            <a:endParaRPr lang="zh-CN" altLang="en-US" dirty="0">
              <a:solidFill>
                <a:srgbClr val="FF0000"/>
              </a:solidFill>
            </a:endParaRPr>
          </a:p>
          <a:p>
            <a:pPr marL="0" indent="0">
              <a:buNone/>
            </a:pPr>
            <a:r>
              <a:rPr lang="zh-CN" altLang="en-US" dirty="0" smtClean="0">
                <a:solidFill>
                  <a:srgbClr val="FF0000"/>
                </a:solidFill>
              </a:rPr>
              <a:t>最后更新</a:t>
            </a:r>
            <a:r>
              <a:rPr lang="zh-CN" altLang="en-US" dirty="0">
                <a:solidFill>
                  <a:srgbClr val="FF0000"/>
                </a:solidFill>
              </a:rPr>
              <a:t>多个源</a:t>
            </a:r>
            <a:r>
              <a:rPr lang="en-US" altLang="zh-CN" dirty="0">
                <a:solidFill>
                  <a:srgbClr val="FF0000"/>
                </a:solidFill>
              </a:rPr>
              <a:t>topic</a:t>
            </a:r>
            <a:r>
              <a:rPr lang="zh-CN" altLang="en-US" dirty="0">
                <a:solidFill>
                  <a:srgbClr val="FF0000"/>
                </a:solidFill>
              </a:rPr>
              <a:t>的</a:t>
            </a:r>
            <a:r>
              <a:rPr lang="en-US" altLang="zh-CN" dirty="0">
                <a:solidFill>
                  <a:srgbClr val="FF0000"/>
                </a:solidFill>
              </a:rPr>
              <a:t>offset</a:t>
            </a:r>
            <a:r>
              <a:rPr lang="zh-CN" altLang="en-US" dirty="0">
                <a:solidFill>
                  <a:srgbClr val="FF0000"/>
                </a:solidFill>
              </a:rPr>
              <a:t>。</a:t>
            </a:r>
          </a:p>
          <a:p>
            <a:pPr marL="0" indent="0">
              <a:buNone/>
            </a:pPr>
            <a:r>
              <a:rPr lang="zh-CN" altLang="en-US" dirty="0" smtClean="0"/>
              <a:t>     其中红色部分组成一</a:t>
            </a:r>
            <a:r>
              <a:rPr lang="zh-CN" altLang="en-US" dirty="0"/>
              <a:t>个事务</a:t>
            </a:r>
            <a:r>
              <a:rPr lang="zh-CN" altLang="en-US" dirty="0" smtClean="0"/>
              <a:t>，只能全部成功或者全部失败。</a:t>
            </a:r>
            <a:endParaRPr lang="en-US" altLang="zh-CN" dirty="0" smtClean="0"/>
          </a:p>
          <a:p>
            <a:pPr marL="0" indent="0">
              <a:buNone/>
            </a:pPr>
            <a:r>
              <a:rPr lang="zh-CN" altLang="en-US" dirty="0" smtClean="0"/>
              <a:t>事务实现的技术途径：</a:t>
            </a:r>
            <a:r>
              <a:rPr lang="en-US" altLang="zh-CN" dirty="0" smtClean="0"/>
              <a:t>offset</a:t>
            </a:r>
            <a:r>
              <a:rPr lang="zh-CN" altLang="en-US" dirty="0" smtClean="0"/>
              <a:t>用</a:t>
            </a:r>
            <a:r>
              <a:rPr lang="zh-CN" altLang="en-US" dirty="0"/>
              <a:t>特殊的</a:t>
            </a:r>
            <a:r>
              <a:rPr lang="en-US" altLang="zh-CN" dirty="0" smtClean="0"/>
              <a:t>topic</a:t>
            </a:r>
            <a:r>
              <a:rPr lang="zh-CN" altLang="en-US" dirty="0" smtClean="0"/>
              <a:t>保存。</a:t>
            </a:r>
            <a:endParaRPr lang="zh-CN" altLang="en-US"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101</a:t>
            </a:fld>
            <a:endParaRPr lang="zh-CN" altLang="en-US"/>
          </a:p>
        </p:txBody>
      </p:sp>
      <p:sp>
        <p:nvSpPr>
          <p:cNvPr id="6" name="矩形 5"/>
          <p:cNvSpPr/>
          <p:nvPr/>
        </p:nvSpPr>
        <p:spPr>
          <a:xfrm>
            <a:off x="503238" y="5927209"/>
            <a:ext cx="4018792" cy="276999"/>
          </a:xfrm>
          <a:prstGeom prst="rect">
            <a:avLst/>
          </a:prstGeom>
        </p:spPr>
        <p:txBody>
          <a:bodyPr wrap="none">
            <a:spAutoFit/>
          </a:bodyPr>
          <a:lstStyle/>
          <a:p>
            <a:r>
              <a:rPr lang="zh-CN" altLang="en-US" sz="1200" dirty="0" smtClean="0">
                <a:solidFill>
                  <a:schemeClr val="bg1">
                    <a:lumMod val="65000"/>
                  </a:schemeClr>
                </a:solidFill>
                <a:latin typeface="+mn-ea"/>
                <a:ea typeface="+mn-ea"/>
              </a:rPr>
              <a:t>图片出处：https</a:t>
            </a:r>
            <a:r>
              <a:rPr lang="zh-CN" altLang="en-US" sz="1200" dirty="0">
                <a:solidFill>
                  <a:schemeClr val="bg1">
                    <a:lumMod val="65000"/>
                  </a:schemeClr>
                </a:solidFill>
                <a:latin typeface="+mn-ea"/>
                <a:ea typeface="+mn-ea"/>
              </a:rPr>
              <a:t>://www.jianshu.com/p/d3e963ff8b70</a:t>
            </a:r>
          </a:p>
        </p:txBody>
      </p:sp>
    </p:spTree>
    <p:extLst>
      <p:ext uri="{BB962C8B-B14F-4D97-AF65-F5344CB8AC3E}">
        <p14:creationId xmlns:p14="http://schemas.microsoft.com/office/powerpoint/2010/main" val="90851803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事务性</a:t>
            </a:r>
            <a:r>
              <a:rPr lang="en-US" altLang="zh-CN" dirty="0"/>
              <a:t>/</a:t>
            </a:r>
            <a:r>
              <a:rPr lang="zh-CN" altLang="en-US" dirty="0"/>
              <a:t>原子性广播</a:t>
            </a:r>
          </a:p>
        </p:txBody>
      </p:sp>
      <p:pic>
        <p:nvPicPr>
          <p:cNvPr id="8" name="内容占位符 7"/>
          <p:cNvPicPr>
            <a:picLocks noGrp="1" noChangeAspect="1"/>
          </p:cNvPicPr>
          <p:nvPr>
            <p:ph idx="1"/>
          </p:nvPr>
        </p:nvPicPr>
        <p:blipFill>
          <a:blip r:embed="rId2"/>
          <a:stretch>
            <a:fillRect/>
          </a:stretch>
        </p:blipFill>
        <p:spPr>
          <a:xfrm>
            <a:off x="1977322" y="1696551"/>
            <a:ext cx="5235394" cy="3909399"/>
          </a:xfrm>
          <a:prstGeom prst="rect">
            <a:avLst/>
          </a:prstGeom>
        </p:spPr>
      </p:pic>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102</a:t>
            </a:fld>
            <a:endParaRPr lang="zh-CN" altLang="en-US"/>
          </a:p>
        </p:txBody>
      </p:sp>
    </p:spTree>
    <p:extLst>
      <p:ext uri="{BB962C8B-B14F-4D97-AF65-F5344CB8AC3E}">
        <p14:creationId xmlns:p14="http://schemas.microsoft.com/office/powerpoint/2010/main" val="5243933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事务性</a:t>
            </a:r>
            <a:r>
              <a:rPr lang="en-US" altLang="zh-CN" dirty="0"/>
              <a:t>/</a:t>
            </a:r>
            <a:r>
              <a:rPr lang="zh-CN" altLang="en-US" dirty="0"/>
              <a:t>原子性广播</a:t>
            </a:r>
          </a:p>
        </p:txBody>
      </p:sp>
      <p:sp>
        <p:nvSpPr>
          <p:cNvPr id="3" name="内容占位符 2"/>
          <p:cNvSpPr>
            <a:spLocks noGrp="1"/>
          </p:cNvSpPr>
          <p:nvPr>
            <p:ph idx="1"/>
          </p:nvPr>
        </p:nvSpPr>
        <p:spPr/>
        <p:txBody>
          <a:bodyPr/>
          <a:lstStyle/>
          <a:p>
            <a:pPr marL="0" indent="0">
              <a:buNone/>
            </a:pPr>
            <a:r>
              <a:rPr lang="zh-CN" altLang="en-US" dirty="0" smtClean="0"/>
              <a:t>定义事务</a:t>
            </a:r>
            <a:r>
              <a:rPr lang="en-US" altLang="zh-CN" dirty="0" smtClean="0"/>
              <a:t>id</a:t>
            </a:r>
            <a:r>
              <a:rPr lang="zh-CN" altLang="en-US" dirty="0" smtClean="0"/>
              <a:t>（</a:t>
            </a:r>
            <a:r>
              <a:rPr lang="en-US" altLang="zh-CN" dirty="0" err="1" smtClean="0"/>
              <a:t>tid</a:t>
            </a:r>
            <a:r>
              <a:rPr lang="zh-CN" altLang="en-US" dirty="0" smtClean="0"/>
              <a:t>），</a:t>
            </a:r>
            <a:r>
              <a:rPr lang="en-US" altLang="zh-CN" dirty="0" err="1" smtClean="0"/>
              <a:t>tid</a:t>
            </a:r>
            <a:r>
              <a:rPr lang="zh-CN" altLang="en-US" dirty="0" smtClean="0"/>
              <a:t>和</a:t>
            </a:r>
            <a:r>
              <a:rPr lang="en-US" altLang="zh-CN" dirty="0" smtClean="0"/>
              <a:t>producer</a:t>
            </a:r>
            <a:r>
              <a:rPr lang="zh-CN" altLang="en-US" dirty="0" smtClean="0"/>
              <a:t>没有</a:t>
            </a:r>
            <a:r>
              <a:rPr lang="zh-CN" altLang="en-US" dirty="0">
                <a:latin typeface="黑体" panose="02010609060101010101" pitchFamily="49" charset="-122"/>
                <a:ea typeface="黑体" panose="02010609060101010101" pitchFamily="49" charset="-122"/>
              </a:rPr>
              <a:t>一一</a:t>
            </a:r>
            <a:r>
              <a:rPr lang="zh-CN" altLang="en-US" dirty="0" smtClean="0"/>
              <a:t>对应关系，任何</a:t>
            </a:r>
            <a:r>
              <a:rPr lang="en-US" altLang="zh-CN" dirty="0"/>
              <a:t>producer</a:t>
            </a:r>
            <a:r>
              <a:rPr lang="zh-CN" altLang="en-US" dirty="0"/>
              <a:t>都可以</a:t>
            </a:r>
            <a:r>
              <a:rPr lang="zh-CN" altLang="en-US" dirty="0" smtClean="0"/>
              <a:t>使用同一个</a:t>
            </a:r>
            <a:r>
              <a:rPr lang="en-US" altLang="zh-CN" dirty="0" err="1" smtClean="0"/>
              <a:t>tid</a:t>
            </a:r>
            <a:r>
              <a:rPr lang="zh-CN" altLang="en-US" dirty="0" smtClean="0"/>
              <a:t>去推进事务，从而中途故障的事务可由</a:t>
            </a:r>
            <a:r>
              <a:rPr lang="zh-CN" altLang="en-US" dirty="0"/>
              <a:t>另一个</a:t>
            </a:r>
            <a:r>
              <a:rPr lang="en-US" altLang="zh-CN" dirty="0"/>
              <a:t>producer</a:t>
            </a:r>
            <a:r>
              <a:rPr lang="zh-CN" altLang="en-US" dirty="0"/>
              <a:t>去恢复。</a:t>
            </a:r>
            <a:br>
              <a:rPr lang="zh-CN" altLang="en-US" dirty="0"/>
            </a:br>
            <a:r>
              <a:rPr lang="zh-CN" altLang="en-US" dirty="0" smtClean="0"/>
              <a:t>引入</a:t>
            </a:r>
            <a:r>
              <a:rPr lang="en-US" altLang="zh-CN" dirty="0"/>
              <a:t>transaction </a:t>
            </a:r>
            <a:r>
              <a:rPr lang="en-US" altLang="zh-CN" dirty="0" smtClean="0"/>
              <a:t>coordinator</a:t>
            </a:r>
            <a:r>
              <a:rPr lang="zh-CN" altLang="en-US" dirty="0" smtClean="0"/>
              <a:t>以事务日志的形式记录事务</a:t>
            </a:r>
            <a:r>
              <a:rPr lang="zh-CN" altLang="en-US" dirty="0"/>
              <a:t>的状态，类似对</a:t>
            </a:r>
            <a:r>
              <a:rPr lang="en-US" altLang="zh-CN" dirty="0"/>
              <a:t>offset</a:t>
            </a:r>
            <a:r>
              <a:rPr lang="zh-CN" altLang="en-US" dirty="0"/>
              <a:t>的</a:t>
            </a:r>
            <a:r>
              <a:rPr lang="zh-CN" altLang="en-US" dirty="0" smtClean="0"/>
              <a:t>处理。</a:t>
            </a:r>
            <a:endParaRPr lang="en-US" altLang="zh-CN" dirty="0" smtClean="0"/>
          </a:p>
          <a:p>
            <a:pPr marL="0" indent="0">
              <a:buNone/>
            </a:pPr>
            <a:r>
              <a:rPr lang="zh-CN" altLang="en-US" dirty="0" smtClean="0"/>
              <a:t>每个</a:t>
            </a:r>
            <a:r>
              <a:rPr lang="en-US" altLang="zh-CN" dirty="0" err="1"/>
              <a:t>tid</a:t>
            </a:r>
            <a:r>
              <a:rPr lang="zh-CN" altLang="en-US" dirty="0"/>
              <a:t>对应唯</a:t>
            </a:r>
            <a:r>
              <a:rPr lang="zh-CN" altLang="en-US" dirty="0">
                <a:latin typeface="黑体" panose="02010609060101010101" pitchFamily="49" charset="-122"/>
                <a:ea typeface="黑体" panose="02010609060101010101" pitchFamily="49" charset="-122"/>
              </a:rPr>
              <a:t>一一</a:t>
            </a:r>
            <a:r>
              <a:rPr lang="zh-CN" altLang="en-US" dirty="0"/>
              <a:t>个</a:t>
            </a:r>
            <a:r>
              <a:rPr lang="en-US" altLang="zh-CN" dirty="0"/>
              <a:t>transaction </a:t>
            </a:r>
            <a:r>
              <a:rPr lang="en-US" altLang="zh-CN" dirty="0" smtClean="0"/>
              <a:t>coordinator</a:t>
            </a:r>
            <a:r>
              <a:rPr lang="zh-CN" altLang="en-US" dirty="0" smtClean="0"/>
              <a:t>，</a:t>
            </a:r>
            <a:r>
              <a:rPr lang="zh-CN" altLang="en-US" dirty="0"/>
              <a:t>集群中会有多个</a:t>
            </a:r>
            <a:r>
              <a:rPr lang="en-US" altLang="zh-CN" dirty="0"/>
              <a:t>transaction coordinator</a:t>
            </a:r>
            <a:r>
              <a:rPr lang="zh-CN" altLang="en-US" dirty="0" smtClean="0"/>
              <a:t>。</a:t>
            </a:r>
            <a:r>
              <a:rPr lang="en-US" altLang="zh-CN" dirty="0"/>
              <a:t/>
            </a:r>
            <a:br>
              <a:rPr lang="en-US" altLang="zh-CN" dirty="0"/>
            </a:br>
            <a:r>
              <a:rPr lang="zh-CN" altLang="en-US" dirty="0" smtClean="0"/>
              <a:t>事务</a:t>
            </a:r>
            <a:r>
              <a:rPr lang="en-US" altLang="zh-CN" dirty="0" smtClean="0"/>
              <a:t>log</a:t>
            </a:r>
            <a:r>
              <a:rPr lang="zh-CN" altLang="en-US" dirty="0" smtClean="0"/>
              <a:t>采用</a:t>
            </a:r>
            <a:r>
              <a:rPr lang="en-US" altLang="zh-CN" dirty="0" smtClean="0"/>
              <a:t>compact</a:t>
            </a:r>
            <a:r>
              <a:rPr lang="zh-CN" altLang="en-US" dirty="0"/>
              <a:t>删除策略</a:t>
            </a:r>
            <a:r>
              <a:rPr lang="zh-CN" altLang="en-US" dirty="0" smtClean="0"/>
              <a:t>，事务完成后标记为</a:t>
            </a:r>
            <a:r>
              <a:rPr lang="en-US" altLang="zh-CN" dirty="0" smtClean="0"/>
              <a:t>null</a:t>
            </a:r>
            <a:r>
              <a:rPr lang="zh-CN" altLang="en-US" dirty="0"/>
              <a:t>，</a:t>
            </a:r>
            <a:r>
              <a:rPr lang="en-US" altLang="zh-CN" dirty="0"/>
              <a:t>compact</a:t>
            </a:r>
            <a:r>
              <a:rPr lang="zh-CN" altLang="en-US" dirty="0"/>
              <a:t>后不保留。</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103</a:t>
            </a:fld>
            <a:endParaRPr lang="zh-CN" altLang="en-US"/>
          </a:p>
        </p:txBody>
      </p:sp>
    </p:spTree>
    <p:extLst>
      <p:ext uri="{BB962C8B-B14F-4D97-AF65-F5344CB8AC3E}">
        <p14:creationId xmlns:p14="http://schemas.microsoft.com/office/powerpoint/2010/main" val="153871377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事务性</a:t>
            </a:r>
            <a:r>
              <a:rPr lang="en-US" altLang="zh-CN" dirty="0"/>
              <a:t>/</a:t>
            </a:r>
            <a:r>
              <a:rPr lang="zh-CN" altLang="en-US" dirty="0"/>
              <a:t>原子性广播</a:t>
            </a:r>
          </a:p>
        </p:txBody>
      </p:sp>
      <p:sp>
        <p:nvSpPr>
          <p:cNvPr id="3" name="内容占位符 2"/>
          <p:cNvSpPr>
            <a:spLocks noGrp="1"/>
          </p:cNvSpPr>
          <p:nvPr>
            <p:ph idx="1"/>
          </p:nvPr>
        </p:nvSpPr>
        <p:spPr/>
        <p:txBody>
          <a:bodyPr/>
          <a:lstStyle/>
          <a:p>
            <a:pPr marL="0" indent="0">
              <a:buNone/>
            </a:pPr>
            <a:r>
              <a:rPr lang="zh-CN" altLang="en-US" dirty="0" smtClean="0">
                <a:latin typeface="+mn-ea"/>
              </a:rPr>
              <a:t>事务执行过程：</a:t>
            </a:r>
            <a:endParaRPr lang="en-US" altLang="zh-CN" dirty="0" smtClean="0">
              <a:latin typeface="+mn-ea"/>
            </a:endParaRPr>
          </a:p>
          <a:p>
            <a:pPr marL="0" indent="0">
              <a:buNone/>
            </a:pPr>
            <a:r>
              <a:rPr lang="zh-CN" altLang="en-US" dirty="0" smtClean="0">
                <a:latin typeface="+mn-ea"/>
              </a:rPr>
              <a:t>先</a:t>
            </a:r>
            <a:r>
              <a:rPr lang="zh-CN" altLang="en-US" dirty="0">
                <a:latin typeface="+mn-ea"/>
              </a:rPr>
              <a:t>标记开启事务，写入数据，全部成功就在</a:t>
            </a:r>
            <a:r>
              <a:rPr lang="en-US" altLang="zh-CN" dirty="0">
                <a:latin typeface="+mn-ea"/>
              </a:rPr>
              <a:t>transaction log</a:t>
            </a:r>
            <a:r>
              <a:rPr lang="zh-CN" altLang="en-US" dirty="0">
                <a:latin typeface="+mn-ea"/>
              </a:rPr>
              <a:t>中记录为</a:t>
            </a:r>
            <a:r>
              <a:rPr lang="en-US" altLang="zh-CN" dirty="0">
                <a:latin typeface="+mn-ea"/>
              </a:rPr>
              <a:t>prepare commit</a:t>
            </a:r>
            <a:r>
              <a:rPr lang="zh-CN" altLang="en-US" dirty="0">
                <a:latin typeface="+mn-ea"/>
              </a:rPr>
              <a:t>状态，否则写入</a:t>
            </a:r>
            <a:r>
              <a:rPr lang="en-US" altLang="zh-CN" dirty="0">
                <a:latin typeface="+mn-ea"/>
              </a:rPr>
              <a:t>prepare abort</a:t>
            </a:r>
            <a:r>
              <a:rPr lang="zh-CN" altLang="en-US" dirty="0">
                <a:latin typeface="+mn-ea"/>
              </a:rPr>
              <a:t>的</a:t>
            </a:r>
            <a:r>
              <a:rPr lang="zh-CN" altLang="en-US" dirty="0" smtClean="0">
                <a:latin typeface="+mn-ea"/>
              </a:rPr>
              <a:t>状态；</a:t>
            </a:r>
            <a:endParaRPr lang="en-US" altLang="zh-CN" dirty="0" smtClean="0">
              <a:latin typeface="+mn-ea"/>
            </a:endParaRPr>
          </a:p>
          <a:p>
            <a:pPr marL="0" indent="0">
              <a:buNone/>
            </a:pPr>
            <a:r>
              <a:rPr lang="zh-CN" altLang="en-US" dirty="0" smtClean="0">
                <a:latin typeface="+mn-ea"/>
              </a:rPr>
              <a:t>之后再给</a:t>
            </a:r>
            <a:r>
              <a:rPr lang="zh-CN" altLang="en-US" dirty="0">
                <a:latin typeface="+mn-ea"/>
              </a:rPr>
              <a:t>每个相关的</a:t>
            </a:r>
            <a:r>
              <a:rPr lang="en-US" altLang="zh-CN" dirty="0">
                <a:latin typeface="+mn-ea"/>
              </a:rPr>
              <a:t>partition</a:t>
            </a:r>
            <a:r>
              <a:rPr lang="zh-CN" altLang="en-US" dirty="0">
                <a:latin typeface="+mn-ea"/>
              </a:rPr>
              <a:t>写入一条</a:t>
            </a:r>
            <a:r>
              <a:rPr lang="en-US" altLang="zh-CN" dirty="0">
                <a:latin typeface="+mn-ea"/>
              </a:rPr>
              <a:t>marker</a:t>
            </a:r>
            <a:r>
              <a:rPr lang="zh-CN" altLang="en-US" dirty="0">
                <a:latin typeface="+mn-ea"/>
              </a:rPr>
              <a:t>（</a:t>
            </a:r>
            <a:r>
              <a:rPr lang="en-US" altLang="zh-CN" dirty="0">
                <a:latin typeface="+mn-ea"/>
              </a:rPr>
              <a:t>commit</a:t>
            </a:r>
            <a:r>
              <a:rPr lang="zh-CN" altLang="en-US" dirty="0">
                <a:latin typeface="+mn-ea"/>
              </a:rPr>
              <a:t>或者</a:t>
            </a:r>
            <a:r>
              <a:rPr lang="en-US" altLang="zh-CN" dirty="0">
                <a:latin typeface="+mn-ea"/>
              </a:rPr>
              <a:t>abort</a:t>
            </a:r>
            <a:r>
              <a:rPr lang="zh-CN" altLang="en-US" dirty="0">
                <a:latin typeface="+mn-ea"/>
              </a:rPr>
              <a:t>）消息，</a:t>
            </a:r>
            <a:r>
              <a:rPr lang="zh-CN" altLang="en-US" dirty="0" smtClean="0">
                <a:latin typeface="+mn-ea"/>
              </a:rPr>
              <a:t>标记该事务</a:t>
            </a:r>
            <a:r>
              <a:rPr lang="zh-CN" altLang="en-US" dirty="0">
                <a:latin typeface="+mn-ea"/>
              </a:rPr>
              <a:t>的</a:t>
            </a:r>
            <a:r>
              <a:rPr lang="en-US" altLang="zh-CN" dirty="0">
                <a:latin typeface="+mn-ea"/>
              </a:rPr>
              <a:t>message</a:t>
            </a:r>
            <a:r>
              <a:rPr lang="zh-CN" altLang="en-US" dirty="0">
                <a:latin typeface="+mn-ea"/>
              </a:rPr>
              <a:t>可以被读取或已经</a:t>
            </a:r>
            <a:r>
              <a:rPr lang="zh-CN" altLang="en-US" dirty="0" smtClean="0">
                <a:latin typeface="+mn-ea"/>
              </a:rPr>
              <a:t>废弃；</a:t>
            </a:r>
            <a:endParaRPr lang="en-US" altLang="zh-CN" dirty="0" smtClean="0">
              <a:latin typeface="+mn-ea"/>
            </a:endParaRPr>
          </a:p>
          <a:p>
            <a:pPr marL="0" indent="0">
              <a:buNone/>
            </a:pPr>
            <a:r>
              <a:rPr lang="zh-CN" altLang="en-US" dirty="0" smtClean="0">
                <a:latin typeface="+mn-ea"/>
              </a:rPr>
              <a:t>成功</a:t>
            </a:r>
            <a:r>
              <a:rPr lang="zh-CN" altLang="en-US" dirty="0">
                <a:latin typeface="+mn-ea"/>
              </a:rPr>
              <a:t>后在</a:t>
            </a:r>
            <a:r>
              <a:rPr lang="en-US" altLang="zh-CN" dirty="0">
                <a:latin typeface="+mn-ea"/>
              </a:rPr>
              <a:t>transaction log</a:t>
            </a:r>
            <a:r>
              <a:rPr lang="zh-CN" altLang="en-US" dirty="0">
                <a:latin typeface="+mn-ea"/>
              </a:rPr>
              <a:t>记录下</a:t>
            </a:r>
            <a:r>
              <a:rPr lang="en-US" altLang="zh-CN" dirty="0">
                <a:latin typeface="+mn-ea"/>
              </a:rPr>
              <a:t>commit/abort</a:t>
            </a:r>
            <a:r>
              <a:rPr lang="zh-CN" altLang="en-US" dirty="0">
                <a:latin typeface="+mn-ea"/>
              </a:rPr>
              <a:t>状态，至此事务结束。</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104</a:t>
            </a:fld>
            <a:endParaRPr lang="zh-CN" altLang="en-US"/>
          </a:p>
        </p:txBody>
      </p:sp>
    </p:spTree>
    <p:extLst>
      <p:ext uri="{BB962C8B-B14F-4D97-AF65-F5344CB8AC3E}">
        <p14:creationId xmlns:p14="http://schemas.microsoft.com/office/powerpoint/2010/main" val="96683430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事务数据流</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105</a:t>
            </a:fld>
            <a:endParaRPr lang="zh-CN" altLang="en-US"/>
          </a:p>
        </p:txBody>
      </p:sp>
      <p:pic>
        <p:nvPicPr>
          <p:cNvPr id="8" name="内容占位符 7"/>
          <p:cNvPicPr>
            <a:picLocks noGrp="1" noChangeAspect="1"/>
          </p:cNvPicPr>
          <p:nvPr>
            <p:ph idx="1"/>
          </p:nvPr>
        </p:nvPicPr>
        <p:blipFill>
          <a:blip r:embed="rId2"/>
          <a:stretch>
            <a:fillRect/>
          </a:stretch>
        </p:blipFill>
        <p:spPr>
          <a:xfrm>
            <a:off x="1043608" y="1484784"/>
            <a:ext cx="6480720" cy="4904328"/>
          </a:xfrm>
          <a:prstGeom prst="rect">
            <a:avLst/>
          </a:prstGeom>
        </p:spPr>
      </p:pic>
    </p:spTree>
    <p:extLst>
      <p:ext uri="{BB962C8B-B14F-4D97-AF65-F5344CB8AC3E}">
        <p14:creationId xmlns:p14="http://schemas.microsoft.com/office/powerpoint/2010/main" val="288418090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Kafka</a:t>
            </a:r>
            <a:r>
              <a:rPr lang="zh-CN" altLang="en-US" dirty="0" smtClean="0"/>
              <a:t>与</a:t>
            </a:r>
            <a:r>
              <a:rPr lang="en-US" altLang="zh-CN" dirty="0" smtClean="0"/>
              <a:t>zookeeper</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106</a:t>
            </a:fld>
            <a:endParaRPr lang="zh-CN" altLang="en-US"/>
          </a:p>
        </p:txBody>
      </p:sp>
    </p:spTree>
    <p:extLst>
      <p:ext uri="{BB962C8B-B14F-4D97-AF65-F5344CB8AC3E}">
        <p14:creationId xmlns:p14="http://schemas.microsoft.com/office/powerpoint/2010/main" val="416844235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Kafka</a:t>
            </a:r>
            <a:r>
              <a:rPr lang="zh-CN" altLang="en-US" dirty="0"/>
              <a:t>与</a:t>
            </a:r>
            <a:r>
              <a:rPr lang="en-US" altLang="zh-CN" dirty="0"/>
              <a:t>zookeeper</a:t>
            </a:r>
            <a:endParaRPr lang="zh-CN" altLang="en-US" dirty="0"/>
          </a:p>
        </p:txBody>
      </p:sp>
      <p:sp>
        <p:nvSpPr>
          <p:cNvPr id="3" name="内容占位符 2"/>
          <p:cNvSpPr>
            <a:spLocks noGrp="1"/>
          </p:cNvSpPr>
          <p:nvPr>
            <p:ph idx="1"/>
          </p:nvPr>
        </p:nvSpPr>
        <p:spPr>
          <a:xfrm>
            <a:off x="397165" y="1268760"/>
            <a:ext cx="8183562" cy="4187825"/>
          </a:xfrm>
        </p:spPr>
        <p:txBody>
          <a:bodyPr/>
          <a:lstStyle/>
          <a:p>
            <a:pPr>
              <a:buFont typeface="Wingdings" panose="05000000000000000000" pitchFamily="2" charset="2"/>
              <a:buChar char="l"/>
            </a:pPr>
            <a:r>
              <a:rPr lang="zh-CN" altLang="en-US" dirty="0" smtClean="0">
                <a:latin typeface="+mn-ea"/>
              </a:rPr>
              <a:t>每个</a:t>
            </a:r>
            <a:r>
              <a:rPr lang="en-US" altLang="zh-CN" dirty="0">
                <a:latin typeface="+mn-ea"/>
              </a:rPr>
              <a:t>broker</a:t>
            </a:r>
            <a:r>
              <a:rPr lang="zh-CN" altLang="en-US" dirty="0">
                <a:latin typeface="+mn-ea"/>
              </a:rPr>
              <a:t>启动后会在</a:t>
            </a:r>
            <a:r>
              <a:rPr lang="en-US" altLang="zh-CN" dirty="0">
                <a:latin typeface="+mn-ea"/>
              </a:rPr>
              <a:t>zookeeper</a:t>
            </a:r>
            <a:r>
              <a:rPr lang="zh-CN" altLang="en-US" dirty="0">
                <a:latin typeface="+mn-ea"/>
              </a:rPr>
              <a:t>上注册一个临时的</a:t>
            </a:r>
            <a:r>
              <a:rPr lang="en-US" altLang="zh-CN" dirty="0" smtClean="0">
                <a:latin typeface="+mn-ea"/>
              </a:rPr>
              <a:t>broker</a:t>
            </a:r>
            <a:r>
              <a:rPr lang="zh-CN" altLang="en-US" dirty="0" smtClean="0">
                <a:latin typeface="+mn-ea"/>
              </a:rPr>
              <a:t>注册项，包含自己的</a:t>
            </a:r>
            <a:r>
              <a:rPr lang="en-US" altLang="zh-CN" dirty="0" err="1">
                <a:latin typeface="+mn-ea"/>
              </a:rPr>
              <a:t>ip</a:t>
            </a:r>
            <a:r>
              <a:rPr lang="zh-CN" altLang="en-US" dirty="0">
                <a:latin typeface="+mn-ea"/>
              </a:rPr>
              <a:t>地址和端口</a:t>
            </a:r>
            <a:r>
              <a:rPr lang="zh-CN" altLang="en-US" dirty="0" smtClean="0">
                <a:latin typeface="+mn-ea"/>
              </a:rPr>
              <a:t>号、所</a:t>
            </a:r>
            <a:r>
              <a:rPr lang="zh-CN" altLang="en-US" dirty="0">
                <a:latin typeface="+mn-ea"/>
              </a:rPr>
              <a:t>存储的</a:t>
            </a:r>
            <a:r>
              <a:rPr lang="en-US" altLang="zh-CN" dirty="0">
                <a:latin typeface="+mn-ea"/>
              </a:rPr>
              <a:t>topics</a:t>
            </a:r>
            <a:r>
              <a:rPr lang="zh-CN" altLang="en-US" dirty="0">
                <a:latin typeface="+mn-ea"/>
              </a:rPr>
              <a:t>和</a:t>
            </a:r>
            <a:r>
              <a:rPr lang="en-US" altLang="zh-CN" dirty="0">
                <a:latin typeface="+mn-ea"/>
              </a:rPr>
              <a:t>partitions</a:t>
            </a:r>
            <a:r>
              <a:rPr lang="zh-CN" altLang="en-US" dirty="0">
                <a:latin typeface="+mn-ea"/>
              </a:rPr>
              <a:t>信息。</a:t>
            </a:r>
          </a:p>
          <a:p>
            <a:pPr>
              <a:buFont typeface="Wingdings" panose="05000000000000000000" pitchFamily="2" charset="2"/>
              <a:buChar char="l"/>
            </a:pPr>
            <a:r>
              <a:rPr lang="zh-CN" altLang="en-US" dirty="0" smtClean="0">
                <a:latin typeface="+mn-ea"/>
              </a:rPr>
              <a:t>每个</a:t>
            </a:r>
            <a:r>
              <a:rPr lang="en-US" altLang="zh-CN" dirty="0">
                <a:latin typeface="+mn-ea"/>
              </a:rPr>
              <a:t>consumer</a:t>
            </a:r>
            <a:r>
              <a:rPr lang="zh-CN" altLang="en-US" dirty="0">
                <a:latin typeface="+mn-ea"/>
              </a:rPr>
              <a:t>启动后会在</a:t>
            </a:r>
            <a:r>
              <a:rPr lang="en-US" altLang="zh-CN" dirty="0">
                <a:latin typeface="+mn-ea"/>
              </a:rPr>
              <a:t>zookeeper</a:t>
            </a:r>
            <a:r>
              <a:rPr lang="zh-CN" altLang="en-US" dirty="0">
                <a:latin typeface="+mn-ea"/>
              </a:rPr>
              <a:t>上注册一个临时的</a:t>
            </a:r>
            <a:r>
              <a:rPr lang="en-US" altLang="zh-CN" dirty="0" smtClean="0">
                <a:latin typeface="+mn-ea"/>
              </a:rPr>
              <a:t>consumer</a:t>
            </a:r>
            <a:r>
              <a:rPr lang="zh-CN" altLang="en-US" dirty="0" smtClean="0">
                <a:latin typeface="+mn-ea"/>
              </a:rPr>
              <a:t>注册项，包含自己所属</a:t>
            </a:r>
            <a:r>
              <a:rPr lang="zh-CN" altLang="en-US" dirty="0">
                <a:latin typeface="+mn-ea"/>
              </a:rPr>
              <a:t>的</a:t>
            </a:r>
            <a:r>
              <a:rPr lang="en-US" altLang="zh-CN" dirty="0">
                <a:latin typeface="+mn-ea"/>
              </a:rPr>
              <a:t>consumer group</a:t>
            </a:r>
            <a:r>
              <a:rPr lang="zh-CN" altLang="en-US" dirty="0">
                <a:latin typeface="+mn-ea"/>
              </a:rPr>
              <a:t>以及订阅的</a:t>
            </a:r>
            <a:r>
              <a:rPr lang="en-US" altLang="zh-CN" dirty="0">
                <a:latin typeface="+mn-ea"/>
              </a:rPr>
              <a:t>topics</a:t>
            </a:r>
            <a:r>
              <a:rPr lang="zh-CN" altLang="en-US" dirty="0">
                <a:latin typeface="+mn-ea"/>
              </a:rPr>
              <a:t>。</a:t>
            </a:r>
            <a:endParaRPr lang="en-US" altLang="zh-CN" dirty="0">
              <a:latin typeface="+mn-ea"/>
            </a:endParaRPr>
          </a:p>
          <a:p>
            <a:pPr>
              <a:buFont typeface="Wingdings" panose="05000000000000000000" pitchFamily="2" charset="2"/>
              <a:buChar char="l"/>
            </a:pPr>
            <a:r>
              <a:rPr lang="zh-CN" altLang="en-US" dirty="0" smtClean="0">
                <a:latin typeface="+mn-ea"/>
              </a:rPr>
              <a:t>每个</a:t>
            </a:r>
            <a:r>
              <a:rPr lang="en-US" altLang="zh-CN" dirty="0">
                <a:latin typeface="+mn-ea"/>
              </a:rPr>
              <a:t>consumer group</a:t>
            </a:r>
            <a:r>
              <a:rPr lang="zh-CN" altLang="en-US" dirty="0">
                <a:latin typeface="+mn-ea"/>
              </a:rPr>
              <a:t>关联一个临时的</a:t>
            </a:r>
            <a:r>
              <a:rPr lang="en-US" altLang="zh-CN" dirty="0" smtClean="0">
                <a:latin typeface="+mn-ea"/>
              </a:rPr>
              <a:t>owner</a:t>
            </a:r>
            <a:r>
              <a:rPr lang="zh-CN" altLang="en-US" dirty="0" smtClean="0">
                <a:latin typeface="+mn-ea"/>
              </a:rPr>
              <a:t>注册项和</a:t>
            </a:r>
            <a:r>
              <a:rPr lang="zh-CN" altLang="en-US" dirty="0">
                <a:latin typeface="+mn-ea"/>
              </a:rPr>
              <a:t>一个持久的</a:t>
            </a:r>
            <a:r>
              <a:rPr lang="en-US" altLang="zh-CN" dirty="0">
                <a:latin typeface="+mn-ea"/>
              </a:rPr>
              <a:t>offset registry</a:t>
            </a:r>
            <a:r>
              <a:rPr lang="zh-CN" altLang="en-US" dirty="0" smtClean="0">
                <a:latin typeface="+mn-ea"/>
              </a:rPr>
              <a:t>。</a:t>
            </a:r>
            <a:endParaRPr lang="en-US" altLang="zh-CN" dirty="0" smtClean="0">
              <a:latin typeface="+mn-ea"/>
            </a:endParaRPr>
          </a:p>
          <a:p>
            <a:pPr>
              <a:buFont typeface="Wingdings" panose="05000000000000000000" pitchFamily="2" charset="2"/>
              <a:buChar char="l"/>
            </a:pPr>
            <a:r>
              <a:rPr lang="zh-CN" altLang="en-US" dirty="0" smtClean="0">
                <a:latin typeface="+mn-ea"/>
              </a:rPr>
              <a:t>被</a:t>
            </a:r>
            <a:r>
              <a:rPr lang="zh-CN" altLang="en-US" dirty="0">
                <a:latin typeface="+mn-ea"/>
              </a:rPr>
              <a:t>订阅的每个</a:t>
            </a:r>
            <a:r>
              <a:rPr lang="en-US" altLang="zh-CN" dirty="0">
                <a:latin typeface="+mn-ea"/>
              </a:rPr>
              <a:t>partition</a:t>
            </a:r>
            <a:r>
              <a:rPr lang="zh-CN" altLang="en-US" dirty="0">
                <a:latin typeface="+mn-ea"/>
              </a:rPr>
              <a:t>包含一个</a:t>
            </a:r>
            <a:r>
              <a:rPr lang="en-US" altLang="zh-CN" dirty="0" smtClean="0">
                <a:latin typeface="+mn-ea"/>
              </a:rPr>
              <a:t>owner</a:t>
            </a:r>
            <a:r>
              <a:rPr lang="zh-CN" altLang="en-US" dirty="0" smtClean="0">
                <a:latin typeface="+mn-ea"/>
              </a:rPr>
              <a:t>注册项，</a:t>
            </a:r>
            <a:r>
              <a:rPr lang="zh-CN" altLang="en-US" dirty="0">
                <a:latin typeface="+mn-ea"/>
              </a:rPr>
              <a:t>内容为</a:t>
            </a:r>
            <a:r>
              <a:rPr lang="zh-CN" altLang="en-US" dirty="0" smtClean="0">
                <a:latin typeface="+mn-ea"/>
              </a:rPr>
              <a:t>订阅该</a:t>
            </a:r>
            <a:r>
              <a:rPr lang="en-US" altLang="zh-CN" dirty="0" smtClean="0">
                <a:latin typeface="+mn-ea"/>
              </a:rPr>
              <a:t>partition</a:t>
            </a:r>
            <a:r>
              <a:rPr lang="zh-CN" altLang="en-US" dirty="0">
                <a:latin typeface="+mn-ea"/>
              </a:rPr>
              <a:t>的</a:t>
            </a:r>
            <a:r>
              <a:rPr lang="en-US" altLang="zh-CN" dirty="0">
                <a:latin typeface="+mn-ea"/>
              </a:rPr>
              <a:t>consumer id</a:t>
            </a:r>
            <a:r>
              <a:rPr lang="zh-CN" altLang="en-US" dirty="0">
                <a:latin typeface="+mn-ea"/>
              </a:rPr>
              <a:t>；同时包含一个</a:t>
            </a:r>
            <a:r>
              <a:rPr lang="en-US" altLang="zh-CN" dirty="0" smtClean="0">
                <a:latin typeface="+mn-ea"/>
              </a:rPr>
              <a:t>offset</a:t>
            </a:r>
            <a:r>
              <a:rPr lang="zh-CN" altLang="en-US" dirty="0" smtClean="0">
                <a:latin typeface="+mn-ea"/>
              </a:rPr>
              <a:t>注册项，</a:t>
            </a:r>
            <a:r>
              <a:rPr lang="zh-CN" altLang="en-US" dirty="0">
                <a:latin typeface="+mn-ea"/>
              </a:rPr>
              <a:t>内容为上一次订阅的</a:t>
            </a:r>
            <a:r>
              <a:rPr lang="en-US" altLang="zh-CN" dirty="0">
                <a:latin typeface="+mn-ea"/>
              </a:rPr>
              <a:t>offset</a:t>
            </a:r>
            <a:r>
              <a:rPr lang="zh-CN" altLang="en-US" dirty="0" smtClean="0">
                <a:latin typeface="+mn-ea"/>
              </a:rPr>
              <a:t>。</a:t>
            </a:r>
            <a:endParaRPr lang="zh-CN" altLang="en-US" dirty="0">
              <a:latin typeface="+mn-ea"/>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107</a:t>
            </a:fld>
            <a:endParaRPr lang="zh-CN" altLang="en-US"/>
          </a:p>
        </p:txBody>
      </p:sp>
    </p:spTree>
    <p:extLst>
      <p:ext uri="{BB962C8B-B14F-4D97-AF65-F5344CB8AC3E}">
        <p14:creationId xmlns:p14="http://schemas.microsoft.com/office/powerpoint/2010/main" val="211497317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Kafka</a:t>
            </a:r>
            <a:r>
              <a:rPr lang="zh-CN" altLang="en-US" dirty="0" smtClean="0"/>
              <a:t>与</a:t>
            </a:r>
            <a:r>
              <a:rPr lang="en-US" altLang="zh-CN" dirty="0" smtClean="0"/>
              <a:t>zookeeper</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latin typeface="+mn-ea"/>
              </a:rPr>
              <a:t>Zookeeper</a:t>
            </a:r>
            <a:r>
              <a:rPr lang="en-US" altLang="zh-CN" dirty="0">
                <a:latin typeface="+mn-ea"/>
              </a:rPr>
              <a:t> </a:t>
            </a:r>
            <a:r>
              <a:rPr lang="zh-CN" altLang="en-US" dirty="0" smtClean="0">
                <a:latin typeface="+mn-ea"/>
              </a:rPr>
              <a:t>协调控制的内容：</a:t>
            </a:r>
            <a:endParaRPr lang="zh-CN" altLang="en-US" dirty="0">
              <a:latin typeface="+mn-ea"/>
            </a:endParaRPr>
          </a:p>
          <a:p>
            <a:pPr marL="0" indent="0">
              <a:buNone/>
            </a:pPr>
            <a:r>
              <a:rPr lang="zh-CN" altLang="en-US" dirty="0" smtClean="0">
                <a:latin typeface="+mn-ea"/>
              </a:rPr>
              <a:t>（</a:t>
            </a:r>
            <a:r>
              <a:rPr lang="en-US" altLang="zh-CN" dirty="0" smtClean="0">
                <a:latin typeface="+mn-ea"/>
              </a:rPr>
              <a:t>1</a:t>
            </a:r>
            <a:r>
              <a:rPr lang="zh-CN" altLang="en-US" dirty="0" smtClean="0">
                <a:latin typeface="+mn-ea"/>
              </a:rPr>
              <a:t>）管理</a:t>
            </a:r>
            <a:r>
              <a:rPr lang="en-US" altLang="zh-CN" dirty="0">
                <a:latin typeface="+mn-ea"/>
              </a:rPr>
              <a:t>broker</a:t>
            </a:r>
            <a:r>
              <a:rPr lang="zh-CN" altLang="en-US" dirty="0">
                <a:latin typeface="+mn-ea"/>
              </a:rPr>
              <a:t>与</a:t>
            </a:r>
            <a:r>
              <a:rPr lang="en-US" altLang="zh-CN" dirty="0">
                <a:latin typeface="+mn-ea"/>
              </a:rPr>
              <a:t>consumer</a:t>
            </a:r>
            <a:r>
              <a:rPr lang="zh-CN" altLang="en-US" dirty="0">
                <a:latin typeface="+mn-ea"/>
              </a:rPr>
              <a:t>的动态加入与</a:t>
            </a:r>
            <a:r>
              <a:rPr lang="zh-CN" altLang="en-US" dirty="0" smtClean="0">
                <a:latin typeface="+mn-ea"/>
              </a:rPr>
              <a:t>离开；</a:t>
            </a:r>
            <a:endParaRPr lang="en-US" altLang="zh-CN" dirty="0" smtClean="0">
              <a:latin typeface="+mn-ea"/>
            </a:endParaRPr>
          </a:p>
          <a:p>
            <a:pPr marL="0" indent="0">
              <a:buNone/>
            </a:pPr>
            <a:r>
              <a:rPr lang="zh-CN" altLang="en-US" dirty="0" smtClean="0">
                <a:latin typeface="+mn-ea"/>
              </a:rPr>
              <a:t>（</a:t>
            </a:r>
            <a:r>
              <a:rPr lang="en-US" altLang="zh-CN" dirty="0" smtClean="0">
                <a:latin typeface="+mn-ea"/>
              </a:rPr>
              <a:t>2</a:t>
            </a:r>
            <a:r>
              <a:rPr lang="zh-CN" altLang="en-US" dirty="0" smtClean="0">
                <a:latin typeface="+mn-ea"/>
              </a:rPr>
              <a:t>）触发负载均衡，当</a:t>
            </a:r>
            <a:r>
              <a:rPr lang="en-US" altLang="zh-CN" dirty="0" smtClean="0">
                <a:latin typeface="+mn-ea"/>
              </a:rPr>
              <a:t>broker</a:t>
            </a:r>
            <a:r>
              <a:rPr lang="zh-CN" altLang="en-US" dirty="0" smtClean="0">
                <a:latin typeface="+mn-ea"/>
              </a:rPr>
              <a:t>或</a:t>
            </a:r>
            <a:r>
              <a:rPr lang="en-US" altLang="zh-CN" dirty="0" smtClean="0">
                <a:latin typeface="+mn-ea"/>
              </a:rPr>
              <a:t>consumer</a:t>
            </a:r>
            <a:r>
              <a:rPr lang="zh-CN" altLang="en-US" dirty="0" smtClean="0">
                <a:latin typeface="+mn-ea"/>
              </a:rPr>
              <a:t>加入或离开时会触发负载均衡算法，以维护一个</a:t>
            </a:r>
            <a:r>
              <a:rPr lang="en-US" altLang="zh-CN" dirty="0" smtClean="0">
                <a:latin typeface="+mn-ea"/>
              </a:rPr>
              <a:t>consumer group</a:t>
            </a:r>
            <a:r>
              <a:rPr lang="zh-CN" altLang="en-US" dirty="0" smtClean="0">
                <a:latin typeface="+mn-ea"/>
              </a:rPr>
              <a:t>内</a:t>
            </a:r>
            <a:r>
              <a:rPr lang="en-US" altLang="zh-CN" dirty="0" smtClean="0">
                <a:latin typeface="+mn-ea"/>
              </a:rPr>
              <a:t>consumer</a:t>
            </a:r>
            <a:r>
              <a:rPr lang="zh-CN" altLang="en-US" dirty="0" smtClean="0">
                <a:latin typeface="+mn-ea"/>
              </a:rPr>
              <a:t>的负载平衡。</a:t>
            </a:r>
          </a:p>
          <a:p>
            <a:pPr marL="0" indent="0">
              <a:buNone/>
            </a:pPr>
            <a:r>
              <a:rPr lang="zh-CN" altLang="en-US" dirty="0" smtClean="0">
                <a:latin typeface="+mn-ea"/>
              </a:rPr>
              <a:t>（</a:t>
            </a:r>
            <a:r>
              <a:rPr lang="en-US" altLang="zh-CN" dirty="0" smtClean="0">
                <a:latin typeface="+mn-ea"/>
              </a:rPr>
              <a:t>3</a:t>
            </a:r>
            <a:r>
              <a:rPr lang="zh-CN" altLang="en-US" dirty="0" smtClean="0">
                <a:latin typeface="+mn-ea"/>
              </a:rPr>
              <a:t>）维护</a:t>
            </a:r>
            <a:r>
              <a:rPr lang="zh-CN" altLang="en-US" dirty="0">
                <a:latin typeface="+mn-ea"/>
              </a:rPr>
              <a:t>消费关系及每个</a:t>
            </a:r>
            <a:r>
              <a:rPr lang="en-US" altLang="zh-CN" dirty="0">
                <a:latin typeface="+mn-ea"/>
              </a:rPr>
              <a:t>partition</a:t>
            </a:r>
            <a:r>
              <a:rPr lang="zh-CN" altLang="en-US" dirty="0">
                <a:latin typeface="+mn-ea"/>
              </a:rPr>
              <a:t>的消费信息</a:t>
            </a:r>
            <a:r>
              <a:rPr lang="zh-CN" altLang="en-US" dirty="0" smtClean="0">
                <a:latin typeface="+mn-ea"/>
              </a:rPr>
              <a:t>。</a:t>
            </a:r>
            <a:endParaRPr lang="zh-CN" altLang="en-US" dirty="0">
              <a:latin typeface="+mn-ea"/>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108</a:t>
            </a:fld>
            <a:endParaRPr lang="zh-CN" altLang="en-US"/>
          </a:p>
        </p:txBody>
      </p:sp>
    </p:spTree>
    <p:extLst>
      <p:ext uri="{BB962C8B-B14F-4D97-AF65-F5344CB8AC3E}">
        <p14:creationId xmlns:p14="http://schemas.microsoft.com/office/powerpoint/2010/main" val="305347258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a:xfrm>
            <a:off x="395536" y="1557338"/>
            <a:ext cx="8291264" cy="4187825"/>
          </a:xfrm>
        </p:spPr>
        <p:txBody>
          <a:bodyPr/>
          <a:lstStyle/>
          <a:p>
            <a:pPr marL="0" indent="0">
              <a:buNone/>
            </a:pPr>
            <a:r>
              <a:rPr lang="en-US" altLang="zh-CN" sz="2200" dirty="0">
                <a:hlinkClick r:id="rId2"/>
              </a:rPr>
              <a:t>https://</a:t>
            </a:r>
            <a:r>
              <a:rPr lang="en-US" altLang="zh-CN" sz="2200" dirty="0" smtClean="0">
                <a:hlinkClick r:id="rId2"/>
              </a:rPr>
              <a:t>www.oschina.net/p/twitter-storm</a:t>
            </a:r>
            <a:endParaRPr lang="en-US" altLang="zh-CN" sz="2200" dirty="0" smtClean="0"/>
          </a:p>
          <a:p>
            <a:pPr marL="0" indent="0">
              <a:buNone/>
            </a:pPr>
            <a:r>
              <a:rPr lang="en-US" altLang="zh-CN" sz="2200" dirty="0">
                <a:hlinkClick r:id="rId3"/>
              </a:rPr>
              <a:t>http://</a:t>
            </a:r>
            <a:r>
              <a:rPr lang="en-US" altLang="zh-CN" sz="2200" dirty="0" smtClean="0">
                <a:hlinkClick r:id="rId3"/>
              </a:rPr>
              <a:t>blog.sina.com.cn/s/blog_406d9bb00100ui5p.html</a:t>
            </a:r>
            <a:endParaRPr lang="en-US" altLang="zh-CN" sz="2200" dirty="0" smtClean="0"/>
          </a:p>
          <a:p>
            <a:pPr marL="0" indent="0">
              <a:buNone/>
            </a:pPr>
            <a:r>
              <a:rPr lang="en-US" altLang="zh-CN" sz="2200" dirty="0">
                <a:hlinkClick r:id="rId4"/>
              </a:rPr>
              <a:t>http://</a:t>
            </a:r>
            <a:r>
              <a:rPr lang="en-US" altLang="zh-CN" sz="2200" dirty="0" smtClean="0">
                <a:hlinkClick r:id="rId4"/>
              </a:rPr>
              <a:t>www.th7.cn/Program/java/201309/150458.shtml</a:t>
            </a:r>
            <a:endParaRPr lang="en-US" altLang="zh-CN" sz="2200" dirty="0" smtClean="0"/>
          </a:p>
          <a:p>
            <a:pPr marL="0" indent="0">
              <a:buNone/>
            </a:pPr>
            <a:endParaRPr lang="en-US" altLang="zh-CN" sz="2200" dirty="0"/>
          </a:p>
          <a:p>
            <a:pPr marL="0" indent="0">
              <a:buNone/>
            </a:pPr>
            <a:r>
              <a:rPr lang="en-US" altLang="zh-CN" sz="2200" dirty="0">
                <a:hlinkClick r:id="rId5"/>
              </a:rPr>
              <a:t>https://blog.csdn.net/uniquecapo/article/details/79292965?tdsourcetag=s_pcqq_aiomsg</a:t>
            </a:r>
            <a:endParaRPr lang="en-US" altLang="zh-CN" sz="2200" dirty="0"/>
          </a:p>
          <a:p>
            <a:pPr marL="0" indent="0">
              <a:buNone/>
            </a:pPr>
            <a:r>
              <a:rPr lang="en-US" altLang="zh-CN" sz="2200" dirty="0">
                <a:hlinkClick r:id="rId6"/>
              </a:rPr>
              <a:t>http://kafka.apache.org/intro</a:t>
            </a:r>
            <a:endParaRPr lang="en-US" altLang="zh-CN" sz="2200" dirty="0"/>
          </a:p>
          <a:p>
            <a:pPr marL="0" indent="0">
              <a:buNone/>
            </a:pPr>
            <a:r>
              <a:rPr lang="en-US" altLang="zh-CN" sz="2200" dirty="0">
                <a:hlinkClick r:id="rId7"/>
              </a:rPr>
              <a:t>https://</a:t>
            </a:r>
            <a:r>
              <a:rPr lang="en-US" altLang="zh-CN" sz="2200" dirty="0" smtClean="0">
                <a:hlinkClick r:id="rId7"/>
              </a:rPr>
              <a:t>www.cnblogs.com/huxi2b/p/7453543.html</a:t>
            </a:r>
            <a:endParaRPr lang="en-US" altLang="zh-CN" sz="2200" dirty="0" smtClean="0"/>
          </a:p>
          <a:p>
            <a:pPr marL="0" indent="0">
              <a:buNone/>
            </a:pPr>
            <a:r>
              <a:rPr lang="zh-CN" altLang="en-US" sz="2200" dirty="0" smtClean="0"/>
              <a:t>。。。</a:t>
            </a:r>
            <a:endParaRPr lang="zh-CN" altLang="en-US" sz="22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109</a:t>
            </a:fld>
            <a:endParaRPr lang="zh-CN" altLang="en-US"/>
          </a:p>
        </p:txBody>
      </p:sp>
    </p:spTree>
    <p:extLst>
      <p:ext uri="{BB962C8B-B14F-4D97-AF65-F5344CB8AC3E}">
        <p14:creationId xmlns:p14="http://schemas.microsoft.com/office/powerpoint/2010/main" val="442343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运行原理示意</a:t>
            </a:r>
            <a:endParaRPr lang="zh-CN" altLang="en-US" dirty="0"/>
          </a:p>
        </p:txBody>
      </p:sp>
      <p:sp>
        <p:nvSpPr>
          <p:cNvPr id="3" name="内容占位符 2"/>
          <p:cNvSpPr>
            <a:spLocks noGrp="1"/>
          </p:cNvSpPr>
          <p:nvPr>
            <p:ph idx="1"/>
          </p:nvPr>
        </p:nvSpPr>
        <p:spPr>
          <a:xfrm>
            <a:off x="642910" y="4214819"/>
            <a:ext cx="8043890" cy="714380"/>
          </a:xfrm>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11</a:t>
            </a:fld>
            <a:endParaRPr lang="zh-CN" altLang="en-US"/>
          </a:p>
        </p:txBody>
      </p:sp>
      <p:pic>
        <p:nvPicPr>
          <p:cNvPr id="54274" name="Picture 2" descr="c:\users\administrator\appdata\roaming\360se6\User Data\temp\406d9bb0gb0e4318ce82e&amp;690.jpg"/>
          <p:cNvPicPr>
            <a:picLocks noChangeAspect="1" noChangeArrowheads="1"/>
          </p:cNvPicPr>
          <p:nvPr/>
        </p:nvPicPr>
        <p:blipFill>
          <a:blip r:embed="rId2" cstate="print"/>
          <a:srcRect/>
          <a:stretch>
            <a:fillRect/>
          </a:stretch>
        </p:blipFill>
        <p:spPr bwMode="auto">
          <a:xfrm>
            <a:off x="571472" y="1714488"/>
            <a:ext cx="7978988" cy="221457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编程模型</a:t>
            </a:r>
            <a:endParaRPr lang="zh-CN" altLang="en-US" dirty="0"/>
          </a:p>
        </p:txBody>
      </p:sp>
      <p:sp>
        <p:nvSpPr>
          <p:cNvPr id="3" name="内容占位符 2"/>
          <p:cNvSpPr>
            <a:spLocks noGrp="1"/>
          </p:cNvSpPr>
          <p:nvPr>
            <p:ph idx="1"/>
          </p:nvPr>
        </p:nvSpPr>
        <p:spPr>
          <a:xfrm>
            <a:off x="323528" y="1428736"/>
            <a:ext cx="8424936" cy="5072098"/>
          </a:xfrm>
        </p:spPr>
        <p:txBody>
          <a:bodyPr/>
          <a:lstStyle/>
          <a:p>
            <a:pPr marL="0" indent="0">
              <a:buNone/>
            </a:pPr>
            <a:r>
              <a:rPr lang="zh-CN" altLang="en-US" sz="2400" dirty="0" smtClean="0"/>
              <a:t>采用</a:t>
            </a:r>
            <a:r>
              <a:rPr lang="en-US" altLang="zh-CN" sz="2400" dirty="0" smtClean="0"/>
              <a:t>Topology</a:t>
            </a:r>
            <a:r>
              <a:rPr lang="zh-CN" altLang="en-US" sz="2400" dirty="0" smtClean="0"/>
              <a:t>编程模型：一个计算任务被称为一个</a:t>
            </a:r>
            <a:r>
              <a:rPr lang="en-US" altLang="zh-CN" sz="2400" dirty="0" smtClean="0"/>
              <a:t>Topology</a:t>
            </a:r>
            <a:r>
              <a:rPr lang="zh-CN" altLang="en-US" sz="2400" dirty="0" smtClean="0"/>
              <a:t>，由多个</a:t>
            </a:r>
            <a:r>
              <a:rPr lang="en-US" altLang="zh-CN" sz="2400" dirty="0" smtClean="0"/>
              <a:t>Spout</a:t>
            </a:r>
            <a:r>
              <a:rPr lang="zh-CN" altLang="en-US" sz="2400" dirty="0" smtClean="0"/>
              <a:t>和</a:t>
            </a:r>
            <a:r>
              <a:rPr lang="en-US" altLang="zh-CN" sz="2400" dirty="0" smtClean="0"/>
              <a:t>Bolt</a:t>
            </a:r>
            <a:r>
              <a:rPr lang="zh-CN" altLang="en-US" sz="2400" dirty="0" smtClean="0"/>
              <a:t>组成，任务一旦提交将一直运行。</a:t>
            </a:r>
            <a:endParaRPr lang="en-US" altLang="zh-CN" sz="2400" dirty="0" smtClean="0"/>
          </a:p>
          <a:p>
            <a:pPr marL="0" indent="0">
              <a:buNone/>
            </a:pPr>
            <a:r>
              <a:rPr lang="zh-CN" altLang="en-US" sz="2400" b="1" dirty="0" smtClean="0"/>
              <a:t>基本术语</a:t>
            </a:r>
            <a:endParaRPr lang="en-US" altLang="zh-CN" sz="2400" b="1" dirty="0" smtClean="0"/>
          </a:p>
          <a:p>
            <a:pPr marL="0" indent="0">
              <a:buNone/>
            </a:pPr>
            <a:r>
              <a:rPr lang="en-US" altLang="zh-CN" sz="2400" dirty="0" smtClean="0">
                <a:solidFill>
                  <a:srgbClr val="FF0000"/>
                </a:solidFill>
              </a:rPr>
              <a:t>Stream</a:t>
            </a:r>
            <a:r>
              <a:rPr lang="zh-CN" altLang="en-US" sz="2400" dirty="0" smtClean="0"/>
              <a:t>：数据流，是时间上无上界的</a:t>
            </a:r>
            <a:r>
              <a:rPr lang="en-US" altLang="zh-CN" sz="2400" dirty="0" err="1" smtClean="0"/>
              <a:t>tuple</a:t>
            </a:r>
            <a:r>
              <a:rPr lang="zh-CN" altLang="en-US" sz="2400" dirty="0" smtClean="0"/>
              <a:t>元祖序列。</a:t>
            </a:r>
            <a:endParaRPr lang="en-US" altLang="zh-CN" sz="2400" dirty="0" smtClean="0"/>
          </a:p>
          <a:p>
            <a:pPr marL="0" indent="0">
              <a:buNone/>
            </a:pPr>
            <a:r>
              <a:rPr lang="en-US" altLang="zh-CN" sz="2400" dirty="0" err="1" smtClean="0">
                <a:solidFill>
                  <a:srgbClr val="FF0000"/>
                </a:solidFill>
              </a:rPr>
              <a:t>Tuple</a:t>
            </a:r>
            <a:r>
              <a:rPr lang="zh-CN" altLang="en-US" sz="2400" dirty="0" smtClean="0"/>
              <a:t>：一次消息传递的基本单元，可以理解为键值对，键对应在</a:t>
            </a:r>
            <a:r>
              <a:rPr lang="en-US" sz="2400" dirty="0" err="1" smtClean="0"/>
              <a:t>declareStream</a:t>
            </a:r>
            <a:r>
              <a:rPr lang="zh-CN" altLang="en-US" sz="2400" dirty="0" smtClean="0"/>
              <a:t>方法</a:t>
            </a:r>
            <a:r>
              <a:rPr lang="zh-CN" altLang="en-US" sz="2400" dirty="0"/>
              <a:t>中定义的</a:t>
            </a:r>
            <a:r>
              <a:rPr lang="en-US" sz="2400" dirty="0" smtClean="0">
                <a:solidFill>
                  <a:srgbClr val="FF0000"/>
                </a:solidFill>
              </a:rPr>
              <a:t>Fields</a:t>
            </a:r>
            <a:r>
              <a:rPr lang="zh-CN" altLang="en-US" sz="2400" dirty="0" smtClean="0"/>
              <a:t>字段，值就是在</a:t>
            </a:r>
            <a:r>
              <a:rPr lang="en-US" sz="2400" dirty="0" smtClean="0"/>
              <a:t>emit</a:t>
            </a:r>
            <a:r>
              <a:rPr lang="zh-CN" altLang="en-US" sz="2400" dirty="0" smtClean="0"/>
              <a:t>方法中发送的</a:t>
            </a:r>
            <a:r>
              <a:rPr lang="en-US" sz="2400" dirty="0" smtClean="0">
                <a:solidFill>
                  <a:srgbClr val="FF0000"/>
                </a:solidFill>
              </a:rPr>
              <a:t>Values</a:t>
            </a:r>
            <a:r>
              <a:rPr lang="zh-CN" altLang="en-US" sz="2400" dirty="0" smtClean="0"/>
              <a:t>字段。</a:t>
            </a:r>
            <a:endParaRPr lang="en-US" altLang="zh-CN" sz="2400" dirty="0" smtClean="0"/>
          </a:p>
          <a:p>
            <a:pPr marL="0" indent="0">
              <a:buNone/>
            </a:pPr>
            <a:r>
              <a:rPr lang="zh-CN" altLang="en-US" sz="2400" i="1" dirty="0" smtClean="0">
                <a:solidFill>
                  <a:srgbClr val="3366FF"/>
                </a:solidFill>
              </a:rPr>
              <a:t>由于各个组件间传递的</a:t>
            </a:r>
            <a:r>
              <a:rPr lang="en-US" altLang="zh-CN" sz="2400" i="1" dirty="0" err="1" smtClean="0">
                <a:solidFill>
                  <a:srgbClr val="3366FF"/>
                </a:solidFill>
              </a:rPr>
              <a:t>tuple</a:t>
            </a:r>
            <a:r>
              <a:rPr lang="zh-CN" altLang="en-US" sz="2400" i="1" dirty="0" smtClean="0">
                <a:solidFill>
                  <a:srgbClr val="3366FF"/>
                </a:solidFill>
              </a:rPr>
              <a:t>字段名称已经事先定义好，所以</a:t>
            </a:r>
            <a:r>
              <a:rPr lang="en-US" altLang="zh-CN" sz="2400" i="1" dirty="0" err="1" smtClean="0">
                <a:solidFill>
                  <a:srgbClr val="3366FF"/>
                </a:solidFill>
              </a:rPr>
              <a:t>tuple</a:t>
            </a:r>
            <a:r>
              <a:rPr lang="zh-CN" altLang="en-US" sz="2400" i="1" dirty="0" smtClean="0">
                <a:solidFill>
                  <a:srgbClr val="3366FF"/>
                </a:solidFill>
              </a:rPr>
              <a:t>序列中只需按序填入各个</a:t>
            </a:r>
            <a:r>
              <a:rPr lang="en-US" altLang="zh-CN" sz="2400" i="1" dirty="0" smtClean="0">
                <a:solidFill>
                  <a:srgbClr val="3366FF"/>
                </a:solidFill>
              </a:rPr>
              <a:t>value</a:t>
            </a:r>
            <a:r>
              <a:rPr lang="zh-CN" altLang="en-US" sz="2400" i="1" dirty="0" smtClean="0">
                <a:solidFill>
                  <a:srgbClr val="3366FF"/>
                </a:solidFill>
              </a:rPr>
              <a:t>，所以就是一个</a:t>
            </a:r>
            <a:r>
              <a:rPr lang="en-US" altLang="zh-CN" sz="2400" i="1" dirty="0" smtClean="0">
                <a:solidFill>
                  <a:srgbClr val="3366FF"/>
                </a:solidFill>
              </a:rPr>
              <a:t>value list</a:t>
            </a:r>
            <a:r>
              <a:rPr lang="zh-CN" altLang="en-US" sz="2400" i="1" dirty="0" smtClean="0">
                <a:solidFill>
                  <a:srgbClr val="3366FF"/>
                </a:solidFill>
              </a:rPr>
              <a:t>。</a:t>
            </a:r>
            <a:endParaRPr lang="en-US" altLang="zh-CN" sz="2400" i="1" dirty="0" smtClean="0">
              <a:solidFill>
                <a:srgbClr val="3366FF"/>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Strom</a:t>
            </a:r>
            <a:r>
              <a:rPr lang="zh-CN" altLang="en-US" dirty="0" smtClean="0"/>
              <a:t>编程模型</a:t>
            </a:r>
            <a:endParaRPr lang="zh-CN" altLang="en-US" dirty="0"/>
          </a:p>
        </p:txBody>
      </p:sp>
      <p:sp>
        <p:nvSpPr>
          <p:cNvPr id="3" name="内容占位符 2"/>
          <p:cNvSpPr>
            <a:spLocks noGrp="1"/>
          </p:cNvSpPr>
          <p:nvPr>
            <p:ph idx="1"/>
          </p:nvPr>
        </p:nvSpPr>
        <p:spPr>
          <a:xfrm>
            <a:off x="503238" y="1557339"/>
            <a:ext cx="8183562" cy="2157414"/>
          </a:xfrm>
        </p:spPr>
        <p:txBody>
          <a:bodyPr/>
          <a:lstStyle/>
          <a:p>
            <a:pPr marL="0" indent="0">
              <a:buNone/>
            </a:pPr>
            <a:r>
              <a:rPr lang="en-US" altLang="zh-CN" sz="2400" dirty="0" smtClean="0">
                <a:solidFill>
                  <a:srgbClr val="FF0000"/>
                </a:solidFill>
              </a:rPr>
              <a:t>Spout</a:t>
            </a:r>
            <a:r>
              <a:rPr lang="zh-CN" altLang="en-US" sz="2400" dirty="0" smtClean="0"/>
              <a:t>：消息源组件，是</a:t>
            </a:r>
            <a:r>
              <a:rPr lang="en-US" altLang="zh-CN" sz="2400" dirty="0" smtClean="0"/>
              <a:t>stream</a:t>
            </a:r>
            <a:r>
              <a:rPr lang="zh-CN" altLang="en-US" sz="2400" dirty="0" smtClean="0"/>
              <a:t>的发射器，从特定数据源获取数据发射</a:t>
            </a:r>
            <a:r>
              <a:rPr lang="en-US" altLang="zh-CN" sz="2400" dirty="0" smtClean="0"/>
              <a:t>stream</a:t>
            </a:r>
            <a:r>
              <a:rPr lang="zh-CN" altLang="en-US" sz="2400" dirty="0" smtClean="0"/>
              <a:t>（可多个）。</a:t>
            </a:r>
            <a:endParaRPr lang="en-US" altLang="zh-CN" sz="2400" dirty="0" smtClean="0"/>
          </a:p>
          <a:p>
            <a:pPr marL="0" indent="0">
              <a:buNone/>
            </a:pPr>
            <a:r>
              <a:rPr lang="en-US" altLang="zh-CN" sz="2400" dirty="0" smtClean="0">
                <a:solidFill>
                  <a:srgbClr val="FF0000"/>
                </a:solidFill>
              </a:rPr>
              <a:t>Bolt</a:t>
            </a:r>
            <a:r>
              <a:rPr lang="zh-CN" altLang="en-US" sz="2400" dirty="0" smtClean="0"/>
              <a:t>：   消息处理单元组件，可执行过滤、聚合、查询操作。</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13</a:t>
            </a:fld>
            <a:endParaRPr lang="zh-CN" altLang="en-US"/>
          </a:p>
        </p:txBody>
      </p:sp>
      <p:pic>
        <p:nvPicPr>
          <p:cNvPr id="5" name="图片 4" descr="storm.emf"/>
          <p:cNvPicPr>
            <a:picLocks noChangeAspect="1"/>
          </p:cNvPicPr>
          <p:nvPr/>
        </p:nvPicPr>
        <p:blipFill>
          <a:blip r:embed="rId2" cstate="print"/>
          <a:stretch>
            <a:fillRect/>
          </a:stretch>
        </p:blipFill>
        <p:spPr>
          <a:xfrm>
            <a:off x="1857356" y="3500438"/>
            <a:ext cx="4929222" cy="264829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Strom</a:t>
            </a:r>
            <a:r>
              <a:rPr lang="zh-CN" altLang="en-US" dirty="0" smtClean="0"/>
              <a:t>编程模型</a:t>
            </a:r>
            <a:endParaRPr lang="zh-CN" altLang="en-US" dirty="0"/>
          </a:p>
        </p:txBody>
      </p:sp>
      <p:sp>
        <p:nvSpPr>
          <p:cNvPr id="3" name="内容占位符 2"/>
          <p:cNvSpPr>
            <a:spLocks noGrp="1"/>
          </p:cNvSpPr>
          <p:nvPr>
            <p:ph idx="1"/>
          </p:nvPr>
        </p:nvSpPr>
        <p:spPr>
          <a:xfrm>
            <a:off x="323528" y="1557338"/>
            <a:ext cx="8496944" cy="4187825"/>
          </a:xfrm>
        </p:spPr>
        <p:txBody>
          <a:bodyPr/>
          <a:lstStyle/>
          <a:p>
            <a:pPr marL="0" indent="0">
              <a:buNone/>
            </a:pPr>
            <a:r>
              <a:rPr lang="en-US" altLang="zh-CN" sz="2400" dirty="0" err="1" smtClean="0"/>
              <a:t>TopologyBuilder</a:t>
            </a:r>
            <a:r>
              <a:rPr lang="en-US" altLang="zh-CN" sz="2400" dirty="0" smtClean="0"/>
              <a:t> builder = </a:t>
            </a:r>
            <a:r>
              <a:rPr lang="en-US" altLang="zh-CN" sz="2400" dirty="0" smtClean="0">
                <a:solidFill>
                  <a:srgbClr val="FF0000"/>
                </a:solidFill>
              </a:rPr>
              <a:t>new </a:t>
            </a:r>
            <a:r>
              <a:rPr lang="en-US" altLang="zh-CN" sz="2400" dirty="0" err="1" smtClean="0">
                <a:solidFill>
                  <a:srgbClr val="FF0000"/>
                </a:solidFill>
              </a:rPr>
              <a:t>TopologyBuilder</a:t>
            </a:r>
            <a:r>
              <a:rPr lang="en-US" altLang="zh-CN" sz="2400" dirty="0" smtClean="0">
                <a:solidFill>
                  <a:srgbClr val="FF0000"/>
                </a:solidFill>
              </a:rPr>
              <a:t>()</a:t>
            </a:r>
            <a:r>
              <a:rPr lang="en-US" altLang="zh-CN" sz="2400" dirty="0" smtClean="0"/>
              <a:t>;</a:t>
            </a:r>
          </a:p>
          <a:p>
            <a:pPr marL="0" indent="0">
              <a:buNone/>
            </a:pPr>
            <a:r>
              <a:rPr lang="en-US" altLang="zh-CN" sz="2400" dirty="0" err="1" smtClean="0"/>
              <a:t>builder.</a:t>
            </a:r>
            <a:r>
              <a:rPr lang="en-US" altLang="zh-CN" sz="2400" dirty="0" err="1" smtClean="0">
                <a:solidFill>
                  <a:srgbClr val="FF0000"/>
                </a:solidFill>
              </a:rPr>
              <a:t>setSpout</a:t>
            </a:r>
            <a:r>
              <a:rPr lang="en-US" altLang="zh-CN" sz="2400" dirty="0" smtClean="0"/>
              <a:t>(“ </a:t>
            </a:r>
            <a:r>
              <a:rPr lang="en-US" altLang="zh-CN" sz="2400" dirty="0" smtClean="0">
                <a:solidFill>
                  <a:srgbClr val="3366FF"/>
                </a:solidFill>
              </a:rPr>
              <a:t>spout</a:t>
            </a:r>
            <a:r>
              <a:rPr lang="en-US" altLang="zh-CN" sz="2400" dirty="0" smtClean="0"/>
              <a:t>”, new </a:t>
            </a:r>
            <a:r>
              <a:rPr lang="en-US" altLang="zh-CN" sz="2400" dirty="0" err="1" smtClean="0"/>
              <a:t>KafkaSpout</a:t>
            </a:r>
            <a:r>
              <a:rPr lang="en-US" altLang="zh-CN" sz="2400" dirty="0" smtClean="0"/>
              <a:t>(),2);</a:t>
            </a:r>
          </a:p>
          <a:p>
            <a:pPr marL="0" indent="0">
              <a:buNone/>
            </a:pPr>
            <a:r>
              <a:rPr lang="en-US" altLang="zh-CN" sz="2400" dirty="0" err="1" smtClean="0"/>
              <a:t>builder.</a:t>
            </a:r>
            <a:r>
              <a:rPr lang="en-US" altLang="zh-CN" sz="2400" dirty="0" err="1" smtClean="0">
                <a:solidFill>
                  <a:srgbClr val="FF0000"/>
                </a:solidFill>
              </a:rPr>
              <a:t>setBolt</a:t>
            </a:r>
            <a:r>
              <a:rPr lang="en-US" altLang="zh-CN" sz="2400" dirty="0" smtClean="0"/>
              <a:t>“( </a:t>
            </a:r>
            <a:r>
              <a:rPr lang="en-US" altLang="zh-CN" sz="2400" dirty="0" err="1" smtClean="0">
                <a:solidFill>
                  <a:srgbClr val="3366FF"/>
                </a:solidFill>
              </a:rPr>
              <a:t>smsBolt</a:t>
            </a:r>
            <a:r>
              <a:rPr lang="en-US" altLang="zh-CN" sz="2400" dirty="0" smtClean="0"/>
              <a:t>”, new </a:t>
            </a:r>
            <a:r>
              <a:rPr lang="en-US" altLang="zh-CN" sz="2400" dirty="0" err="1" smtClean="0"/>
              <a:t>SMSParerBolt</a:t>
            </a:r>
            <a:r>
              <a:rPr lang="en-US" altLang="zh-CN" sz="2400" dirty="0" smtClean="0"/>
              <a:t> (), 8)</a:t>
            </a:r>
          </a:p>
          <a:p>
            <a:pPr marL="0" indent="0">
              <a:buNone/>
            </a:pPr>
            <a:r>
              <a:rPr lang="en-US" altLang="zh-CN" sz="2400" dirty="0" smtClean="0"/>
              <a:t>       .</a:t>
            </a:r>
            <a:r>
              <a:rPr lang="en-US" altLang="zh-CN" sz="2400" dirty="0" err="1" smtClean="0"/>
              <a:t>shuffleGrouping</a:t>
            </a:r>
            <a:r>
              <a:rPr lang="en-US" altLang="zh-CN" sz="2400" dirty="0" smtClean="0"/>
              <a:t>“( </a:t>
            </a:r>
            <a:r>
              <a:rPr lang="en-US" altLang="zh-CN" sz="2400" dirty="0" smtClean="0">
                <a:solidFill>
                  <a:srgbClr val="3366FF"/>
                </a:solidFill>
              </a:rPr>
              <a:t>spout</a:t>
            </a:r>
            <a:r>
              <a:rPr lang="en-US" altLang="zh-CN" sz="2400" dirty="0" smtClean="0"/>
              <a:t>”);</a:t>
            </a:r>
          </a:p>
          <a:p>
            <a:pPr marL="0" indent="0">
              <a:buNone/>
            </a:pPr>
            <a:r>
              <a:rPr lang="en-US" altLang="zh-CN" sz="2400" dirty="0" err="1" smtClean="0"/>
              <a:t>builder.</a:t>
            </a:r>
            <a:r>
              <a:rPr lang="en-US" altLang="zh-CN" sz="2400" dirty="0" err="1" smtClean="0">
                <a:solidFill>
                  <a:srgbClr val="FF0000"/>
                </a:solidFill>
              </a:rPr>
              <a:t>setBolt</a:t>
            </a:r>
            <a:r>
              <a:rPr lang="en-US" altLang="zh-CN" sz="2400" dirty="0" smtClean="0"/>
              <a:t>“( </a:t>
            </a:r>
            <a:r>
              <a:rPr lang="en-US" altLang="zh-CN" sz="2400" dirty="0" err="1" smtClean="0">
                <a:solidFill>
                  <a:srgbClr val="3366FF"/>
                </a:solidFill>
              </a:rPr>
              <a:t>filterBolt</a:t>
            </a:r>
            <a:r>
              <a:rPr lang="en-US" altLang="zh-CN" sz="2400" dirty="0" smtClean="0"/>
              <a:t>”, new         </a:t>
            </a:r>
          </a:p>
          <a:p>
            <a:pPr marL="0" indent="0">
              <a:buNone/>
            </a:pPr>
            <a:r>
              <a:rPr lang="en-US" altLang="zh-CN" sz="2400" dirty="0" smtClean="0"/>
              <a:t>     </a:t>
            </a:r>
            <a:r>
              <a:rPr lang="en-US" altLang="zh-CN" sz="2400" dirty="0" err="1" smtClean="0"/>
              <a:t>FilterCallingNumberBolt</a:t>
            </a:r>
            <a:r>
              <a:rPr lang="en-US" altLang="zh-CN" sz="2400" dirty="0" smtClean="0"/>
              <a:t>(),2)</a:t>
            </a:r>
          </a:p>
          <a:p>
            <a:pPr marL="0" indent="0">
              <a:buNone/>
            </a:pPr>
            <a:r>
              <a:rPr lang="en-US" altLang="zh-CN" sz="2400" dirty="0" smtClean="0"/>
              <a:t>     . </a:t>
            </a:r>
            <a:r>
              <a:rPr lang="en-US" altLang="zh-CN" sz="2400" dirty="0" err="1" smtClean="0"/>
              <a:t>shuffleGrouping</a:t>
            </a:r>
            <a:r>
              <a:rPr lang="en-US" altLang="zh-CN" sz="2400" dirty="0" smtClean="0"/>
              <a:t>“( </a:t>
            </a:r>
            <a:r>
              <a:rPr lang="en-US" altLang="zh-CN" sz="2400" dirty="0" err="1" smtClean="0">
                <a:solidFill>
                  <a:srgbClr val="3366FF"/>
                </a:solidFill>
              </a:rPr>
              <a:t>smsBolt</a:t>
            </a:r>
            <a:r>
              <a:rPr lang="en-US" altLang="zh-CN" sz="2400" dirty="0" smtClean="0"/>
              <a:t>”)</a:t>
            </a:r>
          </a:p>
          <a:p>
            <a:pPr marL="0" indent="0">
              <a:buNone/>
            </a:pPr>
            <a:r>
              <a:rPr lang="en-US" altLang="zh-CN" sz="2400" dirty="0" smtClean="0"/>
              <a:t>     . </a:t>
            </a:r>
            <a:r>
              <a:rPr lang="en-US" altLang="zh-CN" sz="2400" dirty="0" err="1" smtClean="0"/>
              <a:t>setNumTasks</a:t>
            </a:r>
            <a:r>
              <a:rPr lang="en-US" altLang="zh-CN" sz="2400" dirty="0" smtClean="0"/>
              <a:t>(4);</a:t>
            </a:r>
          </a:p>
          <a:p>
            <a:pPr marL="0" indent="0">
              <a:buNone/>
            </a:pP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14</a:t>
            </a:fld>
            <a:endParaRPr lang="zh-CN" altLang="en-US"/>
          </a:p>
        </p:txBody>
      </p:sp>
      <p:sp>
        <p:nvSpPr>
          <p:cNvPr id="5" name="圆角矩形标注 4"/>
          <p:cNvSpPr/>
          <p:nvPr/>
        </p:nvSpPr>
        <p:spPr>
          <a:xfrm>
            <a:off x="7358082" y="4000504"/>
            <a:ext cx="914400" cy="612648"/>
          </a:xfrm>
          <a:prstGeom prst="wedgeRoundRectCallout">
            <a:avLst>
              <a:gd name="adj1" fmla="val 39584"/>
              <a:gd name="adj2" fmla="val -21424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线程数目</a:t>
            </a:r>
            <a:endParaRPr lang="zh-CN" altLang="en-US" dirty="0"/>
          </a:p>
        </p:txBody>
      </p:sp>
      <p:sp>
        <p:nvSpPr>
          <p:cNvPr id="6" name="圆角矩形标注 5"/>
          <p:cNvSpPr/>
          <p:nvPr/>
        </p:nvSpPr>
        <p:spPr>
          <a:xfrm>
            <a:off x="4714876" y="5500702"/>
            <a:ext cx="914400" cy="612648"/>
          </a:xfrm>
          <a:prstGeom prst="wedgeRoundRectCallout">
            <a:avLst>
              <a:gd name="adj1" fmla="val -135416"/>
              <a:gd name="adj2" fmla="val -6809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Task</a:t>
            </a:r>
            <a:r>
              <a:rPr lang="zh-CN" altLang="en-US" dirty="0" smtClean="0"/>
              <a:t>数目</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Strom</a:t>
            </a:r>
            <a:r>
              <a:rPr lang="zh-CN" altLang="en-US" dirty="0" smtClean="0"/>
              <a:t>编程模型</a:t>
            </a:r>
            <a:endParaRPr lang="zh-CN" altLang="en-US" dirty="0"/>
          </a:p>
        </p:txBody>
      </p:sp>
      <p:sp>
        <p:nvSpPr>
          <p:cNvPr id="3" name="内容占位符 2"/>
          <p:cNvSpPr>
            <a:spLocks noGrp="1"/>
          </p:cNvSpPr>
          <p:nvPr>
            <p:ph idx="1"/>
          </p:nvPr>
        </p:nvSpPr>
        <p:spPr/>
        <p:txBody>
          <a:bodyPr/>
          <a:lstStyle/>
          <a:p>
            <a:pPr marL="0" indent="0">
              <a:buNone/>
            </a:pPr>
            <a:r>
              <a:rPr lang="en-US" dirty="0" err="1" smtClean="0"/>
              <a:t>setSpout</a:t>
            </a:r>
            <a:r>
              <a:rPr lang="zh-CN" altLang="en-US" dirty="0" smtClean="0"/>
              <a:t>方法和</a:t>
            </a:r>
            <a:r>
              <a:rPr lang="en-US" dirty="0" err="1" smtClean="0"/>
              <a:t>setBolt</a:t>
            </a:r>
            <a:r>
              <a:rPr lang="zh-CN" altLang="en-US" dirty="0" smtClean="0"/>
              <a:t>方法中参数：</a:t>
            </a:r>
            <a:endParaRPr lang="en-US" altLang="zh-CN" dirty="0" smtClean="0"/>
          </a:p>
          <a:p>
            <a:pPr marL="0" indent="0">
              <a:buNone/>
            </a:pPr>
            <a:r>
              <a:rPr lang="zh-CN" altLang="en-US" dirty="0" smtClean="0"/>
              <a:t>第一个参数</a:t>
            </a:r>
            <a:r>
              <a:rPr lang="en-US" altLang="zh-CN" dirty="0" smtClean="0"/>
              <a:t>——</a:t>
            </a:r>
            <a:r>
              <a:rPr lang="zh-CN" altLang="en-US" dirty="0" smtClean="0"/>
              <a:t>当前的组件的</a:t>
            </a:r>
            <a:r>
              <a:rPr lang="en-US" dirty="0" smtClean="0">
                <a:solidFill>
                  <a:srgbClr val="FF0000"/>
                </a:solidFill>
              </a:rPr>
              <a:t>Stream</a:t>
            </a:r>
            <a:r>
              <a:rPr lang="zh-CN" altLang="en-US" dirty="0" smtClean="0">
                <a:solidFill>
                  <a:srgbClr val="FF0000"/>
                </a:solidFill>
              </a:rPr>
              <a:t>流</a:t>
            </a:r>
            <a:r>
              <a:rPr lang="en-US" dirty="0" smtClean="0">
                <a:solidFill>
                  <a:srgbClr val="FF0000"/>
                </a:solidFill>
              </a:rPr>
              <a:t>ID</a:t>
            </a:r>
            <a:r>
              <a:rPr lang="zh-CN" altLang="en-US" dirty="0" smtClean="0">
                <a:solidFill>
                  <a:srgbClr val="FF0000"/>
                </a:solidFill>
              </a:rPr>
              <a:t>号</a:t>
            </a:r>
            <a:r>
              <a:rPr lang="zh-CN" altLang="en-US" dirty="0" smtClean="0"/>
              <a:t>；</a:t>
            </a:r>
            <a:endParaRPr lang="en-US" altLang="zh-CN" dirty="0" smtClean="0"/>
          </a:p>
          <a:p>
            <a:pPr marL="0" indent="0">
              <a:buNone/>
            </a:pPr>
            <a:r>
              <a:rPr lang="zh-CN" altLang="en-US" dirty="0" smtClean="0"/>
              <a:t>第二个参数</a:t>
            </a:r>
            <a:r>
              <a:rPr lang="en-US" altLang="zh-CN" dirty="0" smtClean="0"/>
              <a:t>——</a:t>
            </a:r>
            <a:r>
              <a:rPr lang="zh-CN" altLang="en-US" dirty="0" smtClean="0"/>
              <a:t>组件</a:t>
            </a:r>
            <a:r>
              <a:rPr lang="zh-CN" altLang="en-US" dirty="0" smtClean="0">
                <a:solidFill>
                  <a:srgbClr val="FF0000"/>
                </a:solidFill>
              </a:rPr>
              <a:t>实现类</a:t>
            </a:r>
            <a:r>
              <a:rPr lang="zh-CN" altLang="en-US" dirty="0" smtClean="0"/>
              <a:t>的构造；</a:t>
            </a:r>
            <a:endParaRPr lang="en-US" altLang="zh-CN" dirty="0" smtClean="0"/>
          </a:p>
          <a:p>
            <a:pPr marL="0" indent="0">
              <a:buNone/>
            </a:pPr>
            <a:r>
              <a:rPr lang="zh-CN" altLang="en-US" dirty="0" smtClean="0"/>
              <a:t>第三个参数</a:t>
            </a:r>
            <a:r>
              <a:rPr lang="en-US" altLang="zh-CN" dirty="0" smtClean="0"/>
              <a:t>——</a:t>
            </a:r>
            <a:r>
              <a:rPr lang="zh-CN" altLang="en-US" dirty="0" smtClean="0"/>
              <a:t>当前组件的并行执行的</a:t>
            </a:r>
            <a:r>
              <a:rPr lang="zh-CN" altLang="en-US" dirty="0" smtClean="0">
                <a:solidFill>
                  <a:srgbClr val="FF0000"/>
                </a:solidFill>
              </a:rPr>
              <a:t>线程数目</a:t>
            </a:r>
            <a:r>
              <a:rPr lang="zh-CN" altLang="en-US" dirty="0" smtClean="0"/>
              <a:t>。</a:t>
            </a:r>
            <a:endParaRPr lang="en-US" altLang="zh-CN" dirty="0" smtClean="0"/>
          </a:p>
          <a:p>
            <a:pPr marL="0" indent="0">
              <a:buNone/>
            </a:pPr>
            <a:r>
              <a:rPr lang="zh-CN" altLang="en-US" dirty="0" smtClean="0">
                <a:solidFill>
                  <a:srgbClr val="FF0000"/>
                </a:solidFill>
              </a:rPr>
              <a:t>后缀*</a:t>
            </a:r>
            <a:r>
              <a:rPr lang="en-US" dirty="0" smtClean="0">
                <a:solidFill>
                  <a:srgbClr val="FF0000"/>
                </a:solidFill>
              </a:rPr>
              <a:t>Grouping</a:t>
            </a:r>
            <a:r>
              <a:rPr lang="zh-CN" altLang="en-US" dirty="0" smtClean="0"/>
              <a:t>是指一个</a:t>
            </a:r>
            <a:r>
              <a:rPr lang="en-US" dirty="0" smtClean="0"/>
              <a:t>Stream</a:t>
            </a:r>
            <a:r>
              <a:rPr lang="zh-CN" altLang="en-US" dirty="0" smtClean="0"/>
              <a:t>应如何分配数据给</a:t>
            </a:r>
            <a:r>
              <a:rPr lang="en-US" dirty="0" smtClean="0"/>
              <a:t>Bolt</a:t>
            </a:r>
            <a:r>
              <a:rPr lang="zh-CN" altLang="en-US" dirty="0" smtClean="0"/>
              <a:t>上面的</a:t>
            </a:r>
            <a:r>
              <a:rPr lang="en-US" dirty="0" smtClean="0"/>
              <a:t>Task。</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Topology</a:t>
            </a:r>
            <a:endParaRPr lang="zh-CN" altLang="en-US" dirty="0"/>
          </a:p>
        </p:txBody>
      </p:sp>
      <p:sp>
        <p:nvSpPr>
          <p:cNvPr id="3" name="内容占位符 2"/>
          <p:cNvSpPr>
            <a:spLocks noGrp="1"/>
          </p:cNvSpPr>
          <p:nvPr>
            <p:ph idx="1"/>
          </p:nvPr>
        </p:nvSpPr>
        <p:spPr>
          <a:xfrm>
            <a:off x="642910" y="1571613"/>
            <a:ext cx="8046170" cy="1071570"/>
          </a:xfrm>
        </p:spPr>
        <p:txBody>
          <a:bodyPr/>
          <a:lstStyle/>
          <a:p>
            <a:pPr marL="0" indent="0">
              <a:buNone/>
            </a:pPr>
            <a:r>
              <a:rPr lang="en-US" altLang="zh-CN" sz="2400" dirty="0" err="1" smtClean="0"/>
              <a:t>builder.setBolt</a:t>
            </a:r>
            <a:r>
              <a:rPr lang="en-US" altLang="zh-CN" sz="2400" dirty="0" smtClean="0"/>
              <a:t>“( </a:t>
            </a:r>
            <a:r>
              <a:rPr lang="en-US" altLang="zh-CN" sz="2400" dirty="0" err="1" smtClean="0"/>
              <a:t>filterBolt</a:t>
            </a:r>
            <a:r>
              <a:rPr lang="en-US" altLang="zh-CN" sz="2400" dirty="0" smtClean="0"/>
              <a:t>”, new </a:t>
            </a:r>
            <a:r>
              <a:rPr lang="en-US" altLang="zh-CN" sz="2400" dirty="0" err="1" smtClean="0"/>
              <a:t>FCallNumBolt</a:t>
            </a:r>
            <a:r>
              <a:rPr lang="en-US" altLang="zh-CN" sz="2400" dirty="0" smtClean="0"/>
              <a:t> (), 2). </a:t>
            </a:r>
            <a:r>
              <a:rPr lang="en-US" altLang="zh-CN" sz="2400" dirty="0" err="1" smtClean="0"/>
              <a:t>shuffleGrouping</a:t>
            </a:r>
            <a:r>
              <a:rPr lang="en-US" altLang="zh-CN" sz="2400" dirty="0" smtClean="0"/>
              <a:t>“( </a:t>
            </a:r>
            <a:r>
              <a:rPr lang="en-US" altLang="zh-CN" sz="2400" dirty="0" err="1" smtClean="0"/>
              <a:t>smsBolt</a:t>
            </a:r>
            <a:r>
              <a:rPr lang="en-US" altLang="zh-CN" sz="2400" dirty="0" smtClean="0"/>
              <a:t>”). </a:t>
            </a:r>
            <a:r>
              <a:rPr lang="en-US" altLang="zh-CN" sz="2400" dirty="0" err="1" smtClean="0"/>
              <a:t>setNumTasks</a:t>
            </a:r>
            <a:r>
              <a:rPr lang="en-US" altLang="zh-CN" sz="2400" dirty="0" smtClean="0"/>
              <a:t>(4);</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16</a:t>
            </a:fld>
            <a:endParaRPr lang="zh-CN" altLang="en-US"/>
          </a:p>
        </p:txBody>
      </p:sp>
      <p:sp>
        <p:nvSpPr>
          <p:cNvPr id="7" name="圆角矩形标注 6"/>
          <p:cNvSpPr/>
          <p:nvPr/>
        </p:nvSpPr>
        <p:spPr>
          <a:xfrm>
            <a:off x="1214414" y="2928934"/>
            <a:ext cx="2857520" cy="1398466"/>
          </a:xfrm>
          <a:prstGeom prst="wedgeRoundRectCallout">
            <a:avLst>
              <a:gd name="adj1" fmla="val -58236"/>
              <a:gd name="adj2" fmla="val -8266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solidFill>
                  <a:schemeClr val="tx1"/>
                </a:solidFill>
              </a:rPr>
              <a:t>该组件的并发线程</a:t>
            </a:r>
            <a:endParaRPr lang="en-US" altLang="zh-CN" sz="2400" dirty="0" smtClean="0">
              <a:solidFill>
                <a:schemeClr val="tx1"/>
              </a:solidFill>
            </a:endParaRPr>
          </a:p>
          <a:p>
            <a:pPr algn="ctr"/>
            <a:r>
              <a:rPr lang="zh-CN" altLang="en-US" sz="2400" dirty="0" smtClean="0">
                <a:solidFill>
                  <a:schemeClr val="tx1"/>
                </a:solidFill>
              </a:rPr>
              <a:t>（</a:t>
            </a:r>
            <a:r>
              <a:rPr lang="en-US" altLang="zh-CN" sz="2400" dirty="0" smtClean="0">
                <a:solidFill>
                  <a:schemeClr val="tx1"/>
                </a:solidFill>
              </a:rPr>
              <a:t>Executor</a:t>
            </a:r>
            <a:r>
              <a:rPr lang="zh-CN" altLang="en-US" sz="2400" dirty="0" smtClean="0">
                <a:solidFill>
                  <a:schemeClr val="tx1"/>
                </a:solidFill>
              </a:rPr>
              <a:t>）</a:t>
            </a:r>
            <a:endParaRPr lang="en-US" altLang="zh-CN" sz="2400" dirty="0" smtClean="0">
              <a:solidFill>
                <a:schemeClr val="tx1"/>
              </a:solidFill>
            </a:endParaRPr>
          </a:p>
          <a:p>
            <a:pPr algn="ctr"/>
            <a:r>
              <a:rPr lang="zh-CN" altLang="en-US" sz="2400" dirty="0" smtClean="0">
                <a:solidFill>
                  <a:schemeClr val="tx1"/>
                </a:solidFill>
              </a:rPr>
              <a:t>数量</a:t>
            </a:r>
            <a:endParaRPr lang="zh-CN" altLang="en-US" sz="2400" dirty="0">
              <a:solidFill>
                <a:schemeClr val="tx1"/>
              </a:solidFill>
            </a:endParaRPr>
          </a:p>
        </p:txBody>
      </p:sp>
      <p:sp>
        <p:nvSpPr>
          <p:cNvPr id="8" name="流程图: 可选过程 7"/>
          <p:cNvSpPr/>
          <p:nvPr/>
        </p:nvSpPr>
        <p:spPr>
          <a:xfrm>
            <a:off x="642910" y="4572008"/>
            <a:ext cx="7858180" cy="1541342"/>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smtClean="0">
                <a:solidFill>
                  <a:schemeClr val="tx1"/>
                </a:solidFill>
              </a:rPr>
              <a:t>早期，每一个</a:t>
            </a:r>
            <a:r>
              <a:rPr lang="en-US" sz="2400" dirty="0" smtClean="0">
                <a:solidFill>
                  <a:schemeClr val="tx1"/>
                </a:solidFill>
              </a:rPr>
              <a:t>spout/bolt</a:t>
            </a:r>
            <a:r>
              <a:rPr lang="zh-CN" altLang="en-US" sz="2400" dirty="0" smtClean="0">
                <a:solidFill>
                  <a:schemeClr val="tx1"/>
                </a:solidFill>
              </a:rPr>
              <a:t>的线程称为一个</a:t>
            </a:r>
            <a:r>
              <a:rPr lang="en-US" sz="2400" dirty="0" smtClean="0">
                <a:solidFill>
                  <a:schemeClr val="tx1"/>
                </a:solidFill>
              </a:rPr>
              <a:t>task</a:t>
            </a:r>
            <a:r>
              <a:rPr lang="zh-CN" altLang="en-US" sz="2400" dirty="0" smtClean="0">
                <a:solidFill>
                  <a:schemeClr val="tx1"/>
                </a:solidFill>
              </a:rPr>
              <a:t>，在</a:t>
            </a:r>
            <a:r>
              <a:rPr lang="en-US" sz="2400" dirty="0" smtClean="0">
                <a:solidFill>
                  <a:schemeClr val="tx1"/>
                </a:solidFill>
              </a:rPr>
              <a:t>storm0.8</a:t>
            </a:r>
            <a:r>
              <a:rPr lang="zh-CN" altLang="en-US" sz="2400" dirty="0" smtClean="0">
                <a:solidFill>
                  <a:schemeClr val="tx1"/>
                </a:solidFill>
              </a:rPr>
              <a:t>之后，</a:t>
            </a:r>
            <a:r>
              <a:rPr lang="en-US" sz="2400" dirty="0" smtClean="0">
                <a:solidFill>
                  <a:schemeClr val="tx1"/>
                </a:solidFill>
              </a:rPr>
              <a:t>task</a:t>
            </a:r>
            <a:r>
              <a:rPr lang="zh-CN" altLang="en-US" sz="2400" dirty="0" smtClean="0">
                <a:solidFill>
                  <a:schemeClr val="tx1"/>
                </a:solidFill>
              </a:rPr>
              <a:t>不再与物理线程对应，同一个</a:t>
            </a:r>
            <a:r>
              <a:rPr lang="en-US" sz="2400" dirty="0" smtClean="0">
                <a:solidFill>
                  <a:schemeClr val="tx1"/>
                </a:solidFill>
              </a:rPr>
              <a:t>spout/bolt</a:t>
            </a:r>
            <a:r>
              <a:rPr lang="zh-CN" altLang="en-US" sz="2400" dirty="0" smtClean="0">
                <a:solidFill>
                  <a:schemeClr val="tx1"/>
                </a:solidFill>
              </a:rPr>
              <a:t>的多个</a:t>
            </a:r>
            <a:r>
              <a:rPr lang="en-US" sz="2400" dirty="0" smtClean="0">
                <a:solidFill>
                  <a:schemeClr val="tx1"/>
                </a:solidFill>
              </a:rPr>
              <a:t>task</a:t>
            </a:r>
            <a:r>
              <a:rPr lang="zh-CN" altLang="en-US" sz="2400" dirty="0" smtClean="0">
                <a:solidFill>
                  <a:schemeClr val="tx1"/>
                </a:solidFill>
              </a:rPr>
              <a:t>可能会共享一个物理线程，该线程称为</a:t>
            </a:r>
            <a:r>
              <a:rPr lang="en-US" sz="2400" dirty="0" smtClean="0">
                <a:solidFill>
                  <a:schemeClr val="tx1"/>
                </a:solidFill>
              </a:rPr>
              <a:t>executor。</a:t>
            </a:r>
            <a:endParaRPr lang="zh-CN" altLang="en-US" sz="2400" dirty="0">
              <a:solidFill>
                <a:schemeClr val="tx1"/>
              </a:solidFill>
            </a:endParaRPr>
          </a:p>
        </p:txBody>
      </p:sp>
      <p:sp>
        <p:nvSpPr>
          <p:cNvPr id="9" name="圆角矩形标注 8"/>
          <p:cNvSpPr/>
          <p:nvPr/>
        </p:nvSpPr>
        <p:spPr>
          <a:xfrm>
            <a:off x="4357686" y="2928934"/>
            <a:ext cx="4143404" cy="1398466"/>
          </a:xfrm>
          <a:prstGeom prst="wedgeRoundRectCallout">
            <a:avLst>
              <a:gd name="adj1" fmla="val 42077"/>
              <a:gd name="adj2" fmla="val -8436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smtClean="0">
                <a:solidFill>
                  <a:schemeClr val="tx1"/>
                </a:solidFill>
              </a:rPr>
              <a:t>Task</a:t>
            </a:r>
            <a:r>
              <a:rPr lang="zh-CN" altLang="en-US" sz="2400" dirty="0" smtClean="0">
                <a:solidFill>
                  <a:schemeClr val="tx1"/>
                </a:solidFill>
              </a:rPr>
              <a:t>的数目，实际的数据处理由</a:t>
            </a:r>
            <a:r>
              <a:rPr lang="en-US" altLang="zh-CN" sz="2400" dirty="0" smtClean="0">
                <a:solidFill>
                  <a:schemeClr val="tx1"/>
                </a:solidFill>
              </a:rPr>
              <a:t>task</a:t>
            </a:r>
            <a:r>
              <a:rPr lang="zh-CN" altLang="en-US" sz="2400" dirty="0" smtClean="0">
                <a:solidFill>
                  <a:schemeClr val="tx1"/>
                </a:solidFill>
              </a:rPr>
              <a:t>完成，每个</a:t>
            </a:r>
            <a:r>
              <a:rPr lang="en-US" altLang="zh-CN" sz="2400" dirty="0" smtClean="0">
                <a:solidFill>
                  <a:schemeClr val="tx1"/>
                </a:solidFill>
              </a:rPr>
              <a:t>task</a:t>
            </a:r>
            <a:r>
              <a:rPr lang="zh-CN" altLang="en-US" sz="2400" dirty="0" smtClean="0">
                <a:solidFill>
                  <a:schemeClr val="tx1"/>
                </a:solidFill>
              </a:rPr>
              <a:t>均在一个线程中运行。</a:t>
            </a:r>
            <a:endParaRPr lang="zh-CN" altLang="en-US" sz="2400"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Storm</a:t>
            </a:r>
            <a:r>
              <a:rPr lang="zh-CN" altLang="en-US" dirty="0" smtClean="0"/>
              <a:t>体系结构</a:t>
            </a:r>
            <a:endParaRPr lang="zh-CN" altLang="en-US" dirty="0"/>
          </a:p>
        </p:txBody>
      </p:sp>
      <p:sp>
        <p:nvSpPr>
          <p:cNvPr id="6" name="副标题 5"/>
          <p:cNvSpPr>
            <a:spLocks noGrp="1"/>
          </p:cNvSpPr>
          <p:nvPr>
            <p:ph type="subTitle" idx="1"/>
          </p:nvPr>
        </p:nvSpPr>
        <p:spPr>
          <a:xfrm>
            <a:off x="722376" y="3685032"/>
            <a:ext cx="7772400" cy="2696296"/>
          </a:xfrm>
        </p:spPr>
        <p:txBody>
          <a:bodyPr>
            <a:normAutofit/>
          </a:bodyPr>
          <a:lstStyle/>
          <a:p>
            <a:r>
              <a:rPr lang="zh-CN" altLang="en-US" sz="2400" dirty="0" smtClean="0">
                <a:solidFill>
                  <a:schemeClr val="tx1"/>
                </a:solidFill>
              </a:rPr>
              <a:t>节点</a:t>
            </a:r>
            <a:endParaRPr lang="en-US" altLang="zh-CN" sz="2400" dirty="0" smtClean="0">
              <a:solidFill>
                <a:schemeClr val="tx1"/>
              </a:solidFill>
            </a:endParaRPr>
          </a:p>
          <a:p>
            <a:r>
              <a:rPr lang="zh-CN" altLang="en-US" sz="2400" dirty="0">
                <a:solidFill>
                  <a:schemeClr val="tx1"/>
                </a:solidFill>
              </a:rPr>
              <a:t>占位</a:t>
            </a:r>
            <a:r>
              <a:rPr lang="zh-CN" altLang="en-US" sz="2400" dirty="0" smtClean="0">
                <a:solidFill>
                  <a:schemeClr val="tx1"/>
                </a:solidFill>
              </a:rPr>
              <a:t>槽</a:t>
            </a:r>
            <a:endParaRPr lang="en-US" altLang="zh-CN" sz="2400" dirty="0" smtClean="0">
              <a:solidFill>
                <a:schemeClr val="tx1"/>
              </a:solidFill>
            </a:endParaRPr>
          </a:p>
          <a:p>
            <a:endParaRPr lang="zh-CN" altLang="en-US" sz="2400" dirty="0">
              <a:solidFill>
                <a:schemeClr val="tx1"/>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17</a:t>
            </a:fld>
            <a:endParaRPr lang="zh-CN" altLang="en-US"/>
          </a:p>
        </p:txBody>
      </p:sp>
    </p:spTree>
    <p:extLst>
      <p:ext uri="{BB962C8B-B14F-4D97-AF65-F5344CB8AC3E}">
        <p14:creationId xmlns:p14="http://schemas.microsoft.com/office/powerpoint/2010/main" val="2038734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Storm</a:t>
            </a:r>
            <a:r>
              <a:rPr lang="zh-CN" altLang="en-US" dirty="0" smtClean="0"/>
              <a:t>体系结构</a:t>
            </a:r>
            <a:endParaRPr lang="zh-CN" altLang="en-US" dirty="0"/>
          </a:p>
        </p:txBody>
      </p:sp>
      <p:sp>
        <p:nvSpPr>
          <p:cNvPr id="3" name="内容占位符 2"/>
          <p:cNvSpPr>
            <a:spLocks noGrp="1"/>
          </p:cNvSpPr>
          <p:nvPr>
            <p:ph idx="1"/>
          </p:nvPr>
        </p:nvSpPr>
        <p:spPr>
          <a:xfrm>
            <a:off x="503238" y="1557338"/>
            <a:ext cx="8183562" cy="4823990"/>
          </a:xfrm>
        </p:spPr>
        <p:txBody>
          <a:bodyPr/>
          <a:lstStyle/>
          <a:p>
            <a:pPr marL="0" indent="0">
              <a:buNone/>
            </a:pPr>
            <a:r>
              <a:rPr lang="en-US" altLang="zh-CN" sz="2400" dirty="0" smtClean="0"/>
              <a:t>Storm</a:t>
            </a:r>
            <a:r>
              <a:rPr lang="zh-CN" altLang="en-US" sz="2400" dirty="0" smtClean="0"/>
              <a:t>集群中有两种节点</a:t>
            </a:r>
            <a:endParaRPr lang="en-US" altLang="zh-CN" sz="2400" dirty="0" smtClean="0"/>
          </a:p>
          <a:p>
            <a:pPr marL="0" indent="0">
              <a:buNone/>
            </a:pPr>
            <a:r>
              <a:rPr lang="zh-CN" altLang="en-US" sz="2400" dirty="0" smtClean="0">
                <a:solidFill>
                  <a:srgbClr val="FF0000"/>
                </a:solidFill>
              </a:rPr>
              <a:t>控制节点</a:t>
            </a:r>
            <a:r>
              <a:rPr lang="en-US" altLang="zh-CN" sz="2400" dirty="0" smtClean="0">
                <a:solidFill>
                  <a:srgbClr val="FF0000"/>
                </a:solidFill>
              </a:rPr>
              <a:t>(Nimbus)</a:t>
            </a:r>
            <a:r>
              <a:rPr lang="zh-CN" altLang="en-US" sz="2400" dirty="0"/>
              <a:t>：作用类似于</a:t>
            </a:r>
            <a:r>
              <a:rPr lang="en-US" altLang="zh-CN" sz="2400" dirty="0"/>
              <a:t>Hadoop </a:t>
            </a:r>
            <a:r>
              <a:rPr lang="zh-CN" altLang="en-US" sz="2400" dirty="0"/>
              <a:t>中的</a:t>
            </a:r>
            <a:r>
              <a:rPr lang="en-US" altLang="zh-CN" sz="2400" dirty="0"/>
              <a:t>Job </a:t>
            </a:r>
            <a:r>
              <a:rPr lang="en-US" altLang="zh-CN" sz="2400" dirty="0" smtClean="0"/>
              <a:t>Tracker</a:t>
            </a:r>
            <a:r>
              <a:rPr lang="zh-CN" altLang="en-US" sz="2400" dirty="0" smtClean="0"/>
              <a:t>。</a:t>
            </a:r>
            <a:endParaRPr lang="en-US" altLang="zh-CN" sz="2400" dirty="0" smtClean="0"/>
          </a:p>
          <a:p>
            <a:pPr marL="0" indent="0">
              <a:buNone/>
            </a:pPr>
            <a:r>
              <a:rPr lang="zh-CN" altLang="en-US" sz="2400" dirty="0" smtClean="0"/>
              <a:t>（</a:t>
            </a:r>
            <a:r>
              <a:rPr lang="en-US" altLang="zh-CN" sz="2400" dirty="0" smtClean="0"/>
              <a:t>1</a:t>
            </a:r>
            <a:r>
              <a:rPr lang="zh-CN" altLang="en-US" sz="2400" dirty="0" smtClean="0"/>
              <a:t>）负责发送代码到集群；</a:t>
            </a:r>
            <a:endParaRPr lang="en-US" altLang="zh-CN" sz="2400" dirty="0" smtClean="0"/>
          </a:p>
          <a:p>
            <a:pPr marL="0" indent="0">
              <a:buNone/>
            </a:pPr>
            <a:r>
              <a:rPr lang="zh-CN" altLang="en-US" sz="2400" dirty="0" smtClean="0"/>
              <a:t>（</a:t>
            </a:r>
            <a:r>
              <a:rPr lang="en-US" altLang="zh-CN" sz="2400" dirty="0" smtClean="0"/>
              <a:t>2</a:t>
            </a:r>
            <a:r>
              <a:rPr lang="zh-CN" altLang="en-US" sz="2400" dirty="0" smtClean="0"/>
              <a:t>）分配工作任务给每一个工作节点；</a:t>
            </a:r>
            <a:endParaRPr lang="en-US" altLang="zh-CN" sz="2400" dirty="0" smtClean="0"/>
          </a:p>
          <a:p>
            <a:pPr marL="0" indent="0">
              <a:buNone/>
            </a:pPr>
            <a:r>
              <a:rPr lang="zh-CN" altLang="en-US" sz="2400" dirty="0" smtClean="0"/>
              <a:t>（</a:t>
            </a:r>
            <a:r>
              <a:rPr lang="en-US" altLang="zh-CN" sz="2400" dirty="0" smtClean="0"/>
              <a:t>3</a:t>
            </a:r>
            <a:r>
              <a:rPr lang="zh-CN" altLang="en-US" sz="2400" dirty="0" smtClean="0"/>
              <a:t>）监控工作节点运行状态。</a:t>
            </a:r>
            <a:endParaRPr lang="en-US" altLang="zh-CN" sz="2400" dirty="0" smtClean="0"/>
          </a:p>
          <a:p>
            <a:pPr marL="0" indent="0">
              <a:buNone/>
            </a:pPr>
            <a:r>
              <a:rPr lang="zh-CN" altLang="en-US" sz="2400" dirty="0" smtClean="0">
                <a:solidFill>
                  <a:srgbClr val="FF0000"/>
                </a:solidFill>
              </a:rPr>
              <a:t>工作节点</a:t>
            </a:r>
            <a:r>
              <a:rPr lang="en-US" altLang="zh-CN" sz="2400" dirty="0" smtClean="0">
                <a:solidFill>
                  <a:srgbClr val="FF0000"/>
                </a:solidFill>
              </a:rPr>
              <a:t>(Supervisor) </a:t>
            </a:r>
            <a:r>
              <a:rPr lang="zh-CN" altLang="en-US" sz="2400" dirty="0" smtClean="0"/>
              <a:t>：负责监听从</a:t>
            </a:r>
            <a:r>
              <a:rPr lang="en-US" altLang="zh-CN" sz="2400" dirty="0" smtClean="0"/>
              <a:t>Nimbus </a:t>
            </a:r>
            <a:r>
              <a:rPr lang="zh-CN" altLang="en-US" sz="2400" dirty="0" smtClean="0"/>
              <a:t>分配给它执行的任务，据此启动或停止执行任务的工作进程（</a:t>
            </a:r>
            <a:r>
              <a:rPr lang="en-US" altLang="zh-CN" sz="2400" dirty="0" smtClean="0"/>
              <a:t>worker</a:t>
            </a:r>
            <a:r>
              <a:rPr lang="zh-CN" altLang="en-US" sz="2400" dirty="0" smtClean="0"/>
              <a:t>）。</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体系结构</a:t>
            </a:r>
            <a:endParaRPr lang="zh-CN" altLang="en-US" dirty="0"/>
          </a:p>
        </p:txBody>
      </p:sp>
      <p:sp>
        <p:nvSpPr>
          <p:cNvPr id="3" name="内容占位符 2"/>
          <p:cNvSpPr>
            <a:spLocks noGrp="1"/>
          </p:cNvSpPr>
          <p:nvPr>
            <p:ph idx="1"/>
          </p:nvPr>
        </p:nvSpPr>
        <p:spPr>
          <a:xfrm>
            <a:off x="503238" y="1557339"/>
            <a:ext cx="8183562" cy="585778"/>
          </a:xfrm>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19</a:t>
            </a:fld>
            <a:endParaRPr lang="zh-CN" altLang="en-US"/>
          </a:p>
        </p:txBody>
      </p:sp>
      <p:pic>
        <p:nvPicPr>
          <p:cNvPr id="1026" name="Picture 2" descr="c:\users\administrator\appdata\roaming\360se6\User Data\temp\deploy0.jpg"/>
          <p:cNvPicPr>
            <a:picLocks noChangeAspect="1" noChangeArrowheads="1"/>
          </p:cNvPicPr>
          <p:nvPr/>
        </p:nvPicPr>
        <p:blipFill>
          <a:blip r:embed="rId2" cstate="print"/>
          <a:srcRect/>
          <a:stretch>
            <a:fillRect/>
          </a:stretch>
        </p:blipFill>
        <p:spPr bwMode="auto">
          <a:xfrm>
            <a:off x="714348" y="1428736"/>
            <a:ext cx="7610475" cy="483870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学习内容</a:t>
            </a:r>
            <a:endParaRPr lang="zh-CN" altLang="en-US" dirty="0"/>
          </a:p>
        </p:txBody>
      </p:sp>
      <p:sp>
        <p:nvSpPr>
          <p:cNvPr id="6" name="文本占位符 5"/>
          <p:cNvSpPr>
            <a:spLocks noGrp="1"/>
          </p:cNvSpPr>
          <p:nvPr>
            <p:ph type="body" sz="quarter" idx="13"/>
          </p:nvPr>
        </p:nvSpPr>
        <p:spPr/>
        <p:txBody>
          <a:bodyPr>
            <a:normAutofit fontScale="92500" lnSpcReduction="20000"/>
          </a:bodyPr>
          <a:lstStyle/>
          <a:p>
            <a:pPr marL="457200" indent="-457200">
              <a:buFont typeface="Arial" panose="020B0604020202020204" pitchFamily="34" charset="0"/>
              <a:buChar char="•"/>
            </a:pPr>
            <a:r>
              <a:rPr lang="en-US" altLang="zh-CN" dirty="0" smtClean="0"/>
              <a:t>Storm</a:t>
            </a:r>
          </a:p>
          <a:p>
            <a:pPr marL="803275" indent="-350838">
              <a:buFont typeface="Wingdings" panose="05000000000000000000" pitchFamily="2" charset="2"/>
              <a:buChar char="Ø"/>
            </a:pPr>
            <a:r>
              <a:rPr lang="zh-CN" altLang="en-US" sz="2400" dirty="0" smtClean="0"/>
              <a:t>应用背景</a:t>
            </a:r>
            <a:endParaRPr lang="en-US" altLang="zh-CN" sz="2400" dirty="0" smtClean="0"/>
          </a:p>
          <a:p>
            <a:pPr marL="803275" indent="-350838">
              <a:buFont typeface="Wingdings" panose="05000000000000000000" pitchFamily="2" charset="2"/>
              <a:buChar char="Ø"/>
            </a:pPr>
            <a:r>
              <a:rPr lang="zh-CN" altLang="en-US" sz="2400" dirty="0" smtClean="0"/>
              <a:t>设计思想</a:t>
            </a:r>
            <a:endParaRPr lang="en-US" altLang="zh-CN" sz="2400" dirty="0" smtClean="0"/>
          </a:p>
          <a:p>
            <a:pPr marL="803275" indent="-350838">
              <a:buFont typeface="Wingdings" panose="05000000000000000000" pitchFamily="2" charset="2"/>
              <a:buChar char="Ø"/>
            </a:pPr>
            <a:r>
              <a:rPr lang="zh-CN" altLang="en-US" sz="2400" dirty="0" smtClean="0"/>
              <a:t>体系结构</a:t>
            </a:r>
            <a:endParaRPr lang="en-US" altLang="zh-CN" sz="2400" dirty="0" smtClean="0"/>
          </a:p>
          <a:p>
            <a:pPr marL="803275" indent="-350838">
              <a:buFont typeface="Wingdings" panose="05000000000000000000" pitchFamily="2" charset="2"/>
              <a:buChar char="Ø"/>
            </a:pPr>
            <a:r>
              <a:rPr lang="zh-CN" altLang="en-US" sz="2400" dirty="0" smtClean="0"/>
              <a:t>任务分派与执行</a:t>
            </a:r>
            <a:endParaRPr lang="en-US" altLang="zh-CN" sz="2400" dirty="0" smtClean="0"/>
          </a:p>
          <a:p>
            <a:pPr marL="803275" indent="-350838">
              <a:buFont typeface="Wingdings" panose="05000000000000000000" pitchFamily="2" charset="2"/>
              <a:buChar char="Ø"/>
            </a:pPr>
            <a:r>
              <a:rPr lang="zh-CN" altLang="en-US" sz="2400" dirty="0" smtClean="0"/>
              <a:t>应用实例</a:t>
            </a:r>
            <a:endParaRPr lang="en-US" altLang="zh-CN" sz="2400" dirty="0" smtClean="0"/>
          </a:p>
          <a:p>
            <a:pPr marL="457200" indent="-457200">
              <a:buFont typeface="Arial" panose="020B0604020202020204" pitchFamily="34" charset="0"/>
              <a:buChar char="•"/>
            </a:pPr>
            <a:r>
              <a:rPr lang="en-US" altLang="zh-CN" dirty="0" smtClean="0"/>
              <a:t>Kafka</a:t>
            </a:r>
            <a:r>
              <a:rPr lang="zh-CN" altLang="en-US" dirty="0" smtClean="0"/>
              <a:t>基本原理</a:t>
            </a:r>
          </a:p>
          <a:p>
            <a:pPr marL="904875" indent="-457200">
              <a:buFont typeface="Wingdings" panose="05000000000000000000" pitchFamily="2" charset="2"/>
              <a:buChar char="Ø"/>
            </a:pPr>
            <a:r>
              <a:rPr lang="zh-CN" altLang="en-US" sz="2400" dirty="0" smtClean="0"/>
              <a:t>基本思想、应用场景、基本特性</a:t>
            </a:r>
            <a:endParaRPr lang="en-US" altLang="zh-CN" sz="2400" dirty="0" smtClean="0"/>
          </a:p>
          <a:p>
            <a:pPr marL="904875" indent="-457200">
              <a:buFont typeface="Wingdings" panose="05000000000000000000" pitchFamily="2" charset="2"/>
              <a:buChar char="Ø"/>
            </a:pPr>
            <a:r>
              <a:rPr lang="zh-CN" altLang="en-US" sz="2400" dirty="0" smtClean="0"/>
              <a:t>平台、消息、架构</a:t>
            </a:r>
            <a:endParaRPr lang="en-US" altLang="zh-CN" sz="2400" dirty="0" smtClean="0"/>
          </a:p>
          <a:p>
            <a:pPr marL="904875" indent="-457200">
              <a:buFont typeface="Wingdings" panose="05000000000000000000" pitchFamily="2" charset="2"/>
              <a:buChar char="Ø"/>
            </a:pPr>
            <a:r>
              <a:rPr lang="zh-CN" altLang="en-US" sz="2400" dirty="0" smtClean="0"/>
              <a:t>消息分发</a:t>
            </a:r>
            <a:endParaRPr lang="en-US" altLang="zh-CN" sz="2400" dirty="0" smtClean="0"/>
          </a:p>
          <a:p>
            <a:pPr marL="904875" indent="-457200">
              <a:buFont typeface="Wingdings" panose="05000000000000000000" pitchFamily="2" charset="2"/>
              <a:buChar char="Ø"/>
            </a:pPr>
            <a:r>
              <a:rPr lang="zh-CN" altLang="en-US" sz="2400" dirty="0" smtClean="0"/>
              <a:t>容错技术</a:t>
            </a:r>
            <a:r>
              <a:rPr lang="en-US" altLang="zh-CN" sz="2400" dirty="0" smtClean="0"/>
              <a:t>——Broker</a:t>
            </a:r>
            <a:r>
              <a:rPr lang="zh-CN" altLang="en-US" sz="2400" dirty="0" smtClean="0"/>
              <a:t>容错、</a:t>
            </a:r>
            <a:r>
              <a:rPr lang="en-US" altLang="zh-CN" sz="2400" dirty="0" smtClean="0"/>
              <a:t>Consumer</a:t>
            </a:r>
            <a:r>
              <a:rPr lang="zh-CN" altLang="en-US" sz="2400" dirty="0" smtClean="0"/>
              <a:t>容错</a:t>
            </a:r>
          </a:p>
          <a:p>
            <a:pPr marL="904875" indent="-457200">
              <a:buFont typeface="Wingdings" panose="05000000000000000000" pitchFamily="2" charset="2"/>
              <a:buChar char="Ø"/>
            </a:pPr>
            <a:r>
              <a:rPr lang="en-US" altLang="zh-CN" sz="2400" dirty="0" smtClean="0"/>
              <a:t>Kafka</a:t>
            </a:r>
            <a:r>
              <a:rPr lang="zh-CN" altLang="en-US" sz="2400" dirty="0" smtClean="0"/>
              <a:t>与</a:t>
            </a:r>
            <a:r>
              <a:rPr lang="en-US" altLang="zh-CN" sz="2400" dirty="0" smtClean="0"/>
              <a:t>zookeeper</a:t>
            </a:r>
            <a:endParaRPr lang="zh-CN" altLang="en-US" sz="2400" dirty="0"/>
          </a:p>
        </p:txBody>
      </p:sp>
      <p:sp>
        <p:nvSpPr>
          <p:cNvPr id="4" name="灯片编号占位符 3"/>
          <p:cNvSpPr>
            <a:spLocks noGrp="1"/>
          </p:cNvSpPr>
          <p:nvPr>
            <p:ph type="sldNum" sz="quarter" idx="16"/>
          </p:nvPr>
        </p:nvSpPr>
        <p:spPr/>
        <p:txBody>
          <a:bodyPr/>
          <a:lstStyle/>
          <a:p>
            <a:pPr>
              <a:defRPr/>
            </a:pPr>
            <a:fld id="{1AB7F40F-286F-47C1-99EE-B480BDF01DFB}" type="slidenum">
              <a:rPr lang="zh-CN" altLang="en-US" smtClean="0"/>
              <a:pPr>
                <a:defRPr/>
              </a:pPr>
              <a:t>2</a:t>
            </a:fld>
            <a:endParaRPr lang="zh-CN" altLang="en-US"/>
          </a:p>
        </p:txBody>
      </p:sp>
    </p:spTree>
    <p:extLst>
      <p:ext uri="{BB962C8B-B14F-4D97-AF65-F5344CB8AC3E}">
        <p14:creationId xmlns:p14="http://schemas.microsoft.com/office/powerpoint/2010/main" val="686062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体系结构</a:t>
            </a:r>
            <a:endParaRPr lang="zh-CN" altLang="en-US" dirty="0"/>
          </a:p>
        </p:txBody>
      </p:sp>
      <p:sp>
        <p:nvSpPr>
          <p:cNvPr id="3" name="内容占位符 2"/>
          <p:cNvSpPr>
            <a:spLocks noGrp="1"/>
          </p:cNvSpPr>
          <p:nvPr>
            <p:ph idx="1"/>
          </p:nvPr>
        </p:nvSpPr>
        <p:spPr/>
        <p:txBody>
          <a:bodyPr/>
          <a:lstStyle/>
          <a:p>
            <a:pPr marL="0" indent="0">
              <a:buNone/>
            </a:pPr>
            <a:r>
              <a:rPr lang="en-US" altLang="zh-CN" sz="2400" dirty="0" smtClean="0"/>
              <a:t>Supervisor</a:t>
            </a:r>
            <a:r>
              <a:rPr lang="zh-CN" altLang="en-US" sz="2400" dirty="0" smtClean="0"/>
              <a:t>节点包含多个</a:t>
            </a:r>
            <a:r>
              <a:rPr lang="en-US" altLang="zh-CN" sz="2400" dirty="0" smtClean="0">
                <a:solidFill>
                  <a:srgbClr val="FF0000"/>
                </a:solidFill>
              </a:rPr>
              <a:t>worker</a:t>
            </a:r>
            <a:r>
              <a:rPr lang="zh-CN" altLang="en-US" sz="2400" dirty="0" smtClean="0">
                <a:solidFill>
                  <a:srgbClr val="FF0000"/>
                </a:solidFill>
              </a:rPr>
              <a:t>占位槽</a:t>
            </a:r>
            <a:r>
              <a:rPr lang="zh-CN" altLang="en-US" sz="2400" dirty="0" smtClean="0"/>
              <a:t>，集群中的所有</a:t>
            </a:r>
            <a:r>
              <a:rPr lang="en-US" altLang="zh-CN" sz="2400" dirty="0" smtClean="0"/>
              <a:t>Topology</a:t>
            </a:r>
            <a:r>
              <a:rPr lang="zh-CN" altLang="en-US" sz="2400" dirty="0" smtClean="0">
                <a:solidFill>
                  <a:srgbClr val="FF0000"/>
                </a:solidFill>
              </a:rPr>
              <a:t>共用</a:t>
            </a:r>
            <a:r>
              <a:rPr lang="zh-CN" altLang="en-US" sz="2400" dirty="0" smtClean="0"/>
              <a:t>这些槽位数。</a:t>
            </a:r>
            <a:endParaRPr lang="en-US" altLang="zh-CN" sz="2400" dirty="0" smtClean="0"/>
          </a:p>
          <a:p>
            <a:pPr marL="0" indent="0">
              <a:buNone/>
            </a:pPr>
            <a:r>
              <a:rPr lang="zh-CN" altLang="en-US" sz="2400" i="1" dirty="0">
                <a:solidFill>
                  <a:srgbClr val="FF0000"/>
                </a:solidFill>
              </a:rPr>
              <a:t>当所有的槽位数都分配完时，新提交的</a:t>
            </a:r>
            <a:r>
              <a:rPr lang="en-US" altLang="zh-CN" sz="2400" i="1" dirty="0">
                <a:solidFill>
                  <a:srgbClr val="FF0000"/>
                </a:solidFill>
              </a:rPr>
              <a:t>Topology</a:t>
            </a:r>
            <a:r>
              <a:rPr lang="zh-CN" altLang="en-US" sz="2400" i="1" dirty="0">
                <a:solidFill>
                  <a:srgbClr val="FF0000"/>
                </a:solidFill>
              </a:rPr>
              <a:t>只能等待，系统会一直监测是否有空余的槽位空出来，如果有，就分配给新提交的</a:t>
            </a:r>
            <a:r>
              <a:rPr lang="en-US" altLang="zh-CN" sz="2400" i="1" dirty="0">
                <a:solidFill>
                  <a:srgbClr val="FF0000"/>
                </a:solidFill>
              </a:rPr>
              <a:t>Topology</a:t>
            </a:r>
            <a:r>
              <a:rPr lang="zh-CN" altLang="en-US" sz="2400" i="1" dirty="0">
                <a:solidFill>
                  <a:srgbClr val="FF0000"/>
                </a:solidFill>
              </a:rPr>
              <a:t>。</a:t>
            </a:r>
            <a:endParaRPr lang="zh-CN" altLang="en-US" sz="2400" dirty="0">
              <a:solidFill>
                <a:srgbClr val="FF0000"/>
              </a:solidFill>
            </a:endParaRPr>
          </a:p>
          <a:p>
            <a:pPr marL="0" indent="0">
              <a:buNone/>
            </a:pPr>
            <a:r>
              <a:rPr lang="zh-CN" altLang="en-US" sz="2400" dirty="0" smtClean="0"/>
              <a:t>一个节点上可运行多个</a:t>
            </a:r>
            <a:r>
              <a:rPr lang="en-US" altLang="zh-CN" sz="2400" dirty="0" smtClean="0"/>
              <a:t>worker</a:t>
            </a:r>
            <a:r>
              <a:rPr lang="zh-CN" altLang="en-US" sz="2400" dirty="0" smtClean="0"/>
              <a:t>，每个</a:t>
            </a:r>
            <a:r>
              <a:rPr lang="en-US" altLang="zh-CN" sz="2400" dirty="0" smtClean="0"/>
              <a:t>worker</a:t>
            </a:r>
            <a:r>
              <a:rPr lang="zh-CN" altLang="en-US" sz="2400" dirty="0" smtClean="0"/>
              <a:t>各有自己的</a:t>
            </a:r>
            <a:r>
              <a:rPr lang="zh-CN" altLang="en-US" sz="2400" dirty="0" smtClean="0">
                <a:solidFill>
                  <a:srgbClr val="FF0000"/>
                </a:solidFill>
              </a:rPr>
              <a:t>端口</a:t>
            </a:r>
            <a:r>
              <a:rPr lang="zh-CN" altLang="en-US" sz="2400" dirty="0" smtClean="0"/>
              <a:t>，都会执行一个</a:t>
            </a:r>
            <a:r>
              <a:rPr lang="en-US" altLang="zh-CN" sz="2400" dirty="0" smtClean="0"/>
              <a:t>Topology </a:t>
            </a:r>
            <a:r>
              <a:rPr lang="zh-CN" altLang="en-US" sz="2400" dirty="0" smtClean="0"/>
              <a:t>任务的子集。</a:t>
            </a:r>
            <a:endParaRPr lang="en-US" altLang="zh-CN" sz="2400" dirty="0" smtClean="0"/>
          </a:p>
          <a:p>
            <a:pPr marL="0" indent="0">
              <a:buNone/>
            </a:pPr>
            <a:r>
              <a:rPr lang="en-US" altLang="zh-CN" sz="2400" dirty="0" smtClean="0"/>
              <a:t>Topology</a:t>
            </a:r>
            <a:r>
              <a:rPr lang="zh-CN" altLang="en-US" sz="2400" dirty="0" smtClean="0"/>
              <a:t>提交时即使设置了较大数值的槽位数，系统也会按照当前集群中</a:t>
            </a:r>
            <a:r>
              <a:rPr lang="zh-CN" altLang="en-US" sz="2400" dirty="0" smtClean="0">
                <a:solidFill>
                  <a:srgbClr val="FF0000"/>
                </a:solidFill>
              </a:rPr>
              <a:t>实际剩余的槽位数</a:t>
            </a:r>
            <a:r>
              <a:rPr lang="zh-CN" altLang="en-US" sz="2400" dirty="0" smtClean="0"/>
              <a:t>来进行分配。</a:t>
            </a:r>
            <a:endParaRPr lang="en-US" altLang="zh-CN" sz="2400" dirty="0" smtClean="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20</a:t>
            </a:fld>
            <a:endParaRPr lang="zh-CN" altLang="en-US"/>
          </a:p>
        </p:txBody>
      </p:sp>
      <p:sp>
        <p:nvSpPr>
          <p:cNvPr id="5" name="圆角矩形标注 4"/>
          <p:cNvSpPr/>
          <p:nvPr/>
        </p:nvSpPr>
        <p:spPr>
          <a:xfrm>
            <a:off x="6660232" y="835089"/>
            <a:ext cx="914400" cy="612648"/>
          </a:xfrm>
          <a:prstGeom prst="wedgeRoundRectCallout">
            <a:avLst>
              <a:gd name="adj1" fmla="val -129080"/>
              <a:gd name="adj2" fmla="val 7942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计算资源</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Storm</a:t>
            </a:r>
            <a:r>
              <a:rPr lang="zh-CN" altLang="en-US" dirty="0" smtClean="0"/>
              <a:t>任务分派与执行</a:t>
            </a:r>
            <a:endParaRPr lang="zh-CN" altLang="en-US" dirty="0"/>
          </a:p>
        </p:txBody>
      </p:sp>
      <p:sp>
        <p:nvSpPr>
          <p:cNvPr id="6" name="副标题 5"/>
          <p:cNvSpPr>
            <a:spLocks noGrp="1"/>
          </p:cNvSpPr>
          <p:nvPr>
            <p:ph type="subTitle" idx="1"/>
          </p:nvPr>
        </p:nvSpPr>
        <p:spPr>
          <a:xfrm>
            <a:off x="722376" y="3685032"/>
            <a:ext cx="7772400" cy="2552280"/>
          </a:xfrm>
        </p:spPr>
        <p:txBody>
          <a:bodyPr>
            <a:normAutofit/>
          </a:bodyPr>
          <a:lstStyle/>
          <a:p>
            <a:r>
              <a:rPr lang="zh-CN" altLang="en-US" sz="2400" dirty="0" smtClean="0">
                <a:solidFill>
                  <a:schemeClr val="tx1"/>
                </a:solidFill>
              </a:rPr>
              <a:t>分派</a:t>
            </a:r>
            <a:endParaRPr lang="en-US" altLang="zh-CN" sz="2400" dirty="0" smtClean="0">
              <a:solidFill>
                <a:schemeClr val="tx1"/>
              </a:solidFill>
            </a:endParaRPr>
          </a:p>
          <a:p>
            <a:r>
              <a:rPr lang="zh-CN" altLang="en-US" sz="2400" dirty="0" smtClean="0">
                <a:solidFill>
                  <a:schemeClr val="tx1"/>
                </a:solidFill>
              </a:rPr>
              <a:t>执行流程</a:t>
            </a:r>
            <a:endParaRPr lang="en-US" altLang="zh-CN" sz="2400" dirty="0" smtClean="0">
              <a:solidFill>
                <a:schemeClr val="tx1"/>
              </a:solidFill>
            </a:endParaRPr>
          </a:p>
          <a:p>
            <a:r>
              <a:rPr lang="en-US" altLang="zh-CN" sz="2400" dirty="0" smtClean="0">
                <a:solidFill>
                  <a:schemeClr val="tx1"/>
                </a:solidFill>
              </a:rPr>
              <a:t>Stream grouping</a:t>
            </a:r>
          </a:p>
          <a:p>
            <a:r>
              <a:rPr lang="zh-CN" altLang="en-US" sz="2400" dirty="0" smtClean="0">
                <a:solidFill>
                  <a:schemeClr val="tx1"/>
                </a:solidFill>
              </a:rPr>
              <a:t>超时、消息保障</a:t>
            </a:r>
            <a:endParaRPr lang="en-US" altLang="zh-CN" sz="2400" dirty="0" smtClean="0">
              <a:solidFill>
                <a:schemeClr val="tx1"/>
              </a:solidFill>
            </a:endParaRPr>
          </a:p>
          <a:p>
            <a:r>
              <a:rPr lang="zh-CN" altLang="en-US" sz="2400" dirty="0">
                <a:solidFill>
                  <a:schemeClr val="tx1"/>
                </a:solidFill>
              </a:rPr>
              <a:t>记录</a:t>
            </a:r>
            <a:r>
              <a:rPr lang="zh-CN" altLang="en-US" sz="2400" dirty="0" smtClean="0">
                <a:solidFill>
                  <a:schemeClr val="tx1"/>
                </a:solidFill>
              </a:rPr>
              <a:t>级容错</a:t>
            </a:r>
            <a:endParaRPr lang="zh-CN" altLang="en-US" sz="2400" dirty="0">
              <a:solidFill>
                <a:schemeClr val="tx1"/>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21</a:t>
            </a:fld>
            <a:endParaRPr lang="zh-CN" altLang="en-US"/>
          </a:p>
        </p:txBody>
      </p:sp>
    </p:spTree>
    <p:extLst>
      <p:ext uri="{BB962C8B-B14F-4D97-AF65-F5344CB8AC3E}">
        <p14:creationId xmlns:p14="http://schemas.microsoft.com/office/powerpoint/2010/main" val="234212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r>
              <a:rPr lang="zh-CN" altLang="en-US" dirty="0" smtClean="0"/>
              <a:t>分派与执行</a:t>
            </a:r>
            <a:endParaRPr lang="zh-CN" altLang="en-US" dirty="0"/>
          </a:p>
        </p:txBody>
      </p:sp>
      <p:sp>
        <p:nvSpPr>
          <p:cNvPr id="3" name="内容占位符 2"/>
          <p:cNvSpPr>
            <a:spLocks noGrp="1"/>
          </p:cNvSpPr>
          <p:nvPr>
            <p:ph idx="1"/>
          </p:nvPr>
        </p:nvSpPr>
        <p:spPr>
          <a:xfrm>
            <a:off x="503238" y="1214422"/>
            <a:ext cx="8183562" cy="4929222"/>
          </a:xfrm>
        </p:spPr>
        <p:txBody>
          <a:bodyPr/>
          <a:lstStyle/>
          <a:p>
            <a:pPr marL="0" indent="0">
              <a:lnSpc>
                <a:spcPct val="150000"/>
              </a:lnSpc>
              <a:buNone/>
            </a:pPr>
            <a:r>
              <a:rPr lang="zh-CN" altLang="en-US" sz="2400" dirty="0" smtClean="0"/>
              <a:t>一个</a:t>
            </a:r>
            <a:r>
              <a:rPr lang="en-US" altLang="zh-CN" sz="2400" dirty="0" smtClean="0"/>
              <a:t>Topology </a:t>
            </a:r>
            <a:r>
              <a:rPr lang="zh-CN" altLang="en-US" sz="2400" dirty="0" smtClean="0"/>
              <a:t>任务</a:t>
            </a:r>
            <a:endParaRPr lang="en-US" altLang="zh-CN" sz="2400" dirty="0" smtClean="0"/>
          </a:p>
          <a:p>
            <a:pPr marL="0" indent="0">
              <a:lnSpc>
                <a:spcPct val="150000"/>
              </a:lnSpc>
              <a:buNone/>
            </a:pPr>
            <a:r>
              <a:rPr lang="zh-CN" altLang="en-US" sz="2400" dirty="0" smtClean="0"/>
              <a:t>     ↓</a:t>
            </a:r>
            <a:endParaRPr lang="en-US" altLang="zh-CN" sz="2400" dirty="0" smtClean="0"/>
          </a:p>
          <a:p>
            <a:pPr marL="0" indent="0">
              <a:lnSpc>
                <a:spcPct val="150000"/>
              </a:lnSpc>
              <a:buNone/>
            </a:pPr>
            <a:r>
              <a:rPr lang="zh-CN" altLang="en-US" sz="2400" dirty="0" smtClean="0"/>
              <a:t>不同</a:t>
            </a:r>
            <a:r>
              <a:rPr lang="en-US" altLang="zh-CN" sz="2400" dirty="0" smtClean="0"/>
              <a:t>Supervisor</a:t>
            </a:r>
            <a:r>
              <a:rPr lang="zh-CN" altLang="en-US" sz="2400" dirty="0" smtClean="0"/>
              <a:t>上的多个</a:t>
            </a:r>
            <a:r>
              <a:rPr lang="en-US" altLang="zh-CN" sz="2400" dirty="0" smtClean="0"/>
              <a:t>worker</a:t>
            </a:r>
            <a:r>
              <a:rPr lang="zh-CN" altLang="en-US" sz="2400" dirty="0" smtClean="0"/>
              <a:t>进程。</a:t>
            </a:r>
            <a:endParaRPr lang="en-US" altLang="zh-CN" sz="2400" dirty="0" smtClean="0"/>
          </a:p>
          <a:p>
            <a:pPr marL="0" indent="0">
              <a:lnSpc>
                <a:spcPct val="150000"/>
              </a:lnSpc>
              <a:buNone/>
            </a:pPr>
            <a:r>
              <a:rPr lang="en-US" altLang="zh-CN" sz="2400" dirty="0" smtClean="0"/>
              <a:t>Nimbus </a:t>
            </a:r>
            <a:r>
              <a:rPr lang="zh-CN" altLang="en-US" sz="2400" dirty="0" smtClean="0"/>
              <a:t>对</a:t>
            </a:r>
            <a:r>
              <a:rPr lang="en-US" altLang="zh-CN" sz="2400" dirty="0" smtClean="0"/>
              <a:t>Topology </a:t>
            </a:r>
            <a:r>
              <a:rPr lang="zh-CN" altLang="en-US" sz="2400" dirty="0" smtClean="0"/>
              <a:t>会做出详细的预算，如工作量</a:t>
            </a:r>
            <a:r>
              <a:rPr lang="en-US" altLang="zh-CN" sz="2400" dirty="0" smtClean="0"/>
              <a:t>( </a:t>
            </a:r>
            <a:r>
              <a:rPr lang="zh-CN" altLang="en-US" sz="2400" dirty="0" smtClean="0"/>
              <a:t>多少个</a:t>
            </a:r>
            <a:r>
              <a:rPr lang="en-US" altLang="zh-CN" sz="2400" dirty="0" smtClean="0"/>
              <a:t>Task) </a:t>
            </a:r>
            <a:r>
              <a:rPr lang="zh-CN" altLang="en-US" sz="2400" dirty="0" smtClean="0"/>
              <a:t>。</a:t>
            </a:r>
            <a:endParaRPr lang="en-US" altLang="zh-CN" sz="2400" dirty="0" smtClean="0"/>
          </a:p>
          <a:p>
            <a:pPr marL="0" indent="0">
              <a:lnSpc>
                <a:spcPct val="150000"/>
              </a:lnSpc>
              <a:buNone/>
            </a:pPr>
            <a:r>
              <a:rPr lang="zh-CN" altLang="en-US" sz="2400" i="1" dirty="0" smtClean="0">
                <a:solidFill>
                  <a:srgbClr val="3366FF"/>
                </a:solidFill>
              </a:rPr>
              <a:t>根据</a:t>
            </a:r>
            <a:r>
              <a:rPr lang="en-US" altLang="zh-CN" sz="2400" i="1" dirty="0" smtClean="0">
                <a:solidFill>
                  <a:srgbClr val="3366FF"/>
                </a:solidFill>
              </a:rPr>
              <a:t>Topology </a:t>
            </a:r>
            <a:r>
              <a:rPr lang="zh-CN" altLang="en-US" sz="2400" i="1" dirty="0" smtClean="0">
                <a:solidFill>
                  <a:srgbClr val="3366FF"/>
                </a:solidFill>
              </a:rPr>
              <a:t>中定义的</a:t>
            </a:r>
            <a:r>
              <a:rPr lang="en-US" altLang="zh-CN" sz="2400" i="1" dirty="0" smtClean="0">
                <a:solidFill>
                  <a:srgbClr val="FF0000"/>
                </a:solidFill>
              </a:rPr>
              <a:t>parallelism hint </a:t>
            </a:r>
            <a:r>
              <a:rPr lang="zh-CN" altLang="en-US" sz="2400" i="1" dirty="0" smtClean="0">
                <a:solidFill>
                  <a:srgbClr val="FF0000"/>
                </a:solidFill>
              </a:rPr>
              <a:t>参数</a:t>
            </a:r>
            <a:r>
              <a:rPr lang="zh-CN" altLang="en-US" sz="2400" i="1" dirty="0" smtClean="0">
                <a:solidFill>
                  <a:srgbClr val="3366FF"/>
                </a:solidFill>
              </a:rPr>
              <a:t>给</a:t>
            </a:r>
            <a:r>
              <a:rPr lang="en-US" altLang="zh-CN" sz="2400" i="1" dirty="0" smtClean="0">
                <a:solidFill>
                  <a:srgbClr val="3366FF"/>
                </a:solidFill>
              </a:rPr>
              <a:t>Spout/Bolt</a:t>
            </a:r>
            <a:r>
              <a:rPr lang="zh-CN" altLang="en-US" sz="2400" i="1" dirty="0" smtClean="0">
                <a:solidFill>
                  <a:srgbClr val="3366FF"/>
                </a:solidFill>
              </a:rPr>
              <a:t>设定</a:t>
            </a:r>
            <a:r>
              <a:rPr lang="en-US" altLang="zh-CN" sz="2400" i="1" dirty="0" smtClean="0">
                <a:solidFill>
                  <a:srgbClr val="FF0000"/>
                </a:solidFill>
              </a:rPr>
              <a:t>Task</a:t>
            </a:r>
            <a:r>
              <a:rPr lang="zh-CN" altLang="en-US" sz="2400" i="1" dirty="0" smtClean="0">
                <a:solidFill>
                  <a:srgbClr val="FF0000"/>
                </a:solidFill>
              </a:rPr>
              <a:t>数目</a:t>
            </a:r>
            <a:r>
              <a:rPr lang="zh-CN" altLang="en-US" sz="2400" i="1" dirty="0" smtClean="0">
                <a:solidFill>
                  <a:srgbClr val="3366FF"/>
                </a:solidFill>
              </a:rPr>
              <a:t>，并分配对应的</a:t>
            </a:r>
            <a:r>
              <a:rPr lang="en-US" altLang="zh-CN" sz="2400" i="1" dirty="0" smtClean="0">
                <a:solidFill>
                  <a:srgbClr val="FF0000"/>
                </a:solidFill>
              </a:rPr>
              <a:t>Task-id</a:t>
            </a:r>
            <a:r>
              <a:rPr lang="zh-CN" altLang="en-US" sz="2400" i="1" dirty="0" smtClean="0">
                <a:solidFill>
                  <a:srgbClr val="3366FF"/>
                </a:solidFill>
              </a:rPr>
              <a:t>，再将分配好</a:t>
            </a:r>
            <a:r>
              <a:rPr lang="en-US" altLang="zh-CN" sz="2400" i="1" dirty="0" smtClean="0">
                <a:solidFill>
                  <a:srgbClr val="FF0000"/>
                </a:solidFill>
              </a:rPr>
              <a:t>Task</a:t>
            </a:r>
            <a:r>
              <a:rPr lang="zh-CN" altLang="en-US" sz="2400" i="1" dirty="0" smtClean="0">
                <a:solidFill>
                  <a:srgbClr val="FF0000"/>
                </a:solidFill>
              </a:rPr>
              <a:t>信息写入</a:t>
            </a:r>
            <a:r>
              <a:rPr lang="en-US" altLang="zh-CN" sz="2400" i="1" dirty="0" smtClean="0">
                <a:solidFill>
                  <a:srgbClr val="FF0000"/>
                </a:solidFill>
              </a:rPr>
              <a:t>Zookeeper</a:t>
            </a:r>
            <a:r>
              <a:rPr lang="zh-CN" altLang="en-US" sz="2400" i="1" dirty="0" smtClean="0">
                <a:solidFill>
                  <a:srgbClr val="FF0000"/>
                </a:solidFill>
              </a:rPr>
              <a:t>上的</a:t>
            </a:r>
            <a:r>
              <a:rPr lang="en-US" altLang="zh-CN" sz="2400" i="1" dirty="0" smtClean="0">
                <a:solidFill>
                  <a:srgbClr val="FF0000"/>
                </a:solidFill>
              </a:rPr>
              <a:t>/task </a:t>
            </a:r>
            <a:r>
              <a:rPr lang="zh-CN" altLang="en-US" sz="2400" i="1" dirty="0" smtClean="0">
                <a:solidFill>
                  <a:srgbClr val="FF0000"/>
                </a:solidFill>
              </a:rPr>
              <a:t>目录</a:t>
            </a:r>
            <a:r>
              <a:rPr lang="zh-CN" altLang="en-US" sz="2400" i="1" dirty="0" smtClean="0">
                <a:solidFill>
                  <a:srgbClr val="3366FF"/>
                </a:solidFill>
              </a:rPr>
              <a:t>。</a:t>
            </a:r>
            <a:endParaRPr lang="zh-CN" altLang="en-US" sz="2400" i="1" dirty="0">
              <a:solidFill>
                <a:srgbClr val="3366FF"/>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Topology</a:t>
            </a:r>
            <a:r>
              <a:rPr lang="zh-CN" altLang="en-US" dirty="0" smtClean="0"/>
              <a:t>执行流程</a:t>
            </a:r>
            <a:endParaRPr lang="zh-CN" altLang="en-US" dirty="0"/>
          </a:p>
        </p:txBody>
      </p:sp>
      <p:sp>
        <p:nvSpPr>
          <p:cNvPr id="3" name="内容占位符 2"/>
          <p:cNvSpPr>
            <a:spLocks noGrp="1"/>
          </p:cNvSpPr>
          <p:nvPr>
            <p:ph idx="1"/>
          </p:nvPr>
        </p:nvSpPr>
        <p:spPr>
          <a:xfrm>
            <a:off x="503238" y="1557338"/>
            <a:ext cx="8183562" cy="4800620"/>
          </a:xfrm>
        </p:spPr>
        <p:txBody>
          <a:bodyPr/>
          <a:lstStyle/>
          <a:p>
            <a:pPr marL="0" indent="0">
              <a:buNone/>
            </a:pPr>
            <a:r>
              <a:rPr lang="en-US" altLang="zh-CN" sz="2400" dirty="0" smtClean="0"/>
              <a:t>(1)Storm</a:t>
            </a:r>
            <a:r>
              <a:rPr lang="zh-CN" altLang="en-US" sz="2400" dirty="0" smtClean="0"/>
              <a:t>提交后，首先存放代码（</a:t>
            </a:r>
            <a:r>
              <a:rPr lang="en-US" altLang="zh-CN" sz="2400" dirty="0" smtClean="0">
                <a:solidFill>
                  <a:srgbClr val="3366FF"/>
                </a:solidFill>
              </a:rPr>
              <a:t>Nimbus</a:t>
            </a:r>
            <a:r>
              <a:rPr lang="zh-CN" altLang="en-US" sz="2400" dirty="0" smtClean="0">
                <a:solidFill>
                  <a:srgbClr val="3366FF"/>
                </a:solidFill>
              </a:rPr>
              <a:t>节点的</a:t>
            </a:r>
            <a:r>
              <a:rPr lang="en-US" altLang="zh-CN" sz="2400" dirty="0" smtClean="0">
                <a:solidFill>
                  <a:srgbClr val="3366FF"/>
                </a:solidFill>
              </a:rPr>
              <a:t>inbox</a:t>
            </a:r>
            <a:r>
              <a:rPr lang="zh-CN" altLang="en-US" sz="2400" dirty="0" smtClean="0">
                <a:solidFill>
                  <a:srgbClr val="3366FF"/>
                </a:solidFill>
              </a:rPr>
              <a:t>目录</a:t>
            </a:r>
            <a:r>
              <a:rPr lang="zh-CN" altLang="en-US" sz="2400" dirty="0" smtClean="0"/>
              <a:t>），之后生成当前</a:t>
            </a:r>
            <a:r>
              <a:rPr lang="en-US" altLang="zh-CN" sz="2400" dirty="0" smtClean="0"/>
              <a:t>Storm</a:t>
            </a:r>
            <a:r>
              <a:rPr lang="zh-CN" altLang="en-US" sz="2400" dirty="0" smtClean="0"/>
              <a:t>运行的一个配置文件（</a:t>
            </a:r>
            <a:r>
              <a:rPr lang="en-US" altLang="zh-CN" sz="2400" dirty="0" smtClean="0">
                <a:solidFill>
                  <a:srgbClr val="3366FF"/>
                </a:solidFill>
              </a:rPr>
              <a:t>stormconf.ser</a:t>
            </a:r>
            <a:r>
              <a:rPr lang="zh-CN" altLang="en-US" sz="2400" dirty="0" smtClean="0"/>
              <a:t>）并存储（</a:t>
            </a:r>
            <a:r>
              <a:rPr lang="en-US" altLang="zh-CN" sz="2400" dirty="0" smtClean="0">
                <a:solidFill>
                  <a:srgbClr val="3366FF"/>
                </a:solidFill>
              </a:rPr>
              <a:t>Nimbus</a:t>
            </a:r>
            <a:r>
              <a:rPr lang="zh-CN" altLang="en-US" sz="2400" dirty="0" smtClean="0">
                <a:solidFill>
                  <a:srgbClr val="3366FF"/>
                </a:solidFill>
              </a:rPr>
              <a:t>节点的</a:t>
            </a:r>
            <a:r>
              <a:rPr lang="en-US" altLang="zh-CN" sz="2400" dirty="0" err="1" smtClean="0">
                <a:solidFill>
                  <a:srgbClr val="3366FF"/>
                </a:solidFill>
              </a:rPr>
              <a:t>stormdist</a:t>
            </a:r>
            <a:r>
              <a:rPr lang="zh-CN" altLang="en-US" sz="2400" dirty="0" smtClean="0">
                <a:solidFill>
                  <a:srgbClr val="3366FF"/>
                </a:solidFill>
              </a:rPr>
              <a:t>目录，此目录中同时还有序列化之后的</a:t>
            </a:r>
            <a:r>
              <a:rPr lang="en-US" altLang="zh-CN" sz="2400" dirty="0" smtClean="0">
                <a:solidFill>
                  <a:srgbClr val="3366FF"/>
                </a:solidFill>
              </a:rPr>
              <a:t>Topology</a:t>
            </a:r>
            <a:r>
              <a:rPr lang="zh-CN" altLang="en-US" sz="2400" dirty="0" smtClean="0">
                <a:solidFill>
                  <a:srgbClr val="3366FF"/>
                </a:solidFill>
              </a:rPr>
              <a:t>代码文件</a:t>
            </a:r>
            <a:r>
              <a:rPr lang="zh-CN" altLang="en-US" sz="2400" dirty="0" smtClean="0"/>
              <a:t>）。</a:t>
            </a:r>
          </a:p>
          <a:p>
            <a:pPr marL="0" indent="0">
              <a:buNone/>
            </a:pPr>
            <a:endParaRPr lang="en-US" altLang="zh-CN" sz="2400" dirty="0" smtClean="0"/>
          </a:p>
          <a:p>
            <a:pPr marL="0" indent="0">
              <a:buNone/>
            </a:pPr>
            <a:r>
              <a:rPr lang="en-US" altLang="zh-CN" sz="2400" dirty="0" smtClean="0"/>
              <a:t>(2)</a:t>
            </a:r>
            <a:r>
              <a:rPr lang="zh-CN" altLang="en-US" sz="2400" dirty="0" smtClean="0"/>
              <a:t> 默认情况下，一个</a:t>
            </a:r>
            <a:r>
              <a:rPr lang="en-US" altLang="zh-CN" sz="2400" dirty="0" smtClean="0"/>
              <a:t>Topology</a:t>
            </a:r>
            <a:r>
              <a:rPr lang="zh-CN" altLang="en-US" sz="2400" dirty="0" smtClean="0"/>
              <a:t>的</a:t>
            </a:r>
            <a:r>
              <a:rPr lang="en-US" altLang="zh-CN" sz="2400" dirty="0" smtClean="0">
                <a:solidFill>
                  <a:srgbClr val="FF0000"/>
                </a:solidFill>
              </a:rPr>
              <a:t>task</a:t>
            </a:r>
            <a:r>
              <a:rPr lang="zh-CN" altLang="en-US" sz="2400" dirty="0" smtClean="0">
                <a:solidFill>
                  <a:srgbClr val="FF0000"/>
                </a:solidFill>
              </a:rPr>
              <a:t>的总和是和</a:t>
            </a:r>
            <a:r>
              <a:rPr lang="en-US" altLang="zh-CN" sz="2400" dirty="0" smtClean="0">
                <a:solidFill>
                  <a:srgbClr val="FF0000"/>
                </a:solidFill>
              </a:rPr>
              <a:t>executor</a:t>
            </a:r>
            <a:r>
              <a:rPr lang="zh-CN" altLang="en-US" sz="2400" dirty="0" smtClean="0">
                <a:solidFill>
                  <a:srgbClr val="FF0000"/>
                </a:solidFill>
              </a:rPr>
              <a:t>的总和一致的</a:t>
            </a:r>
            <a:r>
              <a:rPr lang="zh-CN" altLang="en-US" sz="2400" dirty="0" smtClean="0"/>
              <a:t>。系统根据</a:t>
            </a:r>
            <a:r>
              <a:rPr lang="en-US" altLang="zh-CN" sz="2400" dirty="0" smtClean="0"/>
              <a:t>worker</a:t>
            </a:r>
            <a:r>
              <a:rPr lang="zh-CN" altLang="en-US" sz="2400" dirty="0" smtClean="0"/>
              <a:t>的数目，尽量平均的分配这些</a:t>
            </a:r>
            <a:r>
              <a:rPr lang="en-US" altLang="zh-CN" sz="2400" dirty="0" smtClean="0"/>
              <a:t>task</a:t>
            </a:r>
            <a:r>
              <a:rPr lang="zh-CN" altLang="en-US" sz="2400" dirty="0" smtClean="0"/>
              <a:t>的执行。</a:t>
            </a:r>
            <a:r>
              <a:rPr lang="en-US" altLang="zh-CN" sz="2400" dirty="0" smtClean="0"/>
              <a:t>worker</a:t>
            </a:r>
            <a:r>
              <a:rPr lang="zh-CN" altLang="en-US" sz="2400" dirty="0" smtClean="0"/>
              <a:t>在哪个</a:t>
            </a:r>
            <a:r>
              <a:rPr lang="en-US" altLang="zh-CN" sz="2400" dirty="0" smtClean="0"/>
              <a:t>supervisor</a:t>
            </a:r>
            <a:r>
              <a:rPr lang="zh-CN" altLang="en-US" sz="2400" dirty="0" smtClean="0"/>
              <a:t>节点上运行由</a:t>
            </a:r>
            <a:r>
              <a:rPr lang="en-US" altLang="zh-CN" sz="2400" dirty="0" smtClean="0"/>
              <a:t>storm</a:t>
            </a:r>
            <a:r>
              <a:rPr lang="zh-CN" altLang="en-US" sz="2400" dirty="0" smtClean="0"/>
              <a:t>决定。</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Topology</a:t>
            </a:r>
            <a:r>
              <a:rPr lang="zh-CN" altLang="en-US" dirty="0" smtClean="0"/>
              <a:t>运行流程</a:t>
            </a:r>
            <a:endParaRPr lang="zh-CN" altLang="en-US" dirty="0"/>
          </a:p>
        </p:txBody>
      </p:sp>
      <p:sp>
        <p:nvSpPr>
          <p:cNvPr id="3" name="内容占位符 2"/>
          <p:cNvSpPr>
            <a:spLocks noGrp="1"/>
          </p:cNvSpPr>
          <p:nvPr>
            <p:ph idx="1"/>
          </p:nvPr>
        </p:nvSpPr>
        <p:spPr>
          <a:xfrm>
            <a:off x="503238" y="1312877"/>
            <a:ext cx="8283604" cy="5045081"/>
          </a:xfrm>
        </p:spPr>
        <p:txBody>
          <a:bodyPr/>
          <a:lstStyle/>
          <a:p>
            <a:pPr marL="0" indent="0">
              <a:buNone/>
            </a:pPr>
            <a:r>
              <a:rPr lang="en-US" altLang="zh-CN" sz="2400" dirty="0" smtClean="0"/>
              <a:t>(3)</a:t>
            </a:r>
            <a:r>
              <a:rPr lang="zh-CN" altLang="en-US" sz="2400" dirty="0" smtClean="0"/>
              <a:t>任务分配后，</a:t>
            </a:r>
            <a:r>
              <a:rPr lang="en-US" altLang="zh-CN" sz="2400" dirty="0" smtClean="0"/>
              <a:t>Nimbus</a:t>
            </a:r>
            <a:r>
              <a:rPr lang="zh-CN" altLang="en-US" sz="2400" dirty="0" smtClean="0"/>
              <a:t>节点将任务信息提交到</a:t>
            </a:r>
            <a:r>
              <a:rPr lang="en-US" altLang="zh-CN" sz="2400" dirty="0" smtClean="0"/>
              <a:t>zookeeper</a:t>
            </a:r>
            <a:r>
              <a:rPr lang="zh-CN" altLang="en-US" sz="2400" dirty="0" smtClean="0"/>
              <a:t>集群，</a:t>
            </a:r>
            <a:r>
              <a:rPr lang="en-US" altLang="zh-CN" sz="2400" dirty="0" smtClean="0">
                <a:solidFill>
                  <a:srgbClr val="3366FF"/>
                </a:solidFill>
              </a:rPr>
              <a:t>zookeeper</a:t>
            </a:r>
            <a:r>
              <a:rPr lang="zh-CN" altLang="en-US" sz="2400" dirty="0" smtClean="0">
                <a:solidFill>
                  <a:srgbClr val="3366FF"/>
                </a:solidFill>
              </a:rPr>
              <a:t>的</a:t>
            </a:r>
            <a:r>
              <a:rPr lang="en-US" altLang="zh-CN" sz="2400" dirty="0" smtClean="0">
                <a:solidFill>
                  <a:srgbClr val="3366FF"/>
                </a:solidFill>
              </a:rPr>
              <a:t>assignments</a:t>
            </a:r>
            <a:r>
              <a:rPr lang="zh-CN" altLang="en-US" sz="2400" dirty="0" smtClean="0">
                <a:solidFill>
                  <a:srgbClr val="3366FF"/>
                </a:solidFill>
              </a:rPr>
              <a:t>节点中保存了所有</a:t>
            </a:r>
            <a:r>
              <a:rPr lang="en-US" altLang="zh-CN" sz="2400" dirty="0" smtClean="0">
                <a:solidFill>
                  <a:srgbClr val="3366FF"/>
                </a:solidFill>
              </a:rPr>
              <a:t>Topology</a:t>
            </a:r>
            <a:r>
              <a:rPr lang="zh-CN" altLang="en-US" sz="2400" dirty="0" smtClean="0">
                <a:solidFill>
                  <a:srgbClr val="3366FF"/>
                </a:solidFill>
              </a:rPr>
              <a:t>的任务分配信息、代码存储目录、任务之间的关联关系等，</a:t>
            </a:r>
            <a:r>
              <a:rPr lang="en-US" altLang="zh-CN" sz="2400" dirty="0" smtClean="0">
                <a:solidFill>
                  <a:srgbClr val="3366FF"/>
                </a:solidFill>
              </a:rPr>
              <a:t>zookeeper</a:t>
            </a:r>
            <a:r>
              <a:rPr lang="zh-CN" altLang="en-US" sz="2400" dirty="0" smtClean="0">
                <a:solidFill>
                  <a:srgbClr val="3366FF"/>
                </a:solidFill>
              </a:rPr>
              <a:t>集群的</a:t>
            </a:r>
            <a:r>
              <a:rPr lang="en-US" altLang="zh-CN" sz="2400" dirty="0" err="1" smtClean="0">
                <a:solidFill>
                  <a:srgbClr val="3366FF"/>
                </a:solidFill>
              </a:rPr>
              <a:t>workerbeats</a:t>
            </a:r>
            <a:r>
              <a:rPr lang="zh-CN" altLang="en-US" sz="2400" dirty="0" smtClean="0">
                <a:solidFill>
                  <a:srgbClr val="3366FF"/>
                </a:solidFill>
              </a:rPr>
              <a:t>节点里存储了当前</a:t>
            </a:r>
            <a:r>
              <a:rPr lang="en-US" altLang="zh-CN" sz="2400" dirty="0" smtClean="0">
                <a:solidFill>
                  <a:srgbClr val="3366FF"/>
                </a:solidFill>
              </a:rPr>
              <a:t>Topology</a:t>
            </a:r>
            <a:r>
              <a:rPr lang="zh-CN" altLang="en-US" sz="2400" dirty="0" smtClean="0">
                <a:solidFill>
                  <a:srgbClr val="3366FF"/>
                </a:solidFill>
              </a:rPr>
              <a:t>的所有</a:t>
            </a:r>
            <a:r>
              <a:rPr lang="en-US" altLang="zh-CN" sz="2400" dirty="0" smtClean="0">
                <a:solidFill>
                  <a:srgbClr val="3366FF"/>
                </a:solidFill>
              </a:rPr>
              <a:t>worker</a:t>
            </a:r>
            <a:r>
              <a:rPr lang="zh-CN" altLang="en-US" sz="2400" dirty="0" smtClean="0">
                <a:solidFill>
                  <a:srgbClr val="3366FF"/>
                </a:solidFill>
              </a:rPr>
              <a:t>进程的心跳信息</a:t>
            </a:r>
            <a:r>
              <a:rPr lang="zh-CN" altLang="en-US" sz="2400" dirty="0" smtClean="0"/>
              <a:t>。</a:t>
            </a:r>
          </a:p>
          <a:p>
            <a:pPr marL="0" indent="0">
              <a:buNone/>
            </a:pPr>
            <a:endParaRPr lang="en-US" altLang="zh-CN" sz="2400" dirty="0" smtClean="0"/>
          </a:p>
          <a:p>
            <a:pPr marL="0" indent="0">
              <a:buNone/>
            </a:pPr>
            <a:r>
              <a:rPr lang="en-US" altLang="zh-CN" sz="2400" dirty="0" smtClean="0"/>
              <a:t>(4)Supervisor</a:t>
            </a:r>
            <a:r>
              <a:rPr lang="zh-CN" altLang="en-US" sz="2400" dirty="0" smtClean="0"/>
              <a:t>节点不断的</a:t>
            </a:r>
            <a:r>
              <a:rPr lang="zh-CN" altLang="en-US" sz="2400" dirty="0" smtClean="0">
                <a:solidFill>
                  <a:srgbClr val="FF0000"/>
                </a:solidFill>
              </a:rPr>
              <a:t>轮询</a:t>
            </a:r>
            <a:r>
              <a:rPr lang="en-US" altLang="zh-CN" sz="2400" dirty="0" smtClean="0">
                <a:solidFill>
                  <a:srgbClr val="FF0000"/>
                </a:solidFill>
              </a:rPr>
              <a:t>zookeeper</a:t>
            </a:r>
            <a:r>
              <a:rPr lang="zh-CN" altLang="en-US" sz="2400" dirty="0" smtClean="0">
                <a:solidFill>
                  <a:srgbClr val="FF0000"/>
                </a:solidFill>
              </a:rPr>
              <a:t>集群</a:t>
            </a:r>
            <a:r>
              <a:rPr lang="zh-CN" altLang="en-US" sz="2400" dirty="0" smtClean="0"/>
              <a:t>，查看</a:t>
            </a:r>
            <a:r>
              <a:rPr lang="en-US" altLang="zh-CN" sz="2400" dirty="0" smtClean="0">
                <a:solidFill>
                  <a:srgbClr val="FF0000"/>
                </a:solidFill>
              </a:rPr>
              <a:t>/assignments</a:t>
            </a:r>
            <a:r>
              <a:rPr lang="zh-CN" altLang="en-US" sz="2400" dirty="0" smtClean="0">
                <a:solidFill>
                  <a:srgbClr val="FF0000"/>
                </a:solidFill>
              </a:rPr>
              <a:t>目录</a:t>
            </a:r>
            <a:r>
              <a:rPr lang="zh-CN" altLang="en-US" sz="2400" dirty="0" smtClean="0"/>
              <a:t>是否有新任务分配，如果有则下载代码，然后根据任务信息启动</a:t>
            </a:r>
            <a:r>
              <a:rPr lang="en-US" altLang="zh-CN" sz="2400" dirty="0" smtClean="0"/>
              <a:t>Worker</a:t>
            </a:r>
            <a:r>
              <a:rPr lang="zh-CN" altLang="en-US" sz="2400" dirty="0" smtClean="0"/>
              <a:t>进程执行这些任务。</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Topology</a:t>
            </a:r>
            <a:r>
              <a:rPr lang="zh-CN" altLang="en-US" dirty="0" smtClean="0"/>
              <a:t>运行流程</a:t>
            </a:r>
            <a:endParaRPr lang="zh-CN" altLang="en-US" dirty="0"/>
          </a:p>
        </p:txBody>
      </p:sp>
      <p:sp>
        <p:nvSpPr>
          <p:cNvPr id="3" name="内容占位符 2"/>
          <p:cNvSpPr>
            <a:spLocks noGrp="1"/>
          </p:cNvSpPr>
          <p:nvPr>
            <p:ph idx="1"/>
          </p:nvPr>
        </p:nvSpPr>
        <p:spPr/>
        <p:txBody>
          <a:bodyPr/>
          <a:lstStyle/>
          <a:p>
            <a:pPr marL="0" indent="0">
              <a:buNone/>
            </a:pPr>
            <a:r>
              <a:rPr lang="en-US" altLang="zh-CN" sz="2400" dirty="0" smtClean="0"/>
              <a:t>(5)</a:t>
            </a:r>
            <a:r>
              <a:rPr lang="zh-CN" altLang="en-US" sz="2400" dirty="0" smtClean="0"/>
              <a:t>一个</a:t>
            </a:r>
            <a:r>
              <a:rPr lang="en-US" altLang="zh-CN" sz="2400" dirty="0" smtClean="0"/>
              <a:t>Topology</a:t>
            </a:r>
            <a:r>
              <a:rPr lang="zh-CN" altLang="en-US" sz="2400" dirty="0" smtClean="0"/>
              <a:t>运行之后，就会不断的通过</a:t>
            </a:r>
            <a:r>
              <a:rPr lang="en-US" altLang="zh-CN" sz="2400" dirty="0" smtClean="0"/>
              <a:t>Spouts</a:t>
            </a:r>
            <a:r>
              <a:rPr lang="zh-CN" altLang="en-US" sz="2400" dirty="0" smtClean="0"/>
              <a:t>来发送</a:t>
            </a:r>
            <a:r>
              <a:rPr lang="en-US" altLang="zh-CN" sz="2400" dirty="0" smtClean="0"/>
              <a:t>Stream</a:t>
            </a:r>
            <a:r>
              <a:rPr lang="zh-CN" altLang="en-US" sz="2400" dirty="0" smtClean="0"/>
              <a:t>流，通过</a:t>
            </a:r>
            <a:r>
              <a:rPr lang="en-US" altLang="zh-CN" sz="2400" dirty="0" smtClean="0"/>
              <a:t>Bolts</a:t>
            </a:r>
            <a:r>
              <a:rPr lang="zh-CN" altLang="en-US" sz="2400" dirty="0" smtClean="0"/>
              <a:t>来不断的处理接收到的</a:t>
            </a:r>
            <a:r>
              <a:rPr lang="en-US" altLang="zh-CN" sz="2400" dirty="0" smtClean="0"/>
              <a:t>Stream</a:t>
            </a:r>
            <a:r>
              <a:rPr lang="zh-CN" altLang="en-US" sz="2400" dirty="0" smtClean="0"/>
              <a:t>流，</a:t>
            </a:r>
            <a:r>
              <a:rPr lang="en-US" altLang="zh-CN" sz="2400" dirty="0" smtClean="0">
                <a:solidFill>
                  <a:srgbClr val="3366FF"/>
                </a:solidFill>
              </a:rPr>
              <a:t>Stream</a:t>
            </a:r>
            <a:r>
              <a:rPr lang="zh-CN" altLang="en-US" sz="2400" dirty="0" smtClean="0">
                <a:solidFill>
                  <a:srgbClr val="3366FF"/>
                </a:solidFill>
              </a:rPr>
              <a:t>流是无界的</a:t>
            </a:r>
            <a:r>
              <a:rPr lang="zh-CN" altLang="en-US" sz="2400" dirty="0" smtClean="0"/>
              <a:t>。</a:t>
            </a:r>
            <a:endParaRPr lang="en-US" altLang="zh-CN" sz="2400" dirty="0" smtClean="0"/>
          </a:p>
          <a:p>
            <a:pPr marL="0" indent="0">
              <a:buNone/>
            </a:pPr>
            <a:endParaRPr lang="en-US" altLang="zh-CN" sz="2400" dirty="0" smtClean="0"/>
          </a:p>
          <a:p>
            <a:pPr marL="0" indent="0">
              <a:buNone/>
            </a:pPr>
            <a:r>
              <a:rPr lang="zh-CN" altLang="en-US" sz="2400" dirty="0" smtClean="0">
                <a:solidFill>
                  <a:srgbClr val="3366FF"/>
                </a:solidFill>
              </a:rPr>
              <a:t>在</a:t>
            </a:r>
            <a:r>
              <a:rPr lang="en-US" altLang="zh-CN" sz="2400" dirty="0" smtClean="0">
                <a:solidFill>
                  <a:srgbClr val="3366FF"/>
                </a:solidFill>
              </a:rPr>
              <a:t>Topology</a:t>
            </a:r>
            <a:r>
              <a:rPr lang="zh-CN" altLang="en-US" sz="2400" dirty="0" smtClean="0">
                <a:solidFill>
                  <a:srgbClr val="3366FF"/>
                </a:solidFill>
              </a:rPr>
              <a:t>的生命周期中，每个组件的</a:t>
            </a:r>
            <a:r>
              <a:rPr lang="en-US" altLang="zh-CN" sz="2400" dirty="0" smtClean="0">
                <a:solidFill>
                  <a:srgbClr val="3366FF"/>
                </a:solidFill>
              </a:rPr>
              <a:t>task</a:t>
            </a:r>
            <a:r>
              <a:rPr lang="zh-CN" altLang="en-US" sz="2400" dirty="0" smtClean="0">
                <a:solidFill>
                  <a:srgbClr val="3366FF"/>
                </a:solidFill>
              </a:rPr>
              <a:t>数目不会发生变化，而</a:t>
            </a:r>
            <a:r>
              <a:rPr lang="en-US" altLang="zh-CN" sz="2400" dirty="0" smtClean="0">
                <a:solidFill>
                  <a:srgbClr val="3366FF"/>
                </a:solidFill>
              </a:rPr>
              <a:t>executor</a:t>
            </a:r>
            <a:r>
              <a:rPr lang="zh-CN" altLang="en-US" sz="2400" dirty="0" smtClean="0">
                <a:solidFill>
                  <a:srgbClr val="3366FF"/>
                </a:solidFill>
              </a:rPr>
              <a:t>的数目却不定。</a:t>
            </a:r>
            <a:r>
              <a:rPr lang="en-US" altLang="zh-CN" sz="2400" dirty="0" smtClean="0">
                <a:solidFill>
                  <a:srgbClr val="3366FF"/>
                </a:solidFill>
              </a:rPr>
              <a:t>executor</a:t>
            </a:r>
            <a:r>
              <a:rPr lang="zh-CN" altLang="en-US" sz="2400" dirty="0" smtClean="0">
                <a:solidFill>
                  <a:srgbClr val="3366FF"/>
                </a:solidFill>
              </a:rPr>
              <a:t>数目不超过</a:t>
            </a:r>
            <a:r>
              <a:rPr lang="en-US" altLang="zh-CN" sz="2400" dirty="0" smtClean="0">
                <a:solidFill>
                  <a:srgbClr val="3366FF"/>
                </a:solidFill>
              </a:rPr>
              <a:t>task</a:t>
            </a:r>
            <a:r>
              <a:rPr lang="zh-CN" altLang="en-US" sz="2400" dirty="0" smtClean="0">
                <a:solidFill>
                  <a:srgbClr val="3366FF"/>
                </a:solidFill>
              </a:rPr>
              <a:t>的数目，默认情况下二者相等。</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Storm</a:t>
            </a:r>
            <a:r>
              <a:rPr lang="zh-CN" altLang="en-US" dirty="0" smtClean="0"/>
              <a:t>的</a:t>
            </a:r>
            <a:r>
              <a:rPr lang="en-US" dirty="0" smtClean="0"/>
              <a:t>Stream Grouping</a:t>
            </a:r>
            <a:r>
              <a:rPr lang="zh-CN" altLang="en-US" dirty="0" smtClean="0"/>
              <a:t>策略</a:t>
            </a:r>
            <a:endParaRPr lang="zh-CN" altLang="en-US" dirty="0"/>
          </a:p>
        </p:txBody>
      </p:sp>
      <p:sp>
        <p:nvSpPr>
          <p:cNvPr id="3" name="内容占位符 2"/>
          <p:cNvSpPr>
            <a:spLocks noGrp="1"/>
          </p:cNvSpPr>
          <p:nvPr>
            <p:ph idx="1"/>
          </p:nvPr>
        </p:nvSpPr>
        <p:spPr>
          <a:xfrm>
            <a:off x="276870" y="1268760"/>
            <a:ext cx="8183562" cy="5040560"/>
          </a:xfrm>
        </p:spPr>
        <p:txBody>
          <a:bodyPr/>
          <a:lstStyle/>
          <a:p>
            <a:pPr marL="0" indent="0">
              <a:lnSpc>
                <a:spcPct val="150000"/>
              </a:lnSpc>
              <a:buNone/>
            </a:pPr>
            <a:r>
              <a:rPr lang="en-US" altLang="zh-CN" sz="2400" dirty="0" smtClean="0"/>
              <a:t>1)</a:t>
            </a:r>
            <a:r>
              <a:rPr lang="en-US" sz="2400" dirty="0" err="1" smtClean="0">
                <a:solidFill>
                  <a:srgbClr val="FF0000"/>
                </a:solidFill>
              </a:rPr>
              <a:t>ShuffleGrouping</a:t>
            </a:r>
            <a:r>
              <a:rPr lang="en-US" sz="2400" dirty="0" smtClean="0"/>
              <a:t>:</a:t>
            </a:r>
            <a:r>
              <a:rPr lang="zh-CN" altLang="en-US" sz="2400" dirty="0" smtClean="0"/>
              <a:t>随机分组，</a:t>
            </a:r>
            <a:r>
              <a:rPr lang="en-US" sz="2400" dirty="0" smtClean="0"/>
              <a:t>Stream</a:t>
            </a:r>
            <a:r>
              <a:rPr lang="zh-CN" altLang="en-US" sz="2400" dirty="0" smtClean="0"/>
              <a:t>中的</a:t>
            </a:r>
            <a:r>
              <a:rPr lang="en-US" sz="2400" dirty="0" err="1" smtClean="0"/>
              <a:t>tuple</a:t>
            </a:r>
            <a:r>
              <a:rPr lang="zh-CN" altLang="en-US" sz="2400" dirty="0" smtClean="0"/>
              <a:t>随机分发</a:t>
            </a:r>
            <a:r>
              <a:rPr lang="en-US" sz="2400" dirty="0" smtClean="0"/>
              <a:t>，</a:t>
            </a:r>
            <a:r>
              <a:rPr lang="zh-CN" altLang="en-US" sz="2400" dirty="0" smtClean="0"/>
              <a:t>最终每个</a:t>
            </a:r>
            <a:r>
              <a:rPr lang="en-US" sz="2400" dirty="0" smtClean="0"/>
              <a:t>Bolt</a:t>
            </a:r>
            <a:r>
              <a:rPr lang="zh-CN" altLang="en-US" sz="2400" dirty="0" smtClean="0"/>
              <a:t>的</a:t>
            </a:r>
            <a:r>
              <a:rPr lang="en-US" sz="2400" dirty="0" smtClean="0">
                <a:solidFill>
                  <a:srgbClr val="FF0000"/>
                </a:solidFill>
              </a:rPr>
              <a:t>Task</a:t>
            </a:r>
            <a:r>
              <a:rPr lang="zh-CN" altLang="en-US" sz="2400" dirty="0" smtClean="0"/>
              <a:t>接收</a:t>
            </a:r>
            <a:r>
              <a:rPr lang="en-US" sz="2400" dirty="0" err="1" smtClean="0"/>
              <a:t>Tuple</a:t>
            </a:r>
            <a:r>
              <a:rPr lang="zh-CN" altLang="en-US" sz="2400" dirty="0" smtClean="0"/>
              <a:t>数量</a:t>
            </a:r>
            <a:r>
              <a:rPr lang="zh-CN" altLang="en-US" sz="2400" dirty="0" smtClean="0">
                <a:solidFill>
                  <a:srgbClr val="FF0000"/>
                </a:solidFill>
              </a:rPr>
              <a:t>大致相同</a:t>
            </a:r>
            <a:r>
              <a:rPr lang="zh-CN" altLang="en-US" sz="2400" dirty="0" smtClean="0"/>
              <a:t>；</a:t>
            </a:r>
          </a:p>
          <a:p>
            <a:pPr marL="0" indent="0">
              <a:lnSpc>
                <a:spcPct val="150000"/>
              </a:lnSpc>
              <a:buNone/>
            </a:pPr>
            <a:r>
              <a:rPr lang="en-US" altLang="zh-CN" sz="2400" dirty="0" smtClean="0"/>
              <a:t>2)</a:t>
            </a:r>
            <a:r>
              <a:rPr lang="en-US" sz="2400" dirty="0" err="1" smtClean="0">
                <a:solidFill>
                  <a:srgbClr val="FF0000"/>
                </a:solidFill>
              </a:rPr>
              <a:t>FieldsGrouping</a:t>
            </a:r>
            <a:r>
              <a:rPr lang="en-US" sz="2400" dirty="0" smtClean="0"/>
              <a:t>：</a:t>
            </a:r>
            <a:r>
              <a:rPr lang="zh-CN" altLang="en-US" sz="2400" dirty="0" smtClean="0"/>
              <a:t>按照字段分组，相同字段的</a:t>
            </a:r>
            <a:r>
              <a:rPr lang="en-US" sz="2400" dirty="0" err="1" smtClean="0"/>
              <a:t>Tuple</a:t>
            </a:r>
            <a:r>
              <a:rPr lang="zh-CN" altLang="en-US" sz="2400" dirty="0" smtClean="0"/>
              <a:t>分配到</a:t>
            </a:r>
            <a:r>
              <a:rPr lang="zh-CN" altLang="en-US" sz="2400" dirty="0" smtClean="0">
                <a:solidFill>
                  <a:srgbClr val="FF0000"/>
                </a:solidFill>
              </a:rPr>
              <a:t>同一个</a:t>
            </a:r>
            <a:r>
              <a:rPr lang="en-US" sz="2400" dirty="0" smtClean="0">
                <a:solidFill>
                  <a:srgbClr val="FF0000"/>
                </a:solidFill>
              </a:rPr>
              <a:t>Task</a:t>
            </a:r>
            <a:r>
              <a:rPr lang="zh-CN" altLang="en-US" sz="2400" dirty="0" smtClean="0"/>
              <a:t>；</a:t>
            </a:r>
          </a:p>
          <a:p>
            <a:pPr marL="0" indent="0">
              <a:lnSpc>
                <a:spcPct val="150000"/>
              </a:lnSpc>
              <a:buNone/>
            </a:pPr>
            <a:r>
              <a:rPr lang="en-US" altLang="zh-CN" sz="2400" dirty="0" smtClean="0"/>
              <a:t>3)</a:t>
            </a:r>
            <a:r>
              <a:rPr lang="en-US" sz="2400" dirty="0" err="1" smtClean="0">
                <a:solidFill>
                  <a:srgbClr val="FF0000"/>
                </a:solidFill>
              </a:rPr>
              <a:t>AllGrouping</a:t>
            </a:r>
            <a:r>
              <a:rPr lang="en-US" sz="2400" dirty="0" smtClean="0"/>
              <a:t>：</a:t>
            </a:r>
            <a:r>
              <a:rPr lang="zh-CN" altLang="en-US" sz="2400" dirty="0" smtClean="0"/>
              <a:t>广播发送，</a:t>
            </a:r>
            <a:r>
              <a:rPr lang="zh-CN" altLang="en-US" sz="2400" dirty="0" smtClean="0">
                <a:solidFill>
                  <a:srgbClr val="FF0000"/>
                </a:solidFill>
              </a:rPr>
              <a:t>每一个</a:t>
            </a:r>
            <a:r>
              <a:rPr lang="en-US" sz="2400" dirty="0" smtClean="0"/>
              <a:t>Task</a:t>
            </a:r>
            <a:r>
              <a:rPr lang="zh-CN" altLang="en-US" sz="2400" dirty="0" smtClean="0"/>
              <a:t>会</a:t>
            </a:r>
            <a:r>
              <a:rPr lang="zh-CN" altLang="en-US" sz="2400" dirty="0" smtClean="0">
                <a:solidFill>
                  <a:srgbClr val="FF0000"/>
                </a:solidFill>
              </a:rPr>
              <a:t>收到所有的</a:t>
            </a:r>
            <a:r>
              <a:rPr lang="en-US" sz="2400" dirty="0" err="1" smtClean="0"/>
              <a:t>Tuple</a:t>
            </a:r>
            <a:r>
              <a:rPr lang="en-US" sz="2400" dirty="0" smtClean="0"/>
              <a:t>；</a:t>
            </a:r>
          </a:p>
          <a:p>
            <a:pPr marL="0" indent="0">
              <a:lnSpc>
                <a:spcPct val="150000"/>
              </a:lnSpc>
              <a:buNone/>
            </a:pPr>
            <a:r>
              <a:rPr lang="en-US" sz="2400" dirty="0" smtClean="0"/>
              <a:t>4)</a:t>
            </a:r>
            <a:r>
              <a:rPr lang="en-US" sz="2400" dirty="0" err="1" smtClean="0">
                <a:solidFill>
                  <a:srgbClr val="FF0000"/>
                </a:solidFill>
              </a:rPr>
              <a:t>GlobalGrouping</a:t>
            </a:r>
            <a:r>
              <a:rPr lang="en-US" sz="2400" dirty="0" smtClean="0"/>
              <a:t>：</a:t>
            </a:r>
            <a:r>
              <a:rPr lang="zh-CN" altLang="en-US" sz="2400" dirty="0" smtClean="0"/>
              <a:t>全局分组，所有的</a:t>
            </a:r>
            <a:r>
              <a:rPr lang="en-US" sz="2400" dirty="0" err="1" smtClean="0"/>
              <a:t>Tuple</a:t>
            </a:r>
            <a:r>
              <a:rPr lang="zh-CN" altLang="en-US" sz="2400" dirty="0" smtClean="0"/>
              <a:t>都发送到</a:t>
            </a:r>
            <a:r>
              <a:rPr lang="zh-CN" altLang="en-US" sz="2400" dirty="0" smtClean="0">
                <a:solidFill>
                  <a:srgbClr val="FF0000"/>
                </a:solidFill>
              </a:rPr>
              <a:t>同一个</a:t>
            </a:r>
            <a:r>
              <a:rPr lang="en-US" sz="2400" dirty="0" smtClean="0">
                <a:solidFill>
                  <a:srgbClr val="FF0000"/>
                </a:solidFill>
              </a:rPr>
              <a:t>Task</a:t>
            </a:r>
            <a:r>
              <a:rPr lang="zh-CN" altLang="en-US" sz="2400" dirty="0" smtClean="0"/>
              <a:t>中（</a:t>
            </a:r>
            <a:r>
              <a:rPr lang="en-US" altLang="zh-CN" sz="2400" dirty="0" smtClean="0"/>
              <a:t>id</a:t>
            </a:r>
            <a:r>
              <a:rPr lang="zh-CN" altLang="en-US" sz="2400" dirty="0" smtClean="0"/>
              <a:t>值最低的那个）；</a:t>
            </a:r>
            <a:endParaRPr lang="en-US" altLang="zh-CN" sz="2400" dirty="0" smtClean="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26</a:t>
            </a:fld>
            <a:endParaRPr lang="zh-CN" altLang="en-US"/>
          </a:p>
        </p:txBody>
      </p:sp>
      <p:sp>
        <p:nvSpPr>
          <p:cNvPr id="5" name="圆角矩形标注 4"/>
          <p:cNvSpPr/>
          <p:nvPr/>
        </p:nvSpPr>
        <p:spPr>
          <a:xfrm>
            <a:off x="6062647" y="4221088"/>
            <a:ext cx="2286016" cy="612648"/>
          </a:xfrm>
          <a:prstGeom prst="wedgeRoundRectCallout">
            <a:avLst>
              <a:gd name="adj1" fmla="val -63910"/>
              <a:gd name="adj2" fmla="val -5323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smtClean="0">
                <a:solidFill>
                  <a:schemeClr val="tx1"/>
                </a:solidFill>
              </a:rPr>
              <a:t>有</a:t>
            </a:r>
            <a:r>
              <a:rPr lang="en-US" altLang="zh-CN" sz="2800" dirty="0" smtClean="0">
                <a:solidFill>
                  <a:schemeClr val="tx1"/>
                </a:solidFill>
              </a:rPr>
              <a:t>Task-id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Storm</a:t>
            </a:r>
            <a:r>
              <a:rPr lang="zh-CN" altLang="en-US" dirty="0" smtClean="0"/>
              <a:t>的</a:t>
            </a:r>
            <a:r>
              <a:rPr lang="en-US" dirty="0" smtClean="0"/>
              <a:t>Stream Grouping</a:t>
            </a:r>
            <a:r>
              <a:rPr lang="zh-CN" altLang="en-US" dirty="0" smtClean="0"/>
              <a:t>策略</a:t>
            </a:r>
            <a:endParaRPr lang="zh-CN" altLang="en-US" dirty="0"/>
          </a:p>
        </p:txBody>
      </p:sp>
      <p:sp>
        <p:nvSpPr>
          <p:cNvPr id="3" name="内容占位符 2"/>
          <p:cNvSpPr>
            <a:spLocks noGrp="1"/>
          </p:cNvSpPr>
          <p:nvPr>
            <p:ph idx="1"/>
          </p:nvPr>
        </p:nvSpPr>
        <p:spPr>
          <a:xfrm>
            <a:off x="373831" y="1340768"/>
            <a:ext cx="8302625" cy="3384376"/>
          </a:xfrm>
        </p:spPr>
        <p:txBody>
          <a:bodyPr/>
          <a:lstStyle/>
          <a:p>
            <a:pPr marL="0" indent="0">
              <a:buNone/>
            </a:pPr>
            <a:r>
              <a:rPr lang="en-US" altLang="zh-CN" sz="2400" dirty="0" smtClean="0"/>
              <a:t>5)</a:t>
            </a:r>
            <a:r>
              <a:rPr lang="en-US" sz="2400" dirty="0" err="1" smtClean="0">
                <a:solidFill>
                  <a:srgbClr val="FF0000"/>
                </a:solidFill>
              </a:rPr>
              <a:t>NonGrouping</a:t>
            </a:r>
            <a:r>
              <a:rPr lang="en-US" sz="2400" dirty="0" smtClean="0"/>
              <a:t>：</a:t>
            </a:r>
            <a:r>
              <a:rPr lang="zh-CN" altLang="en-US" sz="2400" dirty="0" smtClean="0"/>
              <a:t>不分组，和</a:t>
            </a:r>
            <a:r>
              <a:rPr lang="en-US" sz="2400" dirty="0" err="1" smtClean="0"/>
              <a:t>ShuffleGrouping</a:t>
            </a:r>
            <a:r>
              <a:rPr lang="zh-CN" altLang="en-US" sz="2400" dirty="0" smtClean="0"/>
              <a:t>类似，当前</a:t>
            </a:r>
            <a:r>
              <a:rPr lang="en-US" sz="2400" dirty="0" smtClean="0"/>
              <a:t>Task</a:t>
            </a:r>
            <a:r>
              <a:rPr lang="zh-CN" altLang="en-US" sz="2400" dirty="0" smtClean="0"/>
              <a:t>的执行会和它的</a:t>
            </a:r>
            <a:r>
              <a:rPr lang="zh-CN" altLang="en-US" sz="2400" dirty="0" smtClean="0">
                <a:solidFill>
                  <a:srgbClr val="FF0000"/>
                </a:solidFill>
              </a:rPr>
              <a:t>被订阅者在同一个线程</a:t>
            </a:r>
            <a:r>
              <a:rPr lang="zh-CN" altLang="en-US" sz="2400" dirty="0" smtClean="0"/>
              <a:t>中执行；</a:t>
            </a:r>
          </a:p>
          <a:p>
            <a:pPr marL="0" indent="0">
              <a:buNone/>
            </a:pPr>
            <a:r>
              <a:rPr lang="en-US" altLang="zh-CN" sz="2400" dirty="0" smtClean="0"/>
              <a:t>6)</a:t>
            </a:r>
            <a:r>
              <a:rPr lang="en-US" sz="2400" dirty="0" err="1" smtClean="0">
                <a:solidFill>
                  <a:srgbClr val="FF0000"/>
                </a:solidFill>
              </a:rPr>
              <a:t>DirectGrouping</a:t>
            </a:r>
            <a:r>
              <a:rPr lang="en-US" sz="2400" dirty="0" smtClean="0"/>
              <a:t>：</a:t>
            </a:r>
            <a:r>
              <a:rPr lang="zh-CN" altLang="en-US" sz="2400" dirty="0" smtClean="0"/>
              <a:t>直接分组，</a:t>
            </a:r>
            <a:r>
              <a:rPr lang="zh-CN" altLang="en-US" sz="2400" dirty="0" smtClean="0">
                <a:solidFill>
                  <a:srgbClr val="FF0000"/>
                </a:solidFill>
              </a:rPr>
              <a:t>直接指定</a:t>
            </a:r>
            <a:r>
              <a:rPr lang="zh-CN" altLang="en-US" sz="2400" dirty="0" smtClean="0"/>
              <a:t>由某个</a:t>
            </a:r>
            <a:r>
              <a:rPr lang="en-US" sz="2400" dirty="0" smtClean="0"/>
              <a:t>Task</a:t>
            </a:r>
            <a:r>
              <a:rPr lang="zh-CN" altLang="en-US" sz="2400" dirty="0" smtClean="0"/>
              <a:t>来执行</a:t>
            </a:r>
            <a:r>
              <a:rPr lang="en-US" sz="2400" dirty="0" err="1" smtClean="0"/>
              <a:t>Tuple</a:t>
            </a:r>
            <a:r>
              <a:rPr lang="zh-CN" altLang="en-US" sz="2400" dirty="0" smtClean="0"/>
              <a:t>的处理（此时必须有</a:t>
            </a:r>
            <a:r>
              <a:rPr lang="en-US" sz="2400" dirty="0" err="1" smtClean="0">
                <a:solidFill>
                  <a:srgbClr val="FF0000"/>
                </a:solidFill>
              </a:rPr>
              <a:t>emitDirect</a:t>
            </a:r>
            <a:r>
              <a:rPr lang="zh-CN" altLang="en-US" sz="2400" dirty="0" smtClean="0"/>
              <a:t>方法来发送）；</a:t>
            </a:r>
          </a:p>
          <a:p>
            <a:pPr marL="0" indent="0">
              <a:buNone/>
            </a:pPr>
            <a:r>
              <a:rPr lang="en-US" altLang="zh-CN" sz="2400" dirty="0" smtClean="0"/>
              <a:t>7)</a:t>
            </a:r>
            <a:r>
              <a:rPr lang="en-US" sz="2400" dirty="0" err="1" smtClean="0">
                <a:solidFill>
                  <a:srgbClr val="FF0000"/>
                </a:solidFill>
              </a:rPr>
              <a:t>localOrShuffleGrouping</a:t>
            </a:r>
            <a:r>
              <a:rPr lang="en-US" sz="2400" dirty="0" smtClean="0"/>
              <a:t>：</a:t>
            </a:r>
            <a:r>
              <a:rPr lang="zh-CN" altLang="en-US" sz="2400" dirty="0" smtClean="0"/>
              <a:t>若</a:t>
            </a:r>
            <a:r>
              <a:rPr lang="en-US" sz="2400" dirty="0" smtClean="0"/>
              <a:t>Bolt</a:t>
            </a:r>
            <a:r>
              <a:rPr lang="zh-CN" altLang="en-US" sz="2400" dirty="0" smtClean="0"/>
              <a:t>有多个</a:t>
            </a:r>
            <a:r>
              <a:rPr lang="en-US" sz="2400" dirty="0" smtClean="0"/>
              <a:t>Task</a:t>
            </a:r>
            <a:r>
              <a:rPr lang="zh-CN" altLang="en-US" sz="2400" dirty="0" smtClean="0"/>
              <a:t>在同一个进程中，</a:t>
            </a:r>
            <a:r>
              <a:rPr lang="en-US" sz="2400" dirty="0" err="1" smtClean="0"/>
              <a:t>Tuple</a:t>
            </a:r>
            <a:r>
              <a:rPr lang="zh-CN" altLang="en-US" sz="2400" dirty="0" smtClean="0"/>
              <a:t>会随机发给这些</a:t>
            </a:r>
            <a:r>
              <a:rPr lang="en-US" sz="2400" dirty="0" smtClean="0"/>
              <a:t>Task</a:t>
            </a:r>
            <a:r>
              <a:rPr lang="zh-CN" altLang="en-US" sz="2400" dirty="0" smtClean="0"/>
              <a:t>，否则和</a:t>
            </a:r>
            <a:r>
              <a:rPr lang="en-US" sz="2400" dirty="0" err="1" smtClean="0"/>
              <a:t>ShuffleGrouping</a:t>
            </a:r>
            <a:r>
              <a:rPr lang="zh-CN" altLang="en-US" sz="2400" dirty="0" smtClean="0"/>
              <a:t>类似</a:t>
            </a:r>
            <a:r>
              <a:rPr lang="en-US" sz="2400" dirty="0" smtClean="0"/>
              <a:t>。</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27</a:t>
            </a:fld>
            <a:endParaRPr lang="zh-CN" altLang="en-US"/>
          </a:p>
        </p:txBody>
      </p:sp>
      <p:sp>
        <p:nvSpPr>
          <p:cNvPr id="5" name="圆角矩形标注 4"/>
          <p:cNvSpPr/>
          <p:nvPr/>
        </p:nvSpPr>
        <p:spPr>
          <a:xfrm>
            <a:off x="6534004" y="4311663"/>
            <a:ext cx="1785950" cy="826962"/>
          </a:xfrm>
          <a:prstGeom prst="wedgeRoundRectCallout">
            <a:avLst>
              <a:gd name="adj1" fmla="val -71368"/>
              <a:gd name="adj2" fmla="val -3820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solidFill>
                  <a:schemeClr val="tx1"/>
                </a:solidFill>
              </a:rPr>
              <a:t>优先本地随机发送</a:t>
            </a:r>
            <a:endParaRPr lang="zh-CN" altLang="en-US" sz="2400"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Worker</a:t>
            </a:r>
            <a:r>
              <a:rPr lang="zh-CN" altLang="en-US" dirty="0" smtClean="0"/>
              <a:t>超时机制</a:t>
            </a:r>
            <a:endParaRPr lang="zh-CN" altLang="en-US" dirty="0"/>
          </a:p>
        </p:txBody>
      </p:sp>
      <p:sp>
        <p:nvSpPr>
          <p:cNvPr id="3" name="内容占位符 2"/>
          <p:cNvSpPr>
            <a:spLocks noGrp="1"/>
          </p:cNvSpPr>
          <p:nvPr>
            <p:ph idx="1"/>
          </p:nvPr>
        </p:nvSpPr>
        <p:spPr/>
        <p:txBody>
          <a:bodyPr/>
          <a:lstStyle/>
          <a:p>
            <a:pPr marL="0" indent="0">
              <a:buNone/>
            </a:pPr>
            <a:r>
              <a:rPr lang="en-US" b="1" dirty="0" err="1" smtClean="0"/>
              <a:t>supervisor.worker.timeout.secs</a:t>
            </a:r>
            <a:r>
              <a:rPr lang="zh-CN" altLang="en-US" dirty="0" smtClean="0"/>
              <a:t>参数定义</a:t>
            </a:r>
            <a:endParaRPr lang="en-US" altLang="en-US" dirty="0" smtClean="0"/>
          </a:p>
          <a:p>
            <a:pPr marL="0" indent="0">
              <a:buNone/>
            </a:pPr>
            <a:r>
              <a:rPr lang="en-US" altLang="zh-CN" dirty="0" smtClean="0">
                <a:solidFill>
                  <a:srgbClr val="FF0000"/>
                </a:solidFill>
              </a:rPr>
              <a:t>Worker</a:t>
            </a:r>
            <a:r>
              <a:rPr lang="zh-CN" altLang="en-US" dirty="0" smtClean="0">
                <a:solidFill>
                  <a:srgbClr val="FF0000"/>
                </a:solidFill>
              </a:rPr>
              <a:t>的超时时间</a:t>
            </a:r>
            <a:r>
              <a:rPr lang="zh-CN" altLang="en-US" dirty="0" smtClean="0"/>
              <a:t>（单位为秒）</a:t>
            </a:r>
            <a:endParaRPr lang="en-US" altLang="zh-CN" dirty="0" smtClean="0"/>
          </a:p>
          <a:p>
            <a:pPr marL="0" indent="0">
              <a:buNone/>
            </a:pPr>
            <a:r>
              <a:rPr lang="zh-CN" altLang="en-US" dirty="0" smtClean="0"/>
              <a:t>        ↓</a:t>
            </a:r>
            <a:endParaRPr lang="en-US" altLang="zh-CN" dirty="0" smtClean="0"/>
          </a:p>
          <a:p>
            <a:pPr marL="0" indent="0">
              <a:buNone/>
            </a:pPr>
            <a:r>
              <a:rPr lang="zh-CN" altLang="en-US" dirty="0" smtClean="0"/>
              <a:t>超时后</a:t>
            </a:r>
            <a:r>
              <a:rPr lang="en-US" altLang="zh-CN" dirty="0" smtClean="0"/>
              <a:t>Storm</a:t>
            </a:r>
            <a:r>
              <a:rPr lang="zh-CN" altLang="en-US" dirty="0" smtClean="0"/>
              <a:t>认为当前</a:t>
            </a:r>
            <a:r>
              <a:rPr lang="en-US" altLang="zh-CN" dirty="0" smtClean="0"/>
              <a:t>worker</a:t>
            </a:r>
            <a:r>
              <a:rPr lang="zh-CN" altLang="en-US" dirty="0" smtClean="0"/>
              <a:t>进程死掉，会重新分配其运行着的</a:t>
            </a:r>
            <a:r>
              <a:rPr lang="en-US" altLang="zh-CN" dirty="0" smtClean="0"/>
              <a:t>task</a:t>
            </a:r>
            <a:r>
              <a:rPr lang="zh-CN" altLang="en-US" dirty="0" smtClean="0"/>
              <a:t>任务</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28</a:t>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消息处理保障机制</a:t>
            </a:r>
            <a:endParaRPr lang="zh-CN" altLang="en-US" dirty="0"/>
          </a:p>
        </p:txBody>
      </p:sp>
      <p:sp>
        <p:nvSpPr>
          <p:cNvPr id="3" name="内容占位符 2"/>
          <p:cNvSpPr>
            <a:spLocks noGrp="1"/>
          </p:cNvSpPr>
          <p:nvPr>
            <p:ph idx="1"/>
          </p:nvPr>
        </p:nvSpPr>
        <p:spPr/>
        <p:txBody>
          <a:bodyPr/>
          <a:lstStyle/>
          <a:p>
            <a:pPr marL="0" indent="0">
              <a:buNone/>
            </a:pPr>
            <a:r>
              <a:rPr lang="en-US" altLang="zh-CN" sz="2400" dirty="0" smtClean="0"/>
              <a:t>(</a:t>
            </a:r>
            <a:r>
              <a:rPr lang="zh-CN" altLang="en-US" sz="2400" dirty="0" smtClean="0">
                <a:solidFill>
                  <a:srgbClr val="3366FF"/>
                </a:solidFill>
              </a:rPr>
              <a:t>一个</a:t>
            </a:r>
            <a:r>
              <a:rPr lang="en-US" altLang="zh-CN" sz="2400" dirty="0" err="1" smtClean="0">
                <a:solidFill>
                  <a:srgbClr val="3366FF"/>
                </a:solidFill>
              </a:rPr>
              <a:t>tuple</a:t>
            </a:r>
            <a:r>
              <a:rPr lang="zh-CN" altLang="en-US" sz="2400" dirty="0" smtClean="0">
                <a:solidFill>
                  <a:srgbClr val="3366FF"/>
                </a:solidFill>
              </a:rPr>
              <a:t>被某</a:t>
            </a:r>
            <a:r>
              <a:rPr lang="en-US" altLang="zh-CN" sz="2400" dirty="0" smtClean="0">
                <a:solidFill>
                  <a:srgbClr val="3366FF"/>
                </a:solidFill>
              </a:rPr>
              <a:t>bolt</a:t>
            </a:r>
            <a:r>
              <a:rPr lang="zh-CN" altLang="en-US" sz="2400" dirty="0" smtClean="0">
                <a:solidFill>
                  <a:srgbClr val="3366FF"/>
                </a:solidFill>
              </a:rPr>
              <a:t>处理后可能会发射新</a:t>
            </a:r>
            <a:r>
              <a:rPr lang="en-US" altLang="zh-CN" sz="2400" dirty="0" err="1" smtClean="0">
                <a:solidFill>
                  <a:srgbClr val="3366FF"/>
                </a:solidFill>
              </a:rPr>
              <a:t>tuple</a:t>
            </a:r>
            <a:r>
              <a:rPr lang="zh-CN" altLang="en-US" sz="2400" dirty="0" smtClean="0">
                <a:solidFill>
                  <a:srgbClr val="3366FF"/>
                </a:solidFill>
              </a:rPr>
              <a:t>，从而形成树结构</a:t>
            </a:r>
            <a:r>
              <a:rPr lang="en-US" altLang="zh-CN" sz="2400" dirty="0" smtClean="0"/>
              <a:t>)</a:t>
            </a:r>
          </a:p>
          <a:p>
            <a:pPr marL="0" indent="0">
              <a:buNone/>
            </a:pPr>
            <a:r>
              <a:rPr lang="en-US" altLang="zh-CN" sz="2400" dirty="0" smtClean="0"/>
              <a:t>storm</a:t>
            </a:r>
            <a:r>
              <a:rPr lang="zh-CN" altLang="en-US" sz="2400" dirty="0" smtClean="0"/>
              <a:t>保证每个</a:t>
            </a:r>
            <a:r>
              <a:rPr lang="en-US" altLang="zh-CN" sz="2400" dirty="0" err="1" smtClean="0"/>
              <a:t>tuple</a:t>
            </a:r>
            <a:r>
              <a:rPr lang="zh-CN" altLang="en-US" sz="2400" dirty="0" smtClean="0"/>
              <a:t>会被</a:t>
            </a:r>
            <a:r>
              <a:rPr lang="en-US" altLang="zh-CN" sz="2400" dirty="0" smtClean="0"/>
              <a:t>topology</a:t>
            </a:r>
            <a:r>
              <a:rPr lang="zh-CN" altLang="en-US" sz="2400" dirty="0" smtClean="0"/>
              <a:t>完整的执行。</a:t>
            </a:r>
            <a:endParaRPr lang="en-US" altLang="zh-CN" sz="2400" dirty="0" smtClean="0"/>
          </a:p>
          <a:p>
            <a:pPr marL="0" indent="0">
              <a:buNone/>
            </a:pPr>
            <a:r>
              <a:rPr lang="zh-CN" altLang="en-US" sz="2400" dirty="0" smtClean="0">
                <a:solidFill>
                  <a:srgbClr val="FF0000"/>
                </a:solidFill>
              </a:rPr>
              <a:t>    追踪</a:t>
            </a:r>
            <a:r>
              <a:rPr lang="zh-CN" altLang="en-US" sz="2400" dirty="0" smtClean="0"/>
              <a:t>由每个</a:t>
            </a:r>
            <a:r>
              <a:rPr lang="en-US" altLang="zh-CN" sz="2400" dirty="0" smtClean="0"/>
              <a:t>spout </a:t>
            </a:r>
            <a:r>
              <a:rPr lang="en-US" altLang="zh-CN" sz="2400" dirty="0" err="1" smtClean="0"/>
              <a:t>tuple</a:t>
            </a:r>
            <a:r>
              <a:rPr lang="zh-CN" altLang="en-US" sz="2400" dirty="0" smtClean="0"/>
              <a:t>所产生的</a:t>
            </a:r>
            <a:r>
              <a:rPr lang="en-US" altLang="zh-CN" sz="2400" dirty="0" err="1" smtClean="0">
                <a:solidFill>
                  <a:srgbClr val="FF0000"/>
                </a:solidFill>
              </a:rPr>
              <a:t>tuple</a:t>
            </a:r>
            <a:r>
              <a:rPr lang="en-US" altLang="zh-CN" sz="2400" dirty="0" smtClean="0">
                <a:solidFill>
                  <a:srgbClr val="FF0000"/>
                </a:solidFill>
              </a:rPr>
              <a:t>”</a:t>
            </a:r>
            <a:r>
              <a:rPr lang="zh-CN" altLang="en-US" sz="2400" dirty="0" smtClean="0">
                <a:solidFill>
                  <a:srgbClr val="FF0000"/>
                </a:solidFill>
              </a:rPr>
              <a:t>树</a:t>
            </a:r>
            <a:r>
              <a:rPr lang="en-US" altLang="zh-CN" sz="2400" dirty="0" smtClean="0">
                <a:solidFill>
                  <a:srgbClr val="FF0000"/>
                </a:solidFill>
              </a:rPr>
              <a:t>”</a:t>
            </a:r>
            <a:r>
              <a:rPr lang="zh-CN" altLang="en-US" sz="2400" dirty="0" smtClean="0"/>
              <a:t>，并跟踪该</a:t>
            </a:r>
            <a:r>
              <a:rPr lang="en-US" altLang="zh-CN" sz="2400" dirty="0" err="1" smtClean="0"/>
              <a:t>tuple</a:t>
            </a:r>
            <a:r>
              <a:rPr lang="zh-CN" altLang="en-US" sz="2400" dirty="0" smtClean="0"/>
              <a:t>树何时处理完。</a:t>
            </a:r>
            <a:endParaRPr lang="en-US" altLang="zh-CN" sz="2400" dirty="0" smtClean="0"/>
          </a:p>
          <a:p>
            <a:pPr marL="0" indent="0">
              <a:buNone/>
            </a:pPr>
            <a:endParaRPr lang="en-US" altLang="zh-CN" sz="2400" dirty="0" smtClean="0"/>
          </a:p>
          <a:p>
            <a:pPr marL="0" indent="0">
              <a:buNone/>
            </a:pPr>
            <a:r>
              <a:rPr lang="zh-CN" altLang="en-US" sz="2400" dirty="0" smtClean="0"/>
              <a:t>每个</a:t>
            </a:r>
            <a:r>
              <a:rPr lang="en-US" altLang="zh-CN" sz="2400" dirty="0" smtClean="0"/>
              <a:t>topology</a:t>
            </a:r>
            <a:r>
              <a:rPr lang="zh-CN" altLang="en-US" sz="2400" dirty="0" smtClean="0"/>
              <a:t>有一个</a:t>
            </a:r>
            <a:r>
              <a:rPr lang="zh-CN" altLang="en-US" sz="2400" dirty="0" smtClean="0">
                <a:solidFill>
                  <a:srgbClr val="FF0000"/>
                </a:solidFill>
              </a:rPr>
              <a:t>消息超时</a:t>
            </a:r>
            <a:r>
              <a:rPr lang="zh-CN" altLang="en-US" sz="2400" dirty="0" smtClean="0"/>
              <a:t>的设置， 如果</a:t>
            </a:r>
            <a:r>
              <a:rPr lang="en-US" altLang="zh-CN" sz="2400" dirty="0" smtClean="0"/>
              <a:t>storm</a:t>
            </a:r>
            <a:r>
              <a:rPr lang="zh-CN" altLang="en-US" sz="2400" dirty="0" smtClean="0"/>
              <a:t>在超时时间内检测不到某</a:t>
            </a:r>
            <a:r>
              <a:rPr lang="en-US" altLang="zh-CN" sz="2400" dirty="0" err="1" smtClean="0"/>
              <a:t>tuple</a:t>
            </a:r>
            <a:r>
              <a:rPr lang="zh-CN" altLang="en-US" sz="2400" dirty="0" smtClean="0"/>
              <a:t>树是否执行成功， 则将该</a:t>
            </a:r>
            <a:r>
              <a:rPr lang="en-US" altLang="zh-CN" sz="2400" dirty="0" err="1" smtClean="0"/>
              <a:t>tuple</a:t>
            </a:r>
            <a:r>
              <a:rPr lang="zh-CN" altLang="en-US" sz="2400" dirty="0" smtClean="0">
                <a:solidFill>
                  <a:srgbClr val="FF0000"/>
                </a:solidFill>
              </a:rPr>
              <a:t>标记为执行失败</a:t>
            </a:r>
            <a:r>
              <a:rPr lang="zh-CN" altLang="en-US" sz="2400" dirty="0" smtClean="0"/>
              <a:t>，稍后</a:t>
            </a:r>
            <a:r>
              <a:rPr lang="zh-CN" altLang="en-US" sz="2400" dirty="0" smtClean="0">
                <a:solidFill>
                  <a:srgbClr val="FF0000"/>
                </a:solidFill>
              </a:rPr>
              <a:t>重新发射该</a:t>
            </a:r>
            <a:r>
              <a:rPr lang="en-US" altLang="zh-CN" sz="2400" dirty="0" err="1" smtClean="0">
                <a:solidFill>
                  <a:srgbClr val="FF0000"/>
                </a:solidFill>
              </a:rPr>
              <a:t>tuple</a:t>
            </a:r>
            <a:r>
              <a:rPr lang="zh-CN" altLang="en-US" sz="2400" dirty="0" smtClean="0"/>
              <a:t>。</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Storm</a:t>
            </a:r>
            <a:endParaRPr lang="zh-CN" altLang="en-US" dirty="0"/>
          </a:p>
        </p:txBody>
      </p:sp>
      <p:sp>
        <p:nvSpPr>
          <p:cNvPr id="6" name="副标题 5"/>
          <p:cNvSpPr>
            <a:spLocks noGrp="1"/>
          </p:cNvSpPr>
          <p:nvPr>
            <p:ph type="subTitle" idx="1"/>
          </p:nvPr>
        </p:nvSpPr>
        <p:spPr>
          <a:xfrm>
            <a:off x="722376" y="3685031"/>
            <a:ext cx="7772400" cy="2426843"/>
          </a:xfrm>
        </p:spPr>
        <p:txBody>
          <a:bodyPr>
            <a:normAutofit/>
          </a:bodyPr>
          <a:lstStyle/>
          <a:p>
            <a:r>
              <a:rPr lang="zh-CN" altLang="en-US" sz="2400" dirty="0" smtClean="0">
                <a:solidFill>
                  <a:schemeClr val="tx1"/>
                </a:solidFill>
                <a:latin typeface="+mn-ea"/>
              </a:rPr>
              <a:t>应用背景</a:t>
            </a:r>
            <a:endParaRPr lang="en-US" altLang="zh-CN" sz="2400" dirty="0" smtClean="0">
              <a:solidFill>
                <a:schemeClr val="tx1"/>
              </a:solidFill>
              <a:latin typeface="+mn-ea"/>
            </a:endParaRPr>
          </a:p>
          <a:p>
            <a:r>
              <a:rPr lang="zh-CN" altLang="en-US" sz="2400" dirty="0" smtClean="0">
                <a:solidFill>
                  <a:schemeClr val="tx1"/>
                </a:solidFill>
                <a:latin typeface="+mn-ea"/>
              </a:rPr>
              <a:t>设计思想</a:t>
            </a:r>
            <a:endParaRPr lang="en-US" altLang="zh-CN" sz="2400" dirty="0" smtClean="0">
              <a:solidFill>
                <a:schemeClr val="tx1"/>
              </a:solidFill>
              <a:latin typeface="+mn-ea"/>
            </a:endParaRPr>
          </a:p>
          <a:p>
            <a:r>
              <a:rPr lang="zh-CN" altLang="en-US" sz="2400" dirty="0" smtClean="0">
                <a:solidFill>
                  <a:schemeClr val="tx1"/>
                </a:solidFill>
                <a:latin typeface="+mn-ea"/>
              </a:rPr>
              <a:t>体系结构</a:t>
            </a:r>
            <a:endParaRPr lang="en-US" altLang="zh-CN" sz="2400" dirty="0" smtClean="0">
              <a:solidFill>
                <a:schemeClr val="tx1"/>
              </a:solidFill>
              <a:latin typeface="+mn-ea"/>
            </a:endParaRPr>
          </a:p>
          <a:p>
            <a:r>
              <a:rPr lang="zh-CN" altLang="en-US" sz="2400" dirty="0" smtClean="0">
                <a:solidFill>
                  <a:schemeClr val="tx1"/>
                </a:solidFill>
                <a:latin typeface="+mn-ea"/>
              </a:rPr>
              <a:t>任务分派与执行</a:t>
            </a:r>
            <a:endParaRPr lang="en-US" altLang="zh-CN" sz="2400" dirty="0" smtClean="0">
              <a:solidFill>
                <a:schemeClr val="tx1"/>
              </a:solidFill>
              <a:latin typeface="+mn-ea"/>
            </a:endParaRPr>
          </a:p>
          <a:p>
            <a:r>
              <a:rPr lang="zh-CN" altLang="en-US" sz="2400" dirty="0" smtClean="0">
                <a:solidFill>
                  <a:schemeClr val="tx1"/>
                </a:solidFill>
                <a:latin typeface="+mn-ea"/>
              </a:rPr>
              <a:t>应用实例</a:t>
            </a:r>
            <a:endParaRPr lang="en-US" altLang="zh-CN" sz="2400" dirty="0" smtClean="0">
              <a:solidFill>
                <a:schemeClr val="tx1"/>
              </a:solidFill>
              <a:latin typeface="+mn-ea"/>
            </a:endParaRPr>
          </a:p>
          <a:p>
            <a:endParaRPr lang="en-US" altLang="zh-CN" dirty="0" smtClean="0"/>
          </a:p>
          <a:p>
            <a:endParaRPr lang="zh-CN" altLang="en-US" dirty="0"/>
          </a:p>
        </p:txBody>
      </p:sp>
      <p:sp>
        <p:nvSpPr>
          <p:cNvPr id="4" name="灯片编号占位符 3"/>
          <p:cNvSpPr>
            <a:spLocks noGrp="1"/>
          </p:cNvSpPr>
          <p:nvPr>
            <p:ph type="sldNum" sz="quarter" idx="4294967295"/>
          </p:nvPr>
        </p:nvSpPr>
        <p:spPr>
          <a:xfrm>
            <a:off x="8686800" y="6111875"/>
            <a:ext cx="457200" cy="365125"/>
          </a:xfrm>
        </p:spPr>
        <p:txBody>
          <a:bodyPr/>
          <a:lstStyle/>
          <a:p>
            <a:pPr>
              <a:defRPr/>
            </a:pPr>
            <a:fld id="{7E00C8B5-0289-4422-94D3-8AA93C8933F3}" type="slidenum">
              <a:rPr lang="zh-CN" altLang="en-US" smtClean="0"/>
              <a:pPr>
                <a:defRPr/>
              </a:pPr>
              <a:t>3</a:t>
            </a:fld>
            <a:endParaRPr lang="zh-CN" altLang="en-US"/>
          </a:p>
        </p:txBody>
      </p:sp>
    </p:spTree>
    <p:extLst>
      <p:ext uri="{BB962C8B-B14F-4D97-AF65-F5344CB8AC3E}">
        <p14:creationId xmlns:p14="http://schemas.microsoft.com/office/powerpoint/2010/main" val="3481296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记录级容错</a:t>
            </a:r>
            <a:endParaRPr lang="zh-CN" altLang="en-US" dirty="0"/>
          </a:p>
        </p:txBody>
      </p:sp>
      <p:sp>
        <p:nvSpPr>
          <p:cNvPr id="3" name="内容占位符 2"/>
          <p:cNvSpPr>
            <a:spLocks noGrp="1"/>
          </p:cNvSpPr>
          <p:nvPr>
            <p:ph idx="1"/>
          </p:nvPr>
        </p:nvSpPr>
        <p:spPr>
          <a:xfrm>
            <a:off x="503238" y="1557338"/>
            <a:ext cx="8183562" cy="4751982"/>
          </a:xfrm>
        </p:spPr>
        <p:txBody>
          <a:bodyPr/>
          <a:lstStyle/>
          <a:p>
            <a:pPr marL="0" indent="0">
              <a:buNone/>
            </a:pPr>
            <a:r>
              <a:rPr lang="zh-CN" altLang="en-US" sz="2400" dirty="0" smtClean="0"/>
              <a:t>允许用户在</a:t>
            </a:r>
            <a:r>
              <a:rPr lang="en-US" altLang="zh-CN" sz="2400" dirty="0" smtClean="0"/>
              <a:t>spout</a:t>
            </a:r>
            <a:r>
              <a:rPr lang="zh-CN" altLang="en-US" sz="2400" dirty="0" smtClean="0"/>
              <a:t>中发射一个新的源</a:t>
            </a:r>
            <a:r>
              <a:rPr lang="en-US" altLang="zh-CN" sz="2400" dirty="0" err="1" smtClean="0"/>
              <a:t>tuple</a:t>
            </a:r>
            <a:r>
              <a:rPr lang="zh-CN" altLang="en-US" sz="2400" dirty="0" smtClean="0"/>
              <a:t>时为其指定一个</a:t>
            </a:r>
            <a:r>
              <a:rPr lang="en-US" altLang="zh-CN" sz="2400" dirty="0" smtClean="0">
                <a:solidFill>
                  <a:srgbClr val="FF0000"/>
                </a:solidFill>
              </a:rPr>
              <a:t>message id</a:t>
            </a:r>
            <a:r>
              <a:rPr lang="zh-CN" altLang="en-US" sz="2400" dirty="0" smtClean="0"/>
              <a:t>，它可以是任意的</a:t>
            </a:r>
            <a:r>
              <a:rPr lang="en-US" altLang="zh-CN" sz="2400" dirty="0" smtClean="0"/>
              <a:t>object</a:t>
            </a:r>
            <a:r>
              <a:rPr lang="zh-CN" altLang="en-US" sz="2400" dirty="0" smtClean="0"/>
              <a:t>对象。</a:t>
            </a:r>
            <a:endParaRPr lang="en-US" altLang="zh-CN" sz="2400" dirty="0" smtClean="0"/>
          </a:p>
          <a:p>
            <a:pPr marL="0" indent="0">
              <a:buNone/>
            </a:pPr>
            <a:endParaRPr lang="en-US" altLang="zh-CN" sz="2400" dirty="0" smtClean="0"/>
          </a:p>
          <a:p>
            <a:pPr marL="0" indent="0">
              <a:buNone/>
            </a:pPr>
            <a:r>
              <a:rPr lang="zh-CN" altLang="en-US" sz="2400" dirty="0" smtClean="0"/>
              <a:t>多个源</a:t>
            </a:r>
            <a:r>
              <a:rPr lang="en-US" altLang="zh-CN" sz="2400" dirty="0" err="1" smtClean="0"/>
              <a:t>tuple</a:t>
            </a:r>
            <a:r>
              <a:rPr lang="zh-CN" altLang="en-US" sz="2400" dirty="0" smtClean="0"/>
              <a:t>可以共用一个</a:t>
            </a:r>
            <a:r>
              <a:rPr lang="en-US" altLang="zh-CN" sz="2400" dirty="0" smtClean="0"/>
              <a:t>message id</a:t>
            </a:r>
            <a:r>
              <a:rPr lang="zh-CN" altLang="en-US" sz="2400" dirty="0" smtClean="0"/>
              <a:t>，表示这多个源 </a:t>
            </a:r>
            <a:r>
              <a:rPr lang="en-US" altLang="zh-CN" sz="2400" dirty="0" err="1" smtClean="0"/>
              <a:t>tuple</a:t>
            </a:r>
            <a:r>
              <a:rPr lang="zh-CN" altLang="en-US" sz="2400" dirty="0" smtClean="0"/>
              <a:t>对用户来说是同一个消息单元。</a:t>
            </a:r>
            <a:endParaRPr lang="en-US" altLang="zh-CN" sz="2400" dirty="0" smtClean="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30</a:t>
            </a:fld>
            <a:endParaRPr lang="zh-CN" altLang="en-US"/>
          </a:p>
        </p:txBody>
      </p:sp>
      <p:sp>
        <p:nvSpPr>
          <p:cNvPr id="5" name="圆角矩形标注 4"/>
          <p:cNvSpPr/>
          <p:nvPr/>
        </p:nvSpPr>
        <p:spPr>
          <a:xfrm>
            <a:off x="5000628" y="4214818"/>
            <a:ext cx="2143140" cy="1112714"/>
          </a:xfrm>
          <a:prstGeom prst="wedgeRoundRectCallout">
            <a:avLst>
              <a:gd name="adj1" fmla="val -45768"/>
              <a:gd name="adj2" fmla="val -7517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smtClean="0">
                <a:solidFill>
                  <a:schemeClr val="tx1"/>
                </a:solidFill>
              </a:rPr>
              <a:t>整体追踪</a:t>
            </a:r>
            <a:endParaRPr lang="en-US" altLang="zh-CN" sz="2800" dirty="0" smtClean="0">
              <a:solidFill>
                <a:schemeClr val="tx1"/>
              </a:solidFill>
            </a:endParaRPr>
          </a:p>
          <a:p>
            <a:pPr algn="ctr"/>
            <a:r>
              <a:rPr lang="zh-CN" altLang="en-US" sz="2800" dirty="0" smtClean="0">
                <a:solidFill>
                  <a:schemeClr val="tx1"/>
                </a:solidFill>
              </a:rPr>
              <a:t>校验</a:t>
            </a:r>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记录级容错</a:t>
            </a:r>
            <a:r>
              <a:rPr lang="en-US" altLang="zh-CN" dirty="0" smtClean="0"/>
              <a:t>——acker</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storm</a:t>
            </a:r>
            <a:r>
              <a:rPr lang="zh-CN" altLang="en-US" dirty="0" smtClean="0"/>
              <a:t>记录级容错：</a:t>
            </a:r>
            <a:r>
              <a:rPr lang="en-US" altLang="zh-CN" dirty="0" smtClean="0"/>
              <a:t>storm</a:t>
            </a:r>
            <a:r>
              <a:rPr lang="zh-CN" altLang="en-US" dirty="0" smtClean="0"/>
              <a:t>会告知用户每一个</a:t>
            </a:r>
            <a:r>
              <a:rPr lang="en-US" altLang="zh-CN" dirty="0" smtClean="0"/>
              <a:t>message id</a:t>
            </a:r>
            <a:r>
              <a:rPr lang="zh-CN" altLang="en-US" dirty="0" smtClean="0"/>
              <a:t>消息单元的拓扑树是否在指定时间内被完全处理了。</a:t>
            </a:r>
            <a:endParaRPr lang="en-US" altLang="zh-CN" dirty="0" smtClean="0"/>
          </a:p>
          <a:p>
            <a:pPr marL="0" indent="0">
              <a:buNone/>
            </a:pPr>
            <a:endParaRPr lang="en-US" altLang="zh-CN" dirty="0" smtClean="0"/>
          </a:p>
          <a:p>
            <a:pPr marL="0" indent="0">
              <a:buNone/>
            </a:pPr>
            <a:r>
              <a:rPr lang="en-US" altLang="zh-CN" dirty="0" smtClean="0"/>
              <a:t>topology</a:t>
            </a:r>
            <a:r>
              <a:rPr lang="zh-CN" altLang="en-US" dirty="0" smtClean="0"/>
              <a:t>中的系统级组件</a:t>
            </a:r>
            <a:r>
              <a:rPr lang="en-US" altLang="zh-CN" dirty="0" err="1" smtClean="0">
                <a:solidFill>
                  <a:srgbClr val="FF0000"/>
                </a:solidFill>
              </a:rPr>
              <a:t>acker</a:t>
            </a:r>
            <a:r>
              <a:rPr lang="zh-CN" altLang="en-US" dirty="0" smtClean="0"/>
              <a:t>负责追踪从</a:t>
            </a:r>
            <a:r>
              <a:rPr lang="en-US" altLang="zh-CN" dirty="0" smtClean="0"/>
              <a:t>spout</a:t>
            </a:r>
            <a:r>
              <a:rPr lang="zh-CN" altLang="en-US" dirty="0" smtClean="0"/>
              <a:t>中流出来的每一个</a:t>
            </a:r>
            <a:r>
              <a:rPr lang="en-US" altLang="zh-CN" dirty="0" smtClean="0"/>
              <a:t>message id</a:t>
            </a:r>
            <a:r>
              <a:rPr lang="zh-CN" altLang="en-US" dirty="0" smtClean="0"/>
              <a:t>绑定的若干</a:t>
            </a:r>
            <a:r>
              <a:rPr lang="en-US" altLang="zh-CN" dirty="0" err="1" smtClean="0"/>
              <a:t>tuple</a:t>
            </a:r>
            <a:r>
              <a:rPr lang="zh-CN" altLang="en-US" dirty="0" smtClean="0"/>
              <a:t>的处理路径并告知</a:t>
            </a:r>
            <a:r>
              <a:rPr lang="en-US" altLang="zh-CN" dirty="0" smtClean="0"/>
              <a:t>spout</a:t>
            </a:r>
            <a:r>
              <a:rPr lang="zh-CN" altLang="en-US" dirty="0" smtClean="0"/>
              <a:t>最终结果。</a:t>
            </a:r>
            <a:endParaRPr lang="en-US" altLang="zh-CN" dirty="0" smtClean="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31</a:t>
            </a:fld>
            <a:endParaRPr lang="zh-CN" altLang="en-US"/>
          </a:p>
        </p:txBody>
      </p:sp>
      <p:sp>
        <p:nvSpPr>
          <p:cNvPr id="5" name="圆角矩形标注 4"/>
          <p:cNvSpPr/>
          <p:nvPr/>
        </p:nvSpPr>
        <p:spPr>
          <a:xfrm>
            <a:off x="5684367" y="5313115"/>
            <a:ext cx="2664296" cy="864096"/>
          </a:xfrm>
          <a:prstGeom prst="wedgeRoundRectCallout">
            <a:avLst>
              <a:gd name="adj1" fmla="val -70340"/>
              <a:gd name="adj2" fmla="val -5095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sz="2400" dirty="0" smtClean="0"/>
              <a:t>1.</a:t>
            </a:r>
            <a:r>
              <a:rPr lang="zh-CN" altLang="en-US" sz="2400" dirty="0" smtClean="0"/>
              <a:t>正确性问题；</a:t>
            </a:r>
            <a:endParaRPr lang="en-US" altLang="zh-CN" sz="2400" dirty="0" smtClean="0"/>
          </a:p>
          <a:p>
            <a:r>
              <a:rPr lang="en-US" altLang="zh-CN" sz="2400" dirty="0" smtClean="0"/>
              <a:t>2.</a:t>
            </a:r>
            <a:r>
              <a:rPr lang="zh-CN" altLang="en-US" sz="2400" dirty="0" smtClean="0"/>
              <a:t>性能开销。</a:t>
            </a:r>
            <a:endParaRPr lang="zh-CN" alt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Acker</a:t>
            </a:r>
            <a:r>
              <a:rPr lang="zh-CN" altLang="en-US" dirty="0" smtClean="0"/>
              <a:t>追踪原理</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一个数学定理：</a:t>
            </a:r>
            <a:endParaRPr lang="en-US" altLang="zh-CN" dirty="0" smtClean="0"/>
          </a:p>
          <a:p>
            <a:pPr marL="0" indent="0">
              <a:buNone/>
            </a:pPr>
            <a:r>
              <a:rPr lang="en-US" dirty="0" smtClean="0"/>
              <a:t>1</a:t>
            </a:r>
            <a:r>
              <a:rPr lang="zh-CN" altLang="en-US" dirty="0" smtClean="0"/>
              <a:t>）</a:t>
            </a:r>
            <a:r>
              <a:rPr lang="en-US" dirty="0" smtClean="0"/>
              <a:t>A </a:t>
            </a:r>
            <a:r>
              <a:rPr lang="en-US" dirty="0" err="1" smtClean="0"/>
              <a:t>xor</a:t>
            </a:r>
            <a:r>
              <a:rPr lang="en-US" dirty="0" smtClean="0"/>
              <a:t> A = 0.</a:t>
            </a:r>
          </a:p>
          <a:p>
            <a:pPr marL="0" indent="0">
              <a:buNone/>
            </a:pPr>
            <a:r>
              <a:rPr lang="en-US" dirty="0" smtClean="0"/>
              <a:t>2</a:t>
            </a:r>
            <a:r>
              <a:rPr lang="zh-CN" altLang="en-US" dirty="0" smtClean="0"/>
              <a:t>）</a:t>
            </a:r>
            <a:r>
              <a:rPr lang="en-US" dirty="0" smtClean="0"/>
              <a:t>A </a:t>
            </a:r>
            <a:r>
              <a:rPr lang="en-US" dirty="0" err="1" smtClean="0"/>
              <a:t>xor</a:t>
            </a:r>
            <a:r>
              <a:rPr lang="en-US" dirty="0" smtClean="0"/>
              <a:t> B…</a:t>
            </a:r>
            <a:r>
              <a:rPr lang="en-US" dirty="0" err="1" smtClean="0"/>
              <a:t>xor</a:t>
            </a:r>
            <a:r>
              <a:rPr lang="en-US" dirty="0" smtClean="0"/>
              <a:t> B </a:t>
            </a:r>
            <a:r>
              <a:rPr lang="en-US" dirty="0" err="1" smtClean="0"/>
              <a:t>xor</a:t>
            </a:r>
            <a:r>
              <a:rPr lang="en-US" dirty="0" smtClean="0"/>
              <a:t> A = 0，</a:t>
            </a:r>
            <a:r>
              <a:rPr lang="zh-CN" altLang="en-US" dirty="0" smtClean="0"/>
              <a:t>其中每一个操作数出现且仅出现两次。</a:t>
            </a:r>
            <a:endParaRPr lang="en-US" altLang="zh-CN" dirty="0" smtClean="0"/>
          </a:p>
          <a:p>
            <a:pPr marL="0" indent="0">
              <a:buNone/>
            </a:pPr>
            <a:r>
              <a:rPr lang="zh-CN" altLang="en-US" dirty="0" smtClean="0"/>
              <a:t>        ↓</a:t>
            </a:r>
          </a:p>
          <a:p>
            <a:pPr marL="0" indent="0">
              <a:buNone/>
            </a:pPr>
            <a:r>
              <a:rPr lang="zh-CN" altLang="en-US" dirty="0" smtClean="0"/>
              <a:t>路径追踪确认方法。</a:t>
            </a:r>
            <a:endParaRPr lang="en-US" altLang="zh-CN" dirty="0" smtClean="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Acker</a:t>
            </a:r>
            <a:r>
              <a:rPr lang="zh-CN" altLang="en-US" dirty="0" smtClean="0"/>
              <a:t>追踪原理</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64</a:t>
            </a:r>
            <a:r>
              <a:rPr lang="zh-CN" altLang="en-US" dirty="0" smtClean="0"/>
              <a:t>位整数</a:t>
            </a:r>
            <a:r>
              <a:rPr lang="en-US" altLang="zh-CN" dirty="0" smtClean="0"/>
              <a:t>id</a:t>
            </a:r>
            <a:r>
              <a:rPr lang="zh-CN" altLang="en-US" dirty="0" smtClean="0"/>
              <a:t>（唯一标识）</a:t>
            </a:r>
            <a:endParaRPr lang="en-US" altLang="zh-CN" dirty="0" smtClean="0"/>
          </a:p>
          <a:p>
            <a:pPr marL="0" indent="0">
              <a:buNone/>
            </a:pPr>
            <a:r>
              <a:rPr lang="en-US" altLang="zh-CN" dirty="0" smtClean="0"/>
              <a:t>1</a:t>
            </a:r>
            <a:r>
              <a:rPr lang="zh-CN" altLang="en-US" dirty="0" smtClean="0"/>
              <a:t>）</a:t>
            </a:r>
            <a:r>
              <a:rPr lang="en-US" altLang="zh-CN" dirty="0" smtClean="0"/>
              <a:t>spout</a:t>
            </a:r>
            <a:r>
              <a:rPr lang="zh-CN" altLang="en-US" dirty="0" smtClean="0"/>
              <a:t>系统会为</a:t>
            </a:r>
            <a:r>
              <a:rPr lang="en-US" altLang="zh-CN" dirty="0" smtClean="0"/>
              <a:t>message id</a:t>
            </a:r>
            <a:r>
              <a:rPr lang="zh-CN" altLang="en-US" dirty="0" smtClean="0"/>
              <a:t>生成一个唯一标识的</a:t>
            </a:r>
            <a:r>
              <a:rPr lang="en-US" altLang="zh-CN" dirty="0" smtClean="0"/>
              <a:t>64</a:t>
            </a:r>
            <a:r>
              <a:rPr lang="zh-CN" altLang="en-US" dirty="0" smtClean="0"/>
              <a:t>位整数作为</a:t>
            </a:r>
            <a:r>
              <a:rPr lang="en-US" altLang="zh-CN" dirty="0" smtClean="0"/>
              <a:t>root id</a:t>
            </a:r>
            <a:r>
              <a:rPr lang="zh-CN" altLang="en-US" dirty="0" smtClean="0"/>
              <a:t>。</a:t>
            </a:r>
            <a:endParaRPr lang="en-US" altLang="zh-CN" dirty="0" smtClean="0"/>
          </a:p>
          <a:p>
            <a:pPr marL="0" indent="0">
              <a:buNone/>
            </a:pPr>
            <a:r>
              <a:rPr lang="en-US" altLang="zh-CN" dirty="0" smtClean="0"/>
              <a:t>2</a:t>
            </a:r>
            <a:r>
              <a:rPr lang="zh-CN" altLang="en-US" dirty="0" smtClean="0"/>
              <a:t>）</a:t>
            </a:r>
            <a:r>
              <a:rPr lang="en-US" altLang="zh-CN" dirty="0" smtClean="0"/>
              <a:t>spout</a:t>
            </a:r>
            <a:r>
              <a:rPr lang="zh-CN" altLang="en-US" dirty="0" smtClean="0"/>
              <a:t>或</a:t>
            </a:r>
            <a:r>
              <a:rPr lang="en-US" altLang="zh-CN" dirty="0" smtClean="0"/>
              <a:t>bolt</a:t>
            </a:r>
            <a:r>
              <a:rPr lang="zh-CN" altLang="en-US" dirty="0" smtClean="0"/>
              <a:t>每次新生成一个</a:t>
            </a:r>
            <a:r>
              <a:rPr lang="en-US" altLang="zh-CN" dirty="0" err="1" smtClean="0"/>
              <a:t>tuple</a:t>
            </a:r>
            <a:r>
              <a:rPr lang="zh-CN" altLang="en-US" dirty="0" smtClean="0"/>
              <a:t>时也会赋予该</a:t>
            </a:r>
            <a:r>
              <a:rPr lang="en-US" altLang="zh-CN" dirty="0" err="1" smtClean="0"/>
              <a:t>tuple</a:t>
            </a:r>
            <a:r>
              <a:rPr lang="zh-CN" altLang="en-US" dirty="0" smtClean="0"/>
              <a:t>一个</a:t>
            </a:r>
            <a:r>
              <a:rPr lang="en-US" altLang="zh-CN" dirty="0" smtClean="0"/>
              <a:t>64</a:t>
            </a:r>
            <a:r>
              <a:rPr lang="zh-CN" altLang="en-US" dirty="0" smtClean="0"/>
              <a:t>位的整数的</a:t>
            </a:r>
            <a:r>
              <a:rPr lang="en-US" altLang="zh-CN" dirty="0" smtClean="0"/>
              <a:t>id</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33</a:t>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Acker</a:t>
            </a:r>
            <a:r>
              <a:rPr lang="zh-CN" altLang="en-US" dirty="0" smtClean="0"/>
              <a:t>追踪原理</a:t>
            </a:r>
            <a:endParaRPr lang="zh-CN" altLang="en-US" dirty="0"/>
          </a:p>
        </p:txBody>
      </p:sp>
      <p:sp>
        <p:nvSpPr>
          <p:cNvPr id="3" name="内容占位符 2"/>
          <p:cNvSpPr>
            <a:spLocks noGrp="1"/>
          </p:cNvSpPr>
          <p:nvPr>
            <p:ph idx="1"/>
          </p:nvPr>
        </p:nvSpPr>
        <p:spPr/>
        <p:txBody>
          <a:bodyPr/>
          <a:lstStyle/>
          <a:p>
            <a:pPr marL="0" indent="0">
              <a:buNone/>
            </a:pPr>
            <a:r>
              <a:rPr lang="en-US" altLang="zh-CN" sz="2400" dirty="0" smtClean="0"/>
              <a:t>id</a:t>
            </a:r>
            <a:r>
              <a:rPr lang="zh-CN" altLang="en-US" sz="2400" dirty="0" smtClean="0"/>
              <a:t>传递：</a:t>
            </a:r>
            <a:endParaRPr lang="en-US" altLang="zh-CN" sz="2400" dirty="0" smtClean="0"/>
          </a:p>
          <a:p>
            <a:pPr marL="0" indent="0">
              <a:buNone/>
            </a:pPr>
            <a:r>
              <a:rPr lang="en-US" altLang="zh-CN" sz="2400" dirty="0" smtClean="0"/>
              <a:t>1</a:t>
            </a:r>
            <a:r>
              <a:rPr lang="zh-CN" altLang="en-US" sz="2400" dirty="0" smtClean="0"/>
              <a:t>）</a:t>
            </a:r>
            <a:r>
              <a:rPr lang="en-US" altLang="zh-CN" sz="2400" dirty="0" smtClean="0"/>
              <a:t>Spout</a:t>
            </a:r>
            <a:r>
              <a:rPr lang="zh-CN" altLang="en-US" sz="2400" dirty="0" smtClean="0"/>
              <a:t>发射完某个</a:t>
            </a:r>
            <a:r>
              <a:rPr lang="en-US" altLang="zh-CN" sz="2400" dirty="0" smtClean="0"/>
              <a:t>message id</a:t>
            </a:r>
            <a:r>
              <a:rPr lang="zh-CN" altLang="en-US" sz="2400" dirty="0" smtClean="0"/>
              <a:t>对应的源</a:t>
            </a:r>
            <a:r>
              <a:rPr lang="en-US" altLang="zh-CN" sz="2400" dirty="0" err="1" smtClean="0"/>
              <a:t>tuple</a:t>
            </a:r>
            <a:r>
              <a:rPr lang="zh-CN" altLang="en-US" sz="2400" dirty="0" smtClean="0"/>
              <a:t>之后，会</a:t>
            </a:r>
            <a:r>
              <a:rPr lang="zh-CN" altLang="en-US" sz="2400" dirty="0" smtClean="0">
                <a:solidFill>
                  <a:srgbClr val="FF0000"/>
                </a:solidFill>
              </a:rPr>
              <a:t>告知</a:t>
            </a:r>
            <a:r>
              <a:rPr lang="en-US" altLang="zh-CN" sz="2400" dirty="0" err="1" smtClean="0">
                <a:solidFill>
                  <a:srgbClr val="FF0000"/>
                </a:solidFill>
              </a:rPr>
              <a:t>acker</a:t>
            </a:r>
            <a:r>
              <a:rPr lang="zh-CN" altLang="en-US" sz="2400" dirty="0" smtClean="0">
                <a:solidFill>
                  <a:srgbClr val="FF0000"/>
                </a:solidFill>
              </a:rPr>
              <a:t>自己发射的</a:t>
            </a:r>
            <a:r>
              <a:rPr lang="en-US" altLang="zh-CN" sz="2400" dirty="0" smtClean="0"/>
              <a:t>root id</a:t>
            </a:r>
            <a:r>
              <a:rPr lang="zh-CN" altLang="en-US" sz="2400" dirty="0" smtClean="0"/>
              <a:t>及</a:t>
            </a:r>
            <a:r>
              <a:rPr lang="zh-CN" altLang="en-US" sz="2400" dirty="0" smtClean="0">
                <a:solidFill>
                  <a:srgbClr val="FF0000"/>
                </a:solidFill>
              </a:rPr>
              <a:t>生成的</a:t>
            </a:r>
            <a:r>
              <a:rPr lang="zh-CN" altLang="en-US" sz="2400" dirty="0" smtClean="0"/>
              <a:t>那些源</a:t>
            </a:r>
            <a:r>
              <a:rPr lang="en-US" altLang="zh-CN" sz="2400" dirty="0" err="1" smtClean="0"/>
              <a:t>tuple</a:t>
            </a:r>
            <a:r>
              <a:rPr lang="zh-CN" altLang="en-US" sz="2400" dirty="0" smtClean="0"/>
              <a:t>的</a:t>
            </a:r>
            <a:r>
              <a:rPr lang="en-US" altLang="zh-CN" sz="2400" dirty="0" smtClean="0"/>
              <a:t>id</a:t>
            </a:r>
            <a:r>
              <a:rPr lang="zh-CN" altLang="en-US" sz="2400" dirty="0" smtClean="0"/>
              <a:t>。</a:t>
            </a:r>
            <a:endParaRPr lang="en-US" altLang="zh-CN" sz="2400" dirty="0" smtClean="0"/>
          </a:p>
          <a:p>
            <a:pPr marL="0" indent="0">
              <a:buNone/>
            </a:pPr>
            <a:r>
              <a:rPr lang="en-US" altLang="zh-CN" sz="2400" dirty="0" smtClean="0"/>
              <a:t>2</a:t>
            </a:r>
            <a:r>
              <a:rPr lang="zh-CN" altLang="en-US" sz="2400" dirty="0" smtClean="0"/>
              <a:t>）</a:t>
            </a:r>
            <a:r>
              <a:rPr lang="en-US" altLang="zh-CN" sz="2400" dirty="0" smtClean="0"/>
              <a:t>bolt</a:t>
            </a:r>
            <a:r>
              <a:rPr lang="zh-CN" altLang="en-US" sz="2400" dirty="0" smtClean="0"/>
              <a:t>每次接受到一个输入</a:t>
            </a:r>
            <a:r>
              <a:rPr lang="en-US" altLang="zh-CN" sz="2400" dirty="0" err="1" smtClean="0"/>
              <a:t>tuple</a:t>
            </a:r>
            <a:r>
              <a:rPr lang="zh-CN" altLang="en-US" sz="2400" dirty="0" smtClean="0"/>
              <a:t>处理完之后，会</a:t>
            </a:r>
            <a:r>
              <a:rPr lang="zh-CN" altLang="en-US" sz="2400" dirty="0" smtClean="0">
                <a:solidFill>
                  <a:srgbClr val="FF0000"/>
                </a:solidFill>
              </a:rPr>
              <a:t>告知</a:t>
            </a:r>
            <a:r>
              <a:rPr lang="en-US" altLang="zh-CN" sz="2400" dirty="0" err="1" smtClean="0">
                <a:solidFill>
                  <a:srgbClr val="FF0000"/>
                </a:solidFill>
              </a:rPr>
              <a:t>acker</a:t>
            </a:r>
            <a:r>
              <a:rPr lang="zh-CN" altLang="en-US" sz="2400" dirty="0" smtClean="0"/>
              <a:t>自己处理的</a:t>
            </a:r>
            <a:r>
              <a:rPr lang="zh-CN" altLang="en-US" sz="2400" dirty="0" smtClean="0">
                <a:solidFill>
                  <a:srgbClr val="FF0000"/>
                </a:solidFill>
              </a:rPr>
              <a:t>输入</a:t>
            </a:r>
            <a:r>
              <a:rPr lang="en-US" altLang="zh-CN" sz="2400" dirty="0" err="1" smtClean="0"/>
              <a:t>tuple</a:t>
            </a:r>
            <a:r>
              <a:rPr lang="zh-CN" altLang="en-US" sz="2400" dirty="0" smtClean="0"/>
              <a:t>的</a:t>
            </a:r>
            <a:r>
              <a:rPr lang="en-US" altLang="zh-CN" sz="2400" dirty="0" smtClean="0"/>
              <a:t>id</a:t>
            </a:r>
            <a:r>
              <a:rPr lang="zh-CN" altLang="en-US" sz="2400" dirty="0" smtClean="0"/>
              <a:t>及</a:t>
            </a:r>
            <a:r>
              <a:rPr lang="zh-CN" altLang="en-US" sz="2400" dirty="0" smtClean="0">
                <a:solidFill>
                  <a:srgbClr val="FF0000"/>
                </a:solidFill>
              </a:rPr>
              <a:t>新生成的</a:t>
            </a:r>
            <a:r>
              <a:rPr lang="en-US" altLang="zh-CN" sz="2400" dirty="0" err="1" smtClean="0"/>
              <a:t>tuple</a:t>
            </a:r>
            <a:r>
              <a:rPr lang="zh-CN" altLang="en-US" sz="2400" dirty="0" smtClean="0"/>
              <a:t>的</a:t>
            </a:r>
            <a:r>
              <a:rPr lang="en-US" altLang="zh-CN" sz="2400" dirty="0" smtClean="0"/>
              <a:t>id</a:t>
            </a:r>
            <a:r>
              <a:rPr lang="zh-CN" altLang="en-US" sz="2400" dirty="0" smtClean="0"/>
              <a:t>。</a:t>
            </a:r>
            <a:endParaRPr lang="en-US" altLang="zh-CN" sz="2400" dirty="0" smtClean="0"/>
          </a:p>
          <a:p>
            <a:pPr marL="0" indent="0">
              <a:buNone/>
            </a:pPr>
            <a:endParaRPr lang="en-US" altLang="zh-CN" sz="2400" dirty="0" smtClean="0"/>
          </a:p>
          <a:p>
            <a:pPr marL="0" indent="0">
              <a:buNone/>
            </a:pPr>
            <a:r>
              <a:rPr lang="en-US" altLang="zh-CN" sz="2400" dirty="0" smtClean="0">
                <a:solidFill>
                  <a:srgbClr val="3366FF"/>
                </a:solidFill>
              </a:rPr>
              <a:t>Acker</a:t>
            </a:r>
            <a:r>
              <a:rPr lang="zh-CN" altLang="en-US" sz="2400" dirty="0" smtClean="0">
                <a:solidFill>
                  <a:srgbClr val="3366FF"/>
                </a:solidFill>
              </a:rPr>
              <a:t>对这些</a:t>
            </a:r>
            <a:r>
              <a:rPr lang="en-US" altLang="zh-CN" sz="2400" dirty="0" smtClean="0">
                <a:solidFill>
                  <a:srgbClr val="3366FF"/>
                </a:solidFill>
              </a:rPr>
              <a:t>id</a:t>
            </a:r>
            <a:r>
              <a:rPr lang="zh-CN" altLang="en-US" sz="2400" dirty="0" smtClean="0">
                <a:solidFill>
                  <a:srgbClr val="3366FF"/>
                </a:solidFill>
              </a:rPr>
              <a:t>做简单的异或运算</a:t>
            </a:r>
            <a:endParaRPr lang="en-US" altLang="zh-CN" sz="2400" dirty="0" smtClean="0">
              <a:solidFill>
                <a:srgbClr val="3366FF"/>
              </a:solidFill>
            </a:endParaRPr>
          </a:p>
          <a:p>
            <a:pPr marL="0" indent="0">
              <a:buNone/>
            </a:pPr>
            <a:r>
              <a:rPr lang="en-US" altLang="zh-CN" sz="2400" dirty="0" smtClean="0">
                <a:solidFill>
                  <a:srgbClr val="3366FF"/>
                </a:solidFill>
              </a:rPr>
              <a:t>     ↓</a:t>
            </a:r>
          </a:p>
          <a:p>
            <a:pPr marL="0" indent="0">
              <a:buNone/>
            </a:pPr>
            <a:r>
              <a:rPr lang="zh-CN" altLang="en-US" sz="2400" dirty="0" smtClean="0">
                <a:solidFill>
                  <a:srgbClr val="3366FF"/>
                </a:solidFill>
              </a:rPr>
              <a:t>判断出该</a:t>
            </a:r>
            <a:r>
              <a:rPr lang="en-US" altLang="zh-CN" sz="2400" dirty="0" smtClean="0">
                <a:solidFill>
                  <a:srgbClr val="3366FF"/>
                </a:solidFill>
              </a:rPr>
              <a:t>root id</a:t>
            </a:r>
            <a:r>
              <a:rPr lang="zh-CN" altLang="en-US" sz="2400" dirty="0" smtClean="0">
                <a:solidFill>
                  <a:srgbClr val="3366FF"/>
                </a:solidFill>
              </a:rPr>
              <a:t>对应的消息单元是否处理完成。</a:t>
            </a:r>
            <a:endParaRPr lang="zh-CN" altLang="en-US" sz="2400" dirty="0">
              <a:solidFill>
                <a:srgbClr val="3366FF"/>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Acker</a:t>
            </a:r>
            <a:r>
              <a:rPr lang="zh-CN" altLang="en-US" dirty="0" smtClean="0"/>
              <a:t>追踪原理</a:t>
            </a:r>
            <a:endParaRPr lang="zh-CN" altLang="en-US" dirty="0"/>
          </a:p>
        </p:txBody>
      </p:sp>
      <p:sp>
        <p:nvSpPr>
          <p:cNvPr id="3" name="内容占位符 2"/>
          <p:cNvSpPr>
            <a:spLocks noGrp="1"/>
          </p:cNvSpPr>
          <p:nvPr>
            <p:ph idx="1"/>
          </p:nvPr>
        </p:nvSpPr>
        <p:spPr>
          <a:xfrm>
            <a:off x="503238" y="1340768"/>
            <a:ext cx="8183562" cy="1512168"/>
          </a:xfrm>
        </p:spPr>
        <p:txBody>
          <a:bodyPr/>
          <a:lstStyle/>
          <a:p>
            <a:pPr marL="0" indent="0">
              <a:buNone/>
            </a:pPr>
            <a:r>
              <a:rPr lang="en-US" altLang="zh-CN" sz="2400" dirty="0" smtClean="0"/>
              <a:t>Spout:</a:t>
            </a:r>
          </a:p>
          <a:p>
            <a:pPr marL="0" indent="0">
              <a:buNone/>
            </a:pPr>
            <a:r>
              <a:rPr lang="en-US" altLang="zh-CN" sz="2400" dirty="0" smtClean="0"/>
              <a:t>Root id:0001, </a:t>
            </a:r>
            <a:r>
              <a:rPr lang="zh-CN" altLang="en-US" sz="2400" dirty="0" smtClean="0"/>
              <a:t>生成</a:t>
            </a:r>
            <a:r>
              <a:rPr lang="en-US" altLang="zh-CN" sz="2400" dirty="0" smtClean="0"/>
              <a:t>id</a:t>
            </a:r>
            <a:r>
              <a:rPr lang="zh-CN" altLang="en-US" sz="2400" dirty="0" smtClean="0"/>
              <a:t>：</a:t>
            </a:r>
            <a:r>
              <a:rPr lang="en-US" altLang="zh-CN" sz="2400" dirty="0" smtClean="0"/>
              <a:t>0010</a:t>
            </a:r>
            <a:r>
              <a:rPr lang="zh-CN" altLang="en-US" sz="2400" dirty="0" smtClean="0"/>
              <a:t>和</a:t>
            </a:r>
            <a:r>
              <a:rPr lang="en-US" altLang="zh-CN" sz="2400" dirty="0" smtClean="0"/>
              <a:t>1011</a:t>
            </a:r>
            <a:r>
              <a:rPr lang="zh-CN" altLang="en-US" sz="2400" dirty="0" smtClean="0"/>
              <a:t>。</a:t>
            </a:r>
            <a:endParaRPr lang="en-US" altLang="zh-CN" sz="2400" dirty="0" smtClean="0"/>
          </a:p>
          <a:p>
            <a:pPr marL="0" indent="0">
              <a:buNone/>
            </a:pPr>
            <a:r>
              <a:rPr lang="en-US" altLang="zh-CN" sz="2400" dirty="0" err="1" smtClean="0">
                <a:solidFill>
                  <a:srgbClr val="FF0000"/>
                </a:solidFill>
              </a:rPr>
              <a:t>acker</a:t>
            </a:r>
            <a:r>
              <a:rPr lang="zh-CN" altLang="en-US" sz="2400" dirty="0" smtClean="0">
                <a:solidFill>
                  <a:srgbClr val="FF0000"/>
                </a:solidFill>
              </a:rPr>
              <a:t>结果</a:t>
            </a:r>
            <a:r>
              <a:rPr lang="en-US" altLang="zh-CN" sz="2400" dirty="0" smtClean="0">
                <a:solidFill>
                  <a:srgbClr val="FF0000"/>
                </a:solidFill>
              </a:rPr>
              <a:t>——0001:1001</a:t>
            </a:r>
            <a:endParaRPr lang="zh-CN" altLang="en-US" sz="2400" dirty="0">
              <a:solidFill>
                <a:srgbClr val="FF0000"/>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35</a:t>
            </a:fld>
            <a:endParaRPr lang="zh-CN" altLang="en-US"/>
          </a:p>
        </p:txBody>
      </p:sp>
      <p:pic>
        <p:nvPicPr>
          <p:cNvPr id="1028" name="Picture 4" descr="c:\users\administrator\appdata\roaming\360se6\User Data\temp\ack10.jpg"/>
          <p:cNvPicPr>
            <a:picLocks noChangeAspect="1" noChangeArrowheads="1"/>
          </p:cNvPicPr>
          <p:nvPr/>
        </p:nvPicPr>
        <p:blipFill>
          <a:blip r:embed="rId2" cstate="print"/>
          <a:srcRect/>
          <a:stretch>
            <a:fillRect/>
          </a:stretch>
        </p:blipFill>
        <p:spPr bwMode="auto">
          <a:xfrm>
            <a:off x="1187624" y="2924944"/>
            <a:ext cx="5915025" cy="3267075"/>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Acker</a:t>
            </a:r>
            <a:r>
              <a:rPr lang="zh-CN" altLang="en-US" dirty="0" smtClean="0"/>
              <a:t>追踪原理</a:t>
            </a:r>
            <a:endParaRPr lang="zh-CN" altLang="en-US" dirty="0"/>
          </a:p>
        </p:txBody>
      </p:sp>
      <p:sp>
        <p:nvSpPr>
          <p:cNvPr id="3" name="内容占位符 2"/>
          <p:cNvSpPr>
            <a:spLocks noGrp="1"/>
          </p:cNvSpPr>
          <p:nvPr>
            <p:ph idx="1"/>
          </p:nvPr>
        </p:nvSpPr>
        <p:spPr>
          <a:xfrm>
            <a:off x="503238" y="1413322"/>
            <a:ext cx="8183562" cy="1223590"/>
          </a:xfrm>
        </p:spPr>
        <p:txBody>
          <a:bodyPr/>
          <a:lstStyle/>
          <a:p>
            <a:pPr marL="0" indent="0">
              <a:buNone/>
            </a:pPr>
            <a:r>
              <a:rPr lang="en-US" altLang="zh-CN" dirty="0" err="1" smtClean="0"/>
              <a:t>tuple</a:t>
            </a:r>
            <a:r>
              <a:rPr lang="zh-CN" altLang="en-US" dirty="0" smtClean="0"/>
              <a:t>消息到达</a:t>
            </a:r>
            <a:r>
              <a:rPr lang="en-US" altLang="zh-CN" dirty="0" smtClean="0"/>
              <a:t>bolt1</a:t>
            </a:r>
          </a:p>
          <a:p>
            <a:pPr marL="0" indent="0">
              <a:buNone/>
            </a:pPr>
            <a:r>
              <a:rPr lang="en-US" altLang="zh-CN" dirty="0" smtClean="0">
                <a:solidFill>
                  <a:srgbClr val="FF0000"/>
                </a:solidFill>
              </a:rPr>
              <a:t>Acker</a:t>
            </a:r>
            <a:r>
              <a:rPr lang="zh-CN" altLang="en-US" dirty="0" smtClean="0">
                <a:solidFill>
                  <a:srgbClr val="FF0000"/>
                </a:solidFill>
              </a:rPr>
              <a:t>状态：</a:t>
            </a:r>
            <a:r>
              <a:rPr lang="en-US" altLang="zh-CN" dirty="0" smtClean="0">
                <a:solidFill>
                  <a:srgbClr val="FF0000"/>
                </a:solidFill>
              </a:rPr>
              <a:t> 0001:1001 →0001:1101</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36</a:t>
            </a:fld>
            <a:endParaRPr lang="zh-CN" altLang="en-US"/>
          </a:p>
        </p:txBody>
      </p:sp>
      <p:pic>
        <p:nvPicPr>
          <p:cNvPr id="55298" name="Picture 2" descr="c:\users\administrator\appdata\roaming\360se6\User Data\temp\ack20.jpg"/>
          <p:cNvPicPr>
            <a:picLocks noChangeAspect="1" noChangeArrowheads="1"/>
          </p:cNvPicPr>
          <p:nvPr/>
        </p:nvPicPr>
        <p:blipFill>
          <a:blip r:embed="rId2" cstate="print"/>
          <a:srcRect/>
          <a:stretch>
            <a:fillRect/>
          </a:stretch>
        </p:blipFill>
        <p:spPr bwMode="auto">
          <a:xfrm>
            <a:off x="1331640" y="2792313"/>
            <a:ext cx="5657850" cy="3228975"/>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Acker</a:t>
            </a:r>
            <a:r>
              <a:rPr lang="zh-CN" altLang="en-US" dirty="0" smtClean="0"/>
              <a:t>追踪原理</a:t>
            </a:r>
            <a:endParaRPr lang="zh-CN" altLang="en-US" dirty="0"/>
          </a:p>
        </p:txBody>
      </p:sp>
      <p:sp>
        <p:nvSpPr>
          <p:cNvPr id="3" name="内容占位符 2"/>
          <p:cNvSpPr>
            <a:spLocks noGrp="1"/>
          </p:cNvSpPr>
          <p:nvPr>
            <p:ph idx="1"/>
          </p:nvPr>
        </p:nvSpPr>
        <p:spPr>
          <a:xfrm>
            <a:off x="503238" y="1413322"/>
            <a:ext cx="8183562" cy="1295598"/>
          </a:xfrm>
        </p:spPr>
        <p:txBody>
          <a:bodyPr/>
          <a:lstStyle/>
          <a:p>
            <a:pPr marL="0" indent="0">
              <a:buNone/>
            </a:pPr>
            <a:r>
              <a:rPr lang="en-US" altLang="zh-CN" dirty="0" err="1" smtClean="0"/>
              <a:t>Tuple</a:t>
            </a:r>
            <a:r>
              <a:rPr lang="zh-CN" altLang="en-US" dirty="0" smtClean="0"/>
              <a:t>消息到达</a:t>
            </a:r>
            <a:r>
              <a:rPr lang="en-US" altLang="zh-CN" dirty="0" smtClean="0"/>
              <a:t>bolt2</a:t>
            </a:r>
          </a:p>
          <a:p>
            <a:pPr marL="0" indent="0">
              <a:buNone/>
            </a:pPr>
            <a:r>
              <a:rPr lang="en-US" altLang="zh-CN" dirty="0" smtClean="0">
                <a:solidFill>
                  <a:srgbClr val="FF0000"/>
                </a:solidFill>
              </a:rPr>
              <a:t>Acker</a:t>
            </a:r>
            <a:r>
              <a:rPr lang="zh-CN" altLang="en-US" dirty="0" smtClean="0">
                <a:solidFill>
                  <a:srgbClr val="FF0000"/>
                </a:solidFill>
              </a:rPr>
              <a:t>状态：</a:t>
            </a:r>
            <a:r>
              <a:rPr lang="en-US" altLang="zh-CN" dirty="0" smtClean="0">
                <a:solidFill>
                  <a:srgbClr val="FF0000"/>
                </a:solidFill>
              </a:rPr>
              <a:t> 0001:1101 →0001:0001</a:t>
            </a:r>
            <a:endParaRPr lang="zh-CN" altLang="en-US" dirty="0" smtClean="0">
              <a:solidFill>
                <a:srgbClr val="FF0000"/>
              </a:solidFill>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37</a:t>
            </a:fld>
            <a:endParaRPr lang="zh-CN" altLang="en-US"/>
          </a:p>
        </p:txBody>
      </p:sp>
      <p:pic>
        <p:nvPicPr>
          <p:cNvPr id="56322" name="Picture 2" descr="c:\users\administrator\appdata\roaming\360se6\User Data\temp\ack30.jpg"/>
          <p:cNvPicPr>
            <a:picLocks noChangeAspect="1" noChangeArrowheads="1"/>
          </p:cNvPicPr>
          <p:nvPr/>
        </p:nvPicPr>
        <p:blipFill>
          <a:blip r:embed="rId2" cstate="print"/>
          <a:srcRect/>
          <a:stretch>
            <a:fillRect/>
          </a:stretch>
        </p:blipFill>
        <p:spPr bwMode="auto">
          <a:xfrm>
            <a:off x="1475656" y="2794859"/>
            <a:ext cx="5638800" cy="3267075"/>
          </a:xfrm>
          <a:prstGeom prst="rect">
            <a:avLst/>
          </a:prstGeom>
          <a:noFill/>
        </p:spPr>
      </p:pic>
      <p:sp>
        <p:nvSpPr>
          <p:cNvPr id="5" name="椭圆 4"/>
          <p:cNvSpPr/>
          <p:nvPr/>
        </p:nvSpPr>
        <p:spPr>
          <a:xfrm>
            <a:off x="2123728" y="5373216"/>
            <a:ext cx="504056"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3851920" y="5373216"/>
            <a:ext cx="576064" cy="432048"/>
          </a:xfrm>
          <a:prstGeom prst="diamon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Acker</a:t>
            </a:r>
            <a:r>
              <a:rPr lang="zh-CN" altLang="en-US" dirty="0" smtClean="0"/>
              <a:t>追踪原理</a:t>
            </a:r>
            <a:endParaRPr lang="zh-CN" altLang="en-US" dirty="0"/>
          </a:p>
        </p:txBody>
      </p:sp>
      <p:sp>
        <p:nvSpPr>
          <p:cNvPr id="3" name="内容占位符 2"/>
          <p:cNvSpPr>
            <a:spLocks noGrp="1"/>
          </p:cNvSpPr>
          <p:nvPr>
            <p:ph idx="1"/>
          </p:nvPr>
        </p:nvSpPr>
        <p:spPr>
          <a:xfrm>
            <a:off x="503238" y="1412776"/>
            <a:ext cx="8183562" cy="1080120"/>
          </a:xfrm>
        </p:spPr>
        <p:txBody>
          <a:bodyPr/>
          <a:lstStyle/>
          <a:p>
            <a:pPr marL="0" indent="0">
              <a:buNone/>
            </a:pPr>
            <a:r>
              <a:rPr lang="en-US" altLang="zh-CN" dirty="0" err="1" smtClean="0"/>
              <a:t>Tuple</a:t>
            </a:r>
            <a:r>
              <a:rPr lang="zh-CN" altLang="en-US" dirty="0" smtClean="0"/>
              <a:t>消息到达</a:t>
            </a:r>
            <a:r>
              <a:rPr lang="en-US" altLang="zh-CN" dirty="0" smtClean="0"/>
              <a:t>bolt3</a:t>
            </a:r>
          </a:p>
          <a:p>
            <a:pPr marL="0" indent="0">
              <a:buNone/>
            </a:pPr>
            <a:r>
              <a:rPr lang="en-US" altLang="zh-CN" dirty="0" smtClean="0">
                <a:solidFill>
                  <a:srgbClr val="FF0000"/>
                </a:solidFill>
              </a:rPr>
              <a:t>Acker</a:t>
            </a:r>
            <a:r>
              <a:rPr lang="zh-CN" altLang="en-US" dirty="0" smtClean="0">
                <a:solidFill>
                  <a:srgbClr val="FF0000"/>
                </a:solidFill>
              </a:rPr>
              <a:t>状态：</a:t>
            </a:r>
            <a:r>
              <a:rPr lang="en-US" altLang="zh-CN" dirty="0" smtClean="0">
                <a:solidFill>
                  <a:srgbClr val="FF0000"/>
                </a:solidFill>
              </a:rPr>
              <a:t> 0001:0001 →0001:0000</a:t>
            </a:r>
            <a:endParaRPr lang="zh-CN" altLang="en-US" dirty="0" smtClean="0">
              <a:solidFill>
                <a:srgbClr val="FF0000"/>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38</a:t>
            </a:fld>
            <a:endParaRPr lang="zh-CN" altLang="en-US"/>
          </a:p>
        </p:txBody>
      </p:sp>
      <p:pic>
        <p:nvPicPr>
          <p:cNvPr id="57346" name="Picture 2" descr="c:\users\administrator\appdata\roaming\360se6\User Data\temp\ack40.jpg"/>
          <p:cNvPicPr>
            <a:picLocks noChangeAspect="1" noChangeArrowheads="1"/>
          </p:cNvPicPr>
          <p:nvPr/>
        </p:nvPicPr>
        <p:blipFill>
          <a:blip r:embed="rId2" cstate="print"/>
          <a:srcRect/>
          <a:stretch>
            <a:fillRect/>
          </a:stretch>
        </p:blipFill>
        <p:spPr bwMode="auto">
          <a:xfrm>
            <a:off x="1187624" y="2907754"/>
            <a:ext cx="5705475" cy="3257550"/>
          </a:xfrm>
          <a:prstGeom prst="rect">
            <a:avLst/>
          </a:prstGeom>
          <a:noFill/>
        </p:spPr>
      </p:pic>
      <p:sp>
        <p:nvSpPr>
          <p:cNvPr id="6" name="圆角矩形标注 5"/>
          <p:cNvSpPr/>
          <p:nvPr/>
        </p:nvSpPr>
        <p:spPr>
          <a:xfrm>
            <a:off x="5857884" y="5429264"/>
            <a:ext cx="2286016" cy="898400"/>
          </a:xfrm>
          <a:prstGeom prst="wedgeRoundRectCallout">
            <a:avLst>
              <a:gd name="adj1" fmla="val -64469"/>
              <a:gd name="adj2" fmla="val -485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占用资源少，算法开销少</a:t>
            </a:r>
            <a:endParaRPr lang="zh-CN" altLang="en-US" sz="2800" dirty="0">
              <a:solidFill>
                <a:schemeClr val="tx1"/>
              </a:solidFill>
            </a:endParaRPr>
          </a:p>
        </p:txBody>
      </p:sp>
      <p:sp>
        <p:nvSpPr>
          <p:cNvPr id="7" name="椭圆 6"/>
          <p:cNvSpPr/>
          <p:nvPr/>
        </p:nvSpPr>
        <p:spPr>
          <a:xfrm>
            <a:off x="1810823" y="5517232"/>
            <a:ext cx="504056"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p:cNvSpPr/>
          <p:nvPr/>
        </p:nvSpPr>
        <p:spPr>
          <a:xfrm>
            <a:off x="2224017" y="5520640"/>
            <a:ext cx="576064" cy="432048"/>
          </a:xfrm>
          <a:prstGeom prst="diamon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p:cNvSpPr/>
          <p:nvPr/>
        </p:nvSpPr>
        <p:spPr>
          <a:xfrm>
            <a:off x="2946949" y="5524044"/>
            <a:ext cx="576064" cy="432048"/>
          </a:xfrm>
          <a:prstGeom prst="diamon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p:nvSpPr>
        <p:spPr>
          <a:xfrm>
            <a:off x="6302891" y="5005570"/>
            <a:ext cx="576064" cy="432048"/>
          </a:xfrm>
          <a:prstGeom prst="diamon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Acker</a:t>
            </a:r>
            <a:r>
              <a:rPr lang="zh-CN" altLang="en-US" dirty="0" smtClean="0"/>
              <a:t>追踪原理</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solidFill>
                  <a:srgbClr val="FF0000"/>
                </a:solidFill>
              </a:rPr>
              <a:t>上述追踪过程可能出错</a:t>
            </a:r>
            <a:r>
              <a:rPr lang="zh-CN" altLang="en-US" dirty="0" smtClean="0"/>
              <a:t>：如果生成的</a:t>
            </a:r>
            <a:r>
              <a:rPr lang="en-US" altLang="zh-CN" dirty="0" err="1" smtClean="0"/>
              <a:t>tuple</a:t>
            </a:r>
            <a:r>
              <a:rPr lang="en-US" altLang="zh-CN" dirty="0" smtClean="0"/>
              <a:t> id</a:t>
            </a:r>
            <a:r>
              <a:rPr lang="zh-CN" altLang="en-US" dirty="0" smtClean="0"/>
              <a:t>并不是完全各异的，</a:t>
            </a:r>
            <a:r>
              <a:rPr lang="en-US" altLang="zh-CN" dirty="0" err="1" smtClean="0"/>
              <a:t>acker</a:t>
            </a:r>
            <a:r>
              <a:rPr lang="zh-CN" altLang="en-US" dirty="0" smtClean="0"/>
              <a:t>可能会在消息单元处理完成之前就错误的计算为</a:t>
            </a:r>
            <a:r>
              <a:rPr lang="en-US" altLang="zh-CN" dirty="0" smtClean="0"/>
              <a:t>0</a:t>
            </a:r>
            <a:r>
              <a:rPr lang="zh-CN" altLang="en-US" dirty="0" smtClean="0"/>
              <a:t>。</a:t>
            </a:r>
            <a:endParaRPr lang="en-US" altLang="zh-CN" dirty="0" smtClean="0"/>
          </a:p>
          <a:p>
            <a:pPr marL="0" indent="0">
              <a:buNone/>
            </a:pPr>
            <a:endParaRPr lang="en-US" altLang="zh-CN" dirty="0" smtClean="0"/>
          </a:p>
          <a:p>
            <a:pPr marL="0" indent="0">
              <a:buNone/>
            </a:pPr>
            <a:r>
              <a:rPr lang="zh-CN" altLang="en-US" dirty="0" smtClean="0">
                <a:solidFill>
                  <a:srgbClr val="FF0000"/>
                </a:solidFill>
              </a:rPr>
              <a:t>这个错误在实际中发生的概率极低的，因此忽略。</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39</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问题背景</a:t>
            </a:r>
            <a:endParaRPr lang="zh-CN" altLang="en-US" dirty="0"/>
          </a:p>
        </p:txBody>
      </p:sp>
      <p:sp>
        <p:nvSpPr>
          <p:cNvPr id="4" name="内容占位符 3"/>
          <p:cNvSpPr>
            <a:spLocks noGrp="1"/>
          </p:cNvSpPr>
          <p:nvPr>
            <p:ph idx="1"/>
          </p:nvPr>
        </p:nvSpPr>
        <p:spPr>
          <a:xfrm>
            <a:off x="503238" y="1557338"/>
            <a:ext cx="8183562" cy="4751982"/>
          </a:xfrm>
        </p:spPr>
        <p:txBody>
          <a:bodyPr/>
          <a:lstStyle/>
          <a:p>
            <a:pPr marL="0" indent="0">
              <a:buNone/>
            </a:pPr>
            <a:r>
              <a:rPr lang="en-US" altLang="zh-CN" sz="2400" dirty="0" err="1" smtClean="0"/>
              <a:t>Hadoop</a:t>
            </a:r>
            <a:r>
              <a:rPr lang="zh-CN" altLang="en-US" sz="2400" dirty="0" smtClean="0"/>
              <a:t>的</a:t>
            </a:r>
            <a:r>
              <a:rPr lang="en-US" altLang="zh-CN" sz="2400" dirty="0" err="1" smtClean="0"/>
              <a:t>MapReduce</a:t>
            </a:r>
            <a:r>
              <a:rPr lang="zh-CN" altLang="en-US" sz="2400" dirty="0" smtClean="0"/>
              <a:t>专注于大规模数据存储和处理（系统日志分析、网页索引）</a:t>
            </a:r>
            <a:endParaRPr lang="en-US" altLang="zh-CN" sz="2400" dirty="0" smtClean="0"/>
          </a:p>
          <a:p>
            <a:pPr marL="0" indent="0">
              <a:buNone/>
            </a:pPr>
            <a:r>
              <a:rPr lang="zh-CN" altLang="en-US" sz="2400" dirty="0" smtClean="0"/>
              <a:t>          ↓   </a:t>
            </a:r>
            <a:endParaRPr lang="en-US" altLang="zh-CN" sz="2400" dirty="0" smtClean="0"/>
          </a:p>
          <a:p>
            <a:pPr marL="0" indent="0">
              <a:buNone/>
            </a:pPr>
            <a:r>
              <a:rPr lang="zh-CN" altLang="en-US" sz="2400" dirty="0" smtClean="0"/>
              <a:t>把过去一段时间的数据集中处理</a:t>
            </a:r>
            <a:endParaRPr lang="en-US" altLang="zh-CN" sz="2400" dirty="0" smtClean="0"/>
          </a:p>
          <a:p>
            <a:pPr marL="0" indent="0">
              <a:buNone/>
            </a:pPr>
            <a:endParaRPr lang="en-US" altLang="zh-CN" sz="2400" dirty="0" smtClean="0"/>
          </a:p>
          <a:p>
            <a:pPr marL="0" indent="0">
              <a:buNone/>
            </a:pPr>
            <a:endParaRPr lang="zh-CN" altLang="en-US" sz="2400" dirty="0"/>
          </a:p>
        </p:txBody>
      </p:sp>
      <p:sp>
        <p:nvSpPr>
          <p:cNvPr id="2" name="灯片编号占位符 1"/>
          <p:cNvSpPr>
            <a:spLocks noGrp="1"/>
          </p:cNvSpPr>
          <p:nvPr>
            <p:ph type="sldNum" sz="quarter" idx="12"/>
          </p:nvPr>
        </p:nvSpPr>
        <p:spPr/>
        <p:txBody>
          <a:bodyPr/>
          <a:lstStyle/>
          <a:p>
            <a:pPr>
              <a:defRPr/>
            </a:pPr>
            <a:fld id="{C33C976B-9275-40B5-8C6A-BAF1F3BA4138}" type="slidenum">
              <a:rPr lang="zh-CN" altLang="en-US" smtClean="0"/>
              <a:pPr>
                <a:defRPr/>
              </a:pPr>
              <a:t>4</a:t>
            </a:fld>
            <a:endParaRPr lang="zh-CN" altLang="en-US"/>
          </a:p>
        </p:txBody>
      </p:sp>
      <p:sp>
        <p:nvSpPr>
          <p:cNvPr id="5" name="流程图: 可选过程 4"/>
          <p:cNvSpPr/>
          <p:nvPr/>
        </p:nvSpPr>
        <p:spPr>
          <a:xfrm>
            <a:off x="1331640" y="3627005"/>
            <a:ext cx="3456384"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solidFill>
                  <a:schemeClr val="tx1"/>
                </a:solidFill>
              </a:rPr>
              <a:t>实时大数据？</a:t>
            </a:r>
            <a:endParaRPr lang="zh-CN" altLang="en-US" sz="2400" dirty="0">
              <a:solidFill>
                <a:schemeClr val="tx1"/>
              </a:solidFill>
            </a:endParaRPr>
          </a:p>
        </p:txBody>
      </p:sp>
      <p:sp>
        <p:nvSpPr>
          <p:cNvPr id="6" name="圆角矩形标注 5"/>
          <p:cNvSpPr/>
          <p:nvPr/>
        </p:nvSpPr>
        <p:spPr>
          <a:xfrm>
            <a:off x="5292080" y="4359248"/>
            <a:ext cx="1800200" cy="612648"/>
          </a:xfrm>
          <a:prstGeom prst="wedgeRoundRectCallout">
            <a:avLst>
              <a:gd name="adj1" fmla="val -100247"/>
              <a:gd name="adj2" fmla="val -8053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solidFill>
                  <a:schemeClr val="tx1"/>
                </a:solidFill>
              </a:rPr>
              <a:t>力不从心</a:t>
            </a:r>
            <a:endParaRPr lang="zh-CN" altLang="en-US" sz="2400" dirty="0">
              <a:solidFill>
                <a:schemeClr val="tx1"/>
              </a:solidFill>
            </a:endParaRPr>
          </a:p>
        </p:txBody>
      </p:sp>
      <p:sp>
        <p:nvSpPr>
          <p:cNvPr id="7" name="圆角矩形标注 6"/>
          <p:cNvSpPr/>
          <p:nvPr/>
        </p:nvSpPr>
        <p:spPr>
          <a:xfrm>
            <a:off x="698739" y="5172556"/>
            <a:ext cx="6408712" cy="936104"/>
          </a:xfrm>
          <a:prstGeom prst="wedgeRoundRectCallout">
            <a:avLst>
              <a:gd name="adj1" fmla="val -20280"/>
              <a:gd name="adj2" fmla="val -16079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sz="2400" dirty="0" smtClean="0">
                <a:solidFill>
                  <a:schemeClr val="tx1"/>
                </a:solidFill>
              </a:rPr>
              <a:t>Twitter</a:t>
            </a:r>
            <a:r>
              <a:rPr lang="zh-CN" altLang="en-US" sz="2400" dirty="0" smtClean="0">
                <a:solidFill>
                  <a:schemeClr val="tx1"/>
                </a:solidFill>
              </a:rPr>
              <a:t>公司推出开源分布式、容错的实时流计算系统</a:t>
            </a:r>
            <a:r>
              <a:rPr lang="en-US" altLang="zh-CN" sz="2400" dirty="0" smtClean="0">
                <a:solidFill>
                  <a:schemeClr val="tx1"/>
                </a:solidFill>
              </a:rPr>
              <a:t>Storm</a:t>
            </a:r>
            <a:endParaRPr lang="zh-CN" altLang="en-US" sz="2400"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Storm</a:t>
            </a:r>
            <a:r>
              <a:rPr lang="zh-CN" altLang="en-US" dirty="0" smtClean="0"/>
              <a:t>应用实例</a:t>
            </a:r>
            <a:endParaRPr lang="zh-CN" altLang="en-US" dirty="0"/>
          </a:p>
        </p:txBody>
      </p:sp>
      <p:sp>
        <p:nvSpPr>
          <p:cNvPr id="6" name="副标题 5"/>
          <p:cNvSpPr>
            <a:spLocks noGrp="1"/>
          </p:cNvSpPr>
          <p:nvPr>
            <p:ph type="subTitle" idx="1"/>
          </p:nvPr>
        </p:nvSpPr>
        <p:spPr/>
        <p:txBody>
          <a:bodyPr/>
          <a:lstStyle/>
          <a:p>
            <a:r>
              <a:rPr lang="zh-CN" altLang="en-US" dirty="0" smtClean="0">
                <a:solidFill>
                  <a:schemeClr val="tx1"/>
                </a:solidFill>
              </a:rPr>
              <a:t>实时微博热词统计</a:t>
            </a:r>
            <a:endParaRPr lang="en-US" altLang="zh-CN" dirty="0" smtClean="0">
              <a:solidFill>
                <a:schemeClr val="tx1"/>
              </a:solidFill>
            </a:endParaRPr>
          </a:p>
          <a:p>
            <a:r>
              <a:rPr lang="zh-CN" altLang="en-US" dirty="0" smtClean="0">
                <a:solidFill>
                  <a:schemeClr val="tx1"/>
                </a:solidFill>
              </a:rPr>
              <a:t>迭代算法</a:t>
            </a:r>
            <a:endParaRPr lang="zh-CN" altLang="en-US" dirty="0">
              <a:solidFill>
                <a:schemeClr val="tx1"/>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40</a:t>
            </a:fld>
            <a:endParaRPr lang="zh-CN" altLang="en-US"/>
          </a:p>
        </p:txBody>
      </p:sp>
    </p:spTree>
    <p:extLst>
      <p:ext uri="{BB962C8B-B14F-4D97-AF65-F5344CB8AC3E}">
        <p14:creationId xmlns:p14="http://schemas.microsoft.com/office/powerpoint/2010/main" val="15245738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应用实例：实时微博热词统计</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solidFill>
                  <a:srgbClr val="FF0000"/>
                </a:solidFill>
              </a:rPr>
              <a:t>简单方式</a:t>
            </a:r>
            <a:r>
              <a:rPr lang="zh-CN" altLang="en-US" dirty="0" smtClean="0"/>
              <a:t>：用一个</a:t>
            </a:r>
            <a:r>
              <a:rPr lang="en-US" altLang="zh-CN" dirty="0" smtClean="0"/>
              <a:t>Bolt </a:t>
            </a:r>
            <a:r>
              <a:rPr lang="zh-CN" altLang="en-US" dirty="0" smtClean="0"/>
              <a:t>对流进行全局分组，并在内存中维护一个</a:t>
            </a:r>
            <a:r>
              <a:rPr lang="en-US" altLang="zh-CN" dirty="0" smtClean="0"/>
              <a:t>Top N </a:t>
            </a:r>
            <a:r>
              <a:rPr lang="zh-CN" altLang="en-US" dirty="0" smtClean="0"/>
              <a:t>的列表。</a:t>
            </a:r>
            <a:endParaRPr lang="en-US" altLang="zh-CN" dirty="0" smtClean="0"/>
          </a:p>
          <a:p>
            <a:pPr marL="0" indent="0">
              <a:buNone/>
            </a:pPr>
            <a:r>
              <a:rPr lang="zh-CN" altLang="en-US" dirty="0" smtClean="0">
                <a:solidFill>
                  <a:srgbClr val="FF0000"/>
                </a:solidFill>
              </a:rPr>
              <a:t>缺点</a:t>
            </a:r>
            <a:r>
              <a:rPr lang="zh-CN" altLang="en-US" dirty="0" smtClean="0"/>
              <a:t>：整个流都发送到一个节点进行处理，对于大的数据量没有可伸缩性。</a:t>
            </a:r>
            <a:endParaRPr lang="en-US" altLang="zh-CN" dirty="0" smtClean="0"/>
          </a:p>
          <a:p>
            <a:pPr marL="0" indent="0">
              <a:buNone/>
            </a:pPr>
            <a:r>
              <a:rPr lang="en-US" altLang="zh-CN" dirty="0" smtClean="0"/>
              <a:t>        ↓</a:t>
            </a:r>
          </a:p>
          <a:p>
            <a:pPr marL="0" indent="0">
              <a:buNone/>
            </a:pPr>
            <a:r>
              <a:rPr lang="zh-CN" altLang="en-US" dirty="0" smtClean="0"/>
              <a:t>并行计算流的各部分</a:t>
            </a:r>
            <a:r>
              <a:rPr lang="en-US" altLang="zh-CN" dirty="0" smtClean="0"/>
              <a:t>Top N</a:t>
            </a:r>
            <a:r>
              <a:rPr lang="zh-CN" altLang="en-US" dirty="0" smtClean="0"/>
              <a:t>，然后把局部的</a:t>
            </a:r>
            <a:r>
              <a:rPr lang="en-US" altLang="zh-CN" dirty="0" smtClean="0"/>
              <a:t>Top N </a:t>
            </a:r>
            <a:r>
              <a:rPr lang="zh-CN" altLang="en-US" dirty="0" smtClean="0"/>
              <a:t>合并在一起，再计算出全局的</a:t>
            </a:r>
            <a:r>
              <a:rPr lang="en-US" altLang="zh-CN" dirty="0" smtClean="0"/>
              <a:t>Top N</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41</a:t>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应用实例：实时微博热词统计</a:t>
            </a:r>
            <a:endParaRPr lang="zh-CN" altLang="en-US" dirty="0"/>
          </a:p>
        </p:txBody>
      </p:sp>
      <p:sp>
        <p:nvSpPr>
          <p:cNvPr id="3" name="内容占位符 2"/>
          <p:cNvSpPr>
            <a:spLocks noGrp="1"/>
          </p:cNvSpPr>
          <p:nvPr>
            <p:ph idx="1"/>
          </p:nvPr>
        </p:nvSpPr>
        <p:spPr>
          <a:xfrm>
            <a:off x="503238" y="1557338"/>
            <a:ext cx="8183562" cy="4872058"/>
          </a:xfrm>
        </p:spPr>
        <p:txBody>
          <a:bodyPr/>
          <a:lstStyle/>
          <a:p>
            <a:pPr marL="0" indent="0">
              <a:buNone/>
            </a:pPr>
            <a:r>
              <a:rPr lang="zh-CN" altLang="en-US" dirty="0" smtClean="0"/>
              <a:t>计算步骤：</a:t>
            </a:r>
            <a:endParaRPr lang="en-US" altLang="zh-CN" dirty="0" smtClean="0"/>
          </a:p>
          <a:p>
            <a:pPr marL="0" indent="0">
              <a:buNone/>
            </a:pPr>
            <a:r>
              <a:rPr lang="en-US" altLang="zh-CN" dirty="0" smtClean="0"/>
              <a:t>( 1) </a:t>
            </a:r>
            <a:r>
              <a:rPr lang="en-US" altLang="zh-CN" dirty="0" smtClean="0">
                <a:solidFill>
                  <a:srgbClr val="FF0000"/>
                </a:solidFill>
              </a:rPr>
              <a:t>Spout</a:t>
            </a:r>
            <a:r>
              <a:rPr lang="en-US" altLang="zh-CN" dirty="0" smtClean="0"/>
              <a:t> </a:t>
            </a:r>
            <a:r>
              <a:rPr lang="zh-CN" altLang="en-US" dirty="0" smtClean="0"/>
              <a:t>获取微博内容后把消息发送出</a:t>
            </a:r>
            <a:r>
              <a:rPr lang="en-US" altLang="zh-CN" dirty="0" smtClean="0"/>
              <a:t>;</a:t>
            </a:r>
          </a:p>
          <a:p>
            <a:pPr marL="0" indent="0">
              <a:buNone/>
            </a:pPr>
            <a:r>
              <a:rPr lang="en-US" altLang="zh-CN" dirty="0" smtClean="0"/>
              <a:t>( 2) </a:t>
            </a:r>
            <a:r>
              <a:rPr lang="zh-CN" altLang="en-US" dirty="0" smtClean="0"/>
              <a:t>运行多个</a:t>
            </a:r>
            <a:r>
              <a:rPr lang="en-US" altLang="zh-CN" dirty="0" smtClean="0"/>
              <a:t>Bolt</a:t>
            </a:r>
            <a:r>
              <a:rPr lang="zh-CN" altLang="en-US" dirty="0" smtClean="0"/>
              <a:t>（</a:t>
            </a:r>
            <a:r>
              <a:rPr lang="en-US" altLang="zh-CN" dirty="0" smtClean="0">
                <a:solidFill>
                  <a:srgbClr val="FF0000"/>
                </a:solidFill>
              </a:rPr>
              <a:t>Count</a:t>
            </a:r>
            <a:r>
              <a:rPr lang="zh-CN" altLang="en-US" dirty="0" smtClean="0"/>
              <a:t>）统计每个</a:t>
            </a:r>
            <a:r>
              <a:rPr lang="en-US" altLang="zh-CN" dirty="0" smtClean="0"/>
              <a:t>key </a:t>
            </a:r>
            <a:r>
              <a:rPr lang="zh-CN" altLang="en-US" dirty="0" smtClean="0"/>
              <a:t>值出现的次数，然后把统计结果作为元祖消息发射</a:t>
            </a:r>
            <a:r>
              <a:rPr lang="en-US" altLang="zh-CN" dirty="0" smtClean="0"/>
              <a:t>;</a:t>
            </a:r>
          </a:p>
          <a:p>
            <a:pPr marL="0" indent="0">
              <a:buNone/>
            </a:pPr>
            <a:r>
              <a:rPr lang="en-US" altLang="zh-CN" dirty="0" smtClean="0"/>
              <a:t>( 3) </a:t>
            </a:r>
            <a:r>
              <a:rPr lang="zh-CN" altLang="en-US" dirty="0" smtClean="0"/>
              <a:t>运行多个</a:t>
            </a:r>
            <a:r>
              <a:rPr lang="en-US" altLang="zh-CN" dirty="0" smtClean="0"/>
              <a:t>Bolt</a:t>
            </a:r>
            <a:r>
              <a:rPr lang="zh-CN" altLang="en-US" dirty="0" smtClean="0"/>
              <a:t>（</a:t>
            </a:r>
            <a:r>
              <a:rPr lang="en-US" altLang="zh-CN" dirty="0" smtClean="0">
                <a:solidFill>
                  <a:srgbClr val="FF0000"/>
                </a:solidFill>
              </a:rPr>
              <a:t>Rank</a:t>
            </a:r>
            <a:r>
              <a:rPr lang="zh-CN" altLang="en-US" dirty="0" smtClean="0"/>
              <a:t>）</a:t>
            </a:r>
            <a:r>
              <a:rPr lang="en-US" altLang="zh-CN" dirty="0" smtClean="0"/>
              <a:t> </a:t>
            </a:r>
            <a:r>
              <a:rPr lang="zh-CN" altLang="en-US" dirty="0" smtClean="0"/>
              <a:t>进行Ｒ</a:t>
            </a:r>
            <a:r>
              <a:rPr lang="en-US" altLang="zh-CN" dirty="0" err="1" smtClean="0"/>
              <a:t>ank</a:t>
            </a:r>
            <a:r>
              <a:rPr lang="en-US" altLang="zh-CN" dirty="0" smtClean="0"/>
              <a:t> </a:t>
            </a:r>
            <a:r>
              <a:rPr lang="zh-CN" altLang="en-US" dirty="0" smtClean="0"/>
              <a:t>计算，各自统计一部分数据的</a:t>
            </a:r>
            <a:r>
              <a:rPr lang="en-US" altLang="zh-CN" dirty="0" smtClean="0"/>
              <a:t>Top N</a:t>
            </a:r>
            <a:r>
              <a:rPr lang="zh-CN" altLang="en-US" dirty="0" smtClean="0"/>
              <a:t>，然后把结果数据发送到下一级</a:t>
            </a:r>
            <a:r>
              <a:rPr lang="en-US" altLang="zh-CN" dirty="0" smtClean="0"/>
              <a:t>Bolt</a:t>
            </a:r>
            <a:r>
              <a:rPr lang="zh-CN" altLang="en-US" dirty="0" smtClean="0"/>
              <a:t>（</a:t>
            </a:r>
            <a:r>
              <a:rPr lang="en-US" altLang="zh-CN" dirty="0" smtClean="0">
                <a:solidFill>
                  <a:srgbClr val="FF0000"/>
                </a:solidFill>
              </a:rPr>
              <a:t>Merge</a:t>
            </a:r>
            <a:r>
              <a:rPr lang="zh-CN" altLang="en-US" dirty="0" smtClean="0"/>
              <a:t>）</a:t>
            </a:r>
            <a:r>
              <a:rPr lang="en-US" altLang="zh-CN" dirty="0" smtClean="0"/>
              <a:t>;</a:t>
            </a:r>
          </a:p>
          <a:p>
            <a:pPr marL="0" indent="0">
              <a:buNone/>
            </a:pPr>
            <a:r>
              <a:rPr lang="en-US" altLang="zh-CN" dirty="0" smtClean="0"/>
              <a:t>( 4) </a:t>
            </a:r>
            <a:r>
              <a:rPr lang="en-US" altLang="zh-CN" dirty="0" smtClean="0">
                <a:solidFill>
                  <a:srgbClr val="FF0000"/>
                </a:solidFill>
              </a:rPr>
              <a:t>Merge</a:t>
            </a:r>
            <a:r>
              <a:rPr lang="zh-CN" altLang="en-US" dirty="0" smtClean="0"/>
              <a:t>作为一个全局的</a:t>
            </a:r>
            <a:r>
              <a:rPr lang="en-US" altLang="zh-CN" dirty="0" smtClean="0"/>
              <a:t>Bolt</a:t>
            </a:r>
            <a:r>
              <a:rPr lang="zh-CN" altLang="en-US" dirty="0" smtClean="0"/>
              <a:t>合并收到的局部</a:t>
            </a:r>
            <a:r>
              <a:rPr lang="en-US" altLang="zh-CN" dirty="0" smtClean="0"/>
              <a:t>Top N</a:t>
            </a:r>
            <a:r>
              <a:rPr lang="zh-CN" altLang="en-US" dirty="0" smtClean="0"/>
              <a:t>结果，得到最终的</a:t>
            </a:r>
            <a:r>
              <a:rPr lang="zh-CN" altLang="en-US" dirty="0"/>
              <a:t>全局</a:t>
            </a:r>
            <a:r>
              <a:rPr lang="en-US" altLang="zh-CN" dirty="0" smtClean="0"/>
              <a:t>Top N</a:t>
            </a:r>
            <a:r>
              <a:rPr lang="zh-CN" altLang="en-US" dirty="0" smtClean="0"/>
              <a:t>结果。</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42</a:t>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应用实例：实时微博热词统计</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43</a:t>
            </a:fld>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785786" y="1357298"/>
            <a:ext cx="6643318" cy="50006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应用实例：实时微博热词统计</a:t>
            </a:r>
            <a:endParaRPr lang="zh-CN" altLang="en-US" dirty="0"/>
          </a:p>
        </p:txBody>
      </p:sp>
      <p:sp>
        <p:nvSpPr>
          <p:cNvPr id="3" name="内容占位符 2"/>
          <p:cNvSpPr>
            <a:spLocks noGrp="1"/>
          </p:cNvSpPr>
          <p:nvPr>
            <p:ph idx="1"/>
          </p:nvPr>
        </p:nvSpPr>
        <p:spPr>
          <a:xfrm>
            <a:off x="2286016" y="1357298"/>
            <a:ext cx="6786578" cy="5357850"/>
          </a:xfrm>
        </p:spPr>
        <p:txBody>
          <a:bodyPr/>
          <a:lstStyle/>
          <a:p>
            <a:pPr marL="0" indent="0">
              <a:buNone/>
            </a:pPr>
            <a:r>
              <a:rPr lang="en-US" altLang="zh-CN" sz="2400" dirty="0" smtClean="0"/>
              <a:t>public void </a:t>
            </a:r>
            <a:r>
              <a:rPr lang="en-US" altLang="zh-CN" sz="2400" dirty="0" err="1" smtClean="0"/>
              <a:t>nextTuple</a:t>
            </a:r>
            <a:r>
              <a:rPr lang="en-US" altLang="zh-CN" sz="2400" dirty="0" smtClean="0"/>
              <a:t>( )</a:t>
            </a:r>
          </a:p>
          <a:p>
            <a:pPr marL="0" indent="0">
              <a:buNone/>
            </a:pPr>
            <a:r>
              <a:rPr lang="en-US" altLang="zh-CN" sz="2400" dirty="0" smtClean="0"/>
              <a:t>{   ……</a:t>
            </a:r>
          </a:p>
          <a:p>
            <a:pPr marL="0" indent="0">
              <a:buNone/>
            </a:pPr>
            <a:r>
              <a:rPr lang="en-US" altLang="zh-CN" sz="2400" dirty="0" smtClean="0"/>
              <a:t>String content = jedis</a:t>
            </a:r>
            <a:r>
              <a:rPr lang="zh-CN" altLang="en-US" sz="2400" dirty="0" smtClean="0"/>
              <a:t>．</a:t>
            </a:r>
            <a:r>
              <a:rPr lang="en-US" altLang="zh-CN" sz="2400" dirty="0" err="1" smtClean="0">
                <a:solidFill>
                  <a:srgbClr val="FF0000"/>
                </a:solidFill>
              </a:rPr>
              <a:t>rpop</a:t>
            </a:r>
            <a:r>
              <a:rPr lang="en-US" altLang="zh-CN" sz="2400" dirty="0" smtClean="0"/>
              <a:t>( “record”) ; //</a:t>
            </a:r>
            <a:r>
              <a:rPr lang="zh-CN" altLang="en-US" sz="2400" dirty="0" smtClean="0"/>
              <a:t>从</a:t>
            </a:r>
            <a:r>
              <a:rPr lang="en-US" altLang="zh-CN" sz="2400" dirty="0" smtClean="0"/>
              <a:t>Jedis</a:t>
            </a:r>
            <a:r>
              <a:rPr lang="zh-CN" altLang="en-US" sz="2400" dirty="0" smtClean="0"/>
              <a:t>读取记录</a:t>
            </a:r>
          </a:p>
          <a:p>
            <a:pPr marL="0" indent="0">
              <a:buNone/>
            </a:pPr>
            <a:r>
              <a:rPr lang="en-US" altLang="zh-CN" sz="2400" dirty="0" smtClean="0"/>
              <a:t>if( content</a:t>
            </a:r>
            <a:r>
              <a:rPr lang="zh-CN" altLang="en-US" sz="2400" dirty="0" smtClean="0"/>
              <a:t>为空</a:t>
            </a:r>
            <a:r>
              <a:rPr lang="en-US" altLang="zh-CN" sz="2400" dirty="0" smtClean="0"/>
              <a:t>) {</a:t>
            </a:r>
            <a:r>
              <a:rPr lang="zh-CN" altLang="en-US" sz="2400" dirty="0" smtClean="0"/>
              <a:t>睡眠</a:t>
            </a:r>
            <a:r>
              <a:rPr lang="en-US" altLang="zh-CN" sz="2400" dirty="0" smtClean="0"/>
              <a:t>300 </a:t>
            </a:r>
            <a:r>
              <a:rPr lang="zh-CN" altLang="en-US" sz="2400" dirty="0" smtClean="0"/>
              <a:t>微秒等待</a:t>
            </a:r>
            <a:r>
              <a:rPr lang="en-US" altLang="zh-CN" sz="2400" dirty="0" smtClean="0"/>
              <a:t>}</a:t>
            </a:r>
          </a:p>
          <a:p>
            <a:pPr marL="0" indent="0">
              <a:buNone/>
            </a:pPr>
            <a:r>
              <a:rPr lang="en-US" altLang="zh-CN" sz="2400" dirty="0" smtClean="0"/>
              <a:t>Try{</a:t>
            </a:r>
          </a:p>
          <a:p>
            <a:pPr marL="0" indent="0">
              <a:buNone/>
            </a:pPr>
            <a:r>
              <a:rPr lang="fr-FR" altLang="zh-CN" sz="2400" dirty="0" err="1" smtClean="0"/>
              <a:t>JSONObject</a:t>
            </a:r>
            <a:r>
              <a:rPr lang="fr-FR" altLang="zh-CN" sz="2400" dirty="0" smtClean="0"/>
              <a:t> </a:t>
            </a:r>
            <a:r>
              <a:rPr lang="fr-FR" altLang="zh-CN" sz="2400" dirty="0" err="1" smtClean="0">
                <a:solidFill>
                  <a:srgbClr val="FF0000"/>
                </a:solidFill>
              </a:rPr>
              <a:t>obj</a:t>
            </a:r>
            <a:r>
              <a:rPr lang="fr-FR" altLang="zh-CN" sz="2400" dirty="0" smtClean="0">
                <a:solidFill>
                  <a:srgbClr val="FF0000"/>
                </a:solidFill>
              </a:rPr>
              <a:t> =</a:t>
            </a:r>
            <a:r>
              <a:rPr lang="fr-FR" altLang="zh-CN" sz="2400" dirty="0" smtClean="0"/>
              <a:t> </a:t>
            </a:r>
            <a:r>
              <a:rPr lang="fr-FR" altLang="zh-CN" sz="2400" dirty="0" err="1" smtClean="0"/>
              <a:t>JSONValue</a:t>
            </a:r>
            <a:r>
              <a:rPr lang="zh-CN" altLang="fr-FR" sz="2400" dirty="0" smtClean="0"/>
              <a:t>．</a:t>
            </a:r>
            <a:r>
              <a:rPr lang="fr-FR" altLang="zh-CN" sz="2400" dirty="0" err="1" smtClean="0"/>
              <a:t>parse</a:t>
            </a:r>
            <a:r>
              <a:rPr lang="fr-FR" altLang="zh-CN" sz="2400" dirty="0" smtClean="0"/>
              <a:t>( </a:t>
            </a:r>
            <a:r>
              <a:rPr lang="fr-FR" altLang="zh-CN" sz="2400" dirty="0" err="1" smtClean="0"/>
              <a:t>content</a:t>
            </a:r>
            <a:r>
              <a:rPr lang="fr-FR" altLang="zh-CN" sz="2400" dirty="0" smtClean="0"/>
              <a:t>) ;</a:t>
            </a:r>
          </a:p>
          <a:p>
            <a:pPr marL="0" indent="0">
              <a:buNone/>
            </a:pPr>
            <a:r>
              <a:rPr lang="en-US" altLang="zh-CN" sz="2400" dirty="0" smtClean="0"/>
              <a:t>String keyword = </a:t>
            </a:r>
            <a:r>
              <a:rPr lang="en-US" altLang="zh-CN" sz="2400" dirty="0" err="1" smtClean="0"/>
              <a:t>obj</a:t>
            </a:r>
            <a:r>
              <a:rPr lang="zh-CN" altLang="en-US" sz="2400" dirty="0" smtClean="0"/>
              <a:t>．</a:t>
            </a:r>
            <a:r>
              <a:rPr lang="en-US" altLang="zh-CN" sz="2400" dirty="0" smtClean="0"/>
              <a:t>get( “keyword”) ;</a:t>
            </a:r>
          </a:p>
          <a:p>
            <a:pPr marL="0" indent="0">
              <a:buNone/>
            </a:pPr>
            <a:r>
              <a:rPr lang="en-US" altLang="zh-CN" sz="2400" dirty="0" smtClean="0"/>
              <a:t>Collector</a:t>
            </a:r>
            <a:r>
              <a:rPr lang="zh-CN" altLang="en-US" sz="2400" dirty="0" smtClean="0"/>
              <a:t>．</a:t>
            </a:r>
            <a:r>
              <a:rPr lang="en-US" altLang="zh-CN" sz="2400" dirty="0" smtClean="0">
                <a:solidFill>
                  <a:srgbClr val="FF0000"/>
                </a:solidFill>
              </a:rPr>
              <a:t>emit </a:t>
            </a:r>
            <a:r>
              <a:rPr lang="en-US" altLang="zh-CN" sz="2400" dirty="0" smtClean="0"/>
              <a:t>(new Values( keyword)) ; //</a:t>
            </a:r>
            <a:r>
              <a:rPr lang="zh-CN" altLang="en-US" sz="2400" dirty="0" smtClean="0"/>
              <a:t>提交</a:t>
            </a:r>
            <a:r>
              <a:rPr lang="en-US" altLang="zh-CN" sz="2400" dirty="0" smtClean="0"/>
              <a:t>keyword}……}</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44</a:t>
            </a:fld>
            <a:endParaRPr lang="zh-CN" altLang="en-US"/>
          </a:p>
        </p:txBody>
      </p:sp>
      <p:sp>
        <p:nvSpPr>
          <p:cNvPr id="5" name="矩形 4"/>
          <p:cNvSpPr/>
          <p:nvPr/>
        </p:nvSpPr>
        <p:spPr>
          <a:xfrm>
            <a:off x="357158" y="1428736"/>
            <a:ext cx="2000264" cy="4154984"/>
          </a:xfrm>
          <a:prstGeom prst="rect">
            <a:avLst/>
          </a:prstGeom>
        </p:spPr>
        <p:txBody>
          <a:bodyPr wrap="square">
            <a:spAutoFit/>
          </a:bodyPr>
          <a:lstStyle/>
          <a:p>
            <a:pPr marL="0" indent="0"/>
            <a:r>
              <a:rPr lang="en-US" altLang="zh-CN" sz="2400" dirty="0" smtClean="0">
                <a:solidFill>
                  <a:srgbClr val="FF0000"/>
                </a:solidFill>
              </a:rPr>
              <a:t>topology </a:t>
            </a:r>
            <a:r>
              <a:rPr lang="zh-CN" altLang="en-US" sz="2400" dirty="0" smtClean="0">
                <a:solidFill>
                  <a:srgbClr val="FF0000"/>
                </a:solidFill>
              </a:rPr>
              <a:t>的数据源</a:t>
            </a:r>
            <a:r>
              <a:rPr lang="en-US" altLang="zh-CN" sz="2400" dirty="0" smtClean="0">
                <a:solidFill>
                  <a:srgbClr val="FF0000"/>
                </a:solidFill>
              </a:rPr>
              <a:t>Spout</a:t>
            </a:r>
            <a:r>
              <a:rPr lang="zh-CN" altLang="en-US" sz="2400" dirty="0" smtClean="0">
                <a:solidFill>
                  <a:srgbClr val="FF0000"/>
                </a:solidFill>
              </a:rPr>
              <a:t>：</a:t>
            </a:r>
            <a:r>
              <a:rPr lang="zh-CN" altLang="en-US" sz="2400" dirty="0" smtClean="0">
                <a:solidFill>
                  <a:srgbClr val="3366FF"/>
                </a:solidFill>
              </a:rPr>
              <a:t>服务器持续产生微博，</a:t>
            </a:r>
            <a:r>
              <a:rPr lang="en-US" altLang="zh-CN" sz="2400" dirty="0" smtClean="0">
                <a:solidFill>
                  <a:srgbClr val="3366FF"/>
                </a:solidFill>
              </a:rPr>
              <a:t>spout</a:t>
            </a:r>
            <a:r>
              <a:rPr lang="zh-CN" altLang="en-US" sz="2400" dirty="0" smtClean="0">
                <a:solidFill>
                  <a:srgbClr val="3366FF"/>
                </a:solidFill>
              </a:rPr>
              <a:t>从</a:t>
            </a:r>
            <a:r>
              <a:rPr lang="en-US" altLang="zh-CN" sz="2400" dirty="0" smtClean="0">
                <a:solidFill>
                  <a:srgbClr val="3366FF"/>
                </a:solidFill>
              </a:rPr>
              <a:t>Jedis </a:t>
            </a:r>
            <a:r>
              <a:rPr lang="zh-CN" altLang="en-US" sz="2400" dirty="0" smtClean="0">
                <a:solidFill>
                  <a:srgbClr val="3366FF"/>
                </a:solidFill>
              </a:rPr>
              <a:t>读取记录，产生数据流“</a:t>
            </a:r>
            <a:r>
              <a:rPr lang="en-US" altLang="zh-CN" sz="2400" dirty="0" smtClean="0">
                <a:solidFill>
                  <a:srgbClr val="3366FF"/>
                </a:solidFill>
              </a:rPr>
              <a:t>keyword”</a:t>
            </a:r>
            <a:r>
              <a:rPr lang="zh-CN" altLang="en-US" sz="2400" dirty="0" smtClean="0">
                <a:solidFill>
                  <a:srgbClr val="3366FF"/>
                </a:solidFill>
              </a:rPr>
              <a:t>，</a:t>
            </a:r>
            <a:r>
              <a:rPr lang="zh-CN" altLang="en-US" sz="2400" dirty="0" smtClean="0">
                <a:solidFill>
                  <a:srgbClr val="FF0000"/>
                </a:solidFill>
              </a:rPr>
              <a:t>输出</a:t>
            </a:r>
            <a:r>
              <a:rPr lang="en-US" altLang="zh-CN" sz="2400" dirty="0" smtClean="0">
                <a:solidFill>
                  <a:srgbClr val="FF0000"/>
                </a:solidFill>
              </a:rPr>
              <a:t>Fields </a:t>
            </a:r>
            <a:r>
              <a:rPr lang="zh-CN" altLang="en-US" sz="2400" dirty="0" smtClean="0">
                <a:solidFill>
                  <a:srgbClr val="FF0000"/>
                </a:solidFill>
              </a:rPr>
              <a:t>是“</a:t>
            </a:r>
            <a:r>
              <a:rPr lang="en-US" altLang="zh-CN" sz="2400" dirty="0" smtClean="0">
                <a:solidFill>
                  <a:srgbClr val="FF0000"/>
                </a:solidFill>
              </a:rPr>
              <a:t>keyword”</a:t>
            </a:r>
            <a:r>
              <a:rPr lang="zh-CN" altLang="en-US" sz="2400" dirty="0" smtClean="0"/>
              <a:t>，核心代码→</a:t>
            </a:r>
            <a:endParaRPr lang="en-US" altLang="zh-CN" sz="24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应用实例：实时微博热词统计</a:t>
            </a:r>
            <a:endParaRPr lang="zh-CN" altLang="en-US" dirty="0"/>
          </a:p>
        </p:txBody>
      </p:sp>
      <p:sp>
        <p:nvSpPr>
          <p:cNvPr id="3" name="内容占位符 2"/>
          <p:cNvSpPr>
            <a:spLocks noGrp="1"/>
          </p:cNvSpPr>
          <p:nvPr>
            <p:ph idx="1"/>
          </p:nvPr>
        </p:nvSpPr>
        <p:spPr>
          <a:xfrm>
            <a:off x="357158" y="1557338"/>
            <a:ext cx="8286808" cy="4187825"/>
          </a:xfrm>
        </p:spPr>
        <p:txBody>
          <a:bodyPr/>
          <a:lstStyle/>
          <a:p>
            <a:pPr marL="0" indent="0">
              <a:buNone/>
            </a:pPr>
            <a:r>
              <a:rPr lang="en-US" altLang="zh-CN" sz="2400" dirty="0" smtClean="0"/>
              <a:t>Count</a:t>
            </a:r>
            <a:r>
              <a:rPr lang="zh-CN" altLang="en-US" sz="2400" dirty="0" smtClean="0"/>
              <a:t>组件实现：</a:t>
            </a:r>
            <a:endParaRPr lang="en-US" altLang="zh-CN" sz="2400" dirty="0" smtClean="0"/>
          </a:p>
          <a:p>
            <a:pPr marL="0" indent="0">
              <a:buNone/>
            </a:pPr>
            <a:r>
              <a:rPr lang="en-US" altLang="zh-CN" sz="2400" dirty="0" smtClean="0"/>
              <a:t>“keyword”</a:t>
            </a:r>
            <a:r>
              <a:rPr lang="zh-CN" altLang="en-US" sz="2400" dirty="0" smtClean="0"/>
              <a:t>流入</a:t>
            </a:r>
            <a:r>
              <a:rPr lang="en-US" altLang="zh-CN" sz="2400" dirty="0" smtClean="0"/>
              <a:t>Count </a:t>
            </a:r>
            <a:r>
              <a:rPr lang="zh-CN" altLang="en-US" sz="2400" dirty="0" smtClean="0"/>
              <a:t>这个</a:t>
            </a:r>
            <a:r>
              <a:rPr lang="en-US" altLang="zh-CN" sz="2400" dirty="0" smtClean="0"/>
              <a:t>Bolt </a:t>
            </a:r>
            <a:r>
              <a:rPr lang="zh-CN" altLang="en-US" sz="2400" dirty="0" smtClean="0"/>
              <a:t>中进行</a:t>
            </a:r>
            <a:r>
              <a:rPr lang="en-US" altLang="zh-CN" sz="2400" dirty="0" smtClean="0"/>
              <a:t>keyword</a:t>
            </a:r>
          </a:p>
          <a:p>
            <a:pPr marL="0" indent="0">
              <a:buNone/>
            </a:pPr>
            <a:r>
              <a:rPr lang="zh-CN" altLang="en-US" sz="2400" dirty="0" smtClean="0"/>
              <a:t>计数，然后产生“</a:t>
            </a:r>
            <a:r>
              <a:rPr lang="en-US" altLang="zh-CN" sz="2400" dirty="0" smtClean="0"/>
              <a:t>count”</a:t>
            </a:r>
            <a:r>
              <a:rPr lang="zh-CN" altLang="en-US" sz="2400" dirty="0" smtClean="0"/>
              <a:t>流，</a:t>
            </a:r>
            <a:r>
              <a:rPr lang="zh-CN" altLang="en-US" sz="2400" dirty="0" smtClean="0">
                <a:solidFill>
                  <a:srgbClr val="FF0000"/>
                </a:solidFill>
              </a:rPr>
              <a:t>输出“</a:t>
            </a:r>
            <a:r>
              <a:rPr lang="en-US" altLang="zh-CN" sz="2400" dirty="0" err="1" smtClean="0">
                <a:solidFill>
                  <a:srgbClr val="FF0000"/>
                </a:solidFill>
              </a:rPr>
              <a:t>keywordcount</a:t>
            </a:r>
            <a:r>
              <a:rPr lang="en-US" altLang="zh-CN" sz="2400" dirty="0" smtClean="0">
                <a:solidFill>
                  <a:srgbClr val="FF0000"/>
                </a:solidFill>
              </a:rPr>
              <a:t>”</a:t>
            </a:r>
            <a:r>
              <a:rPr lang="zh-CN" altLang="en-US" sz="2400" dirty="0" smtClean="0">
                <a:solidFill>
                  <a:srgbClr val="FF0000"/>
                </a:solidFill>
              </a:rPr>
              <a:t>和</a:t>
            </a:r>
            <a:r>
              <a:rPr lang="en-US" altLang="zh-CN" sz="2400" dirty="0" smtClean="0">
                <a:solidFill>
                  <a:srgbClr val="FF0000"/>
                </a:solidFill>
              </a:rPr>
              <a:t>“count”</a:t>
            </a:r>
            <a:r>
              <a:rPr lang="zh-CN" altLang="en-US" sz="2400" dirty="0" smtClean="0">
                <a:solidFill>
                  <a:srgbClr val="FF0000"/>
                </a:solidFill>
              </a:rPr>
              <a:t>两个</a:t>
            </a:r>
            <a:r>
              <a:rPr lang="en-US" altLang="zh-CN" sz="2400" dirty="0" smtClean="0">
                <a:solidFill>
                  <a:srgbClr val="FF0000"/>
                </a:solidFill>
              </a:rPr>
              <a:t>Field</a:t>
            </a:r>
            <a:r>
              <a:rPr lang="zh-CN" altLang="en-US" sz="2400" dirty="0" smtClean="0"/>
              <a:t>。</a:t>
            </a:r>
            <a:endParaRPr lang="en-US" altLang="zh-CN" sz="2400" dirty="0" smtClean="0"/>
          </a:p>
          <a:p>
            <a:pPr marL="0" indent="0">
              <a:buNone/>
            </a:pPr>
            <a:endParaRPr lang="zh-CN" altLang="en-US" sz="2400" dirty="0" smtClean="0"/>
          </a:p>
          <a:p>
            <a:pPr marL="0" indent="0">
              <a:buNone/>
            </a:pPr>
            <a:r>
              <a:rPr lang="zh-CN" altLang="en-US" sz="2400" dirty="0" smtClean="0">
                <a:solidFill>
                  <a:srgbClr val="FF0000"/>
                </a:solidFill>
              </a:rPr>
              <a:t>为保证同一个</a:t>
            </a:r>
            <a:r>
              <a:rPr lang="en-US" altLang="zh-CN" sz="2400" dirty="0" smtClean="0">
                <a:solidFill>
                  <a:srgbClr val="FF0000"/>
                </a:solidFill>
              </a:rPr>
              <a:t>keyword </a:t>
            </a:r>
            <a:r>
              <a:rPr lang="zh-CN" altLang="en-US" sz="2400" dirty="0" smtClean="0">
                <a:solidFill>
                  <a:srgbClr val="FF0000"/>
                </a:solidFill>
              </a:rPr>
              <a:t>的数据被发送到同一个</a:t>
            </a:r>
            <a:r>
              <a:rPr lang="en-US" altLang="zh-CN" sz="2400" dirty="0" smtClean="0">
                <a:solidFill>
                  <a:srgbClr val="FF0000"/>
                </a:solidFill>
              </a:rPr>
              <a:t>Bolt </a:t>
            </a:r>
            <a:r>
              <a:rPr lang="zh-CN" altLang="en-US" sz="2400" dirty="0" smtClean="0">
                <a:solidFill>
                  <a:srgbClr val="FF0000"/>
                </a:solidFill>
              </a:rPr>
              <a:t>中处理，按照“</a:t>
            </a:r>
            <a:r>
              <a:rPr lang="en-US" altLang="zh-CN" sz="2400" dirty="0" smtClean="0">
                <a:solidFill>
                  <a:srgbClr val="FF0000"/>
                </a:solidFill>
              </a:rPr>
              <a:t>keyword</a:t>
            </a:r>
            <a:r>
              <a:rPr lang="zh-CN" altLang="en-US" sz="2400" dirty="0" smtClean="0">
                <a:solidFill>
                  <a:srgbClr val="FF0000"/>
                </a:solidFill>
              </a:rPr>
              <a:t>”字段进行</a:t>
            </a:r>
            <a:r>
              <a:rPr lang="en-US" altLang="zh-CN" sz="2400" dirty="0" err="1" smtClean="0">
                <a:solidFill>
                  <a:srgbClr val="FF0000"/>
                </a:solidFill>
              </a:rPr>
              <a:t>FieldsGrouping</a:t>
            </a:r>
            <a:r>
              <a:rPr lang="en-US" altLang="zh-CN" sz="2400" dirty="0" smtClean="0">
                <a:solidFill>
                  <a:srgbClr val="FF0000"/>
                </a:solidFill>
              </a:rPr>
              <a:t>; </a:t>
            </a:r>
          </a:p>
          <a:p>
            <a:pPr marL="0" indent="0">
              <a:buNone/>
            </a:pPr>
            <a:r>
              <a:rPr lang="en-US" sz="2400" dirty="0" err="1" smtClean="0">
                <a:solidFill>
                  <a:srgbClr val="3366FF"/>
                </a:solidFill>
              </a:rPr>
              <a:t>FieldsGrouping</a:t>
            </a:r>
            <a:r>
              <a:rPr lang="en-US" sz="2400" dirty="0" smtClean="0">
                <a:solidFill>
                  <a:srgbClr val="3366FF"/>
                </a:solidFill>
              </a:rPr>
              <a:t>：</a:t>
            </a:r>
            <a:r>
              <a:rPr lang="zh-CN" altLang="en-US" sz="2400" dirty="0" smtClean="0">
                <a:solidFill>
                  <a:srgbClr val="3366FF"/>
                </a:solidFill>
              </a:rPr>
              <a:t>按照字段分组，相同字段的</a:t>
            </a:r>
            <a:r>
              <a:rPr lang="en-US" sz="2400" dirty="0" err="1" smtClean="0">
                <a:solidFill>
                  <a:srgbClr val="3366FF"/>
                </a:solidFill>
              </a:rPr>
              <a:t>Tuple</a:t>
            </a:r>
            <a:r>
              <a:rPr lang="zh-CN" altLang="en-US" sz="2400" dirty="0" smtClean="0">
                <a:solidFill>
                  <a:srgbClr val="3366FF"/>
                </a:solidFill>
              </a:rPr>
              <a:t>分配到同一个</a:t>
            </a:r>
            <a:r>
              <a:rPr lang="en-US" sz="2400" dirty="0" smtClean="0">
                <a:solidFill>
                  <a:srgbClr val="3366FF"/>
                </a:solidFill>
              </a:rPr>
              <a:t>Task</a:t>
            </a:r>
            <a:r>
              <a:rPr lang="zh-CN" altLang="en-US" sz="2400" dirty="0" smtClean="0">
                <a:solidFill>
                  <a:srgbClr val="3366FF"/>
                </a:solidFill>
              </a:rPr>
              <a:t>。</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45</a:t>
            </a:fld>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应用实例：实时微博热词统计</a:t>
            </a:r>
            <a:endParaRPr lang="zh-CN" altLang="en-US" dirty="0"/>
          </a:p>
        </p:txBody>
      </p:sp>
      <p:sp>
        <p:nvSpPr>
          <p:cNvPr id="3" name="内容占位符 2"/>
          <p:cNvSpPr>
            <a:spLocks noGrp="1"/>
          </p:cNvSpPr>
          <p:nvPr>
            <p:ph idx="1"/>
          </p:nvPr>
        </p:nvSpPr>
        <p:spPr>
          <a:xfrm>
            <a:off x="503238" y="1357298"/>
            <a:ext cx="8183562" cy="5214974"/>
          </a:xfrm>
        </p:spPr>
        <p:txBody>
          <a:bodyPr/>
          <a:lstStyle/>
          <a:p>
            <a:pPr marL="0" indent="0">
              <a:buNone/>
            </a:pPr>
            <a:r>
              <a:rPr lang="en-US" altLang="zh-CN" sz="2000" dirty="0" smtClean="0"/>
              <a:t>public void execute ( </a:t>
            </a:r>
            <a:r>
              <a:rPr lang="en-US" altLang="zh-CN" sz="2000" dirty="0" err="1" smtClean="0"/>
              <a:t>Tuple</a:t>
            </a:r>
            <a:r>
              <a:rPr lang="en-US" altLang="zh-CN" sz="2000" dirty="0" smtClean="0"/>
              <a:t> </a:t>
            </a:r>
            <a:r>
              <a:rPr lang="en-US" altLang="zh-CN" sz="2000" dirty="0" err="1" smtClean="0"/>
              <a:t>tuple</a:t>
            </a:r>
            <a:r>
              <a:rPr lang="en-US" altLang="zh-CN" sz="2000" dirty="0" smtClean="0"/>
              <a:t>) {</a:t>
            </a:r>
          </a:p>
          <a:p>
            <a:pPr marL="0" indent="0">
              <a:buNone/>
            </a:pPr>
            <a:r>
              <a:rPr lang="en-US" altLang="zh-CN" sz="2000" dirty="0" smtClean="0"/>
              <a:t>if( ! counters</a:t>
            </a:r>
            <a:r>
              <a:rPr lang="zh-CN" altLang="en-US" sz="2000" dirty="0" smtClean="0"/>
              <a:t>． </a:t>
            </a:r>
            <a:r>
              <a:rPr lang="en-US" altLang="zh-CN" sz="2000" dirty="0" err="1" smtClean="0"/>
              <a:t>containsKey</a:t>
            </a:r>
            <a:r>
              <a:rPr lang="en-US" altLang="zh-CN" sz="2000" dirty="0" smtClean="0"/>
              <a:t>( </a:t>
            </a:r>
            <a:r>
              <a:rPr lang="en-US" altLang="zh-CN" sz="2000" dirty="0" err="1" smtClean="0"/>
              <a:t>str</a:t>
            </a:r>
            <a:r>
              <a:rPr lang="en-US" altLang="zh-CN" sz="2000" dirty="0" smtClean="0"/>
              <a:t>) )</a:t>
            </a:r>
          </a:p>
          <a:p>
            <a:pPr marL="0" indent="0">
              <a:buNone/>
            </a:pPr>
            <a:r>
              <a:rPr lang="en-US" altLang="zh-CN" sz="2000" dirty="0" smtClean="0"/>
              <a:t>{</a:t>
            </a:r>
            <a:r>
              <a:rPr lang="en-US" altLang="zh-CN" sz="2000" dirty="0" smtClean="0">
                <a:solidFill>
                  <a:srgbClr val="3366FF"/>
                </a:solidFill>
              </a:rPr>
              <a:t>/* </a:t>
            </a:r>
            <a:r>
              <a:rPr lang="zh-CN" altLang="en-US" sz="2000" dirty="0" smtClean="0">
                <a:solidFill>
                  <a:srgbClr val="3366FF"/>
                </a:solidFill>
              </a:rPr>
              <a:t>如果</a:t>
            </a:r>
            <a:r>
              <a:rPr lang="en-US" altLang="zh-CN" sz="2000" dirty="0" smtClean="0">
                <a:solidFill>
                  <a:srgbClr val="3366FF"/>
                </a:solidFill>
              </a:rPr>
              <a:t>keyword </a:t>
            </a:r>
            <a:r>
              <a:rPr lang="zh-CN" altLang="en-US" sz="2000" dirty="0" smtClean="0">
                <a:solidFill>
                  <a:srgbClr val="3366FF"/>
                </a:solidFill>
              </a:rPr>
              <a:t>不在哈希表中，则加入哈希表</a:t>
            </a:r>
            <a:r>
              <a:rPr lang="en-US" altLang="zh-CN" sz="2000" dirty="0" smtClean="0">
                <a:solidFill>
                  <a:srgbClr val="3366FF"/>
                </a:solidFill>
              </a:rPr>
              <a:t>*/</a:t>
            </a:r>
          </a:p>
          <a:p>
            <a:pPr marL="0" indent="0">
              <a:buNone/>
            </a:pPr>
            <a:r>
              <a:rPr lang="en-US" altLang="zh-CN" sz="2000" dirty="0" smtClean="0">
                <a:solidFill>
                  <a:srgbClr val="FF0000"/>
                </a:solidFill>
              </a:rPr>
              <a:t>     counters</a:t>
            </a:r>
            <a:r>
              <a:rPr lang="zh-CN" altLang="en-US" sz="2000" dirty="0" smtClean="0">
                <a:solidFill>
                  <a:srgbClr val="FF0000"/>
                </a:solidFill>
              </a:rPr>
              <a:t>． </a:t>
            </a:r>
            <a:r>
              <a:rPr lang="en-US" altLang="zh-CN" sz="2000" dirty="0" smtClean="0">
                <a:solidFill>
                  <a:srgbClr val="FF0000"/>
                </a:solidFill>
              </a:rPr>
              <a:t>put ( </a:t>
            </a:r>
            <a:r>
              <a:rPr lang="en-US" altLang="zh-CN" sz="2000" dirty="0" err="1" smtClean="0">
                <a:solidFill>
                  <a:srgbClr val="FF0000"/>
                </a:solidFill>
              </a:rPr>
              <a:t>str</a:t>
            </a:r>
            <a:r>
              <a:rPr lang="zh-CN" altLang="en-US" sz="2000" dirty="0" smtClean="0">
                <a:solidFill>
                  <a:srgbClr val="FF0000"/>
                </a:solidFill>
              </a:rPr>
              <a:t>，</a:t>
            </a:r>
            <a:r>
              <a:rPr lang="en-US" altLang="zh-CN" sz="2000" dirty="0" smtClean="0">
                <a:solidFill>
                  <a:srgbClr val="FF0000"/>
                </a:solidFill>
              </a:rPr>
              <a:t>1) ;</a:t>
            </a:r>
          </a:p>
          <a:p>
            <a:pPr marL="0" indent="0">
              <a:buNone/>
            </a:pPr>
            <a:r>
              <a:rPr lang="en-US" altLang="zh-CN" sz="2000" dirty="0" smtClean="0"/>
              <a:t>} else</a:t>
            </a:r>
            <a:r>
              <a:rPr lang="en-US" altLang="zh-CN" sz="2000" dirty="0" smtClean="0">
                <a:solidFill>
                  <a:srgbClr val="3366FF"/>
                </a:solidFill>
              </a:rPr>
              <a:t>/*</a:t>
            </a:r>
            <a:r>
              <a:rPr lang="zh-CN" altLang="en-US" sz="2000" dirty="0" smtClean="0">
                <a:solidFill>
                  <a:srgbClr val="3366FF"/>
                </a:solidFill>
              </a:rPr>
              <a:t>如果在其中，则把计数加</a:t>
            </a:r>
            <a:r>
              <a:rPr lang="en-US" altLang="zh-CN" sz="2000" dirty="0" smtClean="0">
                <a:solidFill>
                  <a:srgbClr val="3366FF"/>
                </a:solidFill>
              </a:rPr>
              <a:t>1* /</a:t>
            </a:r>
          </a:p>
          <a:p>
            <a:pPr marL="0" indent="0">
              <a:buNone/>
            </a:pPr>
            <a:r>
              <a:rPr lang="en-US" altLang="zh-CN" sz="2000" dirty="0" smtClean="0"/>
              <a:t>{   Integer c = counters</a:t>
            </a:r>
            <a:r>
              <a:rPr lang="zh-CN" altLang="en-US" sz="2000" dirty="0" smtClean="0"/>
              <a:t>． </a:t>
            </a:r>
            <a:r>
              <a:rPr lang="en-US" altLang="zh-CN" sz="2000" dirty="0" smtClean="0"/>
              <a:t>get ( </a:t>
            </a:r>
            <a:r>
              <a:rPr lang="en-US" altLang="zh-CN" sz="2000" dirty="0" err="1" smtClean="0"/>
              <a:t>str</a:t>
            </a:r>
            <a:r>
              <a:rPr lang="en-US" altLang="zh-CN" sz="2000" dirty="0" smtClean="0"/>
              <a:t>) </a:t>
            </a:r>
            <a:r>
              <a:rPr lang="en-US" altLang="zh-CN" sz="2000" dirty="0" smtClean="0">
                <a:solidFill>
                  <a:srgbClr val="FF0000"/>
                </a:solidFill>
              </a:rPr>
              <a:t>+ 1</a:t>
            </a:r>
            <a:r>
              <a:rPr lang="en-US" altLang="zh-CN" sz="2000" dirty="0" smtClean="0"/>
              <a:t>;</a:t>
            </a:r>
          </a:p>
          <a:p>
            <a:pPr marL="0" indent="0">
              <a:buNone/>
            </a:pPr>
            <a:r>
              <a:rPr lang="en-US" altLang="zh-CN" sz="2000" dirty="0" smtClean="0"/>
              <a:t>     </a:t>
            </a:r>
            <a:r>
              <a:rPr lang="en-US" altLang="zh-CN" sz="2000" dirty="0" smtClean="0">
                <a:solidFill>
                  <a:srgbClr val="FF0000"/>
                </a:solidFill>
              </a:rPr>
              <a:t>counters</a:t>
            </a:r>
            <a:r>
              <a:rPr lang="zh-CN" altLang="en-US" sz="2000" dirty="0" smtClean="0">
                <a:solidFill>
                  <a:srgbClr val="FF0000"/>
                </a:solidFill>
              </a:rPr>
              <a:t>． </a:t>
            </a:r>
            <a:r>
              <a:rPr lang="en-US" altLang="zh-CN" sz="2000" dirty="0" smtClean="0">
                <a:solidFill>
                  <a:srgbClr val="FF0000"/>
                </a:solidFill>
              </a:rPr>
              <a:t>put ( </a:t>
            </a:r>
            <a:r>
              <a:rPr lang="en-US" altLang="zh-CN" sz="2000" dirty="0" err="1" smtClean="0">
                <a:solidFill>
                  <a:srgbClr val="FF0000"/>
                </a:solidFill>
              </a:rPr>
              <a:t>str</a:t>
            </a:r>
            <a:r>
              <a:rPr lang="zh-CN" altLang="en-US" sz="2000" dirty="0" smtClean="0">
                <a:solidFill>
                  <a:srgbClr val="FF0000"/>
                </a:solidFill>
              </a:rPr>
              <a:t>，</a:t>
            </a:r>
            <a:r>
              <a:rPr lang="en-US" altLang="zh-CN" sz="2000" dirty="0" smtClean="0">
                <a:solidFill>
                  <a:srgbClr val="FF0000"/>
                </a:solidFill>
              </a:rPr>
              <a:t>c) ;</a:t>
            </a:r>
          </a:p>
          <a:p>
            <a:pPr marL="0" indent="0">
              <a:buNone/>
            </a:pPr>
            <a:r>
              <a:rPr lang="en-US" altLang="zh-CN" sz="2000" dirty="0" smtClean="0"/>
              <a:t>}</a:t>
            </a:r>
          </a:p>
          <a:p>
            <a:pPr marL="0" indent="0">
              <a:buNone/>
            </a:pPr>
            <a:r>
              <a:rPr lang="en-US" altLang="zh-CN" sz="2000" dirty="0" smtClean="0"/>
              <a:t>collector</a:t>
            </a:r>
            <a:r>
              <a:rPr lang="zh-CN" altLang="en-US" sz="2000" dirty="0" smtClean="0"/>
              <a:t>． </a:t>
            </a:r>
            <a:r>
              <a:rPr lang="en-US" altLang="zh-CN" sz="2000" dirty="0" smtClean="0">
                <a:solidFill>
                  <a:srgbClr val="FF0000"/>
                </a:solidFill>
              </a:rPr>
              <a:t>emit </a:t>
            </a:r>
            <a:r>
              <a:rPr lang="en-US" altLang="zh-CN" sz="2000" dirty="0" smtClean="0"/>
              <a:t>( new Values ( </a:t>
            </a:r>
            <a:r>
              <a:rPr lang="en-US" altLang="zh-CN" sz="2000" dirty="0" err="1" smtClean="0"/>
              <a:t>obj</a:t>
            </a:r>
            <a:r>
              <a:rPr lang="zh-CN" altLang="en-US" sz="2000" dirty="0" smtClean="0"/>
              <a:t>， </a:t>
            </a:r>
            <a:r>
              <a:rPr lang="en-US" altLang="zh-CN" sz="2000" dirty="0" err="1" smtClean="0"/>
              <a:t>totalObjects</a:t>
            </a:r>
            <a:endParaRPr lang="en-US" altLang="zh-CN" sz="2000" dirty="0" smtClean="0"/>
          </a:p>
          <a:p>
            <a:pPr marL="0" indent="0">
              <a:buNone/>
            </a:pPr>
            <a:r>
              <a:rPr lang="en-US" altLang="zh-CN" sz="2000" dirty="0" smtClean="0"/>
              <a:t>( </a:t>
            </a:r>
            <a:r>
              <a:rPr lang="en-US" altLang="zh-CN" sz="2000" dirty="0" err="1" smtClean="0"/>
              <a:t>obj</a:t>
            </a:r>
            <a:r>
              <a:rPr lang="en-US" altLang="zh-CN" sz="2000" dirty="0" smtClean="0"/>
              <a:t>) ) ) </a:t>
            </a:r>
            <a:r>
              <a:rPr lang="en-US" altLang="zh-CN" sz="2000" dirty="0" smtClean="0">
                <a:solidFill>
                  <a:srgbClr val="3366FF"/>
                </a:solidFill>
              </a:rPr>
              <a:t>;/*</a:t>
            </a:r>
            <a:r>
              <a:rPr lang="zh-CN" altLang="en-US" sz="2000" dirty="0" smtClean="0">
                <a:solidFill>
                  <a:srgbClr val="3366FF"/>
                </a:solidFill>
              </a:rPr>
              <a:t>输出“</a:t>
            </a:r>
            <a:r>
              <a:rPr lang="en-US" altLang="zh-CN" sz="2000" dirty="0" err="1" smtClean="0">
                <a:solidFill>
                  <a:srgbClr val="3366FF"/>
                </a:solidFill>
              </a:rPr>
              <a:t>keywordcount</a:t>
            </a:r>
            <a:r>
              <a:rPr lang="en-US" altLang="zh-CN" sz="2000" dirty="0" smtClean="0">
                <a:solidFill>
                  <a:srgbClr val="3366FF"/>
                </a:solidFill>
              </a:rPr>
              <a:t>”</a:t>
            </a:r>
            <a:r>
              <a:rPr lang="zh-CN" altLang="en-US" sz="2000" dirty="0" smtClean="0">
                <a:solidFill>
                  <a:srgbClr val="3366FF"/>
                </a:solidFill>
              </a:rPr>
              <a:t>和</a:t>
            </a:r>
            <a:r>
              <a:rPr lang="en-US" altLang="zh-CN" sz="2000" dirty="0" smtClean="0">
                <a:solidFill>
                  <a:srgbClr val="3366FF"/>
                </a:solidFill>
              </a:rPr>
              <a:t>“count”</a:t>
            </a:r>
            <a:r>
              <a:rPr lang="zh-CN" altLang="en-US" sz="2000" dirty="0" smtClean="0">
                <a:solidFill>
                  <a:srgbClr val="3366FF"/>
                </a:solidFill>
              </a:rPr>
              <a:t>两个</a:t>
            </a:r>
            <a:r>
              <a:rPr lang="en-US" altLang="zh-CN" sz="2000" dirty="0" smtClean="0">
                <a:solidFill>
                  <a:srgbClr val="3366FF"/>
                </a:solidFill>
              </a:rPr>
              <a:t>Field*/</a:t>
            </a:r>
          </a:p>
          <a:p>
            <a:pPr marL="0" indent="0">
              <a:buNone/>
            </a:pPr>
            <a:r>
              <a:rPr lang="en-US" altLang="zh-CN" sz="2000" dirty="0" smtClean="0"/>
              <a:t>......</a:t>
            </a:r>
            <a:r>
              <a:rPr lang="en-US" altLang="zh-CN" sz="2000" dirty="0" smtClean="0">
                <a:solidFill>
                  <a:srgbClr val="3366FF"/>
                </a:solidFill>
              </a:rPr>
              <a:t>/*</a:t>
            </a:r>
            <a:r>
              <a:rPr lang="zh-CN" altLang="en-US" sz="2000" dirty="0" smtClean="0">
                <a:solidFill>
                  <a:srgbClr val="3366FF"/>
                </a:solidFill>
              </a:rPr>
              <a:t>确认此元组处理完</a:t>
            </a:r>
            <a:r>
              <a:rPr lang="en-US" altLang="zh-CN" sz="2000" dirty="0" smtClean="0">
                <a:solidFill>
                  <a:srgbClr val="3366FF"/>
                </a:solidFill>
              </a:rPr>
              <a:t>*/</a:t>
            </a:r>
            <a:endParaRPr lang="zh-CN" altLang="en-US" sz="2000" dirty="0" smtClean="0">
              <a:solidFill>
                <a:srgbClr val="3366FF"/>
              </a:solidFill>
            </a:endParaRPr>
          </a:p>
          <a:p>
            <a:pPr marL="0" indent="0">
              <a:buNone/>
            </a:pPr>
            <a:r>
              <a:rPr lang="en-US" altLang="zh-CN" sz="2000" dirty="0" smtClean="0"/>
              <a:t>}</a:t>
            </a:r>
            <a:endParaRPr lang="zh-CN" altLang="en-US" sz="20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46</a:t>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应用实例：实时微博热词统计</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Rank</a:t>
            </a:r>
            <a:r>
              <a:rPr lang="zh-CN" altLang="en-US" dirty="0" smtClean="0"/>
              <a:t>组件实现：</a:t>
            </a:r>
            <a:endParaRPr lang="en-US" altLang="zh-CN" dirty="0" smtClean="0"/>
          </a:p>
          <a:p>
            <a:pPr marL="0" indent="0">
              <a:buNone/>
            </a:pPr>
            <a:r>
              <a:rPr lang="zh-CN" altLang="en-US" dirty="0" smtClean="0"/>
              <a:t>    该组件按照“</a:t>
            </a:r>
            <a:r>
              <a:rPr lang="en-US" altLang="zh-CN" dirty="0" smtClean="0"/>
              <a:t>count”</a:t>
            </a:r>
            <a:r>
              <a:rPr lang="zh-CN" altLang="en-US" dirty="0" smtClean="0"/>
              <a:t>流的“</a:t>
            </a:r>
            <a:r>
              <a:rPr lang="en-US" altLang="zh-CN" dirty="0" err="1" smtClean="0"/>
              <a:t>keywordcount</a:t>
            </a:r>
            <a:r>
              <a:rPr lang="en-US" altLang="zh-CN" dirty="0" smtClean="0"/>
              <a:t>”</a:t>
            </a:r>
            <a:r>
              <a:rPr lang="zh-CN" altLang="en-US" dirty="0" smtClean="0"/>
              <a:t>字段进行</a:t>
            </a:r>
            <a:r>
              <a:rPr lang="en-US" altLang="zh-CN" dirty="0" err="1" smtClean="0"/>
              <a:t>FieldsGrouping</a:t>
            </a:r>
            <a:r>
              <a:rPr lang="zh-CN" altLang="en-US" dirty="0" smtClean="0"/>
              <a:t>，</a:t>
            </a:r>
            <a:r>
              <a:rPr lang="en-US" altLang="zh-CN" dirty="0" smtClean="0"/>
              <a:t> </a:t>
            </a:r>
            <a:r>
              <a:rPr lang="zh-CN" altLang="en-US" dirty="0" smtClean="0"/>
              <a:t>在组件内维护</a:t>
            </a:r>
            <a:r>
              <a:rPr lang="en-US" altLang="zh-CN" dirty="0" smtClean="0"/>
              <a:t>Top N</a:t>
            </a:r>
            <a:r>
              <a:rPr lang="zh-CN" altLang="en-US" dirty="0" smtClean="0"/>
              <a:t>个局部热词。</a:t>
            </a:r>
            <a:r>
              <a:rPr lang="zh-CN" altLang="en-US" dirty="0" smtClean="0">
                <a:solidFill>
                  <a:srgbClr val="3366FF"/>
                </a:solidFill>
              </a:rPr>
              <a:t>如果超过</a:t>
            </a:r>
            <a:r>
              <a:rPr lang="en-US" altLang="zh-CN" dirty="0" smtClean="0">
                <a:solidFill>
                  <a:srgbClr val="3366FF"/>
                </a:solidFill>
              </a:rPr>
              <a:t>Top N </a:t>
            </a:r>
            <a:r>
              <a:rPr lang="zh-CN" altLang="en-US" dirty="0" smtClean="0">
                <a:solidFill>
                  <a:srgbClr val="3366FF"/>
                </a:solidFill>
              </a:rPr>
              <a:t>个热词，则将排在最后的热词移除。</a:t>
            </a:r>
            <a:endParaRPr lang="en-US" altLang="zh-CN" dirty="0" smtClean="0">
              <a:solidFill>
                <a:srgbClr val="3366FF"/>
              </a:solidFill>
            </a:endParaRPr>
          </a:p>
          <a:p>
            <a:pPr marL="0" indent="0">
              <a:buNone/>
            </a:pPr>
            <a:r>
              <a:rPr lang="zh-CN" altLang="en-US" dirty="0" smtClean="0"/>
              <a:t>    同时，每隔一定时间</a:t>
            </a:r>
            <a:r>
              <a:rPr lang="en-US" altLang="zh-CN" dirty="0" smtClean="0"/>
              <a:t>( 2 s) </a:t>
            </a:r>
            <a:r>
              <a:rPr lang="zh-CN" altLang="en-US" dirty="0" smtClean="0"/>
              <a:t>产生</a:t>
            </a:r>
            <a:r>
              <a:rPr lang="en-US" altLang="zh-CN" dirty="0" smtClean="0"/>
              <a:t>“rank”</a:t>
            </a:r>
            <a:r>
              <a:rPr lang="zh-CN" altLang="en-US" dirty="0" smtClean="0"/>
              <a:t>流，输出“</a:t>
            </a:r>
            <a:r>
              <a:rPr lang="en-US" altLang="zh-CN" dirty="0" smtClean="0"/>
              <a:t>list”</a:t>
            </a:r>
            <a:r>
              <a:rPr lang="zh-CN" altLang="en-US" dirty="0" smtClean="0"/>
              <a:t>字段，计算出的局部</a:t>
            </a:r>
            <a:r>
              <a:rPr lang="en-US" altLang="zh-CN" dirty="0" smtClean="0"/>
              <a:t>Top N </a:t>
            </a:r>
            <a:r>
              <a:rPr lang="zh-CN" altLang="en-US" dirty="0" smtClean="0"/>
              <a:t>结果到下一级组件“</a:t>
            </a:r>
            <a:r>
              <a:rPr lang="en-US" altLang="zh-CN" dirty="0" smtClean="0"/>
              <a:t>merge</a:t>
            </a:r>
            <a:r>
              <a:rPr lang="zh-CN" altLang="en-US" dirty="0" smtClean="0"/>
              <a:t>”汇总处理。</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47</a:t>
            </a:fld>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应用实例：实时微博热词统计</a:t>
            </a:r>
            <a:endParaRPr lang="zh-CN" altLang="en-US" dirty="0"/>
          </a:p>
        </p:txBody>
      </p:sp>
      <p:sp>
        <p:nvSpPr>
          <p:cNvPr id="3" name="内容占位符 2"/>
          <p:cNvSpPr>
            <a:spLocks noGrp="1"/>
          </p:cNvSpPr>
          <p:nvPr>
            <p:ph idx="1"/>
          </p:nvPr>
        </p:nvSpPr>
        <p:spPr>
          <a:xfrm>
            <a:off x="357158" y="1214422"/>
            <a:ext cx="8786842" cy="5286412"/>
          </a:xfrm>
        </p:spPr>
        <p:txBody>
          <a:bodyPr/>
          <a:lstStyle/>
          <a:p>
            <a:pPr marL="0" indent="0">
              <a:buNone/>
            </a:pPr>
            <a:r>
              <a:rPr lang="en-US" altLang="zh-CN" sz="2400" dirty="0" smtClean="0"/>
              <a:t>execute( </a:t>
            </a:r>
            <a:r>
              <a:rPr lang="en-US" altLang="zh-CN" sz="2400" dirty="0" err="1" smtClean="0"/>
              <a:t>Tuple</a:t>
            </a:r>
            <a:r>
              <a:rPr lang="en-US" altLang="zh-CN" sz="2400" dirty="0" smtClean="0"/>
              <a:t> </a:t>
            </a:r>
            <a:r>
              <a:rPr lang="en-US" altLang="zh-CN" sz="2400" dirty="0" err="1" smtClean="0"/>
              <a:t>tuple</a:t>
            </a:r>
            <a:r>
              <a:rPr lang="zh-CN" altLang="en-US" sz="2400" dirty="0" smtClean="0"/>
              <a:t>，</a:t>
            </a:r>
            <a:r>
              <a:rPr lang="en-US" altLang="zh-CN" sz="2400" dirty="0" err="1" smtClean="0"/>
              <a:t>BasicOutputCollector</a:t>
            </a:r>
            <a:r>
              <a:rPr lang="en-US" altLang="zh-CN" sz="2400" dirty="0" smtClean="0"/>
              <a:t> collector)</a:t>
            </a:r>
          </a:p>
          <a:p>
            <a:pPr marL="0" indent="0">
              <a:buNone/>
            </a:pPr>
            <a:r>
              <a:rPr lang="en-US" altLang="zh-CN" sz="2400" dirty="0" smtClean="0"/>
              <a:t>{   Object </a:t>
            </a:r>
            <a:r>
              <a:rPr lang="en-US" altLang="zh-CN" sz="2400" dirty="0" smtClean="0">
                <a:solidFill>
                  <a:srgbClr val="FF0000"/>
                </a:solidFill>
              </a:rPr>
              <a:t>tag =</a:t>
            </a:r>
            <a:r>
              <a:rPr lang="en-US" altLang="zh-CN" sz="2400" dirty="0" smtClean="0"/>
              <a:t> </a:t>
            </a:r>
            <a:r>
              <a:rPr lang="en-US" altLang="zh-CN" sz="2400" dirty="0" err="1" smtClean="0"/>
              <a:t>tuple</a:t>
            </a:r>
            <a:r>
              <a:rPr lang="zh-CN" altLang="en-US" sz="2400" dirty="0" smtClean="0"/>
              <a:t>． </a:t>
            </a:r>
            <a:r>
              <a:rPr lang="en-US" altLang="zh-CN" sz="2400" dirty="0" err="1" smtClean="0"/>
              <a:t>getValue</a:t>
            </a:r>
            <a:r>
              <a:rPr lang="en-US" altLang="zh-CN" sz="2400" dirty="0" smtClean="0"/>
              <a:t>( 0) ;</a:t>
            </a:r>
          </a:p>
          <a:p>
            <a:pPr marL="0" indent="0">
              <a:buNone/>
            </a:pPr>
            <a:r>
              <a:rPr lang="en-US" altLang="zh-CN" sz="2400" dirty="0" smtClean="0"/>
              <a:t>     Integer </a:t>
            </a:r>
            <a:r>
              <a:rPr lang="en-US" altLang="zh-CN" sz="2400" dirty="0" err="1" smtClean="0"/>
              <a:t>existingIndex</a:t>
            </a:r>
            <a:r>
              <a:rPr lang="en-US" altLang="zh-CN" sz="2400" dirty="0" smtClean="0"/>
              <a:t> = </a:t>
            </a:r>
            <a:r>
              <a:rPr lang="en-US" altLang="zh-CN" sz="2400" dirty="0" smtClean="0">
                <a:solidFill>
                  <a:srgbClr val="FF0000"/>
                </a:solidFill>
              </a:rPr>
              <a:t>_find( tag) </a:t>
            </a:r>
            <a:r>
              <a:rPr lang="en-US" altLang="zh-CN" sz="2400" dirty="0" smtClean="0"/>
              <a:t>;</a:t>
            </a:r>
          </a:p>
          <a:p>
            <a:pPr marL="0" indent="0">
              <a:buNone/>
            </a:pPr>
            <a:r>
              <a:rPr lang="en-US" altLang="zh-CN" sz="2400" dirty="0" smtClean="0"/>
              <a:t>     if ( null == </a:t>
            </a:r>
            <a:r>
              <a:rPr lang="en-US" altLang="zh-CN" sz="2400" dirty="0" err="1" smtClean="0"/>
              <a:t>existingIndex</a:t>
            </a:r>
            <a:r>
              <a:rPr lang="en-US" altLang="zh-CN" sz="2400" dirty="0" smtClean="0"/>
              <a:t>)</a:t>
            </a:r>
            <a:r>
              <a:rPr lang="zh-CN" altLang="en-US" sz="2400" dirty="0" smtClean="0"/>
              <a:t> </a:t>
            </a:r>
            <a:r>
              <a:rPr lang="en-US" altLang="zh-CN" sz="2400" dirty="0" smtClean="0">
                <a:solidFill>
                  <a:srgbClr val="FF0000"/>
                </a:solidFill>
              </a:rPr>
              <a:t>//</a:t>
            </a:r>
            <a:r>
              <a:rPr lang="zh-CN" altLang="en-US" sz="2400" dirty="0" smtClean="0">
                <a:solidFill>
                  <a:srgbClr val="FF0000"/>
                </a:solidFill>
              </a:rPr>
              <a:t>如果元素不存在，则加入集合中</a:t>
            </a:r>
            <a:endParaRPr lang="en-US" altLang="zh-CN" sz="2400" dirty="0" smtClean="0">
              <a:solidFill>
                <a:srgbClr val="FF0000"/>
              </a:solidFill>
            </a:endParaRPr>
          </a:p>
          <a:p>
            <a:pPr marL="0" indent="0">
              <a:buNone/>
            </a:pPr>
            <a:r>
              <a:rPr lang="en-US" altLang="zh-CN" sz="2400" dirty="0" smtClean="0"/>
              <a:t>    {  rankings</a:t>
            </a:r>
            <a:r>
              <a:rPr lang="zh-CN" altLang="en-US" sz="2400" dirty="0" smtClean="0"/>
              <a:t>．</a:t>
            </a:r>
            <a:r>
              <a:rPr lang="en-US" altLang="zh-CN" sz="2400" dirty="0" smtClean="0">
                <a:solidFill>
                  <a:srgbClr val="FF0000"/>
                </a:solidFill>
              </a:rPr>
              <a:t>set</a:t>
            </a:r>
            <a:r>
              <a:rPr lang="en-US" altLang="zh-CN" sz="2400" dirty="0" smtClean="0"/>
              <a:t>(</a:t>
            </a:r>
            <a:r>
              <a:rPr lang="en-US" altLang="zh-CN" sz="2400" dirty="0" err="1" smtClean="0"/>
              <a:t>existingIndex</a:t>
            </a:r>
            <a:r>
              <a:rPr lang="zh-CN" altLang="en-US" sz="2400" dirty="0" smtClean="0"/>
              <a:t>，</a:t>
            </a:r>
            <a:r>
              <a:rPr lang="en-US" altLang="zh-CN" sz="2400" dirty="0" err="1" smtClean="0"/>
              <a:t>tuple.getValues</a:t>
            </a:r>
            <a:r>
              <a:rPr lang="en-US" altLang="zh-CN" sz="2400" dirty="0" smtClean="0"/>
              <a:t> </a:t>
            </a:r>
            <a:r>
              <a:rPr lang="en-US" altLang="zh-CN" sz="1600" dirty="0" smtClean="0"/>
              <a:t>( ) ) ;</a:t>
            </a:r>
          </a:p>
          <a:p>
            <a:pPr marL="0" indent="0">
              <a:buNone/>
            </a:pPr>
            <a:r>
              <a:rPr lang="en-US" altLang="zh-CN" sz="2400" dirty="0" smtClean="0"/>
              <a:t>     } else</a:t>
            </a:r>
            <a:r>
              <a:rPr lang="en-US" altLang="zh-CN" sz="2400" dirty="0" smtClean="0">
                <a:solidFill>
                  <a:srgbClr val="FF0000"/>
                </a:solidFill>
              </a:rPr>
              <a:t>//</a:t>
            </a:r>
            <a:r>
              <a:rPr lang="zh-CN" altLang="en-US" sz="2400" dirty="0" smtClean="0">
                <a:solidFill>
                  <a:srgbClr val="FF0000"/>
                </a:solidFill>
              </a:rPr>
              <a:t>如果存在就增加计数更新值</a:t>
            </a:r>
            <a:endParaRPr lang="en-US" altLang="zh-CN" sz="2400" dirty="0" smtClean="0">
              <a:solidFill>
                <a:srgbClr val="FF0000"/>
              </a:solidFill>
            </a:endParaRPr>
          </a:p>
          <a:p>
            <a:pPr marL="0" indent="0">
              <a:buNone/>
            </a:pPr>
            <a:r>
              <a:rPr lang="en-US" altLang="zh-CN" sz="2400" dirty="0" smtClean="0"/>
              <a:t>    {</a:t>
            </a:r>
          </a:p>
          <a:p>
            <a:pPr marL="0" indent="0">
              <a:buNone/>
            </a:pPr>
            <a:r>
              <a:rPr lang="en-US" altLang="zh-CN" sz="2400" dirty="0" smtClean="0"/>
              <a:t>        rankings</a:t>
            </a:r>
            <a:r>
              <a:rPr lang="zh-CN" altLang="en-US" sz="2400" dirty="0" smtClean="0"/>
              <a:t>． </a:t>
            </a:r>
            <a:r>
              <a:rPr lang="en-US" altLang="zh-CN" sz="2400" dirty="0" smtClean="0">
                <a:solidFill>
                  <a:srgbClr val="FF0000"/>
                </a:solidFill>
              </a:rPr>
              <a:t>add</a:t>
            </a:r>
            <a:r>
              <a:rPr lang="en-US" altLang="zh-CN" sz="2400" dirty="0" smtClean="0"/>
              <a:t>( </a:t>
            </a:r>
            <a:r>
              <a:rPr lang="en-US" altLang="zh-CN" sz="2400" dirty="0" err="1" smtClean="0"/>
              <a:t>tuple</a:t>
            </a:r>
            <a:r>
              <a:rPr lang="zh-CN" altLang="en-US" sz="2400" dirty="0" smtClean="0"/>
              <a:t>． </a:t>
            </a:r>
            <a:r>
              <a:rPr lang="en-US" altLang="zh-CN" sz="2400" dirty="0" err="1" smtClean="0"/>
              <a:t>getValues</a:t>
            </a:r>
            <a:r>
              <a:rPr lang="en-US" altLang="zh-CN" sz="2400" dirty="0" smtClean="0"/>
              <a:t>( ) ) ;</a:t>
            </a:r>
          </a:p>
          <a:p>
            <a:pPr marL="0" indent="0">
              <a:buNone/>
            </a:pPr>
            <a:r>
              <a:rPr lang="en-US" altLang="zh-CN" sz="2400" dirty="0" smtClean="0"/>
              <a:t>    }</a:t>
            </a:r>
          </a:p>
          <a:p>
            <a:pPr marL="0" indent="0">
              <a:buNone/>
            </a:pPr>
            <a:r>
              <a:rPr lang="zh-CN" altLang="en-US" sz="2400" dirty="0" smtClean="0">
                <a:solidFill>
                  <a:srgbClr val="3366FF"/>
                </a:solidFill>
              </a:rPr>
              <a:t>   （待续。。。）</a:t>
            </a:r>
            <a:endParaRPr lang="en-US" altLang="zh-CN" sz="2400" dirty="0" smtClean="0">
              <a:solidFill>
                <a:srgbClr val="3366FF"/>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48</a:t>
            </a:fld>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应用实例：实时微博热词统计</a:t>
            </a:r>
            <a:endParaRPr lang="zh-CN" altLang="en-US" dirty="0"/>
          </a:p>
        </p:txBody>
      </p:sp>
      <p:sp>
        <p:nvSpPr>
          <p:cNvPr id="3" name="内容占位符 2"/>
          <p:cNvSpPr>
            <a:spLocks noGrp="1"/>
          </p:cNvSpPr>
          <p:nvPr>
            <p:ph idx="1"/>
          </p:nvPr>
        </p:nvSpPr>
        <p:spPr>
          <a:xfrm>
            <a:off x="503238" y="1357298"/>
            <a:ext cx="8183562" cy="4857784"/>
          </a:xfrm>
        </p:spPr>
        <p:txBody>
          <a:bodyPr/>
          <a:lstStyle/>
          <a:p>
            <a:pPr marL="0" indent="0">
              <a:buNone/>
            </a:pPr>
            <a:r>
              <a:rPr lang="zh-CN" altLang="en-US" dirty="0" smtClean="0">
                <a:solidFill>
                  <a:srgbClr val="FF0000"/>
                </a:solidFill>
              </a:rPr>
              <a:t>对</a:t>
            </a:r>
            <a:r>
              <a:rPr lang="en-US" altLang="zh-CN" dirty="0" smtClean="0">
                <a:solidFill>
                  <a:srgbClr val="FF0000"/>
                </a:solidFill>
              </a:rPr>
              <a:t>rankings </a:t>
            </a:r>
            <a:r>
              <a:rPr lang="zh-CN" altLang="en-US" dirty="0" smtClean="0">
                <a:solidFill>
                  <a:srgbClr val="FF0000"/>
                </a:solidFill>
              </a:rPr>
              <a:t>列表排序；</a:t>
            </a:r>
          </a:p>
          <a:p>
            <a:pPr marL="0" indent="0">
              <a:buNone/>
            </a:pPr>
            <a:r>
              <a:rPr lang="en-US" altLang="zh-CN" dirty="0" smtClean="0"/>
              <a:t>if ( rankings</a:t>
            </a:r>
            <a:r>
              <a:rPr lang="zh-CN" altLang="en-US" dirty="0" smtClean="0"/>
              <a:t>． </a:t>
            </a:r>
            <a:r>
              <a:rPr lang="en-US" altLang="zh-CN" dirty="0" smtClean="0"/>
              <a:t>size( ) </a:t>
            </a:r>
            <a:r>
              <a:rPr lang="zh-CN" altLang="en-US" dirty="0" smtClean="0"/>
              <a:t>＞ </a:t>
            </a:r>
            <a:r>
              <a:rPr lang="en-US" altLang="zh-CN" dirty="0" smtClean="0"/>
              <a:t>_count) {</a:t>
            </a:r>
          </a:p>
          <a:p>
            <a:pPr marL="0" indent="0">
              <a:buNone/>
            </a:pPr>
            <a:r>
              <a:rPr lang="zh-CN" altLang="en-US" dirty="0" smtClean="0"/>
              <a:t>   </a:t>
            </a:r>
            <a:r>
              <a:rPr lang="zh-CN" altLang="en-US" dirty="0" smtClean="0">
                <a:solidFill>
                  <a:srgbClr val="FF0000"/>
                </a:solidFill>
              </a:rPr>
              <a:t>移除末尾的元素；</a:t>
            </a:r>
          </a:p>
          <a:p>
            <a:pPr marL="0" indent="0">
              <a:buNone/>
            </a:pPr>
            <a:r>
              <a:rPr lang="en-US" altLang="zh-CN" dirty="0" smtClean="0"/>
              <a:t>}</a:t>
            </a:r>
          </a:p>
          <a:p>
            <a:pPr marL="0" indent="0">
              <a:buNone/>
            </a:pPr>
            <a:r>
              <a:rPr lang="en-US" altLang="zh-CN" dirty="0" smtClean="0"/>
              <a:t>long </a:t>
            </a:r>
            <a:r>
              <a:rPr lang="en-US" altLang="zh-CN" dirty="0" err="1" smtClean="0"/>
              <a:t>currentTime</a:t>
            </a:r>
            <a:r>
              <a:rPr lang="en-US" altLang="zh-CN" dirty="0" smtClean="0"/>
              <a:t> = </a:t>
            </a:r>
            <a:r>
              <a:rPr lang="zh-CN" altLang="en-US" dirty="0" smtClean="0"/>
              <a:t>系统当前时间；</a:t>
            </a:r>
            <a:endParaRPr lang="en-US" altLang="zh-CN" dirty="0" smtClean="0"/>
          </a:p>
          <a:p>
            <a:pPr marL="0" indent="0">
              <a:buNone/>
            </a:pPr>
            <a:r>
              <a:rPr lang="en-US" altLang="zh-CN" dirty="0" smtClean="0"/>
              <a:t>if( </a:t>
            </a:r>
            <a:r>
              <a:rPr lang="zh-CN" altLang="en-US" dirty="0" smtClean="0"/>
              <a:t>时间过去</a:t>
            </a:r>
            <a:r>
              <a:rPr lang="en-US" altLang="zh-CN" dirty="0" smtClean="0"/>
              <a:t>2 s)</a:t>
            </a:r>
          </a:p>
          <a:p>
            <a:pPr marL="0" indent="0">
              <a:buNone/>
            </a:pPr>
            <a:r>
              <a:rPr lang="zh-CN" altLang="en-US" dirty="0" smtClean="0"/>
              <a:t>   </a:t>
            </a:r>
            <a:r>
              <a:rPr lang="zh-CN" altLang="en-US" dirty="0" smtClean="0">
                <a:solidFill>
                  <a:srgbClr val="FF0000"/>
                </a:solidFill>
              </a:rPr>
              <a:t>发射列表，更新当前时间；</a:t>
            </a:r>
          </a:p>
          <a:p>
            <a:pPr marL="0" indent="0">
              <a:buNone/>
            </a:pP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49</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 VS. </a:t>
            </a:r>
            <a:r>
              <a:rPr lang="en-US" altLang="zh-CN" dirty="0" err="1" smtClean="0"/>
              <a:t>hadoop</a:t>
            </a:r>
            <a:endParaRPr lang="zh-CN" altLang="en-US" dirty="0"/>
          </a:p>
        </p:txBody>
      </p:sp>
      <p:sp>
        <p:nvSpPr>
          <p:cNvPr id="3" name="内容占位符 2"/>
          <p:cNvSpPr>
            <a:spLocks noGrp="1"/>
          </p:cNvSpPr>
          <p:nvPr>
            <p:ph idx="1"/>
          </p:nvPr>
        </p:nvSpPr>
        <p:spPr>
          <a:xfrm>
            <a:off x="503238" y="1557338"/>
            <a:ext cx="8173218" cy="4895998"/>
          </a:xfrm>
        </p:spPr>
        <p:txBody>
          <a:bodyPr/>
          <a:lstStyle/>
          <a:p>
            <a:pPr marL="0" indent="0">
              <a:buNone/>
            </a:pPr>
            <a:r>
              <a:rPr lang="en-US" altLang="zh-CN" sz="2400" dirty="0" err="1" smtClean="0"/>
              <a:t>Hadoop</a:t>
            </a:r>
            <a:r>
              <a:rPr lang="zh-CN" altLang="en-US" sz="2400" dirty="0" smtClean="0"/>
              <a:t>本质上是一个批处理系统：</a:t>
            </a:r>
            <a:endParaRPr lang="en-US" altLang="zh-CN" sz="2400" dirty="0" smtClean="0"/>
          </a:p>
          <a:p>
            <a:pPr marL="0" indent="0">
              <a:buNone/>
            </a:pPr>
            <a:r>
              <a:rPr lang="zh-CN" altLang="en-US" sz="2400" dirty="0" smtClean="0"/>
              <a:t>数据→</a:t>
            </a:r>
            <a:r>
              <a:rPr lang="en-US" altLang="zh-CN" sz="2400" dirty="0" err="1" smtClean="0"/>
              <a:t>Hadoop</a:t>
            </a:r>
            <a:r>
              <a:rPr lang="en-US" altLang="zh-CN" sz="2400" dirty="0" smtClean="0"/>
              <a:t> HDFS</a:t>
            </a:r>
            <a:r>
              <a:rPr lang="zh-CN" altLang="en-US" sz="2400" dirty="0" smtClean="0"/>
              <a:t> → 分发到各个节点进行处理→ 处理任务完成→数据结果再次返回</a:t>
            </a:r>
            <a:r>
              <a:rPr lang="en-US" altLang="zh-CN" sz="2400" dirty="0" smtClean="0"/>
              <a:t>HDFS</a:t>
            </a:r>
            <a:r>
              <a:rPr lang="zh-CN" altLang="en-US" sz="2400" dirty="0" smtClean="0"/>
              <a:t>。</a:t>
            </a:r>
            <a:endParaRPr lang="en-US" altLang="zh-CN" sz="2400" dirty="0" smtClean="0"/>
          </a:p>
          <a:p>
            <a:pPr marL="0" indent="0">
              <a:buNone/>
            </a:pPr>
            <a:endParaRPr lang="en-US" altLang="zh-CN" sz="2400" dirty="0" smtClean="0"/>
          </a:p>
          <a:p>
            <a:pPr marL="0" indent="0">
              <a:buNone/>
            </a:pPr>
            <a:r>
              <a:rPr lang="en-US" altLang="zh-CN" sz="2400" dirty="0" smtClean="0"/>
              <a:t>Storm</a:t>
            </a:r>
            <a:r>
              <a:rPr lang="zh-CN" altLang="en-US" sz="2400" dirty="0" smtClean="0"/>
              <a:t>通过创建</a:t>
            </a:r>
            <a:r>
              <a:rPr lang="zh-CN" altLang="en-US" sz="2400" dirty="0" smtClean="0">
                <a:solidFill>
                  <a:srgbClr val="FF0000"/>
                </a:solidFill>
              </a:rPr>
              <a:t>拓扑结构</a:t>
            </a:r>
            <a:r>
              <a:rPr lang="zh-CN" altLang="en-US" sz="2400" dirty="0" smtClean="0"/>
              <a:t>来处理没有终止的数据流。</a:t>
            </a:r>
            <a:endParaRPr lang="en-US" altLang="zh-CN" sz="2400" dirty="0" smtClean="0"/>
          </a:p>
          <a:p>
            <a:pPr marL="0" indent="0">
              <a:buNone/>
            </a:pPr>
            <a:r>
              <a:rPr lang="zh-CN" altLang="en-US" sz="2400" dirty="0" smtClean="0"/>
              <a:t>主要应用场景：实时分析、在线机器学习、持续计算等。</a:t>
            </a:r>
            <a:endParaRPr lang="en-US" altLang="zh-CN" sz="2400" dirty="0" smtClean="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应用实例：实时微博热词统计</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Merge </a:t>
            </a:r>
            <a:r>
              <a:rPr lang="zh-CN" altLang="en-US" dirty="0" smtClean="0"/>
              <a:t>组件实现：</a:t>
            </a:r>
            <a:endParaRPr lang="en-US" altLang="zh-CN" dirty="0" smtClean="0"/>
          </a:p>
          <a:p>
            <a:pPr marL="0" indent="0">
              <a:buNone/>
            </a:pPr>
            <a:r>
              <a:rPr lang="zh-CN" altLang="en-US" dirty="0" smtClean="0"/>
              <a:t>该</a:t>
            </a:r>
            <a:r>
              <a:rPr lang="en-US" altLang="zh-CN" dirty="0" smtClean="0"/>
              <a:t>Bolt</a:t>
            </a:r>
            <a:r>
              <a:rPr lang="zh-CN" altLang="en-US" dirty="0" smtClean="0"/>
              <a:t>按照“</a:t>
            </a:r>
            <a:r>
              <a:rPr lang="en-US" altLang="zh-CN" dirty="0" smtClean="0"/>
              <a:t>rank”</a:t>
            </a:r>
            <a:r>
              <a:rPr lang="zh-CN" altLang="en-US" dirty="0" smtClean="0"/>
              <a:t>流进行全局分组。</a:t>
            </a:r>
            <a:endParaRPr lang="en-US" altLang="zh-CN" dirty="0" smtClean="0"/>
          </a:p>
          <a:p>
            <a:pPr marL="0" indent="0">
              <a:buNone/>
            </a:pPr>
            <a:r>
              <a:rPr lang="en-US" i="1" dirty="0" err="1" smtClean="0">
                <a:solidFill>
                  <a:srgbClr val="FF0000"/>
                </a:solidFill>
              </a:rPr>
              <a:t>GlobalGrouping</a:t>
            </a:r>
            <a:r>
              <a:rPr lang="en-US" i="1" dirty="0" smtClean="0">
                <a:solidFill>
                  <a:srgbClr val="3366FF"/>
                </a:solidFill>
              </a:rPr>
              <a:t>：</a:t>
            </a:r>
            <a:r>
              <a:rPr lang="zh-CN" altLang="en-US" i="1" dirty="0" smtClean="0">
                <a:solidFill>
                  <a:srgbClr val="3366FF"/>
                </a:solidFill>
              </a:rPr>
              <a:t>全局分组，所有的</a:t>
            </a:r>
            <a:r>
              <a:rPr lang="en-US" i="1" dirty="0" err="1" smtClean="0">
                <a:solidFill>
                  <a:srgbClr val="3366FF"/>
                </a:solidFill>
              </a:rPr>
              <a:t>Tuple</a:t>
            </a:r>
            <a:r>
              <a:rPr lang="zh-CN" altLang="en-US" i="1" dirty="0" smtClean="0">
                <a:solidFill>
                  <a:srgbClr val="3366FF"/>
                </a:solidFill>
              </a:rPr>
              <a:t>都发送到同一个</a:t>
            </a:r>
            <a:r>
              <a:rPr lang="en-US" i="1" dirty="0" smtClean="0">
                <a:solidFill>
                  <a:srgbClr val="3366FF"/>
                </a:solidFill>
              </a:rPr>
              <a:t>Task</a:t>
            </a:r>
            <a:r>
              <a:rPr lang="zh-CN" altLang="en-US" i="1" dirty="0" smtClean="0">
                <a:solidFill>
                  <a:srgbClr val="3366FF"/>
                </a:solidFill>
              </a:rPr>
              <a:t>中（</a:t>
            </a:r>
            <a:r>
              <a:rPr lang="en-US" altLang="zh-CN" i="1" dirty="0" smtClean="0">
                <a:solidFill>
                  <a:srgbClr val="3366FF"/>
                </a:solidFill>
              </a:rPr>
              <a:t>id</a:t>
            </a:r>
            <a:r>
              <a:rPr lang="zh-CN" altLang="en-US" i="1" dirty="0" smtClean="0">
                <a:solidFill>
                  <a:srgbClr val="3366FF"/>
                </a:solidFill>
              </a:rPr>
              <a:t>值最低的那个）。</a:t>
            </a:r>
            <a:endParaRPr lang="en-US" altLang="zh-CN" i="1" dirty="0" smtClean="0">
              <a:solidFill>
                <a:srgbClr val="3366FF"/>
              </a:solidFill>
            </a:endParaRPr>
          </a:p>
          <a:p>
            <a:pPr marL="0" indent="0">
              <a:buNone/>
            </a:pPr>
            <a:r>
              <a:rPr lang="zh-CN" altLang="en-US" dirty="0" smtClean="0"/>
              <a:t>所有</a:t>
            </a:r>
            <a:r>
              <a:rPr lang="en-US" altLang="zh-CN" dirty="0" smtClean="0"/>
              <a:t>Rank</a:t>
            </a:r>
            <a:r>
              <a:rPr lang="zh-CN" altLang="en-US" dirty="0" smtClean="0"/>
              <a:t>组件产生的局部</a:t>
            </a:r>
            <a:r>
              <a:rPr lang="en-US" altLang="zh-CN" dirty="0" smtClean="0"/>
              <a:t>Top N</a:t>
            </a:r>
            <a:r>
              <a:rPr lang="zh-CN" altLang="en-US" dirty="0" smtClean="0"/>
              <a:t>结果</a:t>
            </a:r>
            <a:r>
              <a:rPr lang="en-US" altLang="zh-CN" dirty="0" smtClean="0"/>
              <a:t>“rank”</a:t>
            </a:r>
            <a:r>
              <a:rPr lang="zh-CN" altLang="en-US" dirty="0" smtClean="0"/>
              <a:t>流都流到“</a:t>
            </a:r>
            <a:r>
              <a:rPr lang="en-US" altLang="zh-CN" dirty="0" smtClean="0"/>
              <a:t>merge”</a:t>
            </a:r>
            <a:r>
              <a:rPr lang="zh-CN" altLang="en-US" dirty="0" smtClean="0"/>
              <a:t>进行处理。</a:t>
            </a:r>
            <a:endParaRPr lang="en-US" altLang="zh-CN" dirty="0" smtClean="0"/>
          </a:p>
          <a:p>
            <a:pPr marL="0" indent="0">
              <a:buNone/>
            </a:pPr>
            <a:r>
              <a:rPr lang="en-US" altLang="zh-CN" dirty="0" smtClean="0"/>
              <a:t>Merge </a:t>
            </a:r>
            <a:r>
              <a:rPr lang="zh-CN" altLang="en-US" dirty="0" smtClean="0"/>
              <a:t>的计算逻辑和Ｒ</a:t>
            </a:r>
            <a:r>
              <a:rPr lang="en-US" altLang="zh-CN" dirty="0" err="1" smtClean="0"/>
              <a:t>ank</a:t>
            </a:r>
            <a:r>
              <a:rPr lang="en-US" altLang="zh-CN" dirty="0" smtClean="0"/>
              <a:t> </a:t>
            </a:r>
            <a:r>
              <a:rPr lang="zh-CN" altLang="en-US" dirty="0" smtClean="0"/>
              <a:t>类似。</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50</a:t>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运用于迭代算法的案例</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具有迭代结构的算法可用如下公式描述：</a:t>
            </a:r>
            <a:endParaRPr lang="en-US" altLang="zh-CN" dirty="0" smtClean="0"/>
          </a:p>
          <a:p>
            <a:pPr marL="0" indent="0">
              <a:buNone/>
            </a:pPr>
            <a:r>
              <a:rPr lang="zh-CN" altLang="pt-BR" dirty="0" smtClean="0"/>
              <a:t>　</a:t>
            </a:r>
            <a:r>
              <a:rPr lang="pt-BR" altLang="zh-CN" dirty="0" smtClean="0"/>
              <a:t>R</a:t>
            </a:r>
            <a:r>
              <a:rPr lang="pt-BR" altLang="zh-CN" baseline="-25000" dirty="0" smtClean="0"/>
              <a:t>i +1</a:t>
            </a:r>
            <a:r>
              <a:rPr lang="pt-BR" altLang="zh-CN" dirty="0" smtClean="0"/>
              <a:t> =R</a:t>
            </a:r>
            <a:r>
              <a:rPr lang="pt-BR" altLang="zh-CN" baseline="-25000" dirty="0" smtClean="0"/>
              <a:t>0</a:t>
            </a:r>
            <a:r>
              <a:rPr lang="pt-BR" altLang="zh-CN" dirty="0" smtClean="0"/>
              <a:t> ∪ (R</a:t>
            </a:r>
            <a:r>
              <a:rPr lang="pt-BR" altLang="zh-CN" baseline="-25000" dirty="0" smtClean="0"/>
              <a:t>i</a:t>
            </a:r>
            <a:r>
              <a:rPr lang="pt-BR" altLang="zh-CN" dirty="0" smtClean="0"/>
              <a:t>  </a:t>
            </a:r>
            <a:r>
              <a:rPr lang="pt-BR" altLang="zh-CN" dirty="0" smtClean="0">
                <a:latin typeface="Arial Unicode MS"/>
                <a:ea typeface="Arial Unicode MS"/>
                <a:cs typeface="Arial Unicode MS"/>
              </a:rPr>
              <a:t>⋈  </a:t>
            </a:r>
            <a:r>
              <a:rPr lang="pt-BR" altLang="zh-CN" dirty="0" smtClean="0"/>
              <a:t> L)</a:t>
            </a:r>
          </a:p>
          <a:p>
            <a:pPr marL="0" indent="0">
              <a:buNone/>
            </a:pPr>
            <a:r>
              <a:rPr lang="zh-CN" altLang="en-US" dirty="0" smtClean="0"/>
              <a:t>其中</a:t>
            </a:r>
            <a:r>
              <a:rPr lang="en-US" altLang="zh-CN" dirty="0" smtClean="0"/>
              <a:t>, </a:t>
            </a:r>
            <a:r>
              <a:rPr lang="pt-BR" altLang="zh-CN" dirty="0" smtClean="0"/>
              <a:t>R</a:t>
            </a:r>
            <a:r>
              <a:rPr lang="pt-BR" altLang="zh-CN" baseline="-25000" dirty="0" smtClean="0"/>
              <a:t>0</a:t>
            </a:r>
            <a:r>
              <a:rPr lang="zh-CN" altLang="en-US" dirty="0" smtClean="0"/>
              <a:t>表示初始化时的结果</a:t>
            </a:r>
            <a:r>
              <a:rPr lang="en-US" altLang="zh-CN" dirty="0" smtClean="0"/>
              <a:t>, L </a:t>
            </a:r>
            <a:r>
              <a:rPr lang="zh-CN" altLang="en-US" dirty="0" smtClean="0"/>
              <a:t>表示一种不变的关系。</a:t>
            </a:r>
            <a:endParaRPr lang="en-US" altLang="zh-CN" dirty="0" smtClean="0"/>
          </a:p>
          <a:p>
            <a:pPr marL="0" indent="0">
              <a:buNone/>
            </a:pPr>
            <a:r>
              <a:rPr lang="zh-CN" altLang="en-US" dirty="0" smtClean="0"/>
              <a:t>    当到达某检查点条件时（如结果收敛）迭代终止运行。</a:t>
            </a:r>
            <a:endParaRPr lang="en-US" altLang="zh-CN" dirty="0" smtClean="0"/>
          </a:p>
          <a:p>
            <a:pPr marL="0" indent="0">
              <a:buNone/>
            </a:pPr>
            <a:r>
              <a:rPr lang="zh-CN" altLang="en-US" dirty="0" smtClean="0"/>
              <a:t>例：</a:t>
            </a:r>
            <a:r>
              <a:rPr lang="en-US" altLang="zh-CN" dirty="0" smtClean="0"/>
              <a:t>K-mean</a:t>
            </a:r>
            <a:r>
              <a:rPr lang="zh-CN" altLang="en-US" dirty="0" smtClean="0"/>
              <a:t>聚类、</a:t>
            </a:r>
            <a:r>
              <a:rPr lang="en-US" altLang="zh-CN" dirty="0" err="1" smtClean="0"/>
              <a:t>PageRank</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51</a:t>
            </a:fld>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运用于迭代算法的案例</a:t>
            </a:r>
            <a:endParaRPr lang="zh-CN" altLang="en-US" dirty="0"/>
          </a:p>
        </p:txBody>
      </p:sp>
      <p:sp>
        <p:nvSpPr>
          <p:cNvPr id="3" name="内容占位符 2"/>
          <p:cNvSpPr>
            <a:spLocks noGrp="1"/>
          </p:cNvSpPr>
          <p:nvPr>
            <p:ph idx="1"/>
          </p:nvPr>
        </p:nvSpPr>
        <p:spPr>
          <a:xfrm>
            <a:off x="503238" y="1557339"/>
            <a:ext cx="8183562" cy="1157282"/>
          </a:xfrm>
        </p:spPr>
        <p:txBody>
          <a:bodyPr/>
          <a:lstStyle/>
          <a:p>
            <a:pPr marL="0" indent="0">
              <a:buNone/>
            </a:pPr>
            <a:r>
              <a:rPr lang="zh-CN" altLang="en-US" dirty="0" smtClean="0"/>
              <a:t>修改方案：新增</a:t>
            </a:r>
            <a:r>
              <a:rPr lang="en-US" altLang="zh-CN" dirty="0" smtClean="0"/>
              <a:t>Receiver </a:t>
            </a:r>
            <a:r>
              <a:rPr lang="zh-CN" altLang="en-US" dirty="0" smtClean="0"/>
              <a:t>、</a:t>
            </a:r>
            <a:r>
              <a:rPr lang="en-US" altLang="zh-CN" dirty="0" err="1" smtClean="0"/>
              <a:t>IBolt</a:t>
            </a:r>
            <a:r>
              <a:rPr lang="en-US" altLang="zh-CN" dirty="0" smtClean="0"/>
              <a:t> </a:t>
            </a:r>
            <a:r>
              <a:rPr lang="zh-CN" altLang="en-US" dirty="0" smtClean="0"/>
              <a:t>、</a:t>
            </a:r>
            <a:r>
              <a:rPr lang="en-US" altLang="zh-CN" dirty="0" smtClean="0"/>
              <a:t>Checker 3 </a:t>
            </a:r>
            <a:r>
              <a:rPr lang="zh-CN" altLang="en-US" dirty="0" smtClean="0"/>
              <a:t>个组件</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52</a:t>
            </a:fld>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1928794" y="2214554"/>
            <a:ext cx="6404137" cy="4000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运用于迭代算法的案例</a:t>
            </a:r>
            <a:endParaRPr lang="zh-CN" altLang="en-US" dirty="0"/>
          </a:p>
        </p:txBody>
      </p:sp>
      <p:sp>
        <p:nvSpPr>
          <p:cNvPr id="3" name="内容占位符 2"/>
          <p:cNvSpPr>
            <a:spLocks noGrp="1"/>
          </p:cNvSpPr>
          <p:nvPr>
            <p:ph idx="1"/>
          </p:nvPr>
        </p:nvSpPr>
        <p:spPr>
          <a:xfrm>
            <a:off x="503238" y="1357298"/>
            <a:ext cx="8183562" cy="5240054"/>
          </a:xfrm>
        </p:spPr>
        <p:txBody>
          <a:bodyPr/>
          <a:lstStyle/>
          <a:p>
            <a:pPr marL="0" indent="0">
              <a:buNone/>
            </a:pPr>
            <a:r>
              <a:rPr lang="zh-CN" altLang="en-US" sz="2400" dirty="0" smtClean="0"/>
              <a:t>迭代任务执行过程</a:t>
            </a:r>
            <a:r>
              <a:rPr lang="en-US" altLang="zh-CN" sz="2400" dirty="0" smtClean="0"/>
              <a:t>:</a:t>
            </a:r>
          </a:p>
          <a:p>
            <a:pPr marL="0" indent="0">
              <a:buNone/>
            </a:pPr>
            <a:r>
              <a:rPr lang="en-US" altLang="zh-CN" sz="2400" dirty="0" smtClean="0"/>
              <a:t>(1)Nimbus</a:t>
            </a:r>
            <a:r>
              <a:rPr lang="zh-CN" altLang="en-US" sz="2400" dirty="0" smtClean="0"/>
              <a:t>接收客户端提交的具有迭代结构的</a:t>
            </a:r>
            <a:r>
              <a:rPr lang="en-US" altLang="zh-CN" sz="2400" dirty="0" smtClean="0"/>
              <a:t>Topology ,</a:t>
            </a:r>
            <a:r>
              <a:rPr lang="zh-CN" altLang="en-US" sz="2400" dirty="0" smtClean="0"/>
              <a:t>将组件序列化并</a:t>
            </a:r>
            <a:r>
              <a:rPr lang="zh-CN" altLang="en-US" sz="2400" dirty="0" smtClean="0">
                <a:solidFill>
                  <a:srgbClr val="FF0000"/>
                </a:solidFill>
              </a:rPr>
              <a:t>分发任务到</a:t>
            </a:r>
            <a:r>
              <a:rPr lang="en-US" altLang="zh-CN" sz="2400" dirty="0" smtClean="0">
                <a:solidFill>
                  <a:srgbClr val="FF0000"/>
                </a:solidFill>
              </a:rPr>
              <a:t>Supervisor </a:t>
            </a:r>
            <a:r>
              <a:rPr lang="en-US" altLang="zh-CN" sz="2400" dirty="0" smtClean="0"/>
              <a:t>;</a:t>
            </a:r>
          </a:p>
          <a:p>
            <a:pPr marL="0" indent="0">
              <a:buNone/>
            </a:pPr>
            <a:r>
              <a:rPr lang="en-US" altLang="zh-CN" sz="2400" dirty="0" smtClean="0"/>
              <a:t>(2)</a:t>
            </a:r>
            <a:r>
              <a:rPr lang="en-US" altLang="zh-CN" sz="2400" dirty="0" smtClean="0">
                <a:solidFill>
                  <a:srgbClr val="FF0000"/>
                </a:solidFill>
              </a:rPr>
              <a:t>Supervisor</a:t>
            </a:r>
            <a:r>
              <a:rPr lang="zh-CN" altLang="en-US" sz="2400" dirty="0" smtClean="0">
                <a:solidFill>
                  <a:srgbClr val="FF0000"/>
                </a:solidFill>
              </a:rPr>
              <a:t>接收</a:t>
            </a:r>
            <a:r>
              <a:rPr lang="zh-CN" altLang="en-US" sz="2400" dirty="0" smtClean="0"/>
              <a:t>分发的任务并</a:t>
            </a:r>
            <a:r>
              <a:rPr lang="zh-CN" altLang="en-US" sz="2400" dirty="0" smtClean="0">
                <a:solidFill>
                  <a:srgbClr val="FF0000"/>
                </a:solidFill>
              </a:rPr>
              <a:t>开始执行</a:t>
            </a:r>
            <a:r>
              <a:rPr lang="en-US" altLang="zh-CN" sz="2400" dirty="0" smtClean="0"/>
              <a:t>;</a:t>
            </a:r>
          </a:p>
          <a:p>
            <a:pPr marL="0" indent="0">
              <a:buNone/>
            </a:pPr>
            <a:r>
              <a:rPr lang="en-US" altLang="zh-CN" sz="2400" dirty="0" smtClean="0"/>
              <a:t>(3)Spout</a:t>
            </a:r>
            <a:r>
              <a:rPr lang="zh-CN" altLang="en-US" sz="2400" dirty="0" smtClean="0"/>
              <a:t>组件发射一条消息到</a:t>
            </a:r>
            <a:r>
              <a:rPr lang="zh-CN" altLang="en-US" sz="2400" dirty="0" smtClean="0">
                <a:solidFill>
                  <a:srgbClr val="FF0000"/>
                </a:solidFill>
              </a:rPr>
              <a:t>迭代消息接收器</a:t>
            </a:r>
            <a:r>
              <a:rPr lang="en-US" altLang="zh-CN" sz="2400" dirty="0" smtClean="0">
                <a:solidFill>
                  <a:srgbClr val="FF0000"/>
                </a:solidFill>
              </a:rPr>
              <a:t>Receiver </a:t>
            </a:r>
            <a:r>
              <a:rPr lang="en-US" altLang="zh-CN" sz="2400" dirty="0" smtClean="0"/>
              <a:t>, </a:t>
            </a:r>
            <a:r>
              <a:rPr lang="zh-CN" altLang="en-US" sz="2400" dirty="0" smtClean="0"/>
              <a:t>后者将消息发往第一个要开始迭代操作的组件</a:t>
            </a:r>
            <a:r>
              <a:rPr lang="en-US" altLang="zh-CN" sz="2400" dirty="0" err="1" smtClean="0">
                <a:solidFill>
                  <a:srgbClr val="FF0000"/>
                </a:solidFill>
              </a:rPr>
              <a:t>IBolt</a:t>
            </a:r>
            <a:r>
              <a:rPr lang="en-US" altLang="zh-CN" sz="2400" dirty="0" smtClean="0"/>
              <a:t>;</a:t>
            </a:r>
          </a:p>
          <a:p>
            <a:pPr marL="0" indent="0">
              <a:buNone/>
            </a:pPr>
            <a:r>
              <a:rPr lang="en-US" altLang="zh-CN" sz="2400" dirty="0" smtClean="0"/>
              <a:t>(4)</a:t>
            </a:r>
            <a:r>
              <a:rPr lang="en-US" altLang="zh-CN" sz="2400" dirty="0" err="1" smtClean="0"/>
              <a:t>IBolt</a:t>
            </a:r>
            <a:r>
              <a:rPr lang="zh-CN" altLang="en-US" sz="2400" dirty="0" smtClean="0"/>
              <a:t>处理完自己的任务</a:t>
            </a:r>
            <a:r>
              <a:rPr lang="en-US" altLang="zh-CN" sz="2400" dirty="0" smtClean="0"/>
              <a:t>, </a:t>
            </a:r>
            <a:r>
              <a:rPr lang="zh-CN" altLang="en-US" sz="2400" dirty="0" smtClean="0"/>
              <a:t>根据结果发往</a:t>
            </a:r>
            <a:r>
              <a:rPr lang="en-US" altLang="zh-CN" sz="2400" dirty="0" smtClean="0">
                <a:solidFill>
                  <a:srgbClr val="FF0000"/>
                </a:solidFill>
              </a:rPr>
              <a:t>Checker</a:t>
            </a:r>
            <a:r>
              <a:rPr lang="zh-CN" altLang="en-US" sz="2400" dirty="0" smtClean="0">
                <a:solidFill>
                  <a:srgbClr val="FF0000"/>
                </a:solidFill>
              </a:rPr>
              <a:t>组件</a:t>
            </a:r>
            <a:r>
              <a:rPr lang="zh-CN" altLang="en-US" sz="2400" dirty="0" smtClean="0"/>
              <a:t>或</a:t>
            </a:r>
            <a:r>
              <a:rPr lang="zh-CN" altLang="en-US" sz="2400" dirty="0" smtClean="0">
                <a:solidFill>
                  <a:srgbClr val="FF0000"/>
                </a:solidFill>
              </a:rPr>
              <a:t>下一个</a:t>
            </a:r>
            <a:r>
              <a:rPr lang="en-US" altLang="zh-CN" sz="2400" dirty="0" err="1" smtClean="0">
                <a:solidFill>
                  <a:srgbClr val="FF0000"/>
                </a:solidFill>
              </a:rPr>
              <a:t>IBolt</a:t>
            </a:r>
            <a:r>
              <a:rPr lang="zh-CN" altLang="en-US" sz="2400" dirty="0" smtClean="0">
                <a:solidFill>
                  <a:srgbClr val="FF0000"/>
                </a:solidFill>
              </a:rPr>
              <a:t>组件</a:t>
            </a:r>
            <a:r>
              <a:rPr lang="en-US" altLang="zh-CN" sz="2400" dirty="0" smtClean="0"/>
              <a:t>;</a:t>
            </a:r>
          </a:p>
          <a:p>
            <a:pPr marL="0" indent="0">
              <a:buNone/>
            </a:pPr>
            <a:r>
              <a:rPr lang="en-US" altLang="zh-CN" sz="2400" dirty="0" smtClean="0"/>
              <a:t>(5)</a:t>
            </a:r>
            <a:r>
              <a:rPr lang="en-US" altLang="zh-CN" sz="2400" dirty="0" smtClean="0">
                <a:solidFill>
                  <a:srgbClr val="FF0000"/>
                </a:solidFill>
              </a:rPr>
              <a:t>Checker</a:t>
            </a:r>
            <a:r>
              <a:rPr lang="zh-CN" altLang="en-US" sz="2400" dirty="0" smtClean="0">
                <a:solidFill>
                  <a:srgbClr val="FF0000"/>
                </a:solidFill>
              </a:rPr>
              <a:t>组件</a:t>
            </a:r>
            <a:r>
              <a:rPr lang="zh-CN" altLang="en-US" sz="2400" dirty="0" smtClean="0"/>
              <a:t>根据接收到的消息和检查点条件</a:t>
            </a:r>
            <a:r>
              <a:rPr lang="zh-CN" altLang="en-US" sz="2400" dirty="0" smtClean="0">
                <a:solidFill>
                  <a:srgbClr val="FF0000"/>
                </a:solidFill>
              </a:rPr>
              <a:t>决定是否继续迭代</a:t>
            </a:r>
            <a:r>
              <a:rPr lang="zh-CN" altLang="en-US" sz="2400" dirty="0" smtClean="0"/>
              <a:t>操作</a:t>
            </a:r>
            <a:r>
              <a:rPr lang="en-US" altLang="zh-CN" sz="2400" dirty="0" smtClean="0"/>
              <a:t>, </a:t>
            </a:r>
            <a:r>
              <a:rPr lang="zh-CN" altLang="en-US" sz="2400" dirty="0" smtClean="0"/>
              <a:t>如果迭代完成则将消息发往外部</a:t>
            </a:r>
            <a:r>
              <a:rPr lang="en-US" altLang="zh-CN" sz="2400" dirty="0" smtClean="0"/>
              <a:t>Bolt</a:t>
            </a:r>
            <a:r>
              <a:rPr lang="zh-CN" altLang="en-US" sz="2400" dirty="0" smtClean="0"/>
              <a:t>组件</a:t>
            </a:r>
            <a:r>
              <a:rPr lang="en-US" altLang="zh-CN" sz="2400" dirty="0" smtClean="0"/>
              <a:t>, </a:t>
            </a:r>
            <a:r>
              <a:rPr lang="zh-CN" altLang="en-US" sz="2400" dirty="0" smtClean="0"/>
              <a:t>否则将消息发往</a:t>
            </a:r>
            <a:r>
              <a:rPr lang="en-US" altLang="zh-CN" sz="2400" dirty="0" smtClean="0"/>
              <a:t>Receiver </a:t>
            </a:r>
            <a:r>
              <a:rPr lang="zh-CN" altLang="en-US" sz="2400" dirty="0" smtClean="0"/>
              <a:t>组件开始下一次循环操作。</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53</a:t>
            </a:fld>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Kafka</a:t>
            </a:r>
            <a:endParaRPr lang="zh-CN" altLang="en-US" dirty="0"/>
          </a:p>
        </p:txBody>
      </p:sp>
      <p:sp>
        <p:nvSpPr>
          <p:cNvPr id="6" name="副标题 5"/>
          <p:cNvSpPr>
            <a:spLocks noGrp="1"/>
          </p:cNvSpPr>
          <p:nvPr>
            <p:ph type="subTitle" idx="1"/>
          </p:nvPr>
        </p:nvSpPr>
        <p:spPr>
          <a:xfrm>
            <a:off x="722376" y="3685031"/>
            <a:ext cx="7772400" cy="2426843"/>
          </a:xfrm>
        </p:spPr>
        <p:txBody>
          <a:bodyPr>
            <a:normAutofit/>
          </a:bodyPr>
          <a:lstStyle/>
          <a:p>
            <a:r>
              <a:rPr lang="zh-CN" altLang="en-US" dirty="0" smtClean="0">
                <a:solidFill>
                  <a:schemeClr val="tx1"/>
                </a:solidFill>
              </a:rPr>
              <a:t>基本思想、应用场景、基本特性</a:t>
            </a:r>
            <a:endParaRPr lang="en-US" altLang="zh-CN" dirty="0" smtClean="0">
              <a:solidFill>
                <a:schemeClr val="tx1"/>
              </a:solidFill>
            </a:endParaRPr>
          </a:p>
          <a:p>
            <a:r>
              <a:rPr lang="zh-CN" altLang="en-US" dirty="0" smtClean="0">
                <a:solidFill>
                  <a:schemeClr val="tx1"/>
                </a:solidFill>
              </a:rPr>
              <a:t>平台、消息、架构</a:t>
            </a:r>
            <a:endParaRPr lang="en-US" altLang="zh-CN" dirty="0" smtClean="0">
              <a:solidFill>
                <a:schemeClr val="tx1"/>
              </a:solidFill>
            </a:endParaRPr>
          </a:p>
          <a:p>
            <a:r>
              <a:rPr lang="zh-CN" altLang="en-US" dirty="0" smtClean="0">
                <a:solidFill>
                  <a:schemeClr val="tx1"/>
                </a:solidFill>
              </a:rPr>
              <a:t>消息分发</a:t>
            </a:r>
            <a:endParaRPr lang="en-US" altLang="zh-CN" dirty="0" smtClean="0">
              <a:solidFill>
                <a:schemeClr val="tx1"/>
              </a:solidFill>
            </a:endParaRPr>
          </a:p>
          <a:p>
            <a:r>
              <a:rPr lang="zh-CN" altLang="en-US" dirty="0" smtClean="0">
                <a:solidFill>
                  <a:schemeClr val="tx1"/>
                </a:solidFill>
              </a:rPr>
              <a:t>容错技术</a:t>
            </a:r>
            <a:r>
              <a:rPr lang="en-US" altLang="zh-CN" dirty="0" smtClean="0">
                <a:solidFill>
                  <a:schemeClr val="tx1"/>
                </a:solidFill>
                <a:latin typeface="+mn-ea"/>
              </a:rPr>
              <a:t>——</a:t>
            </a:r>
            <a:r>
              <a:rPr lang="en-US" altLang="zh-CN" dirty="0" smtClean="0">
                <a:solidFill>
                  <a:schemeClr val="tx1"/>
                </a:solidFill>
              </a:rPr>
              <a:t>Broker</a:t>
            </a:r>
            <a:r>
              <a:rPr lang="zh-CN" altLang="en-US" dirty="0" smtClean="0">
                <a:solidFill>
                  <a:schemeClr val="tx1"/>
                </a:solidFill>
              </a:rPr>
              <a:t>容错、</a:t>
            </a:r>
            <a:r>
              <a:rPr lang="en-US" altLang="zh-CN" dirty="0" smtClean="0">
                <a:solidFill>
                  <a:schemeClr val="tx1"/>
                </a:solidFill>
              </a:rPr>
              <a:t>Consumer</a:t>
            </a:r>
            <a:r>
              <a:rPr lang="zh-CN" altLang="en-US" dirty="0">
                <a:solidFill>
                  <a:schemeClr val="tx1"/>
                </a:solidFill>
              </a:rPr>
              <a:t>容错</a:t>
            </a:r>
          </a:p>
          <a:p>
            <a:r>
              <a:rPr lang="en-US" altLang="zh-CN" dirty="0" smtClean="0">
                <a:solidFill>
                  <a:schemeClr val="tx1"/>
                </a:solidFill>
              </a:rPr>
              <a:t>Kafka</a:t>
            </a:r>
            <a:r>
              <a:rPr lang="zh-CN" altLang="en-US" dirty="0" smtClean="0">
                <a:solidFill>
                  <a:schemeClr val="tx1"/>
                </a:solidFill>
              </a:rPr>
              <a:t>与</a:t>
            </a:r>
            <a:r>
              <a:rPr lang="en-US" altLang="zh-CN" dirty="0" smtClean="0">
                <a:solidFill>
                  <a:schemeClr val="tx1"/>
                </a:solidFill>
              </a:rPr>
              <a:t>zookeeper</a:t>
            </a:r>
            <a:endParaRPr lang="zh-CN" altLang="en-US" dirty="0">
              <a:solidFill>
                <a:schemeClr val="tx1"/>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54</a:t>
            </a:fld>
            <a:endParaRPr lang="zh-CN" altLang="en-US"/>
          </a:p>
        </p:txBody>
      </p:sp>
    </p:spTree>
    <p:extLst>
      <p:ext uri="{BB962C8B-B14F-4D97-AF65-F5344CB8AC3E}">
        <p14:creationId xmlns:p14="http://schemas.microsoft.com/office/powerpoint/2010/main" val="1055909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722376" y="1280168"/>
            <a:ext cx="7772400" cy="2148832"/>
          </a:xfrm>
        </p:spPr>
        <p:txBody>
          <a:bodyPr>
            <a:normAutofit fontScale="90000"/>
          </a:bodyPr>
          <a:lstStyle/>
          <a:p>
            <a:r>
              <a:rPr lang="en-US" altLang="zh-CN" dirty="0" smtClean="0"/>
              <a:t>Kafka</a:t>
            </a:r>
            <a:r>
              <a:rPr lang="zh-CN" altLang="en-US" dirty="0" smtClean="0"/>
              <a:t>基本思想</a:t>
            </a:r>
            <a:r>
              <a:rPr lang="en-US" altLang="zh-CN" dirty="0" smtClean="0"/>
              <a:t/>
            </a:r>
            <a:br>
              <a:rPr lang="en-US" altLang="zh-CN" dirty="0" smtClean="0"/>
            </a:br>
            <a:r>
              <a:rPr lang="en-US" altLang="zh-CN" dirty="0" smtClean="0"/>
              <a:t>         </a:t>
            </a:r>
            <a:r>
              <a:rPr lang="zh-CN" altLang="en-US" dirty="0" smtClean="0"/>
              <a:t>应用场景</a:t>
            </a:r>
            <a:r>
              <a:rPr lang="en-US" altLang="zh-CN" dirty="0" smtClean="0"/>
              <a:t/>
            </a:r>
            <a:br>
              <a:rPr lang="en-US" altLang="zh-CN" dirty="0" smtClean="0"/>
            </a:br>
            <a:r>
              <a:rPr lang="en-US" altLang="zh-CN" dirty="0" smtClean="0"/>
              <a:t>         </a:t>
            </a:r>
            <a:r>
              <a:rPr lang="zh-CN" altLang="en-US" dirty="0" smtClean="0"/>
              <a:t>基本特性</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1AB7F40F-286F-47C1-99EE-B480BDF01DFB}" type="slidenum">
              <a:rPr lang="zh-CN" altLang="en-US" smtClean="0"/>
              <a:pPr>
                <a:defRPr/>
              </a:pPr>
              <a:t>55</a:t>
            </a:fld>
            <a:endParaRPr lang="zh-CN" altLang="en-US"/>
          </a:p>
        </p:txBody>
      </p:sp>
    </p:spTree>
    <p:extLst>
      <p:ext uri="{BB962C8B-B14F-4D97-AF65-F5344CB8AC3E}">
        <p14:creationId xmlns:p14="http://schemas.microsoft.com/office/powerpoint/2010/main" val="6532713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Kafka</a:t>
            </a:r>
            <a:r>
              <a:rPr lang="zh-CN" altLang="en-US" dirty="0" smtClean="0"/>
              <a:t>分布式发布订阅消息系统</a:t>
            </a:r>
            <a:endParaRPr lang="zh-CN" altLang="en-US" dirty="0"/>
          </a:p>
        </p:txBody>
      </p:sp>
      <p:sp>
        <p:nvSpPr>
          <p:cNvPr id="3" name="内容占位符 2"/>
          <p:cNvSpPr>
            <a:spLocks noGrp="1"/>
          </p:cNvSpPr>
          <p:nvPr>
            <p:ph idx="1"/>
          </p:nvPr>
        </p:nvSpPr>
        <p:spPr>
          <a:xfrm>
            <a:off x="503238" y="1268760"/>
            <a:ext cx="8183562" cy="4187825"/>
          </a:xfrm>
        </p:spPr>
        <p:txBody>
          <a:bodyPr/>
          <a:lstStyle/>
          <a:p>
            <a:pPr marL="0" indent="0">
              <a:buNone/>
            </a:pPr>
            <a:r>
              <a:rPr lang="en-US" altLang="zh-CN" sz="2400" b="1" dirty="0" smtClean="0"/>
              <a:t>Kafka</a:t>
            </a:r>
            <a:r>
              <a:rPr lang="zh-CN" altLang="en-US" sz="2400" dirty="0" smtClean="0"/>
              <a:t>是一个高</a:t>
            </a:r>
            <a:r>
              <a:rPr lang="zh-CN" altLang="en-US" sz="2400" dirty="0"/>
              <a:t>吞吐量的分布式发布订阅消息系统</a:t>
            </a:r>
            <a:r>
              <a:rPr lang="zh-CN" altLang="en-US" sz="2400" dirty="0" smtClean="0"/>
              <a:t>，</a:t>
            </a:r>
            <a:r>
              <a:rPr lang="zh-CN" altLang="en-US" sz="2400" dirty="0"/>
              <a:t>通过集群来提供实时的</a:t>
            </a:r>
            <a:r>
              <a:rPr lang="zh-CN" altLang="en-US" sz="2400" dirty="0" smtClean="0"/>
              <a:t>消息，并通过</a:t>
            </a:r>
            <a:r>
              <a:rPr lang="en-US" altLang="zh-CN" sz="2400" dirty="0" smtClean="0"/>
              <a:t>Hadoop</a:t>
            </a:r>
            <a:r>
              <a:rPr lang="zh-CN" altLang="en-US" sz="2400" dirty="0" smtClean="0"/>
              <a:t>并行机制</a:t>
            </a:r>
            <a:r>
              <a:rPr lang="zh-CN" altLang="en-US" sz="2400" dirty="0"/>
              <a:t>来统一线上和离线的消息</a:t>
            </a:r>
            <a:r>
              <a:rPr lang="zh-CN" altLang="en-US" sz="2400" dirty="0" smtClean="0"/>
              <a:t>处理，</a:t>
            </a:r>
            <a:r>
              <a:rPr lang="zh-CN" altLang="en-US" dirty="0" smtClean="0"/>
              <a:t>支持分区（</a:t>
            </a:r>
            <a:r>
              <a:rPr lang="en-US" altLang="zh-CN" dirty="0"/>
              <a:t>partition</a:t>
            </a:r>
            <a:r>
              <a:rPr lang="zh-CN" altLang="en-US" dirty="0"/>
              <a:t>）、多</a:t>
            </a:r>
            <a:r>
              <a:rPr lang="zh-CN" altLang="en-US" dirty="0" smtClean="0"/>
              <a:t>副本（</a:t>
            </a:r>
            <a:r>
              <a:rPr lang="en-US" altLang="zh-CN" dirty="0"/>
              <a:t>replica</a:t>
            </a:r>
            <a:r>
              <a:rPr lang="zh-CN" altLang="en-US" dirty="0" smtClean="0"/>
              <a:t>），基于</a:t>
            </a:r>
            <a:r>
              <a:rPr lang="en-US" altLang="zh-CN" dirty="0"/>
              <a:t>zookeeper</a:t>
            </a:r>
            <a:r>
              <a:rPr lang="zh-CN" altLang="en-US" dirty="0" smtClean="0"/>
              <a:t>协调</a:t>
            </a:r>
            <a:r>
              <a:rPr lang="zh-CN" altLang="en-US" sz="2400" dirty="0" smtClean="0"/>
              <a:t>。</a:t>
            </a:r>
            <a:endParaRPr lang="en-US" altLang="zh-CN" sz="2400" dirty="0" smtClean="0"/>
          </a:p>
          <a:p>
            <a:pPr marL="0" indent="0">
              <a:buNone/>
            </a:pPr>
            <a:endParaRPr lang="en-US" altLang="zh-CN" dirty="0" smtClean="0"/>
          </a:p>
          <a:p>
            <a:pPr marL="0" indent="0">
              <a:buNone/>
            </a:pPr>
            <a:r>
              <a:rPr lang="en-US" altLang="zh-CN" dirty="0" smtClean="0"/>
              <a:t>Kafka</a:t>
            </a:r>
            <a:r>
              <a:rPr lang="zh-CN" altLang="en-US" dirty="0" smtClean="0"/>
              <a:t>具有持久</a:t>
            </a:r>
            <a:r>
              <a:rPr lang="zh-CN" altLang="en-US" dirty="0"/>
              <a:t>化</a:t>
            </a:r>
            <a:r>
              <a:rPr lang="zh-CN" altLang="en-US" dirty="0" smtClean="0"/>
              <a:t>、横向</a:t>
            </a:r>
            <a:r>
              <a:rPr lang="zh-CN" altLang="en-US" dirty="0"/>
              <a:t>扩展能力</a:t>
            </a:r>
            <a:r>
              <a:rPr lang="zh-CN" altLang="en-US" dirty="0" smtClean="0"/>
              <a:t>。能够高性能的实现生产者</a:t>
            </a:r>
            <a:r>
              <a:rPr lang="zh-CN" altLang="en-US" dirty="0"/>
              <a:t>向队列发布</a:t>
            </a:r>
            <a:r>
              <a:rPr lang="zh-CN" altLang="en-US" dirty="0" smtClean="0"/>
              <a:t>消息、消费者</a:t>
            </a:r>
            <a:r>
              <a:rPr lang="zh-CN" altLang="en-US" dirty="0"/>
              <a:t>从队列取消息执行业务逻辑。一般在架构中能起到解耦、削峰、异步处理的作用</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56</a:t>
            </a:fld>
            <a:endParaRPr lang="zh-CN" altLang="en-US"/>
          </a:p>
        </p:txBody>
      </p:sp>
    </p:spTree>
    <p:extLst>
      <p:ext uri="{BB962C8B-B14F-4D97-AF65-F5344CB8AC3E}">
        <p14:creationId xmlns:p14="http://schemas.microsoft.com/office/powerpoint/2010/main" val="7233235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Kafka</a:t>
            </a:r>
            <a:r>
              <a:rPr lang="zh-CN" altLang="en-US" dirty="0"/>
              <a:t>分布式发布订阅消息系统</a:t>
            </a:r>
          </a:p>
        </p:txBody>
      </p:sp>
      <p:sp>
        <p:nvSpPr>
          <p:cNvPr id="3" name="内容占位符 2"/>
          <p:cNvSpPr>
            <a:spLocks noGrp="1"/>
          </p:cNvSpPr>
          <p:nvPr>
            <p:ph idx="1"/>
          </p:nvPr>
        </p:nvSpPr>
        <p:spPr/>
        <p:txBody>
          <a:bodyPr/>
          <a:lstStyle/>
          <a:p>
            <a:pPr marL="0" indent="0">
              <a:buNone/>
            </a:pPr>
            <a:r>
              <a:rPr lang="en-US" altLang="zh-CN" dirty="0" smtClean="0"/>
              <a:t>Kafka</a:t>
            </a:r>
            <a:r>
              <a:rPr lang="zh-CN" altLang="en-US" dirty="0" smtClean="0"/>
              <a:t>最初</a:t>
            </a:r>
            <a:r>
              <a:rPr lang="zh-CN" altLang="en-US" dirty="0"/>
              <a:t>由</a:t>
            </a:r>
            <a:r>
              <a:rPr lang="en-US" altLang="zh-CN" dirty="0" err="1"/>
              <a:t>Linkedin</a:t>
            </a:r>
            <a:r>
              <a:rPr lang="zh-CN" altLang="en-US" dirty="0"/>
              <a:t>公司开发，用</a:t>
            </a:r>
            <a:r>
              <a:rPr lang="en-US" altLang="zh-CN" dirty="0" err="1"/>
              <a:t>scala</a:t>
            </a:r>
            <a:r>
              <a:rPr lang="zh-CN" altLang="en-US" dirty="0"/>
              <a:t>语言编写，</a:t>
            </a:r>
            <a:r>
              <a:rPr lang="en-US" altLang="zh-CN" dirty="0" err="1"/>
              <a:t>Linkedin</a:t>
            </a:r>
            <a:r>
              <a:rPr lang="zh-CN" altLang="en-US" dirty="0"/>
              <a:t>于</a:t>
            </a:r>
            <a:r>
              <a:rPr lang="en-US" altLang="zh-CN" dirty="0"/>
              <a:t>2010</a:t>
            </a:r>
            <a:r>
              <a:rPr lang="zh-CN" altLang="en-US" dirty="0" smtClean="0"/>
              <a:t>年共享给</a:t>
            </a:r>
            <a:r>
              <a:rPr lang="zh-CN" altLang="en-US" dirty="0"/>
              <a:t>了</a:t>
            </a:r>
            <a:r>
              <a:rPr lang="en-US" altLang="zh-CN" dirty="0"/>
              <a:t>Apache</a:t>
            </a:r>
            <a:r>
              <a:rPr lang="zh-CN" altLang="en-US" dirty="0"/>
              <a:t>基金会，成为顶级开源项目。</a:t>
            </a:r>
            <a:endParaRPr lang="en-US" altLang="zh-CN" dirty="0"/>
          </a:p>
          <a:p>
            <a:pPr marL="0" indent="0">
              <a:buNone/>
            </a:pPr>
            <a:r>
              <a:rPr lang="zh-CN" altLang="en-US" dirty="0" smtClean="0">
                <a:solidFill>
                  <a:srgbClr val="3366FF"/>
                </a:solidFill>
              </a:rPr>
              <a:t>现代</a:t>
            </a:r>
            <a:r>
              <a:rPr lang="zh-CN" altLang="en-US" dirty="0">
                <a:solidFill>
                  <a:srgbClr val="3366FF"/>
                </a:solidFill>
              </a:rPr>
              <a:t>网络的许多社会功能的关键因素之一是动作流（网页浏览、搜索、和其他用户的互动），吞吐量要求较高，处理这些动作流数据往往通过处理日志和日志聚合来实现。</a:t>
            </a:r>
            <a:endParaRPr lang="en-US" altLang="zh-CN" dirty="0">
              <a:solidFill>
                <a:srgbClr val="3366FF"/>
              </a:solidFill>
            </a:endParaRPr>
          </a:p>
          <a:p>
            <a:pPr marL="0" indent="0">
              <a:buNone/>
            </a:pPr>
            <a:r>
              <a:rPr lang="en-US" altLang="zh-CN" dirty="0" smtClean="0"/>
              <a:t>     Kafka</a:t>
            </a:r>
            <a:r>
              <a:rPr lang="zh-CN" altLang="en-US" dirty="0" smtClean="0"/>
              <a:t>是一个部署在多个服务器上的、可以跨越多个数据中心的集群，该集群在</a:t>
            </a:r>
            <a:r>
              <a:rPr lang="en-US" altLang="zh-CN" dirty="0" smtClean="0"/>
              <a:t>topic</a:t>
            </a:r>
            <a:r>
              <a:rPr lang="zh-CN" altLang="en-US" dirty="0" smtClean="0"/>
              <a:t>的目录中以记录的形式存储流数据，每条记录包含</a:t>
            </a:r>
            <a:r>
              <a:rPr lang="en-US" altLang="zh-CN" dirty="0" smtClean="0"/>
              <a:t>key</a:t>
            </a:r>
            <a:r>
              <a:rPr lang="zh-CN" altLang="en-US" dirty="0" smtClean="0"/>
              <a:t>、</a:t>
            </a:r>
            <a:r>
              <a:rPr lang="en-US" altLang="zh-CN" dirty="0" smtClean="0"/>
              <a:t>value</a:t>
            </a:r>
            <a:r>
              <a:rPr lang="zh-CN" altLang="en-US" dirty="0" smtClean="0"/>
              <a:t>和</a:t>
            </a:r>
            <a:r>
              <a:rPr lang="en-US" altLang="zh-CN" dirty="0" smtClean="0"/>
              <a:t>timestamp</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57</a:t>
            </a:fld>
            <a:endParaRPr lang="zh-CN" altLang="en-US"/>
          </a:p>
        </p:txBody>
      </p:sp>
    </p:spTree>
    <p:extLst>
      <p:ext uri="{BB962C8B-B14F-4D97-AF65-F5344CB8AC3E}">
        <p14:creationId xmlns:p14="http://schemas.microsoft.com/office/powerpoint/2010/main" val="18791294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Kafka</a:t>
            </a:r>
            <a:r>
              <a:rPr lang="zh-CN" altLang="en-US" dirty="0" smtClean="0"/>
              <a:t>典型应用场景</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dirty="0"/>
              <a:t>日志收集</a:t>
            </a:r>
            <a:r>
              <a:rPr lang="zh-CN" altLang="en-US" dirty="0" smtClean="0"/>
              <a:t>：收集</a:t>
            </a:r>
            <a:r>
              <a:rPr lang="zh-CN" altLang="en-US" dirty="0"/>
              <a:t>各种服务</a:t>
            </a:r>
            <a:r>
              <a:rPr lang="zh-CN" altLang="en-US" dirty="0" smtClean="0"/>
              <a:t>的日志，</a:t>
            </a:r>
            <a:r>
              <a:rPr lang="zh-CN" altLang="en-US" dirty="0"/>
              <a:t>通过</a:t>
            </a:r>
            <a:r>
              <a:rPr lang="en-US" altLang="zh-CN" dirty="0" err="1"/>
              <a:t>kafka</a:t>
            </a:r>
            <a:r>
              <a:rPr lang="zh-CN" altLang="en-US" dirty="0"/>
              <a:t>以统一接口服务的方式开放给各种</a:t>
            </a:r>
            <a:r>
              <a:rPr lang="en-US" altLang="zh-CN" dirty="0"/>
              <a:t>consumer</a:t>
            </a:r>
            <a:r>
              <a:rPr lang="zh-CN" altLang="en-US" dirty="0" smtClean="0"/>
              <a:t>，如</a:t>
            </a:r>
            <a:r>
              <a:rPr lang="en-US" altLang="zh-CN" dirty="0" err="1"/>
              <a:t>hadoop</a:t>
            </a:r>
            <a:r>
              <a:rPr lang="zh-CN" altLang="en-US" dirty="0"/>
              <a:t>、</a:t>
            </a:r>
            <a:r>
              <a:rPr lang="en-US" altLang="zh-CN" dirty="0" err="1"/>
              <a:t>Hbase</a:t>
            </a:r>
            <a:r>
              <a:rPr lang="zh-CN" altLang="en-US" dirty="0"/>
              <a:t>、</a:t>
            </a:r>
            <a:r>
              <a:rPr lang="en-US" altLang="zh-CN" dirty="0" err="1"/>
              <a:t>Solr</a:t>
            </a:r>
            <a:r>
              <a:rPr lang="zh-CN" altLang="en-US" dirty="0"/>
              <a:t>等。</a:t>
            </a:r>
          </a:p>
          <a:p>
            <a:pPr>
              <a:buFont typeface="Wingdings" panose="05000000000000000000" pitchFamily="2" charset="2"/>
              <a:buChar char="l"/>
            </a:pPr>
            <a:r>
              <a:rPr lang="zh-CN" altLang="en-US" dirty="0" smtClean="0"/>
              <a:t>消息</a:t>
            </a:r>
            <a:r>
              <a:rPr lang="zh-CN" altLang="en-US" dirty="0"/>
              <a:t>系统</a:t>
            </a:r>
            <a:r>
              <a:rPr lang="zh-CN" altLang="en-US" dirty="0" smtClean="0"/>
              <a:t>：解耦和生产者与消费者</a:t>
            </a:r>
            <a:r>
              <a:rPr lang="zh-CN" altLang="en-US" dirty="0"/>
              <a:t>、缓存消息等。</a:t>
            </a:r>
          </a:p>
          <a:p>
            <a:pPr>
              <a:buFont typeface="Wingdings" panose="05000000000000000000" pitchFamily="2" charset="2"/>
              <a:buChar char="l"/>
            </a:pPr>
            <a:r>
              <a:rPr lang="zh-CN" altLang="en-US" dirty="0" smtClean="0"/>
              <a:t>用户</a:t>
            </a:r>
            <a:r>
              <a:rPr lang="zh-CN" altLang="en-US" dirty="0"/>
              <a:t>活动跟踪</a:t>
            </a:r>
            <a:r>
              <a:rPr lang="zh-CN" altLang="en-US" dirty="0" smtClean="0"/>
              <a:t>：记录</a:t>
            </a:r>
            <a:r>
              <a:rPr lang="en-US" altLang="zh-CN" dirty="0" smtClean="0"/>
              <a:t>web</a:t>
            </a:r>
            <a:r>
              <a:rPr lang="zh-CN" altLang="en-US" dirty="0" smtClean="0"/>
              <a:t>或</a:t>
            </a:r>
            <a:r>
              <a:rPr lang="en-US" altLang="zh-CN" dirty="0" smtClean="0"/>
              <a:t>app</a:t>
            </a:r>
            <a:r>
              <a:rPr lang="zh-CN" altLang="en-US" dirty="0"/>
              <a:t>用户的各种</a:t>
            </a:r>
            <a:r>
              <a:rPr lang="zh-CN" altLang="en-US" dirty="0" smtClean="0"/>
              <a:t>活动（如</a:t>
            </a:r>
            <a:r>
              <a:rPr lang="zh-CN" altLang="en-US" dirty="0"/>
              <a:t>浏览网页、搜索、点击等</a:t>
            </a:r>
            <a:r>
              <a:rPr lang="zh-CN" altLang="en-US" dirty="0" smtClean="0"/>
              <a:t>活动</a:t>
            </a:r>
            <a:r>
              <a:rPr lang="zh-CN" altLang="en-US" dirty="0"/>
              <a:t>）</a:t>
            </a:r>
            <a:r>
              <a:rPr lang="zh-CN" altLang="en-US" dirty="0" smtClean="0"/>
              <a:t>，</a:t>
            </a:r>
            <a:r>
              <a:rPr lang="zh-CN" altLang="en-US" dirty="0"/>
              <a:t>这些活动信息被各个服务器发布到</a:t>
            </a:r>
            <a:r>
              <a:rPr lang="en-US" altLang="zh-CN" dirty="0" err="1"/>
              <a:t>kafka</a:t>
            </a:r>
            <a:r>
              <a:rPr lang="zh-CN" altLang="en-US" dirty="0"/>
              <a:t>的</a:t>
            </a:r>
            <a:r>
              <a:rPr lang="en-US" altLang="zh-CN" dirty="0"/>
              <a:t>topic</a:t>
            </a:r>
            <a:r>
              <a:rPr lang="zh-CN" altLang="en-US" dirty="0"/>
              <a:t>中，然后订阅者通过订阅这些</a:t>
            </a:r>
            <a:r>
              <a:rPr lang="en-US" altLang="zh-CN" dirty="0"/>
              <a:t>topic</a:t>
            </a:r>
            <a:r>
              <a:rPr lang="zh-CN" altLang="en-US" dirty="0"/>
              <a:t>来做实时的监控分析，或者装载到</a:t>
            </a:r>
            <a:r>
              <a:rPr lang="en-US" altLang="zh-CN" dirty="0" err="1"/>
              <a:t>hadoop</a:t>
            </a:r>
            <a:r>
              <a:rPr lang="zh-CN" altLang="en-US" dirty="0"/>
              <a:t>、数据仓库中做离线分析和挖掘</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58</a:t>
            </a:fld>
            <a:endParaRPr lang="zh-CN" altLang="en-US"/>
          </a:p>
        </p:txBody>
      </p:sp>
    </p:spTree>
    <p:extLst>
      <p:ext uri="{BB962C8B-B14F-4D97-AF65-F5344CB8AC3E}">
        <p14:creationId xmlns:p14="http://schemas.microsoft.com/office/powerpoint/2010/main" val="35584652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Kafka</a:t>
            </a:r>
            <a:r>
              <a:rPr lang="zh-CN" altLang="en-US" dirty="0"/>
              <a:t>典型应用场景</a:t>
            </a:r>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dirty="0" smtClean="0"/>
              <a:t>运营</a:t>
            </a:r>
            <a:r>
              <a:rPr lang="zh-CN" altLang="en-US" dirty="0"/>
              <a:t>指标</a:t>
            </a:r>
            <a:r>
              <a:rPr lang="zh-CN" altLang="en-US" dirty="0" smtClean="0"/>
              <a:t>：记录</a:t>
            </a:r>
            <a:r>
              <a:rPr lang="zh-CN" altLang="en-US" dirty="0"/>
              <a:t>运营监控</a:t>
            </a:r>
            <a:r>
              <a:rPr lang="zh-CN" altLang="en-US" dirty="0" smtClean="0"/>
              <a:t>数据，包括收集分布式</a:t>
            </a:r>
            <a:r>
              <a:rPr lang="zh-CN" altLang="en-US" dirty="0"/>
              <a:t>应用的</a:t>
            </a:r>
            <a:r>
              <a:rPr lang="zh-CN" altLang="en-US" dirty="0" smtClean="0"/>
              <a:t>数据、生产操</a:t>
            </a:r>
            <a:r>
              <a:rPr lang="zh-CN" altLang="en-US" dirty="0"/>
              <a:t>作</a:t>
            </a:r>
            <a:r>
              <a:rPr lang="zh-CN" altLang="en-US" dirty="0" smtClean="0"/>
              <a:t>的集中反馈，例如报警</a:t>
            </a:r>
            <a:r>
              <a:rPr lang="zh-CN" altLang="en-US" dirty="0"/>
              <a:t>和报告。</a:t>
            </a:r>
          </a:p>
          <a:p>
            <a:pPr>
              <a:buFont typeface="Wingdings" panose="05000000000000000000" pitchFamily="2" charset="2"/>
              <a:buChar char="l"/>
            </a:pPr>
            <a:r>
              <a:rPr lang="zh-CN" altLang="en-US" dirty="0" smtClean="0"/>
              <a:t>流式</a:t>
            </a:r>
            <a:r>
              <a:rPr lang="zh-CN" altLang="en-US" dirty="0"/>
              <a:t>处理</a:t>
            </a:r>
            <a:r>
              <a:rPr lang="zh-CN" altLang="en-US" dirty="0" smtClean="0"/>
              <a:t>：例如</a:t>
            </a:r>
            <a:r>
              <a:rPr lang="en-US" altLang="zh-CN" dirty="0" smtClean="0"/>
              <a:t>spark </a:t>
            </a:r>
            <a:r>
              <a:rPr lang="en-US" altLang="zh-CN" dirty="0"/>
              <a:t>streaming</a:t>
            </a:r>
            <a:r>
              <a:rPr lang="zh-CN" altLang="en-US" dirty="0"/>
              <a:t>和</a:t>
            </a:r>
            <a:r>
              <a:rPr lang="en-US" altLang="zh-CN" dirty="0" smtClean="0"/>
              <a:t>storm</a:t>
            </a:r>
            <a:r>
              <a:rPr lang="zh-CN" altLang="en-US" dirty="0" smtClean="0"/>
              <a:t>。</a:t>
            </a:r>
            <a:endParaRPr lang="zh-CN" altLang="en-US" dirty="0"/>
          </a:p>
          <a:p>
            <a:pPr>
              <a:buFont typeface="Wingdings" panose="05000000000000000000" pitchFamily="2" charset="2"/>
              <a:buChar char="l"/>
            </a:pPr>
            <a:r>
              <a:rPr lang="zh-CN" altLang="en-US" dirty="0" smtClean="0"/>
              <a:t>事件</a:t>
            </a:r>
            <a:r>
              <a:rPr lang="zh-CN" altLang="en-US" dirty="0"/>
              <a:t>源</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59</a:t>
            </a:fld>
            <a:endParaRPr lang="zh-CN" altLang="en-US"/>
          </a:p>
        </p:txBody>
      </p:sp>
    </p:spTree>
    <p:extLst>
      <p:ext uri="{BB962C8B-B14F-4D97-AF65-F5344CB8AC3E}">
        <p14:creationId xmlns:p14="http://schemas.microsoft.com/office/powerpoint/2010/main" val="205532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典型应用</a:t>
            </a:r>
            <a:endParaRPr lang="zh-CN" altLang="en-US" dirty="0"/>
          </a:p>
        </p:txBody>
      </p:sp>
      <p:sp>
        <p:nvSpPr>
          <p:cNvPr id="3" name="内容占位符 2"/>
          <p:cNvSpPr>
            <a:spLocks noGrp="1"/>
          </p:cNvSpPr>
          <p:nvPr>
            <p:ph idx="1"/>
          </p:nvPr>
        </p:nvSpPr>
        <p:spPr>
          <a:xfrm>
            <a:off x="285720" y="1455753"/>
            <a:ext cx="8426480" cy="4187825"/>
          </a:xfrm>
        </p:spPr>
        <p:txBody>
          <a:bodyPr/>
          <a:lstStyle/>
          <a:p>
            <a:pPr marL="0" indent="0">
              <a:buNone/>
            </a:pPr>
            <a:r>
              <a:rPr lang="en-US" altLang="zh-CN" sz="2400" dirty="0" smtClean="0"/>
              <a:t>(1)</a:t>
            </a:r>
            <a:r>
              <a:rPr lang="zh-CN" altLang="en-US" sz="2400" dirty="0" smtClean="0">
                <a:solidFill>
                  <a:srgbClr val="FF0000"/>
                </a:solidFill>
              </a:rPr>
              <a:t>滑动窗口</a:t>
            </a:r>
            <a:r>
              <a:rPr lang="zh-CN" altLang="en-US" sz="2400" dirty="0" smtClean="0"/>
              <a:t>，计算某时间段内销售</a:t>
            </a:r>
            <a:r>
              <a:rPr lang="en-US" altLang="zh-CN" sz="2400" dirty="0" smtClean="0"/>
              <a:t>TOP N</a:t>
            </a:r>
            <a:r>
              <a:rPr lang="zh-CN" altLang="en-US" sz="2400" dirty="0" smtClean="0"/>
              <a:t>的商品、地区等；</a:t>
            </a:r>
          </a:p>
          <a:p>
            <a:pPr marL="0" indent="0">
              <a:buNone/>
            </a:pPr>
            <a:r>
              <a:rPr lang="en-US" altLang="zh-CN" sz="2400" dirty="0" smtClean="0"/>
              <a:t>(2)</a:t>
            </a:r>
            <a:r>
              <a:rPr lang="zh-CN" altLang="en-US" sz="2400" dirty="0" smtClean="0">
                <a:solidFill>
                  <a:srgbClr val="FF0000"/>
                </a:solidFill>
              </a:rPr>
              <a:t>广告推送</a:t>
            </a:r>
            <a:r>
              <a:rPr lang="zh-CN" altLang="en-US" sz="2400" dirty="0" smtClean="0"/>
              <a:t>，实时收集用户的浏览记录，根据用户的账户信息完成产品的分类统计、相关性查询并将结果推送给用户；</a:t>
            </a:r>
          </a:p>
          <a:p>
            <a:pPr marL="0" indent="0">
              <a:buNone/>
            </a:pPr>
            <a:r>
              <a:rPr lang="en-US" altLang="zh-CN" sz="2400" dirty="0" smtClean="0"/>
              <a:t>(3)</a:t>
            </a:r>
            <a:r>
              <a:rPr lang="zh-CN" altLang="en-US" sz="2400" dirty="0" smtClean="0">
                <a:solidFill>
                  <a:srgbClr val="FF0000"/>
                </a:solidFill>
              </a:rPr>
              <a:t>实时日志处理</a:t>
            </a:r>
            <a:r>
              <a:rPr lang="zh-CN" altLang="en-US" sz="2400" dirty="0" smtClean="0"/>
              <a:t>，</a:t>
            </a:r>
            <a:r>
              <a:rPr lang="en-US" altLang="zh-CN" sz="2400" dirty="0" smtClean="0"/>
              <a:t>Storm</a:t>
            </a:r>
            <a:r>
              <a:rPr lang="zh-CN" altLang="en-US" sz="2400" dirty="0" smtClean="0"/>
              <a:t>和分布式存储结合，实时性的从多个数据源发送数据到</a:t>
            </a:r>
            <a:r>
              <a:rPr lang="en-US" altLang="zh-CN" sz="2400" dirty="0" smtClean="0"/>
              <a:t>Bolts</a:t>
            </a:r>
            <a:r>
              <a:rPr lang="zh-CN" altLang="en-US" sz="2400" dirty="0" smtClean="0"/>
              <a:t>，</a:t>
            </a:r>
            <a:r>
              <a:rPr lang="en-US" altLang="zh-CN" sz="2400" dirty="0" smtClean="0"/>
              <a:t>Bolts</a:t>
            </a:r>
            <a:r>
              <a:rPr lang="zh-CN" altLang="en-US" sz="2400" dirty="0" smtClean="0"/>
              <a:t>完成一些逻辑处理之后，交给分布式存储框架进行存储；</a:t>
            </a:r>
          </a:p>
          <a:p>
            <a:pPr marL="0" indent="0">
              <a:buNone/>
            </a:pPr>
            <a:r>
              <a:rPr lang="en-US" altLang="zh-CN" sz="2400" dirty="0" smtClean="0"/>
              <a:t>(4)</a:t>
            </a:r>
            <a:r>
              <a:rPr lang="zh-CN" altLang="en-US" sz="2400" dirty="0" smtClean="0">
                <a:solidFill>
                  <a:srgbClr val="FF0000"/>
                </a:solidFill>
              </a:rPr>
              <a:t>舆论热点实时监控</a:t>
            </a:r>
            <a:r>
              <a:rPr lang="zh-CN" altLang="en-US" sz="2400" dirty="0" smtClean="0"/>
              <a:t>，监控网络关键词，结合语义分析汇总当前的舆论热点；</a:t>
            </a:r>
          </a:p>
          <a:p>
            <a:pPr marL="0" indent="0">
              <a:buNone/>
            </a:pPr>
            <a:r>
              <a:rPr lang="en-US" altLang="zh-CN" sz="2400" dirty="0" smtClean="0"/>
              <a:t>(5)</a:t>
            </a:r>
            <a:r>
              <a:rPr lang="zh-CN" altLang="en-US" sz="2400" dirty="0" smtClean="0">
                <a:solidFill>
                  <a:srgbClr val="FF0000"/>
                </a:solidFill>
              </a:rPr>
              <a:t>数据流的实时聚合</a:t>
            </a:r>
            <a:r>
              <a:rPr lang="zh-CN" altLang="en-US" sz="2400" dirty="0" smtClean="0"/>
              <a:t>操作。</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6</a:t>
            </a:fld>
            <a:endParaRPr lang="zh-CN" altLang="en-US"/>
          </a:p>
        </p:txBody>
      </p:sp>
      <p:sp>
        <p:nvSpPr>
          <p:cNvPr id="5" name="圆角矩形标注 4"/>
          <p:cNvSpPr/>
          <p:nvPr/>
        </p:nvSpPr>
        <p:spPr>
          <a:xfrm>
            <a:off x="5857884" y="5643578"/>
            <a:ext cx="1378412" cy="521726"/>
          </a:xfrm>
          <a:prstGeom prst="wedgeRoundRectCallout">
            <a:avLst>
              <a:gd name="adj1" fmla="val -78547"/>
              <a:gd name="adj2" fmla="val -4914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solidFill>
                  <a:schemeClr val="tx1"/>
                </a:solidFill>
              </a:rPr>
              <a:t>爬虫？</a:t>
            </a:r>
            <a:endParaRPr lang="zh-CN" altLang="en-US" sz="2400" dirty="0">
              <a:solidFill>
                <a:schemeClr val="tx1"/>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Kafka</a:t>
            </a:r>
            <a:r>
              <a:rPr lang="zh-CN" altLang="en-US" dirty="0" smtClean="0"/>
              <a:t>的特性</a:t>
            </a:r>
            <a:endParaRPr lang="zh-CN" altLang="en-US" dirty="0"/>
          </a:p>
        </p:txBody>
      </p:sp>
      <p:sp>
        <p:nvSpPr>
          <p:cNvPr id="3" name="内容占位符 2"/>
          <p:cNvSpPr>
            <a:spLocks noGrp="1"/>
          </p:cNvSpPr>
          <p:nvPr>
            <p:ph idx="1"/>
          </p:nvPr>
        </p:nvSpPr>
        <p:spPr>
          <a:xfrm>
            <a:off x="468313" y="1340768"/>
            <a:ext cx="8183562" cy="5136232"/>
          </a:xfrm>
        </p:spPr>
        <p:txBody>
          <a:bodyPr/>
          <a:lstStyle/>
          <a:p>
            <a:pPr marL="0" indent="0">
              <a:buNone/>
            </a:pPr>
            <a:r>
              <a:rPr lang="zh-CN" altLang="en-US" dirty="0" smtClean="0"/>
              <a:t>（</a:t>
            </a:r>
            <a:r>
              <a:rPr lang="en-US" altLang="zh-CN" dirty="0" smtClean="0"/>
              <a:t>1</a:t>
            </a:r>
            <a:r>
              <a:rPr lang="zh-CN" altLang="en-US" dirty="0" smtClean="0"/>
              <a:t>）持久性、可靠性，通过</a:t>
            </a:r>
            <a:r>
              <a:rPr lang="en-US" altLang="zh-CN" dirty="0"/>
              <a:t>O(1)</a:t>
            </a:r>
            <a:r>
              <a:rPr lang="zh-CN" altLang="en-US" dirty="0"/>
              <a:t>的磁盘</a:t>
            </a:r>
            <a:r>
              <a:rPr lang="zh-CN" altLang="en-US" dirty="0" smtClean="0"/>
              <a:t>数据结构实现消息持久</a:t>
            </a:r>
            <a:r>
              <a:rPr lang="zh-CN" altLang="en-US" dirty="0"/>
              <a:t>化，这种结构对于</a:t>
            </a:r>
            <a:r>
              <a:rPr lang="zh-CN" altLang="en-US" dirty="0" smtClean="0"/>
              <a:t>即使</a:t>
            </a:r>
            <a:r>
              <a:rPr lang="en-US" altLang="zh-CN" dirty="0" smtClean="0"/>
              <a:t>TB</a:t>
            </a:r>
            <a:r>
              <a:rPr lang="zh-CN" altLang="en-US" dirty="0" smtClean="0"/>
              <a:t>级的</a:t>
            </a:r>
            <a:r>
              <a:rPr lang="zh-CN" altLang="en-US" dirty="0"/>
              <a:t>消息存储也</a:t>
            </a:r>
            <a:r>
              <a:rPr lang="zh-CN" altLang="en-US" dirty="0" smtClean="0"/>
              <a:t>能保持</a:t>
            </a:r>
            <a:r>
              <a:rPr lang="zh-CN" altLang="en-US" dirty="0"/>
              <a:t>长</a:t>
            </a:r>
            <a:r>
              <a:rPr lang="zh-CN" altLang="en-US" dirty="0" smtClean="0"/>
              <a:t>时稳定性，</a:t>
            </a:r>
            <a:r>
              <a:rPr lang="zh-CN" altLang="en-US" dirty="0"/>
              <a:t>并且支持数据</a:t>
            </a:r>
            <a:r>
              <a:rPr lang="zh-CN" altLang="en-US" dirty="0" smtClean="0"/>
              <a:t>备份以防止</a:t>
            </a:r>
            <a:r>
              <a:rPr lang="zh-CN" altLang="en-US" dirty="0"/>
              <a:t>数据</a:t>
            </a:r>
            <a:r>
              <a:rPr lang="zh-CN" altLang="en-US" dirty="0" smtClean="0"/>
              <a:t>丢失。</a:t>
            </a:r>
            <a:endParaRPr lang="zh-CN" altLang="en-US" dirty="0"/>
          </a:p>
          <a:p>
            <a:pPr marL="0" indent="0">
              <a:buNone/>
            </a:pPr>
            <a:r>
              <a:rPr lang="zh-CN" altLang="en-US" dirty="0" smtClean="0"/>
              <a:t>（</a:t>
            </a:r>
            <a:r>
              <a:rPr lang="en-US" altLang="zh-CN" dirty="0" smtClean="0"/>
              <a:t>2</a:t>
            </a:r>
            <a:r>
              <a:rPr lang="zh-CN" altLang="en-US" dirty="0"/>
              <a:t>）支持通过</a:t>
            </a:r>
            <a:r>
              <a:rPr lang="en-US" altLang="zh-CN" dirty="0"/>
              <a:t>Kafka</a:t>
            </a:r>
            <a:r>
              <a:rPr lang="zh-CN" altLang="en-US" dirty="0"/>
              <a:t>服务器和消费机集群来分区消息。</a:t>
            </a:r>
          </a:p>
          <a:p>
            <a:pPr marL="0" indent="0">
              <a:buNone/>
            </a:pPr>
            <a:r>
              <a:rPr lang="zh-CN" altLang="en-US" dirty="0" smtClean="0"/>
              <a:t>（</a:t>
            </a:r>
            <a:r>
              <a:rPr lang="en-US" altLang="zh-CN" dirty="0" smtClean="0"/>
              <a:t>3</a:t>
            </a:r>
            <a:r>
              <a:rPr lang="zh-CN" altLang="en-US" dirty="0"/>
              <a:t>）高吞吐量、低延迟，即使是普通的硬件</a:t>
            </a:r>
            <a:r>
              <a:rPr lang="en-US" altLang="zh-CN" dirty="0"/>
              <a:t>Kafka</a:t>
            </a:r>
            <a:r>
              <a:rPr lang="zh-CN" altLang="en-US" dirty="0"/>
              <a:t>也可以支持每秒数百万的</a:t>
            </a:r>
            <a:r>
              <a:rPr lang="zh-CN" altLang="en-US" dirty="0" smtClean="0"/>
              <a:t>消息，延迟</a:t>
            </a:r>
            <a:r>
              <a:rPr lang="zh-CN" altLang="en-US" dirty="0"/>
              <a:t>最低只有几</a:t>
            </a:r>
            <a:r>
              <a:rPr lang="zh-CN" altLang="en-US" dirty="0" smtClean="0"/>
              <a:t>毫秒。</a:t>
            </a:r>
            <a:endParaRPr lang="en-US" altLang="zh-CN" dirty="0" smtClean="0"/>
          </a:p>
          <a:p>
            <a:pPr marL="0" indent="0">
              <a:buNone/>
            </a:pPr>
            <a:r>
              <a:rPr lang="zh-CN" altLang="en-US" dirty="0" smtClean="0"/>
              <a:t>（</a:t>
            </a:r>
            <a:r>
              <a:rPr lang="en-US" altLang="zh-CN" dirty="0" smtClean="0"/>
              <a:t>4</a:t>
            </a:r>
            <a:r>
              <a:rPr lang="zh-CN" altLang="en-US" dirty="0"/>
              <a:t>）可扩展性，</a:t>
            </a:r>
            <a:r>
              <a:rPr lang="en-US" altLang="zh-CN" dirty="0" err="1"/>
              <a:t>kafka</a:t>
            </a:r>
            <a:r>
              <a:rPr lang="zh-CN" altLang="en-US" dirty="0"/>
              <a:t>集群支持热</a:t>
            </a:r>
            <a:r>
              <a:rPr lang="zh-CN" altLang="en-US" dirty="0" smtClean="0"/>
              <a:t>扩展，支持</a:t>
            </a:r>
            <a:r>
              <a:rPr lang="en-US" altLang="zh-CN" dirty="0"/>
              <a:t>Hadoop</a:t>
            </a:r>
            <a:r>
              <a:rPr lang="zh-CN" altLang="en-US" dirty="0"/>
              <a:t>并行数据加载</a:t>
            </a:r>
            <a:r>
              <a:rPr lang="zh-CN" altLang="en-US" dirty="0" smtClean="0"/>
              <a:t>。</a:t>
            </a:r>
            <a:endParaRPr lang="en-US" altLang="zh-CN" dirty="0" smtClean="0"/>
          </a:p>
          <a:p>
            <a:pPr marL="0" indent="0">
              <a:buNone/>
            </a:pPr>
            <a:r>
              <a:rPr lang="zh-CN" altLang="en-US" dirty="0" smtClean="0"/>
              <a:t>（</a:t>
            </a:r>
            <a:r>
              <a:rPr lang="en-US" altLang="zh-CN" dirty="0" smtClean="0"/>
              <a:t>5</a:t>
            </a:r>
            <a:r>
              <a:rPr lang="zh-CN" altLang="en-US" dirty="0" smtClean="0"/>
              <a:t>）高并发，支持</a:t>
            </a:r>
            <a:r>
              <a:rPr lang="zh-CN" altLang="en-US" dirty="0"/>
              <a:t>数千个客户端同时</a:t>
            </a:r>
            <a:r>
              <a:rPr lang="zh-CN" altLang="en-US" dirty="0" smtClean="0"/>
              <a:t>读写。</a:t>
            </a:r>
            <a:endParaRPr lang="zh-CN" altLang="en-US"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60</a:t>
            </a:fld>
            <a:endParaRPr lang="zh-CN" altLang="en-US"/>
          </a:p>
        </p:txBody>
      </p:sp>
    </p:spTree>
    <p:extLst>
      <p:ext uri="{BB962C8B-B14F-4D97-AF65-F5344CB8AC3E}">
        <p14:creationId xmlns:p14="http://schemas.microsoft.com/office/powerpoint/2010/main" val="40359759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722376" y="1280168"/>
            <a:ext cx="7772400" cy="2004816"/>
          </a:xfrm>
        </p:spPr>
        <p:txBody>
          <a:bodyPr>
            <a:normAutofit fontScale="90000"/>
          </a:bodyPr>
          <a:lstStyle/>
          <a:p>
            <a:r>
              <a:rPr lang="en-US" altLang="zh-CN" dirty="0" smtClean="0"/>
              <a:t>Kafka</a:t>
            </a:r>
            <a:r>
              <a:rPr lang="zh-CN" altLang="en-US" dirty="0" smtClean="0"/>
              <a:t>平台</a:t>
            </a:r>
            <a:r>
              <a:rPr lang="en-US" altLang="zh-CN" dirty="0" smtClean="0"/>
              <a:t/>
            </a:r>
            <a:br>
              <a:rPr lang="en-US" altLang="zh-CN" dirty="0" smtClean="0"/>
            </a:br>
            <a:r>
              <a:rPr lang="en-US" altLang="zh-CN" dirty="0" smtClean="0"/>
              <a:t>         </a:t>
            </a:r>
            <a:r>
              <a:rPr lang="zh-CN" altLang="en-US" dirty="0" smtClean="0"/>
              <a:t>消息</a:t>
            </a:r>
            <a:r>
              <a:rPr lang="en-US" altLang="zh-CN" dirty="0" smtClean="0"/>
              <a:t/>
            </a:r>
            <a:br>
              <a:rPr lang="en-US" altLang="zh-CN" dirty="0" smtClean="0"/>
            </a:br>
            <a:r>
              <a:rPr lang="en-US" altLang="zh-CN" dirty="0" smtClean="0"/>
              <a:t>         </a:t>
            </a:r>
            <a:r>
              <a:rPr lang="zh-CN" altLang="en-US" dirty="0" smtClean="0"/>
              <a:t>架构</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61</a:t>
            </a:fld>
            <a:endParaRPr lang="zh-CN" altLang="en-US"/>
          </a:p>
        </p:txBody>
      </p:sp>
    </p:spTree>
    <p:extLst>
      <p:ext uri="{BB962C8B-B14F-4D97-AF65-F5344CB8AC3E}">
        <p14:creationId xmlns:p14="http://schemas.microsoft.com/office/powerpoint/2010/main" val="15840577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5004049" y="1772816"/>
            <a:ext cx="3746150" cy="3053113"/>
          </a:xfrm>
          <a:prstGeom prst="rect">
            <a:avLst/>
          </a:prstGeom>
        </p:spPr>
      </p:pic>
      <p:sp>
        <p:nvSpPr>
          <p:cNvPr id="2" name="标题 1"/>
          <p:cNvSpPr>
            <a:spLocks noGrp="1"/>
          </p:cNvSpPr>
          <p:nvPr>
            <p:ph type="title"/>
          </p:nvPr>
        </p:nvSpPr>
        <p:spPr/>
        <p:txBody>
          <a:bodyPr/>
          <a:lstStyle/>
          <a:p>
            <a:r>
              <a:rPr lang="en-US" altLang="zh-CN" dirty="0" smtClean="0"/>
              <a:t>Kafka</a:t>
            </a:r>
            <a:r>
              <a:rPr lang="zh-CN" altLang="en-US" dirty="0" smtClean="0"/>
              <a:t>平台</a:t>
            </a:r>
            <a:endParaRPr lang="zh-CN" altLang="en-US" dirty="0"/>
          </a:p>
        </p:txBody>
      </p:sp>
      <p:sp>
        <p:nvSpPr>
          <p:cNvPr id="3" name="内容占位符 2"/>
          <p:cNvSpPr>
            <a:spLocks noGrp="1"/>
          </p:cNvSpPr>
          <p:nvPr>
            <p:ph idx="1"/>
          </p:nvPr>
        </p:nvSpPr>
        <p:spPr>
          <a:xfrm>
            <a:off x="468313" y="1412776"/>
            <a:ext cx="4967783" cy="3413153"/>
          </a:xfrm>
        </p:spPr>
        <p:txBody>
          <a:bodyPr/>
          <a:lstStyle/>
          <a:p>
            <a:pPr marL="0" indent="0">
              <a:buNone/>
            </a:pPr>
            <a:r>
              <a:rPr lang="en-US" altLang="zh-CN" dirty="0" smtClean="0"/>
              <a:t>Kafka</a:t>
            </a:r>
            <a:r>
              <a:rPr lang="zh-CN" altLang="en-US" dirty="0" smtClean="0"/>
              <a:t>平台提供四种核心的</a:t>
            </a:r>
            <a:r>
              <a:rPr lang="en-US" altLang="zh-CN" dirty="0" smtClean="0"/>
              <a:t>API</a:t>
            </a:r>
            <a:r>
              <a:rPr lang="zh-CN" altLang="en-US" dirty="0" smtClean="0"/>
              <a:t>：</a:t>
            </a:r>
            <a:endParaRPr lang="en-US" altLang="zh-CN" dirty="0" smtClean="0"/>
          </a:p>
          <a:p>
            <a:pPr marL="0" indent="0">
              <a:buNone/>
            </a:pPr>
            <a:r>
              <a:rPr lang="en-US" altLang="zh-CN" dirty="0" smtClean="0">
                <a:solidFill>
                  <a:schemeClr val="accent1"/>
                </a:solidFill>
              </a:rPr>
              <a:t>Producer</a:t>
            </a:r>
            <a:r>
              <a:rPr lang="en-US" altLang="zh-CN" dirty="0" smtClean="0">
                <a:latin typeface="+mn-ea"/>
              </a:rPr>
              <a:t>——</a:t>
            </a:r>
            <a:r>
              <a:rPr lang="zh-CN" altLang="en-US" dirty="0" smtClean="0">
                <a:latin typeface="+mn-ea"/>
              </a:rPr>
              <a:t>应用者发布关于</a:t>
            </a:r>
            <a:r>
              <a:rPr lang="en-US" altLang="zh-CN" dirty="0" smtClean="0">
                <a:latin typeface="+mn-ea"/>
              </a:rPr>
              <a:t>topic</a:t>
            </a:r>
            <a:r>
              <a:rPr lang="zh-CN" altLang="en-US" dirty="0" smtClean="0">
                <a:latin typeface="+mn-ea"/>
              </a:rPr>
              <a:t>的记录流；</a:t>
            </a:r>
            <a:endParaRPr lang="en-US" altLang="zh-CN" dirty="0" smtClean="0"/>
          </a:p>
          <a:p>
            <a:pPr marL="0" indent="0">
              <a:buNone/>
            </a:pPr>
            <a:r>
              <a:rPr lang="en-US" altLang="zh-CN" dirty="0" smtClean="0">
                <a:solidFill>
                  <a:schemeClr val="accent1"/>
                </a:solidFill>
              </a:rPr>
              <a:t>Consumer</a:t>
            </a:r>
            <a:r>
              <a:rPr lang="en-US" altLang="zh-CN" dirty="0" smtClean="0">
                <a:latin typeface="+mn-ea"/>
              </a:rPr>
              <a:t>——</a:t>
            </a:r>
            <a:r>
              <a:rPr lang="zh-CN" altLang="en-US" dirty="0" smtClean="0">
                <a:latin typeface="+mn-ea"/>
              </a:rPr>
              <a:t>应用者订阅</a:t>
            </a:r>
            <a:r>
              <a:rPr lang="en-US" altLang="zh-CN" dirty="0" smtClean="0">
                <a:latin typeface="+mn-ea"/>
              </a:rPr>
              <a:t>topic</a:t>
            </a:r>
            <a:r>
              <a:rPr lang="zh-CN" altLang="en-US" dirty="0" smtClean="0">
                <a:latin typeface="+mn-ea"/>
              </a:rPr>
              <a:t>并处理记录流</a:t>
            </a:r>
            <a:r>
              <a:rPr lang="en-US" altLang="zh-CN" dirty="0" smtClean="0">
                <a:latin typeface="+mn-ea"/>
              </a:rPr>
              <a:t> </a:t>
            </a:r>
            <a:r>
              <a:rPr lang="zh-CN" altLang="en-US" dirty="0" smtClean="0">
                <a:latin typeface="+mn-ea"/>
              </a:rPr>
              <a:t>；</a:t>
            </a:r>
            <a:endParaRPr lang="en-US" altLang="zh-CN" dirty="0" smtClean="0"/>
          </a:p>
          <a:p>
            <a:pPr marL="0" indent="0">
              <a:buNone/>
            </a:pPr>
            <a:r>
              <a:rPr lang="en-US" altLang="zh-CN" dirty="0" smtClean="0">
                <a:solidFill>
                  <a:schemeClr val="accent1"/>
                </a:solidFill>
              </a:rPr>
              <a:t>Stream</a:t>
            </a:r>
            <a:r>
              <a:rPr lang="en-US" altLang="zh-CN" dirty="0" smtClean="0">
                <a:latin typeface="+mn-ea"/>
              </a:rPr>
              <a:t>——</a:t>
            </a:r>
            <a:r>
              <a:rPr lang="zh-CN" altLang="en-US" dirty="0" smtClean="0">
                <a:latin typeface="+mn-ea"/>
              </a:rPr>
              <a:t>应用者成为流处理器，消费输入流处理后产生输出流</a:t>
            </a:r>
            <a:r>
              <a:rPr lang="en-US" altLang="zh-CN" dirty="0" smtClean="0">
                <a:latin typeface="+mn-ea"/>
              </a:rPr>
              <a:t> </a:t>
            </a:r>
            <a:r>
              <a:rPr lang="zh-CN" altLang="en-US" dirty="0"/>
              <a:t>；</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62</a:t>
            </a:fld>
            <a:endParaRPr lang="zh-CN" altLang="en-US"/>
          </a:p>
        </p:txBody>
      </p:sp>
      <p:sp>
        <p:nvSpPr>
          <p:cNvPr id="6" name="矩形 5"/>
          <p:cNvSpPr/>
          <p:nvPr/>
        </p:nvSpPr>
        <p:spPr>
          <a:xfrm>
            <a:off x="539552" y="4825929"/>
            <a:ext cx="7737103" cy="1200329"/>
          </a:xfrm>
          <a:prstGeom prst="rect">
            <a:avLst/>
          </a:prstGeom>
        </p:spPr>
        <p:txBody>
          <a:bodyPr wrap="square">
            <a:spAutoFit/>
          </a:bodyPr>
          <a:lstStyle/>
          <a:p>
            <a:pPr marL="0" indent="0">
              <a:buNone/>
            </a:pPr>
            <a:r>
              <a:rPr lang="en-US" altLang="zh-CN" sz="2400" dirty="0">
                <a:solidFill>
                  <a:schemeClr val="accent1"/>
                </a:solidFill>
                <a:latin typeface="+mn-ea"/>
                <a:ea typeface="+mn-ea"/>
              </a:rPr>
              <a:t>Connector</a:t>
            </a:r>
            <a:r>
              <a:rPr lang="en-US" altLang="zh-CN" sz="2400" dirty="0">
                <a:latin typeface="+mn-ea"/>
                <a:ea typeface="+mn-ea"/>
              </a:rPr>
              <a:t>——</a:t>
            </a:r>
            <a:r>
              <a:rPr lang="zh-CN" altLang="en-US" sz="2400" dirty="0">
                <a:latin typeface="+mn-ea"/>
                <a:ea typeface="+mn-ea"/>
              </a:rPr>
              <a:t>构建可重用的</a:t>
            </a:r>
            <a:r>
              <a:rPr lang="en-US" altLang="zh-CN" sz="2400" dirty="0" smtClean="0">
                <a:latin typeface="+mn-ea"/>
                <a:ea typeface="+mn-ea"/>
              </a:rPr>
              <a:t>producer</a:t>
            </a:r>
            <a:r>
              <a:rPr lang="zh-CN" altLang="en-US" sz="2400" dirty="0">
                <a:latin typeface="+mn-ea"/>
                <a:ea typeface="+mn-ea"/>
              </a:rPr>
              <a:t>或者</a:t>
            </a:r>
            <a:r>
              <a:rPr lang="en-US" altLang="zh-CN" sz="2400" dirty="0" smtClean="0">
                <a:latin typeface="+mn-ea"/>
                <a:ea typeface="+mn-ea"/>
              </a:rPr>
              <a:t>consumer</a:t>
            </a:r>
            <a:r>
              <a:rPr lang="zh-CN" altLang="en-US" sz="2400" dirty="0">
                <a:latin typeface="+mn-ea"/>
                <a:ea typeface="+mn-ea"/>
              </a:rPr>
              <a:t>，从而将</a:t>
            </a:r>
            <a:r>
              <a:rPr lang="en-US" altLang="zh-CN" sz="2400" dirty="0">
                <a:latin typeface="+mn-ea"/>
                <a:ea typeface="+mn-ea"/>
              </a:rPr>
              <a:t>topic</a:t>
            </a:r>
            <a:r>
              <a:rPr lang="zh-CN" altLang="en-US" sz="2400" dirty="0">
                <a:latin typeface="+mn-ea"/>
                <a:ea typeface="+mn-ea"/>
              </a:rPr>
              <a:t>与现有的应用或数据系统相连，例如将信息写入数据库。</a:t>
            </a:r>
          </a:p>
        </p:txBody>
      </p:sp>
      <p:sp>
        <p:nvSpPr>
          <p:cNvPr id="8" name="圆角矩形标注 7"/>
          <p:cNvSpPr/>
          <p:nvPr/>
        </p:nvSpPr>
        <p:spPr>
          <a:xfrm>
            <a:off x="2915817" y="5681789"/>
            <a:ext cx="5736058" cy="612648"/>
          </a:xfrm>
          <a:prstGeom prst="wedgeRoundRectCallout">
            <a:avLst>
              <a:gd name="adj1" fmla="val -59565"/>
              <a:gd name="adj2" fmla="val -4247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smtClean="0"/>
              <a:t>Coordinator</a:t>
            </a:r>
            <a:r>
              <a:rPr lang="zh-CN" altLang="en-US" dirty="0" smtClean="0"/>
              <a:t>：</a:t>
            </a:r>
            <a:r>
              <a:rPr lang="en-US" altLang="zh-CN" dirty="0" smtClean="0"/>
              <a:t>consumer coordinator, </a:t>
            </a:r>
          </a:p>
          <a:p>
            <a:r>
              <a:rPr lang="en-US" altLang="zh-CN" dirty="0" smtClean="0"/>
              <a:t>                    transaction coordinator</a:t>
            </a:r>
            <a:endParaRPr lang="zh-CN" altLang="en-US" dirty="0"/>
          </a:p>
        </p:txBody>
      </p:sp>
    </p:spTree>
    <p:extLst>
      <p:ext uri="{BB962C8B-B14F-4D97-AF65-F5344CB8AC3E}">
        <p14:creationId xmlns:p14="http://schemas.microsoft.com/office/powerpoint/2010/main" val="11878710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Kafka</a:t>
            </a:r>
            <a:r>
              <a:rPr lang="zh-CN" altLang="en-US" dirty="0" smtClean="0"/>
              <a:t>消息的组织形式</a:t>
            </a:r>
            <a:endParaRPr lang="zh-CN" altLang="en-US" dirty="0"/>
          </a:p>
        </p:txBody>
      </p:sp>
      <p:sp>
        <p:nvSpPr>
          <p:cNvPr id="3" name="内容占位符 2"/>
          <p:cNvSpPr>
            <a:spLocks noGrp="1"/>
          </p:cNvSpPr>
          <p:nvPr>
            <p:ph idx="1"/>
          </p:nvPr>
        </p:nvSpPr>
        <p:spPr>
          <a:xfrm>
            <a:off x="360611" y="1231386"/>
            <a:ext cx="8291264" cy="4896544"/>
          </a:xfrm>
        </p:spPr>
        <p:txBody>
          <a:bodyPr/>
          <a:lstStyle/>
          <a:p>
            <a:pPr marL="0" indent="0">
              <a:buNone/>
            </a:pPr>
            <a:r>
              <a:rPr lang="en-US" altLang="zh-CN" b="1" dirty="0" smtClean="0">
                <a:solidFill>
                  <a:schemeClr val="accent1"/>
                </a:solidFill>
              </a:rPr>
              <a:t>Topic</a:t>
            </a:r>
            <a:r>
              <a:rPr lang="zh-CN" altLang="en-US" b="1" dirty="0" smtClean="0">
                <a:solidFill>
                  <a:schemeClr val="accent1"/>
                </a:solidFill>
              </a:rPr>
              <a:t>：</a:t>
            </a:r>
            <a:r>
              <a:rPr lang="zh-CN" altLang="en-US" dirty="0" smtClean="0"/>
              <a:t>发布订阅的对象，每</a:t>
            </a:r>
            <a:r>
              <a:rPr lang="zh-CN" altLang="en-US" dirty="0"/>
              <a:t>条发布到</a:t>
            </a:r>
            <a:r>
              <a:rPr lang="en-US" altLang="zh-CN" dirty="0"/>
              <a:t>Kafka</a:t>
            </a:r>
            <a:r>
              <a:rPr lang="zh-CN" altLang="en-US" dirty="0"/>
              <a:t>集群的消息</a:t>
            </a:r>
            <a:r>
              <a:rPr lang="zh-CN" altLang="en-US" dirty="0" smtClean="0"/>
              <a:t>都属于一</a:t>
            </a:r>
            <a:r>
              <a:rPr lang="zh-CN" altLang="en-US" dirty="0"/>
              <a:t>个</a:t>
            </a:r>
            <a:r>
              <a:rPr lang="zh-CN" altLang="en-US" dirty="0" smtClean="0"/>
              <a:t>类别目录</a:t>
            </a:r>
            <a:r>
              <a:rPr lang="en-US" altLang="zh-CN" dirty="0" smtClean="0">
                <a:latin typeface="+mn-ea"/>
              </a:rPr>
              <a:t>——</a:t>
            </a:r>
            <a:r>
              <a:rPr lang="en-US" altLang="zh-CN" dirty="0" smtClean="0"/>
              <a:t>Topic</a:t>
            </a:r>
            <a:r>
              <a:rPr lang="zh-CN" altLang="en-US" dirty="0" smtClean="0"/>
              <a:t>。</a:t>
            </a:r>
            <a:endParaRPr lang="en-US" altLang="zh-CN" dirty="0" smtClean="0"/>
          </a:p>
          <a:p>
            <a:pPr marL="0" indent="0">
              <a:buNone/>
            </a:pPr>
            <a:r>
              <a:rPr lang="zh-CN" altLang="en-US" dirty="0" smtClean="0"/>
              <a:t>     可同时发布多个</a:t>
            </a:r>
            <a:r>
              <a:rPr lang="en-US" altLang="zh-CN" dirty="0" smtClean="0"/>
              <a:t>Topic</a:t>
            </a:r>
            <a:r>
              <a:rPr lang="zh-CN" altLang="en-US" dirty="0" smtClean="0"/>
              <a:t>，</a:t>
            </a:r>
            <a:r>
              <a:rPr lang="en-US" altLang="zh-CN" dirty="0" smtClean="0"/>
              <a:t>Topic</a:t>
            </a:r>
            <a:r>
              <a:rPr lang="zh-CN" altLang="en-US" dirty="0" smtClean="0"/>
              <a:t>可被多个用户订阅。</a:t>
            </a:r>
            <a:endParaRPr lang="en-US" altLang="zh-CN" dirty="0" smtClean="0"/>
          </a:p>
          <a:p>
            <a:pPr marL="0" indent="0">
              <a:buNone/>
            </a:pPr>
            <a:r>
              <a:rPr lang="en-US" altLang="zh-CN" dirty="0"/>
              <a:t> </a:t>
            </a:r>
            <a:r>
              <a:rPr lang="en-US" altLang="zh-CN" dirty="0" smtClean="0"/>
              <a:t>    </a:t>
            </a:r>
            <a:r>
              <a:rPr lang="zh-CN" altLang="en-US" dirty="0" smtClean="0"/>
              <a:t>不同</a:t>
            </a:r>
            <a:r>
              <a:rPr lang="en-US" altLang="zh-CN" dirty="0"/>
              <a:t>Topic</a:t>
            </a:r>
            <a:r>
              <a:rPr lang="zh-CN" altLang="en-US" dirty="0"/>
              <a:t>的消息可物理上分开存储</a:t>
            </a:r>
            <a:r>
              <a:rPr lang="zh-CN" altLang="en-US" dirty="0" smtClean="0"/>
              <a:t>，一</a:t>
            </a:r>
            <a:r>
              <a:rPr lang="zh-CN" altLang="en-US" dirty="0"/>
              <a:t>个</a:t>
            </a:r>
            <a:r>
              <a:rPr lang="en-US" altLang="zh-CN" dirty="0"/>
              <a:t>Topic</a:t>
            </a:r>
            <a:r>
              <a:rPr lang="zh-CN" altLang="en-US" dirty="0"/>
              <a:t>的</a:t>
            </a:r>
            <a:r>
              <a:rPr lang="zh-CN" altLang="en-US" dirty="0" smtClean="0"/>
              <a:t>消息可保存</a:t>
            </a:r>
            <a:r>
              <a:rPr lang="zh-CN" altLang="en-US" dirty="0"/>
              <a:t>于一个或多</a:t>
            </a:r>
            <a:r>
              <a:rPr lang="zh-CN" altLang="en-US" dirty="0" smtClean="0"/>
              <a:t>个节点（</a:t>
            </a:r>
            <a:r>
              <a:rPr lang="en-US" altLang="zh-CN" dirty="0" smtClean="0"/>
              <a:t>broker</a:t>
            </a:r>
            <a:r>
              <a:rPr lang="zh-CN" altLang="en-US" dirty="0" smtClean="0"/>
              <a:t>），用户只需指定消息的</a:t>
            </a:r>
            <a:r>
              <a:rPr lang="en-US" altLang="zh-CN" dirty="0" smtClean="0"/>
              <a:t>Topic</a:t>
            </a:r>
            <a:r>
              <a:rPr lang="zh-CN" altLang="en-US" dirty="0"/>
              <a:t>即可生产或消费</a:t>
            </a:r>
            <a:r>
              <a:rPr lang="zh-CN" altLang="en-US" dirty="0" smtClean="0"/>
              <a:t>数据，不必</a:t>
            </a:r>
            <a:r>
              <a:rPr lang="zh-CN" altLang="en-US" dirty="0"/>
              <a:t>关心数据存于</a:t>
            </a:r>
            <a:r>
              <a:rPr lang="zh-CN" altLang="en-US" dirty="0" smtClean="0"/>
              <a:t>何处。</a:t>
            </a:r>
            <a:endParaRPr lang="en-US" altLang="zh-CN" dirty="0" smtClean="0"/>
          </a:p>
          <a:p>
            <a:pPr marL="0" indent="0">
              <a:buNone/>
            </a:pPr>
            <a:endParaRPr lang="en-US" altLang="zh-CN" dirty="0" smtClean="0"/>
          </a:p>
          <a:p>
            <a:pPr marL="0" indent="0">
              <a:buNone/>
            </a:pPr>
            <a:r>
              <a:rPr lang="en-US" altLang="zh-CN" b="1" dirty="0" err="1" smtClean="0">
                <a:solidFill>
                  <a:schemeClr val="accent1"/>
                </a:solidFill>
              </a:rPr>
              <a:t>Patition</a:t>
            </a:r>
            <a:r>
              <a:rPr lang="zh-CN" altLang="en-US" b="1" dirty="0" smtClean="0">
                <a:solidFill>
                  <a:schemeClr val="accent1"/>
                </a:solidFill>
              </a:rPr>
              <a:t>：</a:t>
            </a:r>
            <a:r>
              <a:rPr lang="zh-CN" altLang="en-US" dirty="0"/>
              <a:t>一个</a:t>
            </a:r>
            <a:r>
              <a:rPr lang="en-US" altLang="zh-CN" dirty="0"/>
              <a:t>topic</a:t>
            </a:r>
            <a:r>
              <a:rPr lang="zh-CN" altLang="en-US" dirty="0" smtClean="0"/>
              <a:t>可分为</a:t>
            </a:r>
            <a:r>
              <a:rPr lang="zh-CN" altLang="en-US" dirty="0"/>
              <a:t>多个</a:t>
            </a:r>
            <a:r>
              <a:rPr lang="en-US" altLang="zh-CN" dirty="0"/>
              <a:t>partition</a:t>
            </a:r>
            <a:r>
              <a:rPr lang="zh-CN" altLang="en-US" dirty="0"/>
              <a:t>，每个</a:t>
            </a:r>
            <a:r>
              <a:rPr lang="en-US" altLang="zh-CN" dirty="0" smtClean="0"/>
              <a:t>partition</a:t>
            </a:r>
            <a:r>
              <a:rPr lang="zh-CN" altLang="en-US" dirty="0" smtClean="0"/>
              <a:t>内部是</a:t>
            </a:r>
            <a:r>
              <a:rPr lang="zh-CN" altLang="en-US" dirty="0"/>
              <a:t>一个</a:t>
            </a:r>
            <a:r>
              <a:rPr lang="zh-CN" altLang="en-US" dirty="0" smtClean="0"/>
              <a:t>有序消息队列。当单个</a:t>
            </a:r>
            <a:r>
              <a:rPr lang="en-US" altLang="zh-CN" dirty="0" smtClean="0"/>
              <a:t>topic</a:t>
            </a:r>
            <a:r>
              <a:rPr lang="zh-CN" altLang="en-US" dirty="0" smtClean="0"/>
              <a:t>的处理遇到</a:t>
            </a:r>
            <a:r>
              <a:rPr lang="zh-CN" altLang="en-US" dirty="0"/>
              <a:t>瓶颈时，可以通过</a:t>
            </a:r>
            <a:r>
              <a:rPr lang="zh-CN" altLang="en-US" dirty="0" smtClean="0"/>
              <a:t>增加其</a:t>
            </a:r>
            <a:r>
              <a:rPr lang="en-US" altLang="zh-CN" dirty="0" smtClean="0"/>
              <a:t>partition</a:t>
            </a:r>
            <a:r>
              <a:rPr lang="zh-CN" altLang="en-US" dirty="0"/>
              <a:t>的数量来进行横向扩容</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63</a:t>
            </a:fld>
            <a:endParaRPr lang="zh-CN" altLang="en-US"/>
          </a:p>
        </p:txBody>
      </p:sp>
    </p:spTree>
    <p:extLst>
      <p:ext uri="{BB962C8B-B14F-4D97-AF65-F5344CB8AC3E}">
        <p14:creationId xmlns:p14="http://schemas.microsoft.com/office/powerpoint/2010/main" val="40493296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Kafka</a:t>
            </a:r>
            <a:r>
              <a:rPr lang="zh-CN" altLang="en-US" dirty="0"/>
              <a:t>消息的组织形式</a:t>
            </a:r>
          </a:p>
        </p:txBody>
      </p:sp>
      <p:sp>
        <p:nvSpPr>
          <p:cNvPr id="3" name="内容占位符 2"/>
          <p:cNvSpPr>
            <a:spLocks noGrp="1"/>
          </p:cNvSpPr>
          <p:nvPr>
            <p:ph idx="1"/>
          </p:nvPr>
        </p:nvSpPr>
        <p:spPr>
          <a:xfrm>
            <a:off x="503238" y="4293096"/>
            <a:ext cx="8183562" cy="2016224"/>
          </a:xfrm>
        </p:spPr>
        <p:txBody>
          <a:bodyPr/>
          <a:lstStyle/>
          <a:p>
            <a:pPr marL="0" indent="0">
              <a:buNone/>
            </a:pPr>
            <a:r>
              <a:rPr lang="en-US" altLang="zh-CN" dirty="0" smtClean="0"/>
              <a:t>Kafka</a:t>
            </a:r>
            <a:r>
              <a:rPr lang="zh-CN" altLang="en-US" dirty="0" smtClean="0"/>
              <a:t>为每个</a:t>
            </a:r>
            <a:r>
              <a:rPr lang="en-US" altLang="zh-CN" dirty="0" smtClean="0"/>
              <a:t>topic</a:t>
            </a:r>
            <a:r>
              <a:rPr lang="zh-CN" altLang="en-US" dirty="0" smtClean="0"/>
              <a:t>维持一个分了区的消息日志。</a:t>
            </a:r>
            <a:endParaRPr lang="en-US" altLang="zh-CN" dirty="0" smtClean="0"/>
          </a:p>
          <a:p>
            <a:pPr marL="0" indent="0">
              <a:buNone/>
            </a:pPr>
            <a:r>
              <a:rPr lang="zh-CN" altLang="en-US" dirty="0" smtClean="0"/>
              <a:t>     每个分区的日志都有序且只能末尾添加，日志中的记录都有一个</a:t>
            </a:r>
            <a:r>
              <a:rPr lang="en-US" altLang="zh-CN" dirty="0" smtClean="0"/>
              <a:t>id</a:t>
            </a:r>
            <a:r>
              <a:rPr lang="zh-CN" altLang="en-US" dirty="0" smtClean="0"/>
              <a:t>号用于在该</a:t>
            </a:r>
            <a:r>
              <a:rPr lang="en-US" altLang="zh-CN" dirty="0" smtClean="0"/>
              <a:t>partition</a:t>
            </a:r>
            <a:r>
              <a:rPr lang="zh-CN" altLang="en-US" dirty="0"/>
              <a:t>序列</a:t>
            </a:r>
            <a:r>
              <a:rPr lang="zh-CN" altLang="en-US" dirty="0" smtClean="0"/>
              <a:t>内唯一标识自己，记为</a:t>
            </a:r>
            <a:r>
              <a:rPr lang="en-US" altLang="zh-CN" dirty="0" smtClean="0"/>
              <a:t>offset</a:t>
            </a:r>
            <a:r>
              <a:rPr lang="zh-CN" altLang="en-US" dirty="0" smtClean="0"/>
              <a:t>。日志内记录的保持期限可以被指定，之后释放。</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64</a:t>
            </a:fld>
            <a:endParaRPr lang="zh-CN" altLang="en-US"/>
          </a:p>
        </p:txBody>
      </p:sp>
      <p:pic>
        <p:nvPicPr>
          <p:cNvPr id="5" name="图片 4"/>
          <p:cNvPicPr>
            <a:picLocks noChangeAspect="1"/>
          </p:cNvPicPr>
          <p:nvPr/>
        </p:nvPicPr>
        <p:blipFill>
          <a:blip r:embed="rId2"/>
          <a:stretch>
            <a:fillRect/>
          </a:stretch>
        </p:blipFill>
        <p:spPr>
          <a:xfrm>
            <a:off x="2194430" y="1412776"/>
            <a:ext cx="4731328" cy="2726873"/>
          </a:xfrm>
          <a:prstGeom prst="rect">
            <a:avLst/>
          </a:prstGeom>
        </p:spPr>
      </p:pic>
    </p:spTree>
    <p:extLst>
      <p:ext uri="{BB962C8B-B14F-4D97-AF65-F5344CB8AC3E}">
        <p14:creationId xmlns:p14="http://schemas.microsoft.com/office/powerpoint/2010/main" val="9458091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Kafka</a:t>
            </a:r>
            <a:r>
              <a:rPr lang="zh-CN" altLang="en-US" dirty="0"/>
              <a:t>消息的组织形式</a:t>
            </a:r>
          </a:p>
        </p:txBody>
      </p:sp>
      <p:sp>
        <p:nvSpPr>
          <p:cNvPr id="3" name="内容占位符 2"/>
          <p:cNvSpPr>
            <a:spLocks noGrp="1"/>
          </p:cNvSpPr>
          <p:nvPr>
            <p:ph idx="1"/>
          </p:nvPr>
        </p:nvSpPr>
        <p:spPr>
          <a:xfrm>
            <a:off x="503238" y="1557338"/>
            <a:ext cx="8183562" cy="4679974"/>
          </a:xfrm>
        </p:spPr>
        <p:txBody>
          <a:bodyPr/>
          <a:lstStyle/>
          <a:p>
            <a:pPr marL="0" indent="0">
              <a:buNone/>
            </a:pPr>
            <a:r>
              <a:rPr lang="en-US" altLang="zh-CN" b="1" dirty="0" smtClean="0">
                <a:solidFill>
                  <a:schemeClr val="accent1"/>
                </a:solidFill>
              </a:rPr>
              <a:t>Segment</a:t>
            </a:r>
            <a:r>
              <a:rPr lang="zh-CN" altLang="en-US" b="1" dirty="0" smtClean="0">
                <a:solidFill>
                  <a:schemeClr val="accent1"/>
                </a:solidFill>
              </a:rPr>
              <a:t>：</a:t>
            </a:r>
            <a:r>
              <a:rPr lang="zh-CN" altLang="en-US" dirty="0" smtClean="0"/>
              <a:t>每个</a:t>
            </a:r>
            <a:r>
              <a:rPr lang="en-US" altLang="zh-CN" dirty="0" smtClean="0"/>
              <a:t>partition</a:t>
            </a:r>
            <a:r>
              <a:rPr lang="zh-CN" altLang="en-US" dirty="0" smtClean="0"/>
              <a:t>相当于</a:t>
            </a:r>
            <a:r>
              <a:rPr lang="zh-CN" altLang="en-US" dirty="0"/>
              <a:t>一个巨型</a:t>
            </a:r>
            <a:r>
              <a:rPr lang="zh-CN" altLang="en-US" dirty="0" smtClean="0"/>
              <a:t>文件，被</a:t>
            </a:r>
            <a:r>
              <a:rPr lang="zh-CN" altLang="en-US" dirty="0"/>
              <a:t>平均分配到多个大小</a:t>
            </a:r>
            <a:r>
              <a:rPr lang="zh-CN" altLang="en-US" dirty="0" smtClean="0"/>
              <a:t>相等的</a:t>
            </a:r>
            <a:r>
              <a:rPr lang="en-US" altLang="zh-CN" dirty="0" smtClean="0"/>
              <a:t>segment</a:t>
            </a:r>
            <a:r>
              <a:rPr lang="en-US" altLang="zh-CN" dirty="0"/>
              <a:t>(</a:t>
            </a:r>
            <a:r>
              <a:rPr lang="zh-CN" altLang="en-US" dirty="0"/>
              <a:t>段</a:t>
            </a:r>
            <a:r>
              <a:rPr lang="en-US" altLang="zh-CN" dirty="0"/>
              <a:t>)</a:t>
            </a:r>
            <a:r>
              <a:rPr lang="zh-CN" altLang="en-US" dirty="0"/>
              <a:t>数据文件中</a:t>
            </a:r>
            <a:r>
              <a:rPr lang="zh-CN" altLang="en-US" dirty="0" smtClean="0"/>
              <a:t>。但每个</a:t>
            </a:r>
            <a:r>
              <a:rPr lang="en-US" altLang="zh-CN" dirty="0" smtClean="0"/>
              <a:t>segment</a:t>
            </a:r>
            <a:r>
              <a:rPr lang="zh-CN" altLang="en-US" dirty="0" smtClean="0"/>
              <a:t>文件内的消息</a:t>
            </a:r>
            <a:r>
              <a:rPr lang="zh-CN" altLang="en-US" dirty="0"/>
              <a:t>数量不一定相等</a:t>
            </a:r>
            <a:r>
              <a:rPr lang="zh-CN" altLang="en-US" dirty="0" smtClean="0"/>
              <a:t>，以便于较老的</a:t>
            </a:r>
            <a:r>
              <a:rPr lang="en-US" altLang="zh-CN" dirty="0" smtClean="0"/>
              <a:t>segment</a:t>
            </a:r>
            <a:r>
              <a:rPr lang="zh-CN" altLang="en-US" dirty="0" smtClean="0"/>
              <a:t>文件快速</a:t>
            </a:r>
            <a:r>
              <a:rPr lang="zh-CN" altLang="en-US" dirty="0"/>
              <a:t>被删除。</a:t>
            </a:r>
          </a:p>
          <a:p>
            <a:pPr marL="0" indent="0">
              <a:buNone/>
            </a:pPr>
            <a:endParaRPr lang="en-US" altLang="zh-CN" dirty="0" smtClean="0"/>
          </a:p>
          <a:p>
            <a:pPr marL="0" indent="0">
              <a:buNone/>
            </a:pPr>
            <a:r>
              <a:rPr lang="en-US" altLang="zh-CN" dirty="0" smtClean="0"/>
              <a:t>segment</a:t>
            </a:r>
            <a:r>
              <a:rPr lang="zh-CN" altLang="en-US" dirty="0"/>
              <a:t>文件生命周期由服务端配置参数决定。</a:t>
            </a:r>
            <a:endParaRPr lang="en-US" altLang="zh-CN" dirty="0"/>
          </a:p>
          <a:p>
            <a:pPr marL="0" indent="0">
              <a:buNone/>
            </a:pPr>
            <a:endParaRPr lang="en-US" altLang="zh-CN" dirty="0" smtClean="0"/>
          </a:p>
          <a:p>
            <a:pPr marL="0" indent="0">
              <a:buNone/>
            </a:pPr>
            <a:r>
              <a:rPr lang="zh-CN" altLang="en-US" dirty="0" smtClean="0"/>
              <a:t>每个</a:t>
            </a:r>
            <a:r>
              <a:rPr lang="en-US" altLang="zh-CN" dirty="0"/>
              <a:t>partition</a:t>
            </a:r>
            <a:r>
              <a:rPr lang="zh-CN" altLang="en-US" dirty="0"/>
              <a:t>在内存中有一个</a:t>
            </a:r>
            <a:r>
              <a:rPr lang="en-US" altLang="zh-CN" dirty="0"/>
              <a:t>index</a:t>
            </a:r>
            <a:r>
              <a:rPr lang="zh-CN" altLang="en-US" dirty="0"/>
              <a:t>，记录每个</a:t>
            </a:r>
            <a:r>
              <a:rPr lang="en-US" altLang="zh-CN" dirty="0"/>
              <a:t>segment</a:t>
            </a:r>
            <a:r>
              <a:rPr lang="zh-CN" altLang="en-US" dirty="0"/>
              <a:t>中的第一条消息</a:t>
            </a:r>
            <a:r>
              <a:rPr lang="en-US" altLang="zh-CN" dirty="0"/>
              <a:t>offset</a:t>
            </a:r>
            <a:r>
              <a:rPr lang="zh-CN" altLang="en-US" dirty="0"/>
              <a:t>偏移</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65</a:t>
            </a:fld>
            <a:endParaRPr lang="zh-CN" altLang="en-US"/>
          </a:p>
        </p:txBody>
      </p:sp>
    </p:spTree>
    <p:extLst>
      <p:ext uri="{BB962C8B-B14F-4D97-AF65-F5344CB8AC3E}">
        <p14:creationId xmlns:p14="http://schemas.microsoft.com/office/powerpoint/2010/main" val="34726162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Kafka</a:t>
            </a:r>
            <a:r>
              <a:rPr lang="zh-CN" altLang="en-US" dirty="0"/>
              <a:t>消息的组织形式</a:t>
            </a:r>
          </a:p>
        </p:txBody>
      </p:sp>
      <p:sp>
        <p:nvSpPr>
          <p:cNvPr id="3" name="内容占位符 2"/>
          <p:cNvSpPr>
            <a:spLocks noGrp="1"/>
          </p:cNvSpPr>
          <p:nvPr>
            <p:ph idx="1"/>
          </p:nvPr>
        </p:nvSpPr>
        <p:spPr/>
        <p:txBody>
          <a:bodyPr/>
          <a:lstStyle/>
          <a:p>
            <a:pPr marL="0" indent="0">
              <a:buNone/>
            </a:pPr>
            <a:r>
              <a:rPr lang="zh-CN" altLang="en-US" dirty="0" smtClean="0"/>
              <a:t>发布</a:t>
            </a:r>
            <a:r>
              <a:rPr lang="zh-CN" altLang="en-US" dirty="0"/>
              <a:t>节点</a:t>
            </a:r>
            <a:r>
              <a:rPr lang="en-US" altLang="zh-CN" dirty="0"/>
              <a:t>broker</a:t>
            </a:r>
            <a:r>
              <a:rPr lang="zh-CN" altLang="en-US" dirty="0"/>
              <a:t>收到消息后向对应</a:t>
            </a:r>
            <a:r>
              <a:rPr lang="en-US" altLang="zh-CN" dirty="0"/>
              <a:t>partition</a:t>
            </a:r>
            <a:r>
              <a:rPr lang="zh-CN" altLang="en-US" dirty="0"/>
              <a:t>的最后一个</a:t>
            </a:r>
            <a:r>
              <a:rPr lang="en-US" altLang="zh-CN" dirty="0"/>
              <a:t>segment</a:t>
            </a:r>
            <a:r>
              <a:rPr lang="zh-CN" altLang="en-US" dirty="0"/>
              <a:t>添加该消息，当某个</a:t>
            </a:r>
            <a:r>
              <a:rPr lang="en-US" altLang="zh-CN" dirty="0"/>
              <a:t>segment</a:t>
            </a:r>
            <a:r>
              <a:rPr lang="zh-CN" altLang="en-US" dirty="0"/>
              <a:t>上的消息条数达到配置值或消息发布时间超过阈值时，</a:t>
            </a:r>
            <a:r>
              <a:rPr lang="en-US" altLang="zh-CN" dirty="0"/>
              <a:t>segment</a:t>
            </a:r>
            <a:r>
              <a:rPr lang="zh-CN" altLang="en-US" dirty="0"/>
              <a:t>会被</a:t>
            </a:r>
            <a:r>
              <a:rPr lang="en-US" altLang="zh-CN" dirty="0"/>
              <a:t>flush</a:t>
            </a:r>
            <a:r>
              <a:rPr lang="zh-CN" altLang="en-US" dirty="0"/>
              <a:t>到磁盘。</a:t>
            </a:r>
            <a:r>
              <a:rPr lang="en-US" altLang="zh-CN" dirty="0"/>
              <a:t>segment</a:t>
            </a:r>
            <a:r>
              <a:rPr lang="zh-CN" altLang="en-US" dirty="0"/>
              <a:t>写满后</a:t>
            </a:r>
            <a:r>
              <a:rPr lang="en-US" altLang="zh-CN" dirty="0"/>
              <a:t>broker</a:t>
            </a:r>
            <a:r>
              <a:rPr lang="zh-CN" altLang="en-US" dirty="0"/>
              <a:t>会创建新的</a:t>
            </a:r>
            <a:r>
              <a:rPr lang="en-US" altLang="zh-CN" dirty="0"/>
              <a:t>segment</a:t>
            </a:r>
            <a:r>
              <a:rPr lang="zh-CN" altLang="en-US" dirty="0" smtClean="0"/>
              <a:t>。</a:t>
            </a:r>
            <a:endParaRPr lang="en-US" altLang="zh-CN" dirty="0" smtClean="0"/>
          </a:p>
          <a:p>
            <a:pPr marL="0" indent="0">
              <a:buNone/>
            </a:pPr>
            <a:endParaRPr lang="en-US" altLang="zh-CN" dirty="0">
              <a:solidFill>
                <a:srgbClr val="FF0000"/>
              </a:solidFill>
            </a:endParaRPr>
          </a:p>
          <a:p>
            <a:pPr marL="0" indent="0">
              <a:buNone/>
            </a:pPr>
            <a:r>
              <a:rPr lang="zh-CN" altLang="en-US" dirty="0" smtClean="0">
                <a:solidFill>
                  <a:srgbClr val="FF0000"/>
                </a:solidFill>
              </a:rPr>
              <a:t>只有</a:t>
            </a:r>
            <a:r>
              <a:rPr lang="en-US" altLang="zh-CN" dirty="0">
                <a:solidFill>
                  <a:srgbClr val="FF0000"/>
                </a:solidFill>
              </a:rPr>
              <a:t>flush</a:t>
            </a:r>
            <a:r>
              <a:rPr lang="zh-CN" altLang="en-US" dirty="0">
                <a:solidFill>
                  <a:srgbClr val="FF0000"/>
                </a:solidFill>
              </a:rPr>
              <a:t>到磁盘上的消息</a:t>
            </a:r>
            <a:r>
              <a:rPr lang="en-US" altLang="zh-CN" dirty="0">
                <a:solidFill>
                  <a:srgbClr val="FF0000"/>
                </a:solidFill>
              </a:rPr>
              <a:t>consumer</a:t>
            </a:r>
            <a:r>
              <a:rPr lang="zh-CN" altLang="en-US" dirty="0">
                <a:solidFill>
                  <a:srgbClr val="FF0000"/>
                </a:solidFill>
              </a:rPr>
              <a:t>才能消费。</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66</a:t>
            </a:fld>
            <a:endParaRPr lang="zh-CN" altLang="en-US"/>
          </a:p>
        </p:txBody>
      </p:sp>
    </p:spTree>
    <p:extLst>
      <p:ext uri="{BB962C8B-B14F-4D97-AF65-F5344CB8AC3E}">
        <p14:creationId xmlns:p14="http://schemas.microsoft.com/office/powerpoint/2010/main" val="29633631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Kafka</a:t>
            </a:r>
            <a:r>
              <a:rPr lang="zh-CN" altLang="en-US" dirty="0"/>
              <a:t>体系架构</a:t>
            </a:r>
          </a:p>
        </p:txBody>
      </p:sp>
      <p:sp>
        <p:nvSpPr>
          <p:cNvPr id="3" name="内容占位符 2"/>
          <p:cNvSpPr>
            <a:spLocks noGrp="1"/>
          </p:cNvSpPr>
          <p:nvPr>
            <p:ph idx="1"/>
          </p:nvPr>
        </p:nvSpPr>
        <p:spPr>
          <a:xfrm>
            <a:off x="486989" y="1411003"/>
            <a:ext cx="1940438" cy="2594061"/>
          </a:xfrm>
        </p:spPr>
        <p:txBody>
          <a:bodyPr/>
          <a:lstStyle/>
          <a:p>
            <a:pPr marL="0" indent="0">
              <a:buNone/>
            </a:pPr>
            <a:r>
              <a:rPr lang="zh-CN" altLang="en-US" dirty="0" smtClean="0"/>
              <a:t>典型</a:t>
            </a:r>
            <a:r>
              <a:rPr lang="en-US" altLang="zh-CN" dirty="0" smtClean="0"/>
              <a:t>Kafka</a:t>
            </a:r>
            <a:r>
              <a:rPr lang="zh-CN" altLang="en-US" dirty="0" smtClean="0"/>
              <a:t>集群</a:t>
            </a:r>
            <a:endParaRPr lang="en-US" altLang="zh-CN"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67</a:t>
            </a:fld>
            <a:endParaRPr lang="zh-CN" altLang="en-US"/>
          </a:p>
        </p:txBody>
      </p:sp>
      <p:pic>
        <p:nvPicPr>
          <p:cNvPr id="5" name="图片 4"/>
          <p:cNvPicPr>
            <a:picLocks noChangeAspect="1"/>
          </p:cNvPicPr>
          <p:nvPr/>
        </p:nvPicPr>
        <p:blipFill>
          <a:blip r:embed="rId2"/>
          <a:stretch>
            <a:fillRect/>
          </a:stretch>
        </p:blipFill>
        <p:spPr>
          <a:xfrm>
            <a:off x="2195426" y="1399969"/>
            <a:ext cx="6381837" cy="3168352"/>
          </a:xfrm>
          <a:prstGeom prst="rect">
            <a:avLst/>
          </a:prstGeom>
        </p:spPr>
      </p:pic>
      <p:sp>
        <p:nvSpPr>
          <p:cNvPr id="6" name="矩形 5"/>
          <p:cNvSpPr/>
          <p:nvPr/>
        </p:nvSpPr>
        <p:spPr>
          <a:xfrm>
            <a:off x="608956" y="4437112"/>
            <a:ext cx="7968307" cy="1785104"/>
          </a:xfrm>
          <a:prstGeom prst="rect">
            <a:avLst/>
          </a:prstGeom>
        </p:spPr>
        <p:txBody>
          <a:bodyPr wrap="square">
            <a:spAutoFit/>
          </a:bodyPr>
          <a:lstStyle/>
          <a:p>
            <a:r>
              <a:rPr lang="en-US" altLang="zh-CN" sz="2200" dirty="0" smtClean="0">
                <a:solidFill>
                  <a:schemeClr val="accent1"/>
                </a:solidFill>
                <a:latin typeface="+mn-ea"/>
                <a:ea typeface="+mn-ea"/>
              </a:rPr>
              <a:t>Producer</a:t>
            </a:r>
            <a:r>
              <a:rPr lang="zh-CN" altLang="en-US" sz="2200" dirty="0" smtClean="0">
                <a:latin typeface="+mn-ea"/>
                <a:ea typeface="+mn-ea"/>
              </a:rPr>
              <a:t>（多个，如</a:t>
            </a:r>
            <a:r>
              <a:rPr lang="en-US" altLang="zh-CN" sz="2200" dirty="0">
                <a:latin typeface="+mn-ea"/>
                <a:ea typeface="+mn-ea"/>
              </a:rPr>
              <a:t>web</a:t>
            </a:r>
            <a:r>
              <a:rPr lang="zh-CN" altLang="en-US" sz="2200" dirty="0">
                <a:latin typeface="+mn-ea"/>
                <a:ea typeface="+mn-ea"/>
              </a:rPr>
              <a:t>前端、服务器日志等</a:t>
            </a:r>
            <a:r>
              <a:rPr lang="zh-CN" altLang="en-US" sz="2200" dirty="0" smtClean="0">
                <a:latin typeface="+mn-ea"/>
                <a:ea typeface="+mn-ea"/>
              </a:rPr>
              <a:t>）以</a:t>
            </a:r>
            <a:r>
              <a:rPr lang="en-US" altLang="zh-CN" sz="2200" dirty="0" smtClean="0">
                <a:latin typeface="+mn-ea"/>
                <a:ea typeface="+mn-ea"/>
              </a:rPr>
              <a:t>push</a:t>
            </a:r>
            <a:r>
              <a:rPr lang="zh-CN" altLang="en-US" sz="2200" dirty="0">
                <a:latin typeface="+mn-ea"/>
                <a:ea typeface="+mn-ea"/>
              </a:rPr>
              <a:t>模式将消息发布</a:t>
            </a:r>
            <a:r>
              <a:rPr lang="zh-CN" altLang="en-US" sz="2200" dirty="0" smtClean="0">
                <a:latin typeface="+mn-ea"/>
                <a:ea typeface="+mn-ea"/>
              </a:rPr>
              <a:t>到多个</a:t>
            </a:r>
            <a:r>
              <a:rPr lang="en-US" altLang="zh-CN" sz="2200" dirty="0" smtClean="0">
                <a:solidFill>
                  <a:schemeClr val="accent1"/>
                </a:solidFill>
                <a:latin typeface="+mn-ea"/>
                <a:ea typeface="+mn-ea"/>
              </a:rPr>
              <a:t>broker</a:t>
            </a:r>
            <a:r>
              <a:rPr lang="en-US" altLang="zh-CN" sz="2200" dirty="0" smtClean="0">
                <a:latin typeface="+mn-ea"/>
                <a:ea typeface="+mn-ea"/>
              </a:rPr>
              <a:t> </a:t>
            </a:r>
            <a:r>
              <a:rPr lang="zh-CN" altLang="en-US" sz="2200" dirty="0" smtClean="0">
                <a:latin typeface="+mn-ea"/>
                <a:ea typeface="+mn-ea"/>
              </a:rPr>
              <a:t>，多个</a:t>
            </a:r>
            <a:r>
              <a:rPr lang="en-US" altLang="zh-CN" sz="2200" dirty="0" smtClean="0">
                <a:solidFill>
                  <a:schemeClr val="accent1"/>
                </a:solidFill>
                <a:latin typeface="+mn-ea"/>
                <a:ea typeface="+mn-ea"/>
              </a:rPr>
              <a:t>Consumer Group</a:t>
            </a:r>
            <a:r>
              <a:rPr lang="zh-CN" altLang="en-US" sz="2200" dirty="0" smtClean="0">
                <a:latin typeface="+mn-ea"/>
                <a:ea typeface="+mn-ea"/>
              </a:rPr>
              <a:t>中的</a:t>
            </a:r>
            <a:r>
              <a:rPr lang="en-US" altLang="zh-CN" sz="2200" dirty="0" smtClean="0">
                <a:solidFill>
                  <a:schemeClr val="accent1"/>
                </a:solidFill>
                <a:latin typeface="+mn-ea"/>
                <a:ea typeface="+mn-ea"/>
              </a:rPr>
              <a:t>Consumer</a:t>
            </a:r>
            <a:r>
              <a:rPr lang="zh-CN" altLang="en-US" sz="2200" dirty="0" smtClean="0">
                <a:latin typeface="+mn-ea"/>
                <a:ea typeface="+mn-ea"/>
              </a:rPr>
              <a:t>以</a:t>
            </a:r>
            <a:r>
              <a:rPr lang="en-US" altLang="zh-CN" sz="2200" dirty="0" smtClean="0">
                <a:latin typeface="+mn-ea"/>
                <a:ea typeface="+mn-ea"/>
              </a:rPr>
              <a:t>pull</a:t>
            </a:r>
            <a:r>
              <a:rPr lang="zh-CN" altLang="en-US" sz="2200" dirty="0">
                <a:latin typeface="+mn-ea"/>
                <a:ea typeface="+mn-ea"/>
              </a:rPr>
              <a:t>模式从</a:t>
            </a:r>
            <a:r>
              <a:rPr lang="en-US" altLang="zh-CN" sz="2200" dirty="0">
                <a:latin typeface="+mn-ea"/>
                <a:ea typeface="+mn-ea"/>
              </a:rPr>
              <a:t>broker</a:t>
            </a:r>
            <a:r>
              <a:rPr lang="zh-CN" altLang="en-US" sz="2200" dirty="0">
                <a:latin typeface="+mn-ea"/>
                <a:ea typeface="+mn-ea"/>
              </a:rPr>
              <a:t>订阅并消费</a:t>
            </a:r>
            <a:r>
              <a:rPr lang="zh-CN" altLang="en-US" sz="2200" dirty="0" smtClean="0">
                <a:latin typeface="+mn-ea"/>
                <a:ea typeface="+mn-ea"/>
              </a:rPr>
              <a:t>消息，</a:t>
            </a:r>
            <a:r>
              <a:rPr lang="en-US" altLang="zh-CN" sz="2200" dirty="0" smtClean="0">
                <a:latin typeface="+mn-ea"/>
                <a:ea typeface="+mn-ea"/>
              </a:rPr>
              <a:t>Zookeeper</a:t>
            </a:r>
            <a:r>
              <a:rPr lang="zh-CN" altLang="en-US" sz="2200" dirty="0" smtClean="0">
                <a:latin typeface="+mn-ea"/>
                <a:ea typeface="+mn-ea"/>
              </a:rPr>
              <a:t>集群管理集群配置。</a:t>
            </a:r>
            <a:endParaRPr lang="en-US" altLang="zh-CN" sz="2200" dirty="0">
              <a:latin typeface="+mn-ea"/>
              <a:ea typeface="+mn-ea"/>
            </a:endParaRPr>
          </a:p>
          <a:p>
            <a:pPr marL="0" indent="0">
              <a:buNone/>
            </a:pPr>
            <a:r>
              <a:rPr lang="zh-CN" altLang="en-US" sz="2200" dirty="0" smtClean="0">
                <a:solidFill>
                  <a:schemeClr val="accent1"/>
                </a:solidFill>
                <a:latin typeface="+mn-ea"/>
                <a:ea typeface="+mn-ea"/>
              </a:rPr>
              <a:t>集群支持</a:t>
            </a:r>
            <a:r>
              <a:rPr lang="zh-CN" altLang="en-US" sz="2200" dirty="0">
                <a:solidFill>
                  <a:schemeClr val="accent1"/>
                </a:solidFill>
                <a:latin typeface="+mn-ea"/>
                <a:ea typeface="+mn-ea"/>
              </a:rPr>
              <a:t>水平扩展，一般</a:t>
            </a:r>
            <a:r>
              <a:rPr lang="en-US" altLang="zh-CN" sz="2200" dirty="0">
                <a:solidFill>
                  <a:schemeClr val="accent1"/>
                </a:solidFill>
                <a:latin typeface="+mn-ea"/>
                <a:ea typeface="+mn-ea"/>
              </a:rPr>
              <a:t>broker</a:t>
            </a:r>
            <a:r>
              <a:rPr lang="zh-CN" altLang="en-US" sz="2200" dirty="0">
                <a:solidFill>
                  <a:schemeClr val="accent1"/>
                </a:solidFill>
                <a:latin typeface="+mn-ea"/>
                <a:ea typeface="+mn-ea"/>
              </a:rPr>
              <a:t>数量越多，集群吞吐率越</a:t>
            </a:r>
            <a:r>
              <a:rPr lang="zh-CN" altLang="en-US" sz="2200" dirty="0" smtClean="0">
                <a:solidFill>
                  <a:schemeClr val="accent1"/>
                </a:solidFill>
                <a:latin typeface="+mn-ea"/>
                <a:ea typeface="+mn-ea"/>
              </a:rPr>
              <a:t>高。</a:t>
            </a:r>
            <a:endParaRPr lang="en-US" altLang="zh-CN" sz="2200" dirty="0">
              <a:solidFill>
                <a:schemeClr val="accent1"/>
              </a:solidFill>
              <a:latin typeface="+mn-ea"/>
              <a:ea typeface="+mn-ea"/>
            </a:endParaRPr>
          </a:p>
        </p:txBody>
      </p:sp>
    </p:spTree>
    <p:extLst>
      <p:ext uri="{BB962C8B-B14F-4D97-AF65-F5344CB8AC3E}">
        <p14:creationId xmlns:p14="http://schemas.microsoft.com/office/powerpoint/2010/main" val="8616546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771800" y="3548037"/>
            <a:ext cx="3254022" cy="1889924"/>
          </a:xfrm>
          <a:prstGeom prst="rect">
            <a:avLst/>
          </a:prstGeom>
        </p:spPr>
      </p:pic>
      <p:sp>
        <p:nvSpPr>
          <p:cNvPr id="2" name="标题 1"/>
          <p:cNvSpPr>
            <a:spLocks noGrp="1"/>
          </p:cNvSpPr>
          <p:nvPr>
            <p:ph type="title"/>
          </p:nvPr>
        </p:nvSpPr>
        <p:spPr/>
        <p:txBody>
          <a:bodyPr/>
          <a:lstStyle/>
          <a:p>
            <a:r>
              <a:rPr lang="en-US" altLang="zh-CN" dirty="0" smtClean="0"/>
              <a:t>Kafka</a:t>
            </a:r>
            <a:r>
              <a:rPr lang="zh-CN" altLang="en-US" dirty="0" smtClean="0"/>
              <a:t>体系架构</a:t>
            </a:r>
            <a:endParaRPr lang="zh-CN" altLang="en-US" dirty="0"/>
          </a:p>
        </p:txBody>
      </p:sp>
      <p:sp>
        <p:nvSpPr>
          <p:cNvPr id="3" name="内容占位符 2"/>
          <p:cNvSpPr>
            <a:spLocks noGrp="1"/>
          </p:cNvSpPr>
          <p:nvPr>
            <p:ph idx="1"/>
          </p:nvPr>
        </p:nvSpPr>
        <p:spPr>
          <a:xfrm>
            <a:off x="503238" y="1557339"/>
            <a:ext cx="8183562" cy="2519734"/>
          </a:xfrm>
        </p:spPr>
        <p:txBody>
          <a:bodyPr/>
          <a:lstStyle/>
          <a:p>
            <a:pPr marL="0" indent="0">
              <a:buNone/>
            </a:pPr>
            <a:r>
              <a:rPr lang="en-US" altLang="zh-CN" dirty="0"/>
              <a:t>Kafka</a:t>
            </a:r>
            <a:r>
              <a:rPr lang="zh-CN" altLang="en-US" dirty="0"/>
              <a:t>通过</a:t>
            </a:r>
            <a:r>
              <a:rPr lang="en-US" altLang="zh-CN" dirty="0"/>
              <a:t>Zookeeper</a:t>
            </a:r>
            <a:r>
              <a:rPr lang="zh-CN" altLang="en-US" dirty="0"/>
              <a:t>管理集群配置</a:t>
            </a:r>
            <a:r>
              <a:rPr lang="zh-CN" altLang="en-US" dirty="0" smtClean="0"/>
              <a:t>：</a:t>
            </a:r>
            <a:endParaRPr lang="en-US" altLang="zh-CN" dirty="0" smtClean="0"/>
          </a:p>
          <a:p>
            <a:pPr marL="795338">
              <a:buFont typeface="Wingdings" panose="05000000000000000000" pitchFamily="2" charset="2"/>
              <a:buChar char="l"/>
            </a:pPr>
            <a:r>
              <a:rPr lang="zh-CN" altLang="en-US" dirty="0" smtClean="0"/>
              <a:t>选举</a:t>
            </a:r>
            <a:r>
              <a:rPr lang="en-US" altLang="zh-CN" dirty="0"/>
              <a:t>Kafka broker</a:t>
            </a:r>
            <a:r>
              <a:rPr lang="zh-CN" altLang="en-US" dirty="0"/>
              <a:t>的</a:t>
            </a:r>
            <a:r>
              <a:rPr lang="en-US" altLang="zh-CN" dirty="0" smtClean="0"/>
              <a:t>leader</a:t>
            </a:r>
          </a:p>
          <a:p>
            <a:pPr marL="795338">
              <a:buFont typeface="Wingdings" panose="05000000000000000000" pitchFamily="2" charset="2"/>
              <a:buChar char="l"/>
            </a:pPr>
            <a:r>
              <a:rPr lang="zh-CN" altLang="en-US" dirty="0" smtClean="0"/>
              <a:t>在</a:t>
            </a:r>
            <a:r>
              <a:rPr lang="en-US" altLang="zh-CN" dirty="0"/>
              <a:t>Consumer Group</a:t>
            </a:r>
            <a:r>
              <a:rPr lang="zh-CN" altLang="en-US" dirty="0"/>
              <a:t>发生变化时进行</a:t>
            </a:r>
            <a:r>
              <a:rPr lang="en-US" altLang="zh-CN" dirty="0" smtClean="0"/>
              <a:t>rebalance</a:t>
            </a:r>
          </a:p>
          <a:p>
            <a:pPr marL="795338">
              <a:buFont typeface="Wingdings" panose="05000000000000000000" pitchFamily="2" charset="2"/>
              <a:buChar char="l"/>
            </a:pPr>
            <a:r>
              <a:rPr lang="en-US" altLang="zh-CN" dirty="0" smtClean="0"/>
              <a:t>consumer</a:t>
            </a:r>
            <a:r>
              <a:rPr lang="zh-CN" altLang="en-US" dirty="0" smtClean="0"/>
              <a:t>消费</a:t>
            </a:r>
            <a:r>
              <a:rPr lang="en-US" altLang="zh-CN" dirty="0" smtClean="0"/>
              <a:t>topic partition</a:t>
            </a:r>
            <a:r>
              <a:rPr lang="zh-CN" altLang="en-US" dirty="0"/>
              <a:t>的</a:t>
            </a:r>
            <a:r>
              <a:rPr lang="en-US" altLang="zh-CN" dirty="0" smtClean="0"/>
              <a:t>offset</a:t>
            </a:r>
            <a:r>
              <a:rPr lang="zh-CN" altLang="en-US" dirty="0" smtClean="0"/>
              <a:t>信息可以存在</a:t>
            </a:r>
            <a:r>
              <a:rPr lang="en-US" altLang="zh-CN" dirty="0" smtClean="0"/>
              <a:t>Zookeeper</a:t>
            </a:r>
            <a:r>
              <a:rPr lang="zh-CN" altLang="en-US" dirty="0" smtClean="0"/>
              <a:t>。</a:t>
            </a:r>
            <a:endParaRPr lang="zh-CN" altLang="en-US"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68</a:t>
            </a:fld>
            <a:endParaRPr lang="zh-CN" altLang="en-US"/>
          </a:p>
        </p:txBody>
      </p:sp>
    </p:spTree>
    <p:extLst>
      <p:ext uri="{BB962C8B-B14F-4D97-AF65-F5344CB8AC3E}">
        <p14:creationId xmlns:p14="http://schemas.microsoft.com/office/powerpoint/2010/main" val="15402166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Kafka</a:t>
            </a:r>
            <a:r>
              <a:rPr lang="zh-CN" altLang="en-US" dirty="0" smtClean="0"/>
              <a:t>消息分发</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69</a:t>
            </a:fld>
            <a:endParaRPr lang="zh-CN" altLang="en-US"/>
          </a:p>
        </p:txBody>
      </p:sp>
    </p:spTree>
    <p:extLst>
      <p:ext uri="{BB962C8B-B14F-4D97-AF65-F5344CB8AC3E}">
        <p14:creationId xmlns:p14="http://schemas.microsoft.com/office/powerpoint/2010/main" val="2918729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在淘宝的应用</a:t>
            </a:r>
            <a:endParaRPr lang="zh-CN" altLang="en-US" dirty="0"/>
          </a:p>
        </p:txBody>
      </p:sp>
      <p:sp>
        <p:nvSpPr>
          <p:cNvPr id="3" name="内容占位符 2"/>
          <p:cNvSpPr>
            <a:spLocks noGrp="1"/>
          </p:cNvSpPr>
          <p:nvPr>
            <p:ph idx="1"/>
          </p:nvPr>
        </p:nvSpPr>
        <p:spPr>
          <a:xfrm>
            <a:off x="285720" y="1268760"/>
            <a:ext cx="8572560" cy="4800620"/>
          </a:xfrm>
        </p:spPr>
        <p:txBody>
          <a:bodyPr/>
          <a:lstStyle/>
          <a:p>
            <a:pPr marL="0" indent="0">
              <a:buNone/>
            </a:pPr>
            <a:r>
              <a:rPr lang="zh-CN" altLang="en-US" sz="2400" dirty="0" smtClean="0"/>
              <a:t>在淘宝，</a:t>
            </a:r>
            <a:r>
              <a:rPr lang="en-US" altLang="zh-CN" sz="2400" dirty="0" smtClean="0"/>
              <a:t>storm</a:t>
            </a:r>
            <a:r>
              <a:rPr lang="zh-CN" altLang="en-US" sz="2400" dirty="0" smtClean="0"/>
              <a:t>被广泛用来进行实时日志处理，出现在实时统计、实时风控、实时推荐等场景中。</a:t>
            </a:r>
            <a:endParaRPr lang="en-US" altLang="zh-CN" sz="2400" dirty="0" smtClean="0"/>
          </a:p>
          <a:p>
            <a:pPr marL="0" indent="0">
              <a:buNone/>
            </a:pPr>
            <a:r>
              <a:rPr lang="zh-CN" altLang="en-US" sz="2400" dirty="0" smtClean="0">
                <a:solidFill>
                  <a:srgbClr val="3366FF"/>
                </a:solidFill>
              </a:rPr>
              <a:t>（读取实时日志消息，经过一系列处理，最终将处理结果写入到一个分布式存储中供应用程序访问）</a:t>
            </a:r>
            <a:endParaRPr lang="en-US" altLang="zh-CN" sz="2400" dirty="0" smtClean="0">
              <a:solidFill>
                <a:srgbClr val="3366FF"/>
              </a:solidFill>
            </a:endParaRPr>
          </a:p>
          <a:p>
            <a:pPr marL="0" indent="0">
              <a:buNone/>
            </a:pPr>
            <a:r>
              <a:rPr lang="zh-CN" altLang="en-US" sz="2400" dirty="0" smtClean="0"/>
              <a:t>每天的实时消息量从几百万到几十亿不等，数据总量达到</a:t>
            </a:r>
            <a:r>
              <a:rPr lang="en-US" altLang="zh-CN" sz="2400" dirty="0" smtClean="0"/>
              <a:t>TB</a:t>
            </a:r>
            <a:r>
              <a:rPr lang="zh-CN" altLang="en-US" sz="2400" dirty="0" smtClean="0"/>
              <a:t>级。</a:t>
            </a:r>
            <a:endParaRPr lang="en-US" altLang="zh-CN" sz="2400" dirty="0" smtClean="0"/>
          </a:p>
          <a:p>
            <a:pPr marL="0" indent="0">
              <a:buNone/>
            </a:pPr>
            <a:r>
              <a:rPr lang="en-US" altLang="zh-CN" sz="2400" dirty="0" smtClean="0">
                <a:solidFill>
                  <a:srgbClr val="FF0000"/>
                </a:solidFill>
              </a:rPr>
              <a:t>storm</a:t>
            </a:r>
            <a:r>
              <a:rPr lang="zh-CN" altLang="en-US" sz="2400" dirty="0" smtClean="0">
                <a:solidFill>
                  <a:srgbClr val="FF0000"/>
                </a:solidFill>
              </a:rPr>
              <a:t>往往会配合分布式存储服务一起使用。</a:t>
            </a:r>
            <a:endParaRPr lang="en-US" altLang="zh-CN" sz="2400" dirty="0" smtClean="0">
              <a:solidFill>
                <a:srgbClr val="FF0000"/>
              </a:solidFill>
            </a:endParaRPr>
          </a:p>
          <a:p>
            <a:pPr marL="0" indent="0">
              <a:buNone/>
            </a:pPr>
            <a:r>
              <a:rPr lang="zh-CN" altLang="en-US" sz="2400" dirty="0" smtClean="0">
                <a:solidFill>
                  <a:srgbClr val="3366FF"/>
                </a:solidFill>
              </a:rPr>
              <a:t>（淘宝的个性化搜索实时分析项目中，使用</a:t>
            </a:r>
            <a:r>
              <a:rPr lang="en-US" altLang="zh-CN" sz="2400" dirty="0" err="1" smtClean="0">
                <a:solidFill>
                  <a:srgbClr val="3366FF"/>
                </a:solidFill>
              </a:rPr>
              <a:t>timetunnel</a:t>
            </a:r>
            <a:endParaRPr lang="en-US" altLang="zh-CN" sz="2400" dirty="0" smtClean="0">
              <a:solidFill>
                <a:srgbClr val="3366FF"/>
              </a:solidFill>
            </a:endParaRPr>
          </a:p>
          <a:p>
            <a:pPr marL="0" indent="0">
              <a:buNone/>
            </a:pPr>
            <a:r>
              <a:rPr lang="en-US" altLang="zh-CN" sz="2400" dirty="0" smtClean="0">
                <a:solidFill>
                  <a:srgbClr val="3366FF"/>
                </a:solidFill>
              </a:rPr>
              <a:t>+</a:t>
            </a:r>
            <a:r>
              <a:rPr lang="en-US" altLang="zh-CN" sz="2400" dirty="0" err="1" smtClean="0">
                <a:solidFill>
                  <a:srgbClr val="3366FF"/>
                </a:solidFill>
              </a:rPr>
              <a:t>hbase+storm+ups</a:t>
            </a:r>
            <a:r>
              <a:rPr lang="zh-CN" altLang="en-US" sz="2400" dirty="0" smtClean="0">
                <a:solidFill>
                  <a:srgbClr val="3366FF"/>
                </a:solidFill>
              </a:rPr>
              <a:t>的架构，每天处理几十亿的用户日志信息，从用户行为发生到完成分析延迟在秒级）</a:t>
            </a:r>
            <a:endParaRPr lang="zh-CN" altLang="en-US" sz="2400" dirty="0">
              <a:solidFill>
                <a:srgbClr val="3366FF"/>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7</a:t>
            </a:fld>
            <a:endParaRPr lang="zh-CN" altLang="en-US"/>
          </a:p>
        </p:txBody>
      </p:sp>
      <p:sp>
        <p:nvSpPr>
          <p:cNvPr id="5" name="圆角矩形标注 4"/>
          <p:cNvSpPr/>
          <p:nvPr/>
        </p:nvSpPr>
        <p:spPr>
          <a:xfrm>
            <a:off x="4572000" y="5949280"/>
            <a:ext cx="2714644" cy="500042"/>
          </a:xfrm>
          <a:prstGeom prst="wedgeRoundRectCallout">
            <a:avLst>
              <a:gd name="adj1" fmla="val -49647"/>
              <a:gd name="adj2" fmla="val -657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dirty="0" smtClean="0"/>
              <a:t>Ups</a:t>
            </a:r>
            <a:r>
              <a:rPr lang="zh-CN" altLang="en-US" sz="2000" dirty="0" smtClean="0"/>
              <a:t>：在线</a:t>
            </a:r>
            <a:r>
              <a:rPr lang="en-US" altLang="zh-CN" sz="2000" dirty="0" smtClean="0"/>
              <a:t>KV</a:t>
            </a:r>
            <a:r>
              <a:rPr lang="zh-CN" altLang="en-US" sz="2000" dirty="0" smtClean="0"/>
              <a:t>存储</a:t>
            </a:r>
            <a:endParaRPr lang="zh-CN" altLang="en-US" sz="2000" dirty="0"/>
          </a:p>
        </p:txBody>
      </p:sp>
      <p:sp>
        <p:nvSpPr>
          <p:cNvPr id="7" name="圆角矩形标注 6"/>
          <p:cNvSpPr/>
          <p:nvPr/>
        </p:nvSpPr>
        <p:spPr>
          <a:xfrm>
            <a:off x="3203847" y="3573016"/>
            <a:ext cx="5448027" cy="500066"/>
          </a:xfrm>
          <a:prstGeom prst="wedgeRoundRectCallout">
            <a:avLst>
              <a:gd name="adj1" fmla="val 34152"/>
              <a:gd name="adj2" fmla="val 14086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000" dirty="0" err="1" smtClean="0"/>
              <a:t>TimeTunnel</a:t>
            </a:r>
            <a:r>
              <a:rPr lang="zh-CN" altLang="en-US" sz="2000" dirty="0" smtClean="0"/>
              <a:t>：日志收集和分发系统</a:t>
            </a:r>
            <a:r>
              <a:rPr lang="en-US" sz="2000" dirty="0" smtClean="0"/>
              <a:t>，</a:t>
            </a:r>
            <a:r>
              <a:rPr lang="zh-CN" altLang="en-US" sz="2000" dirty="0" smtClean="0"/>
              <a:t>简称</a:t>
            </a:r>
            <a:r>
              <a:rPr lang="en-US" sz="2000" dirty="0" smtClean="0"/>
              <a:t>TT</a:t>
            </a:r>
            <a:endParaRPr lang="zh-CN" altLang="en-US" sz="20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Kafka</a:t>
            </a:r>
            <a:r>
              <a:rPr lang="zh-CN" altLang="en-US" dirty="0" smtClean="0"/>
              <a:t>消息分发</a:t>
            </a:r>
            <a:endParaRPr lang="zh-CN" altLang="en-US" dirty="0"/>
          </a:p>
        </p:txBody>
      </p:sp>
      <p:sp>
        <p:nvSpPr>
          <p:cNvPr id="3" name="内容占位符 2"/>
          <p:cNvSpPr>
            <a:spLocks noGrp="1"/>
          </p:cNvSpPr>
          <p:nvPr>
            <p:ph idx="1"/>
          </p:nvPr>
        </p:nvSpPr>
        <p:spPr>
          <a:xfrm>
            <a:off x="468313" y="3137887"/>
            <a:ext cx="8183562" cy="3313137"/>
          </a:xfrm>
        </p:spPr>
        <p:txBody>
          <a:bodyPr/>
          <a:lstStyle/>
          <a:p>
            <a:pPr>
              <a:buFont typeface="Wingdings" panose="05000000000000000000" pitchFamily="2" charset="2"/>
              <a:buChar char="l"/>
            </a:pPr>
            <a:r>
              <a:rPr lang="zh-CN" altLang="en-US" sz="2200" dirty="0" smtClean="0">
                <a:latin typeface="+mn-ea"/>
              </a:rPr>
              <a:t>每个</a:t>
            </a:r>
            <a:r>
              <a:rPr lang="en-US" altLang="zh-CN" sz="2200" dirty="0" smtClean="0">
                <a:latin typeface="+mn-ea"/>
              </a:rPr>
              <a:t>consumer</a:t>
            </a:r>
            <a:r>
              <a:rPr lang="zh-CN" altLang="en-US" sz="2200" dirty="0" smtClean="0">
                <a:latin typeface="+mn-ea"/>
              </a:rPr>
              <a:t>实例属于一个</a:t>
            </a:r>
            <a:r>
              <a:rPr lang="en-US" altLang="zh-CN" sz="2200" dirty="0" smtClean="0">
                <a:latin typeface="+mn-ea"/>
              </a:rPr>
              <a:t>consumer group</a:t>
            </a:r>
            <a:r>
              <a:rPr lang="zh-CN" altLang="en-US" sz="2200" dirty="0" smtClean="0">
                <a:latin typeface="+mn-ea"/>
              </a:rPr>
              <a:t>，每条消息记录会被发送到订阅其</a:t>
            </a:r>
            <a:r>
              <a:rPr lang="en-US" altLang="zh-CN" sz="2200" dirty="0" smtClean="0">
                <a:latin typeface="+mn-ea"/>
              </a:rPr>
              <a:t>topic</a:t>
            </a:r>
            <a:r>
              <a:rPr lang="zh-CN" altLang="en-US" sz="2200" dirty="0" smtClean="0">
                <a:latin typeface="+mn-ea"/>
              </a:rPr>
              <a:t>的每个</a:t>
            </a:r>
            <a:r>
              <a:rPr lang="en-US" altLang="zh-CN" sz="2200" dirty="0" smtClean="0">
                <a:latin typeface="+mn-ea"/>
              </a:rPr>
              <a:t>consumer group</a:t>
            </a:r>
            <a:r>
              <a:rPr lang="zh-CN" altLang="en-US" sz="2200" dirty="0" smtClean="0">
                <a:latin typeface="+mn-ea"/>
              </a:rPr>
              <a:t>的一个</a:t>
            </a:r>
            <a:r>
              <a:rPr lang="en-US" altLang="zh-CN" sz="2200" dirty="0" smtClean="0">
                <a:latin typeface="+mn-ea"/>
              </a:rPr>
              <a:t>consumer</a:t>
            </a:r>
            <a:r>
              <a:rPr lang="zh-CN" altLang="en-US" sz="2200" dirty="0" smtClean="0">
                <a:latin typeface="+mn-ea"/>
              </a:rPr>
              <a:t>实例中。</a:t>
            </a:r>
            <a:r>
              <a:rPr lang="zh-CN" altLang="en-US" sz="2200" dirty="0">
                <a:latin typeface="+mn-ea"/>
              </a:rPr>
              <a:t>如果每个</a:t>
            </a:r>
            <a:r>
              <a:rPr lang="en-US" altLang="zh-CN" sz="2200" dirty="0">
                <a:latin typeface="+mn-ea"/>
              </a:rPr>
              <a:t>consumer</a:t>
            </a:r>
            <a:r>
              <a:rPr lang="zh-CN" altLang="en-US" sz="2200" dirty="0">
                <a:latin typeface="+mn-ea"/>
              </a:rPr>
              <a:t>实例都属于不同的</a:t>
            </a:r>
            <a:r>
              <a:rPr lang="en-US" altLang="zh-CN" sz="2200" dirty="0" smtClean="0">
                <a:latin typeface="+mn-ea"/>
              </a:rPr>
              <a:t>consumer </a:t>
            </a:r>
            <a:r>
              <a:rPr lang="en-US" altLang="zh-CN" sz="2200" dirty="0">
                <a:latin typeface="+mn-ea"/>
              </a:rPr>
              <a:t>group</a:t>
            </a:r>
            <a:r>
              <a:rPr lang="zh-CN" altLang="en-US" sz="2200" dirty="0">
                <a:latin typeface="+mn-ea"/>
              </a:rPr>
              <a:t>，则每条消息记录会被广播到所有的</a:t>
            </a:r>
            <a:r>
              <a:rPr lang="en-US" altLang="zh-CN" sz="2200" dirty="0">
                <a:latin typeface="+mn-ea"/>
              </a:rPr>
              <a:t>consumer</a:t>
            </a:r>
            <a:r>
              <a:rPr lang="zh-CN" altLang="en-US" sz="2200" dirty="0">
                <a:latin typeface="+mn-ea"/>
              </a:rPr>
              <a:t>进程</a:t>
            </a:r>
            <a:r>
              <a:rPr lang="zh-CN" altLang="en-US" sz="2200" dirty="0" smtClean="0">
                <a:latin typeface="+mn-ea"/>
              </a:rPr>
              <a:t>。</a:t>
            </a:r>
            <a:endParaRPr lang="en-US" altLang="zh-CN" sz="2200" dirty="0" smtClean="0">
              <a:latin typeface="+mn-ea"/>
            </a:endParaRPr>
          </a:p>
          <a:p>
            <a:pPr>
              <a:buFont typeface="Wingdings" panose="05000000000000000000" pitchFamily="2" charset="2"/>
              <a:buChar char="l"/>
            </a:pPr>
            <a:r>
              <a:rPr lang="zh-CN" altLang="en-US" sz="2200" dirty="0" smtClean="0">
                <a:latin typeface="+mn-ea"/>
              </a:rPr>
              <a:t>不同的</a:t>
            </a:r>
            <a:r>
              <a:rPr lang="en-US" altLang="zh-CN" sz="2200" dirty="0" smtClean="0">
                <a:latin typeface="+mn-ea"/>
              </a:rPr>
              <a:t>Consumer</a:t>
            </a:r>
            <a:r>
              <a:rPr lang="zh-CN" altLang="en-US" sz="2200" dirty="0" smtClean="0">
                <a:latin typeface="+mn-ea"/>
              </a:rPr>
              <a:t>实例可以在集群不同节点的不同进程中。</a:t>
            </a:r>
            <a:endParaRPr lang="en-US" altLang="zh-CN" sz="2200" dirty="0" smtClean="0">
              <a:latin typeface="+mn-ea"/>
            </a:endParaRPr>
          </a:p>
          <a:p>
            <a:pPr>
              <a:buFont typeface="Wingdings" panose="05000000000000000000" pitchFamily="2" charset="2"/>
              <a:buChar char="l"/>
            </a:pPr>
            <a:r>
              <a:rPr lang="zh-CN" altLang="en-US" sz="2200" dirty="0" smtClean="0">
                <a:latin typeface="+mn-ea"/>
              </a:rPr>
              <a:t>如果所有的</a:t>
            </a:r>
            <a:r>
              <a:rPr lang="en-US" altLang="zh-CN" sz="2200" dirty="0" smtClean="0">
                <a:latin typeface="+mn-ea"/>
              </a:rPr>
              <a:t>consumer</a:t>
            </a:r>
            <a:r>
              <a:rPr lang="zh-CN" altLang="en-US" sz="2200" dirty="0" smtClean="0">
                <a:latin typeface="+mn-ea"/>
              </a:rPr>
              <a:t>实例都属于同一个</a:t>
            </a:r>
            <a:r>
              <a:rPr lang="en-US" altLang="zh-CN" sz="2200" dirty="0" smtClean="0">
                <a:latin typeface="+mn-ea"/>
              </a:rPr>
              <a:t>consumer group</a:t>
            </a:r>
            <a:r>
              <a:rPr lang="zh-CN" altLang="en-US" sz="2200" dirty="0" smtClean="0">
                <a:latin typeface="+mn-ea"/>
              </a:rPr>
              <a:t>，则消息记录处理的负载能够被有效的均衡。</a:t>
            </a:r>
            <a:endParaRPr lang="en-US" altLang="zh-CN" sz="2200" dirty="0" smtClean="0">
              <a:latin typeface="+mn-ea"/>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70</a:t>
            </a:fld>
            <a:endParaRPr lang="zh-CN" altLang="en-US"/>
          </a:p>
        </p:txBody>
      </p:sp>
      <p:pic>
        <p:nvPicPr>
          <p:cNvPr id="5" name="图片 4"/>
          <p:cNvPicPr>
            <a:picLocks noChangeAspect="1"/>
          </p:cNvPicPr>
          <p:nvPr/>
        </p:nvPicPr>
        <p:blipFill>
          <a:blip r:embed="rId2"/>
          <a:stretch>
            <a:fillRect/>
          </a:stretch>
        </p:blipFill>
        <p:spPr>
          <a:xfrm>
            <a:off x="971600" y="1141413"/>
            <a:ext cx="4011471" cy="2022450"/>
          </a:xfrm>
          <a:prstGeom prst="rect">
            <a:avLst/>
          </a:prstGeom>
        </p:spPr>
      </p:pic>
      <p:sp>
        <p:nvSpPr>
          <p:cNvPr id="6" name="文本框 5"/>
          <p:cNvSpPr txBox="1"/>
          <p:nvPr/>
        </p:nvSpPr>
        <p:spPr>
          <a:xfrm>
            <a:off x="5304112" y="1659200"/>
            <a:ext cx="2815771" cy="369332"/>
          </a:xfrm>
          <a:prstGeom prst="rect">
            <a:avLst/>
          </a:prstGeom>
          <a:noFill/>
        </p:spPr>
        <p:txBody>
          <a:bodyPr wrap="none" rtlCol="0">
            <a:spAutoFit/>
          </a:bodyPr>
          <a:lstStyle/>
          <a:p>
            <a:r>
              <a:rPr lang="en-US" altLang="zh-CN" dirty="0" smtClean="0">
                <a:latin typeface="+mn-ea"/>
                <a:ea typeface="+mn-ea"/>
              </a:rPr>
              <a:t>2</a:t>
            </a:r>
            <a:r>
              <a:rPr lang="zh-CN" altLang="en-US" dirty="0" smtClean="0">
                <a:latin typeface="+mn-ea"/>
                <a:ea typeface="+mn-ea"/>
              </a:rPr>
              <a:t>个</a:t>
            </a:r>
            <a:r>
              <a:rPr lang="en-US" altLang="zh-CN" dirty="0" smtClean="0">
                <a:latin typeface="+mn-ea"/>
                <a:ea typeface="+mn-ea"/>
              </a:rPr>
              <a:t>Broker</a:t>
            </a:r>
            <a:r>
              <a:rPr lang="zh-CN" altLang="en-US" dirty="0" smtClean="0">
                <a:latin typeface="+mn-ea"/>
                <a:ea typeface="+mn-ea"/>
              </a:rPr>
              <a:t>，</a:t>
            </a:r>
            <a:r>
              <a:rPr lang="en-US" altLang="zh-CN" dirty="0" smtClean="0">
                <a:latin typeface="+mn-ea"/>
                <a:ea typeface="+mn-ea"/>
              </a:rPr>
              <a:t>4</a:t>
            </a:r>
            <a:r>
              <a:rPr lang="zh-CN" altLang="en-US" dirty="0" smtClean="0">
                <a:latin typeface="+mn-ea"/>
                <a:ea typeface="+mn-ea"/>
              </a:rPr>
              <a:t>个</a:t>
            </a:r>
            <a:r>
              <a:rPr lang="en-US" altLang="zh-CN" dirty="0" smtClean="0">
                <a:latin typeface="+mn-ea"/>
                <a:ea typeface="+mn-ea"/>
              </a:rPr>
              <a:t>partition</a:t>
            </a:r>
            <a:endParaRPr lang="zh-CN" altLang="en-US" dirty="0">
              <a:latin typeface="+mn-ea"/>
              <a:ea typeface="+mn-ea"/>
            </a:endParaRPr>
          </a:p>
        </p:txBody>
      </p:sp>
      <p:sp>
        <p:nvSpPr>
          <p:cNvPr id="7" name="文本框 6"/>
          <p:cNvSpPr txBox="1"/>
          <p:nvPr/>
        </p:nvSpPr>
        <p:spPr>
          <a:xfrm>
            <a:off x="5304112" y="2779971"/>
            <a:ext cx="2380716" cy="369332"/>
          </a:xfrm>
          <a:prstGeom prst="rect">
            <a:avLst/>
          </a:prstGeom>
          <a:noFill/>
        </p:spPr>
        <p:txBody>
          <a:bodyPr wrap="none" rtlCol="0">
            <a:spAutoFit/>
          </a:bodyPr>
          <a:lstStyle/>
          <a:p>
            <a:r>
              <a:rPr lang="en-US" altLang="zh-CN" dirty="0" smtClean="0">
                <a:latin typeface="+mn-ea"/>
                <a:ea typeface="+mn-ea"/>
              </a:rPr>
              <a:t>2</a:t>
            </a:r>
            <a:r>
              <a:rPr lang="zh-CN" altLang="en-US" dirty="0" smtClean="0">
                <a:latin typeface="+mn-ea"/>
                <a:ea typeface="+mn-ea"/>
              </a:rPr>
              <a:t>个</a:t>
            </a:r>
            <a:r>
              <a:rPr lang="en-US" altLang="zh-CN" dirty="0" smtClean="0">
                <a:latin typeface="+mn-ea"/>
                <a:ea typeface="+mn-ea"/>
              </a:rPr>
              <a:t>consumer group</a:t>
            </a:r>
            <a:endParaRPr lang="zh-CN" altLang="en-US" dirty="0">
              <a:latin typeface="+mn-ea"/>
              <a:ea typeface="+mn-ea"/>
            </a:endParaRPr>
          </a:p>
        </p:txBody>
      </p:sp>
    </p:spTree>
    <p:extLst>
      <p:ext uri="{BB962C8B-B14F-4D97-AF65-F5344CB8AC3E}">
        <p14:creationId xmlns:p14="http://schemas.microsoft.com/office/powerpoint/2010/main" val="16303014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3829745" y="1674094"/>
            <a:ext cx="4857055" cy="2952328"/>
          </a:xfrm>
          <a:prstGeom prst="rect">
            <a:avLst/>
          </a:prstGeom>
        </p:spPr>
      </p:pic>
      <p:sp>
        <p:nvSpPr>
          <p:cNvPr id="2" name="标题 1"/>
          <p:cNvSpPr>
            <a:spLocks noGrp="1"/>
          </p:cNvSpPr>
          <p:nvPr>
            <p:ph type="title"/>
          </p:nvPr>
        </p:nvSpPr>
        <p:spPr/>
        <p:txBody>
          <a:bodyPr/>
          <a:lstStyle/>
          <a:p>
            <a:r>
              <a:rPr lang="en-US" altLang="zh-CN" dirty="0"/>
              <a:t>Kafka</a:t>
            </a:r>
            <a:r>
              <a:rPr lang="zh-CN" altLang="en-US" dirty="0"/>
              <a:t>消息分发</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71</a:t>
            </a:fld>
            <a:endParaRPr lang="zh-CN" altLang="en-US"/>
          </a:p>
        </p:txBody>
      </p:sp>
      <p:pic>
        <p:nvPicPr>
          <p:cNvPr id="3" name="图片 2"/>
          <p:cNvPicPr>
            <a:picLocks noChangeAspect="1"/>
          </p:cNvPicPr>
          <p:nvPr/>
        </p:nvPicPr>
        <p:blipFill>
          <a:blip r:embed="rId3"/>
          <a:stretch>
            <a:fillRect/>
          </a:stretch>
        </p:blipFill>
        <p:spPr>
          <a:xfrm>
            <a:off x="755576" y="1556792"/>
            <a:ext cx="3276364" cy="3024336"/>
          </a:xfrm>
          <a:prstGeom prst="rect">
            <a:avLst/>
          </a:prstGeom>
        </p:spPr>
      </p:pic>
      <p:sp>
        <p:nvSpPr>
          <p:cNvPr id="6" name="内容占位符 5"/>
          <p:cNvSpPr>
            <a:spLocks noGrp="1"/>
          </p:cNvSpPr>
          <p:nvPr>
            <p:ph idx="1"/>
          </p:nvPr>
        </p:nvSpPr>
        <p:spPr>
          <a:xfrm>
            <a:off x="503238" y="5301208"/>
            <a:ext cx="8183562" cy="720080"/>
          </a:xfrm>
        </p:spPr>
        <p:txBody>
          <a:bodyPr/>
          <a:lstStyle/>
          <a:p>
            <a:endParaRPr lang="zh-CN" altLang="en-US" dirty="0"/>
          </a:p>
        </p:txBody>
      </p:sp>
    </p:spTree>
    <p:extLst>
      <p:ext uri="{BB962C8B-B14F-4D97-AF65-F5344CB8AC3E}">
        <p14:creationId xmlns:p14="http://schemas.microsoft.com/office/powerpoint/2010/main" val="292959205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Partition</a:t>
            </a:r>
            <a:r>
              <a:rPr lang="zh-CN" altLang="en-US" dirty="0" smtClean="0"/>
              <a:t>与</a:t>
            </a:r>
            <a:r>
              <a:rPr lang="en-US" altLang="zh-CN" dirty="0" smtClean="0"/>
              <a:t>consumer</a:t>
            </a:r>
            <a:r>
              <a:rPr lang="zh-CN" altLang="en-US" dirty="0" smtClean="0"/>
              <a:t>数量设置</a:t>
            </a:r>
            <a:endParaRPr lang="zh-CN" altLang="en-US" dirty="0"/>
          </a:p>
        </p:txBody>
      </p:sp>
      <p:sp>
        <p:nvSpPr>
          <p:cNvPr id="3" name="内容占位符 2"/>
          <p:cNvSpPr>
            <a:spLocks noGrp="1"/>
          </p:cNvSpPr>
          <p:nvPr>
            <p:ph idx="1"/>
          </p:nvPr>
        </p:nvSpPr>
        <p:spPr>
          <a:xfrm>
            <a:off x="468406" y="1287339"/>
            <a:ext cx="8183562" cy="4824536"/>
          </a:xfrm>
        </p:spPr>
        <p:txBody>
          <a:bodyPr/>
          <a:lstStyle/>
          <a:p>
            <a:pPr>
              <a:buFont typeface="Wingdings" panose="05000000000000000000" pitchFamily="2" charset="2"/>
              <a:buChar char="l"/>
            </a:pPr>
            <a:r>
              <a:rPr lang="zh-CN" altLang="en-US" dirty="0" smtClean="0">
                <a:latin typeface="+mn-ea"/>
              </a:rPr>
              <a:t>建议</a:t>
            </a:r>
            <a:r>
              <a:rPr lang="en-US" altLang="zh-CN" dirty="0" smtClean="0">
                <a:latin typeface="+mn-ea"/>
              </a:rPr>
              <a:t>partition</a:t>
            </a:r>
            <a:r>
              <a:rPr lang="zh-CN" altLang="en-US" dirty="0">
                <a:latin typeface="+mn-ea"/>
              </a:rPr>
              <a:t>的</a:t>
            </a:r>
            <a:r>
              <a:rPr lang="zh-CN" altLang="en-US" dirty="0" smtClean="0">
                <a:latin typeface="+mn-ea"/>
              </a:rPr>
              <a:t>数量大于</a:t>
            </a:r>
            <a:r>
              <a:rPr lang="zh-CN" altLang="en-US" dirty="0">
                <a:latin typeface="+mn-ea"/>
              </a:rPr>
              <a:t>同时运行的</a:t>
            </a:r>
            <a:r>
              <a:rPr lang="en-US" altLang="zh-CN" dirty="0">
                <a:latin typeface="+mn-ea"/>
              </a:rPr>
              <a:t>consumer</a:t>
            </a:r>
            <a:r>
              <a:rPr lang="zh-CN" altLang="en-US" dirty="0">
                <a:latin typeface="+mn-ea"/>
              </a:rPr>
              <a:t>的数量</a:t>
            </a:r>
            <a:r>
              <a:rPr lang="zh-CN" altLang="en-US" dirty="0" smtClean="0">
                <a:latin typeface="+mn-ea"/>
              </a:rPr>
              <a:t>。</a:t>
            </a:r>
            <a:endParaRPr lang="en-US" altLang="zh-CN" dirty="0" smtClean="0">
              <a:latin typeface="+mn-ea"/>
            </a:endParaRPr>
          </a:p>
          <a:p>
            <a:pPr>
              <a:buFont typeface="Wingdings" panose="05000000000000000000" pitchFamily="2" charset="2"/>
              <a:buChar char="l"/>
            </a:pPr>
            <a:r>
              <a:rPr lang="zh-CN" altLang="en-US" dirty="0" smtClean="0">
                <a:latin typeface="+mn-ea"/>
              </a:rPr>
              <a:t>建议</a:t>
            </a:r>
            <a:r>
              <a:rPr lang="en-US" altLang="zh-CN" dirty="0">
                <a:latin typeface="+mn-ea"/>
              </a:rPr>
              <a:t>partition</a:t>
            </a:r>
            <a:r>
              <a:rPr lang="zh-CN" altLang="en-US" dirty="0">
                <a:latin typeface="+mn-ea"/>
              </a:rPr>
              <a:t>的数量大于集群</a:t>
            </a:r>
            <a:r>
              <a:rPr lang="en-US" altLang="zh-CN" dirty="0">
                <a:latin typeface="+mn-ea"/>
              </a:rPr>
              <a:t>broker</a:t>
            </a:r>
            <a:r>
              <a:rPr lang="zh-CN" altLang="en-US" dirty="0">
                <a:latin typeface="+mn-ea"/>
              </a:rPr>
              <a:t>的数量</a:t>
            </a:r>
            <a:r>
              <a:rPr lang="zh-CN" altLang="en-US" dirty="0" smtClean="0">
                <a:latin typeface="+mn-ea"/>
              </a:rPr>
              <a:t>，从而使</a:t>
            </a:r>
            <a:r>
              <a:rPr lang="en-US" altLang="zh-CN" dirty="0" smtClean="0">
                <a:latin typeface="+mn-ea"/>
              </a:rPr>
              <a:t>leader partition</a:t>
            </a:r>
            <a:r>
              <a:rPr lang="zh-CN" altLang="en-US" dirty="0" smtClean="0">
                <a:latin typeface="+mn-ea"/>
              </a:rPr>
              <a:t>可以</a:t>
            </a:r>
            <a:r>
              <a:rPr lang="zh-CN" altLang="en-US" dirty="0">
                <a:latin typeface="+mn-ea"/>
              </a:rPr>
              <a:t>均匀的分布在各个</a:t>
            </a:r>
            <a:r>
              <a:rPr lang="en-US" altLang="zh-CN" dirty="0" smtClean="0">
                <a:latin typeface="+mn-ea"/>
              </a:rPr>
              <a:t>broker</a:t>
            </a:r>
            <a:r>
              <a:rPr lang="zh-CN" altLang="en-US" dirty="0" smtClean="0">
                <a:latin typeface="+mn-ea"/>
              </a:rPr>
              <a:t>，</a:t>
            </a:r>
            <a:r>
              <a:rPr lang="zh-CN" altLang="en-US" dirty="0">
                <a:latin typeface="+mn-ea"/>
              </a:rPr>
              <a:t>最终</a:t>
            </a:r>
            <a:r>
              <a:rPr lang="zh-CN" altLang="en-US" dirty="0" smtClean="0">
                <a:latin typeface="+mn-ea"/>
              </a:rPr>
              <a:t>使集群</a:t>
            </a:r>
            <a:r>
              <a:rPr lang="zh-CN" altLang="en-US" dirty="0">
                <a:latin typeface="+mn-ea"/>
              </a:rPr>
              <a:t>负载均衡</a:t>
            </a:r>
            <a:r>
              <a:rPr lang="zh-CN" altLang="en-US" dirty="0" smtClean="0">
                <a:latin typeface="+mn-ea"/>
              </a:rPr>
              <a:t>。</a:t>
            </a:r>
            <a:endParaRPr lang="en-US" altLang="zh-CN" dirty="0" smtClean="0">
              <a:latin typeface="+mn-ea"/>
            </a:endParaRPr>
          </a:p>
          <a:p>
            <a:pPr>
              <a:buFont typeface="Wingdings" panose="05000000000000000000" pitchFamily="2" charset="2"/>
              <a:buChar char="l"/>
            </a:pPr>
            <a:r>
              <a:rPr lang="en-US" altLang="zh-CN" dirty="0" smtClean="0">
                <a:latin typeface="+mn-ea"/>
              </a:rPr>
              <a:t>Kafka</a:t>
            </a:r>
            <a:r>
              <a:rPr lang="zh-CN" altLang="en-US" dirty="0">
                <a:latin typeface="+mn-ea"/>
              </a:rPr>
              <a:t>不支持一个</a:t>
            </a:r>
            <a:r>
              <a:rPr lang="en-US" altLang="zh-CN" dirty="0" smtClean="0">
                <a:latin typeface="+mn-ea"/>
              </a:rPr>
              <a:t>partition</a:t>
            </a:r>
            <a:r>
              <a:rPr lang="zh-CN" altLang="en-US" dirty="0" smtClean="0">
                <a:latin typeface="+mn-ea"/>
              </a:rPr>
              <a:t>由多个</a:t>
            </a:r>
            <a:r>
              <a:rPr lang="en-US" altLang="zh-CN" dirty="0" smtClean="0">
                <a:latin typeface="+mn-ea"/>
              </a:rPr>
              <a:t>consumer</a:t>
            </a:r>
            <a:r>
              <a:rPr lang="zh-CN" altLang="en-US" dirty="0" smtClean="0">
                <a:latin typeface="+mn-ea"/>
              </a:rPr>
              <a:t>线程处理，即使来自不同</a:t>
            </a:r>
            <a:r>
              <a:rPr lang="en-US" altLang="zh-CN" dirty="0" smtClean="0">
                <a:latin typeface="+mn-ea"/>
              </a:rPr>
              <a:t>consumer group</a:t>
            </a:r>
            <a:r>
              <a:rPr lang="zh-CN" altLang="en-US" dirty="0" smtClean="0">
                <a:latin typeface="+mn-ea"/>
              </a:rPr>
              <a:t>也</a:t>
            </a:r>
            <a:r>
              <a:rPr lang="zh-CN" altLang="en-US" dirty="0">
                <a:latin typeface="+mn-ea"/>
              </a:rPr>
              <a:t>不行</a:t>
            </a:r>
            <a:r>
              <a:rPr lang="zh-CN" altLang="en-US" dirty="0" smtClean="0">
                <a:latin typeface="+mn-ea"/>
              </a:rPr>
              <a:t>。因为要避免多</a:t>
            </a:r>
            <a:r>
              <a:rPr lang="zh-CN" altLang="en-US" dirty="0">
                <a:latin typeface="+mn-ea"/>
              </a:rPr>
              <a:t>个</a:t>
            </a:r>
            <a:r>
              <a:rPr lang="zh-CN" altLang="en-US" dirty="0" smtClean="0">
                <a:latin typeface="+mn-ea"/>
              </a:rPr>
              <a:t>线程获取同</a:t>
            </a:r>
            <a:r>
              <a:rPr lang="zh-CN" altLang="en-US" dirty="0">
                <a:latin typeface="+mn-ea"/>
              </a:rPr>
              <a:t>一</a:t>
            </a:r>
            <a:r>
              <a:rPr lang="zh-CN" altLang="en-US" dirty="0" smtClean="0">
                <a:latin typeface="+mn-ea"/>
              </a:rPr>
              <a:t>条消息往往需要</a:t>
            </a:r>
            <a:r>
              <a:rPr lang="zh-CN" altLang="en-US" dirty="0">
                <a:solidFill>
                  <a:srgbClr val="FF0000"/>
                </a:solidFill>
                <a:latin typeface="+mn-ea"/>
              </a:rPr>
              <a:t>行</a:t>
            </a:r>
            <a:r>
              <a:rPr lang="zh-CN" altLang="en-US" dirty="0" smtClean="0">
                <a:solidFill>
                  <a:srgbClr val="FF0000"/>
                </a:solidFill>
                <a:latin typeface="+mn-ea"/>
              </a:rPr>
              <a:t>级悲观锁</a:t>
            </a:r>
            <a:r>
              <a:rPr lang="zh-CN" altLang="en-US" dirty="0" smtClean="0">
                <a:latin typeface="+mn-ea"/>
              </a:rPr>
              <a:t>，导致</a:t>
            </a:r>
            <a:r>
              <a:rPr lang="en-US" altLang="zh-CN" dirty="0" smtClean="0">
                <a:latin typeface="+mn-ea"/>
              </a:rPr>
              <a:t>consumer</a:t>
            </a:r>
            <a:r>
              <a:rPr lang="zh-CN" altLang="en-US" dirty="0" smtClean="0">
                <a:latin typeface="+mn-ea"/>
              </a:rPr>
              <a:t>性能下降、吞吐量降低。如果需要提升效率，可以增加</a:t>
            </a:r>
            <a:r>
              <a:rPr lang="en-US" altLang="zh-CN" dirty="0" smtClean="0">
                <a:latin typeface="+mn-ea"/>
              </a:rPr>
              <a:t>partition</a:t>
            </a:r>
            <a:r>
              <a:rPr lang="zh-CN" altLang="en-US" dirty="0" smtClean="0">
                <a:latin typeface="+mn-ea"/>
              </a:rPr>
              <a:t>数量进行横向</a:t>
            </a:r>
            <a:r>
              <a:rPr lang="zh-CN" altLang="en-US" dirty="0">
                <a:latin typeface="+mn-ea"/>
              </a:rPr>
              <a:t>扩展</a:t>
            </a:r>
            <a:r>
              <a:rPr lang="zh-CN" altLang="en-US" dirty="0" smtClean="0">
                <a:latin typeface="+mn-ea"/>
              </a:rPr>
              <a:t>，由新</a:t>
            </a:r>
            <a:r>
              <a:rPr lang="zh-CN" altLang="en-US" dirty="0">
                <a:latin typeface="+mn-ea"/>
              </a:rPr>
              <a:t>的</a:t>
            </a:r>
            <a:r>
              <a:rPr lang="en-US" altLang="zh-CN" dirty="0" smtClean="0">
                <a:latin typeface="+mn-ea"/>
              </a:rPr>
              <a:t>consumer</a:t>
            </a:r>
            <a:r>
              <a:rPr lang="zh-CN" altLang="en-US" dirty="0" smtClean="0">
                <a:latin typeface="+mn-ea"/>
              </a:rPr>
              <a:t>线程去</a:t>
            </a:r>
            <a:r>
              <a:rPr lang="zh-CN" altLang="en-US" dirty="0">
                <a:latin typeface="+mn-ea"/>
              </a:rPr>
              <a:t>消费</a:t>
            </a:r>
            <a:r>
              <a:rPr lang="zh-CN" altLang="en-US" dirty="0" smtClean="0">
                <a:latin typeface="+mn-ea"/>
              </a:rPr>
              <a:t>。这样避免了锁竞争后充分发挥了横向扩展性，使得吞吐量很高，也形成</a:t>
            </a:r>
            <a:r>
              <a:rPr lang="zh-CN" altLang="en-US" dirty="0">
                <a:latin typeface="+mn-ea"/>
              </a:rPr>
              <a:t>了分布式消费的概念。</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72</a:t>
            </a:fld>
            <a:endParaRPr lang="zh-CN" altLang="en-US"/>
          </a:p>
        </p:txBody>
      </p:sp>
    </p:spTree>
    <p:extLst>
      <p:ext uri="{BB962C8B-B14F-4D97-AF65-F5344CB8AC3E}">
        <p14:creationId xmlns:p14="http://schemas.microsoft.com/office/powerpoint/2010/main" val="23512629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Kafka vs. </a:t>
            </a:r>
            <a:r>
              <a:rPr lang="zh-CN" altLang="en-US" dirty="0"/>
              <a:t>传统消息系统</a:t>
            </a:r>
          </a:p>
        </p:txBody>
      </p:sp>
      <p:sp>
        <p:nvSpPr>
          <p:cNvPr id="3" name="内容占位符 2"/>
          <p:cNvSpPr>
            <a:spLocks noGrp="1"/>
          </p:cNvSpPr>
          <p:nvPr>
            <p:ph idx="1"/>
          </p:nvPr>
        </p:nvSpPr>
        <p:spPr/>
        <p:txBody>
          <a:bodyPr/>
          <a:lstStyle/>
          <a:p>
            <a:pPr marL="0" indent="0">
              <a:buNone/>
            </a:pPr>
            <a:r>
              <a:rPr lang="zh-CN" altLang="en-US" dirty="0" smtClean="0">
                <a:latin typeface="+mn-ea"/>
              </a:rPr>
              <a:t>传统的消息处理有两种方式：</a:t>
            </a:r>
            <a:endParaRPr lang="en-US" altLang="zh-CN" dirty="0" smtClean="0">
              <a:latin typeface="+mn-ea"/>
            </a:endParaRPr>
          </a:p>
          <a:p>
            <a:pPr marL="0" indent="0">
              <a:buNone/>
            </a:pPr>
            <a:r>
              <a:rPr lang="zh-CN" altLang="en-US" dirty="0" smtClean="0">
                <a:latin typeface="+mn-ea"/>
              </a:rPr>
              <a:t>    </a:t>
            </a:r>
            <a:r>
              <a:rPr lang="zh-CN" altLang="en-US" dirty="0" smtClean="0">
                <a:solidFill>
                  <a:schemeClr val="accent1"/>
                </a:solidFill>
                <a:latin typeface="+mn-ea"/>
              </a:rPr>
              <a:t>队列模式</a:t>
            </a:r>
            <a:r>
              <a:rPr lang="en-US" altLang="zh-CN" dirty="0" smtClean="0">
                <a:latin typeface="+mn-ea"/>
              </a:rPr>
              <a:t>——</a:t>
            </a:r>
            <a:r>
              <a:rPr lang="zh-CN" altLang="en-US" dirty="0" smtClean="0">
                <a:latin typeface="+mn-ea"/>
              </a:rPr>
              <a:t>多个消费者从一个消息服务器读取消息，每个消息发往其中一个消费者；</a:t>
            </a:r>
            <a:endParaRPr lang="en-US" altLang="zh-CN" dirty="0" smtClean="0">
              <a:latin typeface="+mn-ea"/>
            </a:endParaRPr>
          </a:p>
          <a:p>
            <a:pPr marL="0" indent="0">
              <a:buNone/>
            </a:pPr>
            <a:r>
              <a:rPr lang="zh-CN" altLang="en-US" dirty="0" smtClean="0">
                <a:latin typeface="+mn-ea"/>
              </a:rPr>
              <a:t>    </a:t>
            </a:r>
            <a:r>
              <a:rPr lang="zh-CN" altLang="en-US" dirty="0" smtClean="0">
                <a:solidFill>
                  <a:schemeClr val="accent1"/>
                </a:solidFill>
                <a:latin typeface="+mn-ea"/>
              </a:rPr>
              <a:t>发布</a:t>
            </a:r>
            <a:r>
              <a:rPr lang="en-US" altLang="zh-CN" dirty="0" smtClean="0">
                <a:solidFill>
                  <a:schemeClr val="accent1"/>
                </a:solidFill>
                <a:latin typeface="+mn-ea"/>
              </a:rPr>
              <a:t>-</a:t>
            </a:r>
            <a:r>
              <a:rPr lang="zh-CN" altLang="en-US" dirty="0" smtClean="0">
                <a:solidFill>
                  <a:schemeClr val="accent1"/>
                </a:solidFill>
                <a:latin typeface="+mn-ea"/>
              </a:rPr>
              <a:t>订阅模式</a:t>
            </a:r>
            <a:r>
              <a:rPr lang="en-US" altLang="zh-CN" dirty="0" smtClean="0">
                <a:latin typeface="+mn-ea"/>
              </a:rPr>
              <a:t>——</a:t>
            </a:r>
            <a:r>
              <a:rPr lang="zh-CN" altLang="en-US" dirty="0" smtClean="0">
                <a:latin typeface="+mn-ea"/>
              </a:rPr>
              <a:t>消息记录被广播到所有消费者。</a:t>
            </a:r>
            <a:endParaRPr lang="en-US" altLang="zh-CN" dirty="0" smtClean="0">
              <a:latin typeface="+mn-ea"/>
            </a:endParaRPr>
          </a:p>
          <a:p>
            <a:pPr marL="0" indent="0">
              <a:buNone/>
            </a:pPr>
            <a:r>
              <a:rPr lang="zh-CN" altLang="en-US" dirty="0" smtClean="0">
                <a:latin typeface="+mn-ea"/>
              </a:rPr>
              <a:t>    队列模式的优点是能将消息处理划分到多个消费者实例，从而增强处理能力，但是消息一旦被一个消费者获取就消失了。</a:t>
            </a:r>
            <a:endParaRPr lang="en-US" altLang="zh-CN" dirty="0" smtClean="0">
              <a:latin typeface="+mn-ea"/>
            </a:endParaRPr>
          </a:p>
          <a:p>
            <a:pPr marL="0" indent="0">
              <a:buNone/>
            </a:pPr>
            <a:r>
              <a:rPr lang="zh-CN" altLang="en-US" dirty="0" smtClean="0">
                <a:latin typeface="+mn-ea"/>
              </a:rPr>
              <a:t>    发布</a:t>
            </a:r>
            <a:r>
              <a:rPr lang="en-US" altLang="zh-CN" dirty="0" smtClean="0">
                <a:latin typeface="+mn-ea"/>
              </a:rPr>
              <a:t>-</a:t>
            </a:r>
            <a:r>
              <a:rPr lang="zh-CN" altLang="en-US" dirty="0" smtClean="0">
                <a:latin typeface="+mn-ea"/>
              </a:rPr>
              <a:t>订阅模式虽然消息能被多个订阅者接收，但难以根据需求扩充处理能力。</a:t>
            </a:r>
            <a:endParaRPr lang="zh-CN" altLang="en-US" dirty="0">
              <a:latin typeface="+mn-ea"/>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73</a:t>
            </a:fld>
            <a:endParaRPr lang="zh-CN" altLang="en-US"/>
          </a:p>
        </p:txBody>
      </p:sp>
    </p:spTree>
    <p:extLst>
      <p:ext uri="{BB962C8B-B14F-4D97-AF65-F5344CB8AC3E}">
        <p14:creationId xmlns:p14="http://schemas.microsoft.com/office/powerpoint/2010/main" val="163893289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Kafka vs. </a:t>
            </a:r>
            <a:r>
              <a:rPr lang="zh-CN" altLang="en-US" dirty="0"/>
              <a:t>传统消息系统</a:t>
            </a:r>
          </a:p>
        </p:txBody>
      </p:sp>
      <p:sp>
        <p:nvSpPr>
          <p:cNvPr id="3" name="内容占位符 2"/>
          <p:cNvSpPr>
            <a:spLocks noGrp="1"/>
          </p:cNvSpPr>
          <p:nvPr>
            <p:ph idx="1"/>
          </p:nvPr>
        </p:nvSpPr>
        <p:spPr>
          <a:xfrm>
            <a:off x="503238" y="1557338"/>
            <a:ext cx="8183562" cy="4751982"/>
          </a:xfrm>
        </p:spPr>
        <p:txBody>
          <a:bodyPr/>
          <a:lstStyle/>
          <a:p>
            <a:pPr marL="0" indent="0">
              <a:buNone/>
            </a:pPr>
            <a:r>
              <a:rPr lang="en-US" altLang="zh-CN" dirty="0" smtClean="0">
                <a:latin typeface="+mn-ea"/>
              </a:rPr>
              <a:t>Kafka</a:t>
            </a:r>
            <a:r>
              <a:rPr lang="zh-CN" altLang="en-US" dirty="0" smtClean="0">
                <a:latin typeface="+mn-ea"/>
              </a:rPr>
              <a:t>兼顾两种方式的特点：</a:t>
            </a:r>
            <a:endParaRPr lang="en-US" altLang="zh-CN" dirty="0" smtClean="0">
              <a:latin typeface="+mn-ea"/>
            </a:endParaRPr>
          </a:p>
          <a:p>
            <a:pPr marL="0" indent="0">
              <a:buNone/>
            </a:pPr>
            <a:r>
              <a:rPr lang="zh-CN" altLang="en-US" dirty="0" smtClean="0">
                <a:latin typeface="+mn-ea"/>
              </a:rPr>
              <a:t>     类似于队列模式，消息的处理能被划分到不同的</a:t>
            </a:r>
            <a:r>
              <a:rPr lang="en-US" altLang="zh-CN" dirty="0" smtClean="0">
                <a:latin typeface="+mn-ea"/>
              </a:rPr>
              <a:t>consumer group</a:t>
            </a:r>
            <a:r>
              <a:rPr lang="zh-CN" altLang="en-US" dirty="0" smtClean="0">
                <a:latin typeface="+mn-ea"/>
              </a:rPr>
              <a:t>；</a:t>
            </a:r>
            <a:endParaRPr lang="en-US" altLang="zh-CN" dirty="0" smtClean="0">
              <a:latin typeface="+mn-ea"/>
            </a:endParaRPr>
          </a:p>
          <a:p>
            <a:pPr marL="0" indent="0">
              <a:buNone/>
            </a:pPr>
            <a:r>
              <a:rPr lang="en-US" altLang="zh-CN" dirty="0">
                <a:latin typeface="+mn-ea"/>
              </a:rPr>
              <a:t> </a:t>
            </a:r>
            <a:r>
              <a:rPr lang="en-US" altLang="zh-CN" dirty="0" smtClean="0">
                <a:latin typeface="+mn-ea"/>
              </a:rPr>
              <a:t>    </a:t>
            </a:r>
            <a:r>
              <a:rPr lang="zh-CN" altLang="en-US" dirty="0" smtClean="0">
                <a:latin typeface="+mn-ea"/>
              </a:rPr>
              <a:t>类似于发布</a:t>
            </a:r>
            <a:r>
              <a:rPr lang="en-US" altLang="zh-CN" dirty="0" smtClean="0">
                <a:latin typeface="+mn-ea"/>
              </a:rPr>
              <a:t>-</a:t>
            </a:r>
            <a:r>
              <a:rPr lang="zh-CN" altLang="en-US" dirty="0" smtClean="0">
                <a:latin typeface="+mn-ea"/>
              </a:rPr>
              <a:t>订阅，消息被广播到每一个</a:t>
            </a:r>
            <a:r>
              <a:rPr lang="en-US" altLang="zh-CN" dirty="0" smtClean="0">
                <a:latin typeface="+mn-ea"/>
              </a:rPr>
              <a:t>consumer group</a:t>
            </a:r>
            <a:r>
              <a:rPr lang="zh-CN" altLang="en-US" dirty="0" smtClean="0">
                <a:latin typeface="+mn-ea"/>
              </a:rPr>
              <a:t>。</a:t>
            </a:r>
            <a:endParaRPr lang="en-US" altLang="zh-CN" dirty="0" smtClean="0">
              <a:latin typeface="+mn-ea"/>
            </a:endParaRPr>
          </a:p>
          <a:p>
            <a:pPr marL="0" indent="0">
              <a:buNone/>
            </a:pPr>
            <a:r>
              <a:rPr lang="zh-CN" altLang="en-US" dirty="0">
                <a:solidFill>
                  <a:schemeClr val="accent1"/>
                </a:solidFill>
                <a:latin typeface="+mn-ea"/>
              </a:rPr>
              <a:t>传统的消息队列</a:t>
            </a:r>
            <a:r>
              <a:rPr lang="zh-CN" altLang="en-US" dirty="0" smtClean="0">
                <a:solidFill>
                  <a:schemeClr val="accent1"/>
                </a:solidFill>
                <a:latin typeface="+mn-ea"/>
              </a:rPr>
              <a:t>系统的排序问题：</a:t>
            </a:r>
            <a:r>
              <a:rPr lang="zh-CN" altLang="en-US" dirty="0" smtClean="0">
                <a:latin typeface="+mn-ea"/>
              </a:rPr>
              <a:t>消息在</a:t>
            </a:r>
            <a:r>
              <a:rPr lang="zh-CN" altLang="en-US" dirty="0">
                <a:latin typeface="+mn-ea"/>
              </a:rPr>
              <a:t>服务器上</a:t>
            </a:r>
            <a:r>
              <a:rPr lang="zh-CN" altLang="en-US" dirty="0" smtClean="0">
                <a:latin typeface="+mn-ea"/>
              </a:rPr>
              <a:t>保持有序</a:t>
            </a:r>
            <a:r>
              <a:rPr lang="zh-CN" altLang="en-US" dirty="0">
                <a:latin typeface="+mn-ea"/>
              </a:rPr>
              <a:t>，并依此分发给多个消费者，但由于网络传输的原因，它们到达消费者的时间可能违背服务器上的顺序，若要保证有序往往只允许一个消费者接收，却因此而限制了并发处理能力。</a:t>
            </a:r>
            <a:endParaRPr lang="en-US" altLang="zh-CN" dirty="0">
              <a:latin typeface="+mn-ea"/>
            </a:endParaRPr>
          </a:p>
          <a:p>
            <a:pPr marL="0" indent="0">
              <a:buNone/>
            </a:pPr>
            <a:endParaRPr lang="en-US" altLang="zh-CN" dirty="0" smtClean="0">
              <a:latin typeface="+mn-ea"/>
            </a:endParaRPr>
          </a:p>
          <a:p>
            <a:pPr>
              <a:buFont typeface="Wingdings" panose="05000000000000000000" pitchFamily="2" charset="2"/>
              <a:buChar char="l"/>
            </a:pPr>
            <a:endParaRPr lang="zh-CN" altLang="en-US" b="1" dirty="0">
              <a:latin typeface="+mn-ea"/>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74</a:t>
            </a:fld>
            <a:endParaRPr lang="zh-CN" altLang="en-US"/>
          </a:p>
        </p:txBody>
      </p:sp>
    </p:spTree>
    <p:extLst>
      <p:ext uri="{BB962C8B-B14F-4D97-AF65-F5344CB8AC3E}">
        <p14:creationId xmlns:p14="http://schemas.microsoft.com/office/powerpoint/2010/main" val="10656346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Kafka vs. </a:t>
            </a:r>
            <a:r>
              <a:rPr lang="zh-CN" altLang="en-US" dirty="0"/>
              <a:t>传统消息系统</a:t>
            </a:r>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dirty="0" err="1" smtClean="0">
                <a:latin typeface="+mn-ea"/>
              </a:rPr>
              <a:t>kafka</a:t>
            </a:r>
            <a:r>
              <a:rPr lang="zh-CN" altLang="en-US" dirty="0">
                <a:latin typeface="+mn-ea"/>
              </a:rPr>
              <a:t>比传统的消息系统有更强的排序保障。</a:t>
            </a:r>
            <a:endParaRPr lang="en-US" altLang="zh-CN" dirty="0">
              <a:latin typeface="+mn-ea"/>
            </a:endParaRPr>
          </a:p>
          <a:p>
            <a:pPr>
              <a:buFont typeface="Wingdings" panose="05000000000000000000" pitchFamily="2" charset="2"/>
              <a:buChar char="l"/>
            </a:pPr>
            <a:r>
              <a:rPr lang="en-US" altLang="zh-CN" dirty="0" smtClean="0">
                <a:latin typeface="+mn-ea"/>
              </a:rPr>
              <a:t>Kafka</a:t>
            </a:r>
            <a:r>
              <a:rPr lang="zh-CN" altLang="en-US" dirty="0">
                <a:latin typeface="+mn-ea"/>
              </a:rPr>
              <a:t>通过消息</a:t>
            </a:r>
            <a:r>
              <a:rPr lang="en-US" altLang="zh-CN" dirty="0">
                <a:latin typeface="+mn-ea"/>
              </a:rPr>
              <a:t>topic</a:t>
            </a:r>
            <a:r>
              <a:rPr lang="zh-CN" altLang="en-US" dirty="0">
                <a:latin typeface="+mn-ea"/>
              </a:rPr>
              <a:t>的</a:t>
            </a:r>
            <a:r>
              <a:rPr lang="en-US" altLang="zh-CN" dirty="0">
                <a:latin typeface="+mn-ea"/>
              </a:rPr>
              <a:t>partition</a:t>
            </a:r>
            <a:r>
              <a:rPr lang="zh-CN" altLang="en-US" dirty="0">
                <a:latin typeface="+mn-ea"/>
              </a:rPr>
              <a:t>分区，每个</a:t>
            </a:r>
            <a:r>
              <a:rPr lang="en-US" altLang="zh-CN" dirty="0">
                <a:latin typeface="+mn-ea"/>
              </a:rPr>
              <a:t>partition</a:t>
            </a:r>
            <a:r>
              <a:rPr lang="zh-CN" altLang="en-US" dirty="0">
                <a:latin typeface="+mn-ea"/>
              </a:rPr>
              <a:t>只被一个</a:t>
            </a:r>
            <a:r>
              <a:rPr lang="en-US" altLang="zh-CN" dirty="0">
                <a:latin typeface="+mn-ea"/>
              </a:rPr>
              <a:t>consumer group</a:t>
            </a:r>
            <a:r>
              <a:rPr lang="zh-CN" altLang="en-US" dirty="0">
                <a:latin typeface="+mn-ea"/>
              </a:rPr>
              <a:t>中的一个消费者处理，从而</a:t>
            </a:r>
            <a:r>
              <a:rPr lang="zh-CN" altLang="en-US" dirty="0" smtClean="0">
                <a:latin typeface="+mn-ea"/>
              </a:rPr>
              <a:t>保障</a:t>
            </a:r>
            <a:r>
              <a:rPr lang="en-US" altLang="zh-CN" dirty="0" smtClean="0">
                <a:latin typeface="+mn-ea"/>
              </a:rPr>
              <a:t>partition</a:t>
            </a:r>
            <a:r>
              <a:rPr lang="zh-CN" altLang="en-US" dirty="0" smtClean="0">
                <a:latin typeface="+mn-ea"/>
              </a:rPr>
              <a:t>内部处理</a:t>
            </a:r>
            <a:r>
              <a:rPr lang="zh-CN" altLang="en-US" dirty="0">
                <a:latin typeface="+mn-ea"/>
              </a:rPr>
              <a:t>的顺序；另一方面，</a:t>
            </a:r>
            <a:r>
              <a:rPr lang="en-US" altLang="zh-CN" dirty="0">
                <a:latin typeface="+mn-ea"/>
              </a:rPr>
              <a:t>Kafka</a:t>
            </a:r>
            <a:r>
              <a:rPr lang="zh-CN" altLang="en-US" dirty="0">
                <a:latin typeface="+mn-ea"/>
              </a:rPr>
              <a:t>通过多个</a:t>
            </a:r>
            <a:r>
              <a:rPr lang="en-US" altLang="zh-CN" dirty="0">
                <a:latin typeface="+mn-ea"/>
              </a:rPr>
              <a:t>consumer</a:t>
            </a:r>
            <a:r>
              <a:rPr lang="zh-CN" altLang="en-US" dirty="0">
                <a:latin typeface="+mn-ea"/>
              </a:rPr>
              <a:t>实例实现对多个</a:t>
            </a:r>
            <a:r>
              <a:rPr lang="en-US" altLang="zh-CN" dirty="0">
                <a:latin typeface="+mn-ea"/>
              </a:rPr>
              <a:t>partition</a:t>
            </a:r>
            <a:r>
              <a:rPr lang="zh-CN" altLang="en-US" dirty="0">
                <a:latin typeface="+mn-ea"/>
              </a:rPr>
              <a:t>的负载均衡</a:t>
            </a:r>
            <a:r>
              <a:rPr lang="zh-CN" altLang="en-US" dirty="0" smtClean="0">
                <a:latin typeface="+mn-ea"/>
              </a:rPr>
              <a:t>。</a:t>
            </a:r>
            <a:endParaRPr lang="en-US" altLang="zh-CN" dirty="0">
              <a:latin typeface="+mn-ea"/>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75</a:t>
            </a:fld>
            <a:endParaRPr lang="zh-CN" altLang="en-US"/>
          </a:p>
        </p:txBody>
      </p:sp>
    </p:spTree>
    <p:extLst>
      <p:ext uri="{BB962C8B-B14F-4D97-AF65-F5344CB8AC3E}">
        <p14:creationId xmlns:p14="http://schemas.microsoft.com/office/powerpoint/2010/main" val="9627821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Partition</a:t>
            </a:r>
            <a:r>
              <a:rPr lang="zh-CN" altLang="en-US" dirty="0" smtClean="0"/>
              <a:t>副本机制</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     每个</a:t>
            </a:r>
            <a:r>
              <a:rPr lang="en-US" altLang="zh-CN" dirty="0"/>
              <a:t>partition</a:t>
            </a:r>
            <a:r>
              <a:rPr lang="zh-CN" altLang="en-US" dirty="0"/>
              <a:t>可以在其他</a:t>
            </a:r>
            <a:r>
              <a:rPr lang="zh-CN" altLang="en-US" dirty="0" smtClean="0"/>
              <a:t>的</a:t>
            </a:r>
            <a:r>
              <a:rPr lang="en-US" altLang="zh-CN" dirty="0" smtClean="0"/>
              <a:t>broker</a:t>
            </a:r>
            <a:r>
              <a:rPr lang="zh-CN" altLang="en-US" dirty="0" smtClean="0"/>
              <a:t>节点保存副本</a:t>
            </a:r>
            <a:r>
              <a:rPr lang="zh-CN" altLang="en-US" dirty="0"/>
              <a:t>，</a:t>
            </a:r>
            <a:r>
              <a:rPr lang="zh-CN" altLang="en-US" dirty="0" smtClean="0"/>
              <a:t>以避免某个</a:t>
            </a:r>
            <a:r>
              <a:rPr lang="en-US" altLang="zh-CN" dirty="0" smtClean="0"/>
              <a:t>broker</a:t>
            </a:r>
            <a:r>
              <a:rPr lang="zh-CN" altLang="en-US" dirty="0"/>
              <a:t>节点宕</a:t>
            </a:r>
            <a:r>
              <a:rPr lang="zh-CN" altLang="en-US" dirty="0" smtClean="0"/>
              <a:t>机影响集群。副本的分布按</a:t>
            </a:r>
            <a:r>
              <a:rPr lang="en-US" altLang="zh-CN" dirty="0" smtClean="0"/>
              <a:t>broker</a:t>
            </a:r>
            <a:r>
              <a:rPr lang="zh-CN" altLang="en-US" dirty="0"/>
              <a:t>的顺序存</a:t>
            </a:r>
            <a:r>
              <a:rPr lang="zh-CN" altLang="en-US" dirty="0" smtClean="0"/>
              <a:t>。</a:t>
            </a:r>
            <a:endParaRPr lang="en-US" altLang="zh-CN" dirty="0" smtClean="0"/>
          </a:p>
          <a:p>
            <a:pPr marL="0" indent="0">
              <a:buNone/>
            </a:pPr>
            <a:r>
              <a:rPr lang="en-US" altLang="zh-CN" b="1" dirty="0"/>
              <a:t>Partition</a:t>
            </a:r>
            <a:r>
              <a:rPr lang="zh-CN" altLang="en-US" b="1" dirty="0"/>
              <a:t>副本分为</a:t>
            </a:r>
            <a:r>
              <a:rPr lang="en-US" altLang="zh-CN" b="1" dirty="0"/>
              <a:t>leader</a:t>
            </a:r>
            <a:r>
              <a:rPr lang="zh-CN" altLang="en-US" b="1" dirty="0"/>
              <a:t>与</a:t>
            </a:r>
            <a:r>
              <a:rPr lang="en-US" altLang="zh-CN" b="1" dirty="0"/>
              <a:t>follower</a:t>
            </a:r>
          </a:p>
          <a:p>
            <a:pPr>
              <a:buFont typeface="Wingdings" panose="05000000000000000000" pitchFamily="2" charset="2"/>
              <a:buChar char="u"/>
            </a:pPr>
            <a:r>
              <a:rPr lang="zh-CN" altLang="en-US" dirty="0"/>
              <a:t>每个</a:t>
            </a:r>
            <a:r>
              <a:rPr lang="en-US" altLang="zh-CN" dirty="0"/>
              <a:t>Broker</a:t>
            </a:r>
            <a:r>
              <a:rPr lang="zh-CN" altLang="en-US" dirty="0"/>
              <a:t>有均等的机会成为</a:t>
            </a:r>
            <a:r>
              <a:rPr lang="en-US" altLang="zh-CN" dirty="0"/>
              <a:t>Partition</a:t>
            </a:r>
            <a:r>
              <a:rPr lang="zh-CN" altLang="en-US" dirty="0"/>
              <a:t>的</a:t>
            </a:r>
            <a:r>
              <a:rPr lang="en-US" altLang="zh-CN" dirty="0"/>
              <a:t>Leader</a:t>
            </a:r>
            <a:r>
              <a:rPr lang="zh-CN" altLang="en-US" dirty="0"/>
              <a:t>。</a:t>
            </a:r>
          </a:p>
          <a:p>
            <a:pPr>
              <a:buFont typeface="Wingdings" panose="05000000000000000000" pitchFamily="2" charset="2"/>
              <a:buChar char="u"/>
            </a:pPr>
            <a:r>
              <a:rPr lang="zh-CN" altLang="en-US" dirty="0"/>
              <a:t>每个</a:t>
            </a:r>
            <a:r>
              <a:rPr lang="en-US" altLang="zh-CN" dirty="0"/>
              <a:t>Broker(</a:t>
            </a:r>
            <a:r>
              <a:rPr lang="zh-CN" altLang="en-US" dirty="0"/>
              <a:t>按照</a:t>
            </a:r>
            <a:r>
              <a:rPr lang="en-US" altLang="zh-CN" dirty="0" err="1"/>
              <a:t>BrokerId</a:t>
            </a:r>
            <a:r>
              <a:rPr lang="zh-CN" altLang="en-US" dirty="0"/>
              <a:t>排序</a:t>
            </a:r>
            <a:r>
              <a:rPr lang="en-US" altLang="zh-CN" dirty="0"/>
              <a:t>)</a:t>
            </a:r>
            <a:r>
              <a:rPr lang="zh-CN" altLang="en-US" dirty="0"/>
              <a:t>依次分配主</a:t>
            </a:r>
            <a:r>
              <a:rPr lang="en-US" altLang="zh-CN" dirty="0"/>
              <a:t>Partition,</a:t>
            </a:r>
            <a:r>
              <a:rPr lang="zh-CN" altLang="en-US" dirty="0"/>
              <a:t>依次的下一个</a:t>
            </a:r>
            <a:r>
              <a:rPr lang="en-US" altLang="zh-CN" dirty="0"/>
              <a:t>Broker</a:t>
            </a:r>
            <a:r>
              <a:rPr lang="zh-CN" altLang="en-US" dirty="0"/>
              <a:t>为副本，每个</a:t>
            </a:r>
            <a:r>
              <a:rPr lang="en-US" altLang="zh-CN" dirty="0"/>
              <a:t>Partition</a:t>
            </a:r>
            <a:r>
              <a:rPr lang="zh-CN" altLang="en-US" dirty="0"/>
              <a:t>都如此循环迭代分配</a:t>
            </a:r>
            <a:r>
              <a:rPr lang="zh-CN" altLang="en-US" dirty="0" smtClean="0"/>
              <a:t>。</a:t>
            </a:r>
            <a:endParaRPr lang="en-US" altLang="zh-CN" b="1" dirty="0" smtClean="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76</a:t>
            </a:fld>
            <a:endParaRPr lang="zh-CN" altLang="en-US"/>
          </a:p>
        </p:txBody>
      </p:sp>
    </p:spTree>
    <p:extLst>
      <p:ext uri="{BB962C8B-B14F-4D97-AF65-F5344CB8AC3E}">
        <p14:creationId xmlns:p14="http://schemas.microsoft.com/office/powerpoint/2010/main" val="14473404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Partition</a:t>
            </a:r>
            <a:r>
              <a:rPr lang="zh-CN" altLang="en-US" dirty="0"/>
              <a:t>副本机制</a:t>
            </a:r>
          </a:p>
        </p:txBody>
      </p:sp>
      <p:sp>
        <p:nvSpPr>
          <p:cNvPr id="3" name="内容占位符 2"/>
          <p:cNvSpPr>
            <a:spLocks noGrp="1"/>
          </p:cNvSpPr>
          <p:nvPr>
            <p:ph idx="1"/>
          </p:nvPr>
        </p:nvSpPr>
        <p:spPr>
          <a:xfrm>
            <a:off x="503238" y="1268760"/>
            <a:ext cx="8183562" cy="4752528"/>
          </a:xfrm>
        </p:spPr>
        <p:txBody>
          <a:bodyPr/>
          <a:lstStyle/>
          <a:p>
            <a:pPr marL="0" indent="0">
              <a:buNone/>
            </a:pPr>
            <a:r>
              <a:rPr lang="en-US" altLang="zh-CN" b="1" dirty="0"/>
              <a:t>Partition</a:t>
            </a:r>
            <a:r>
              <a:rPr lang="zh-CN" altLang="en-US" b="1" dirty="0"/>
              <a:t>副本分布算法：</a:t>
            </a:r>
            <a:endParaRPr lang="en-US" altLang="zh-CN" b="1" dirty="0"/>
          </a:p>
          <a:p>
            <a:pPr marL="0" indent="0">
              <a:buNone/>
            </a:pPr>
            <a:r>
              <a:rPr lang="zh-CN" altLang="en-US" dirty="0"/>
              <a:t>（</a:t>
            </a:r>
            <a:r>
              <a:rPr lang="en-US" altLang="zh-CN" dirty="0"/>
              <a:t>1</a:t>
            </a:r>
            <a:r>
              <a:rPr lang="zh-CN" altLang="en-US" dirty="0"/>
              <a:t>）将</a:t>
            </a:r>
            <a:r>
              <a:rPr lang="en-US" altLang="zh-CN" dirty="0"/>
              <a:t>Broker</a:t>
            </a:r>
            <a:r>
              <a:rPr lang="zh-CN" altLang="en-US" dirty="0"/>
              <a:t>（</a:t>
            </a:r>
            <a:r>
              <a:rPr lang="en-US" altLang="zh-CN" dirty="0"/>
              <a:t>n</a:t>
            </a:r>
            <a:r>
              <a:rPr lang="zh-CN" altLang="en-US" dirty="0"/>
              <a:t>个）和待分配的</a:t>
            </a:r>
            <a:r>
              <a:rPr lang="en-US" altLang="zh-CN" dirty="0"/>
              <a:t>Partition</a:t>
            </a:r>
            <a:r>
              <a:rPr lang="zh-CN" altLang="en-US" dirty="0"/>
              <a:t>排序；</a:t>
            </a:r>
            <a:endParaRPr lang="en-US" altLang="zh-CN" dirty="0"/>
          </a:p>
          <a:p>
            <a:pPr marL="0" indent="0">
              <a:buNone/>
            </a:pPr>
            <a:r>
              <a:rPr lang="zh-CN" altLang="en-US" dirty="0"/>
              <a:t>（</a:t>
            </a:r>
            <a:r>
              <a:rPr lang="en-US" altLang="zh-CN" dirty="0"/>
              <a:t>2</a:t>
            </a:r>
            <a:r>
              <a:rPr lang="zh-CN" altLang="en-US" dirty="0"/>
              <a:t>）将第</a:t>
            </a:r>
            <a:r>
              <a:rPr lang="en-US" altLang="zh-CN" dirty="0" err="1"/>
              <a:t>i</a:t>
            </a:r>
            <a:r>
              <a:rPr lang="zh-CN" altLang="en-US" dirty="0"/>
              <a:t>个</a:t>
            </a:r>
            <a:r>
              <a:rPr lang="en-US" altLang="zh-CN" dirty="0"/>
              <a:t>Partition</a:t>
            </a:r>
            <a:r>
              <a:rPr lang="zh-CN" altLang="en-US" dirty="0"/>
              <a:t>分配到第（</a:t>
            </a:r>
            <a:r>
              <a:rPr lang="en-US" altLang="zh-CN" dirty="0" err="1"/>
              <a:t>i%n</a:t>
            </a:r>
            <a:r>
              <a:rPr lang="zh-CN" altLang="en-US" dirty="0"/>
              <a:t>）个</a:t>
            </a:r>
            <a:r>
              <a:rPr lang="en-US" altLang="zh-CN" dirty="0"/>
              <a:t>Broker</a:t>
            </a:r>
            <a:r>
              <a:rPr lang="zh-CN" altLang="en-US" dirty="0"/>
              <a:t>上；</a:t>
            </a:r>
            <a:endParaRPr lang="en-US" altLang="zh-CN" dirty="0"/>
          </a:p>
          <a:p>
            <a:pPr marL="0" indent="0">
              <a:buNone/>
            </a:pPr>
            <a:r>
              <a:rPr lang="zh-CN" altLang="en-US" dirty="0"/>
              <a:t>（</a:t>
            </a:r>
            <a:r>
              <a:rPr lang="en-US" altLang="zh-CN" dirty="0"/>
              <a:t>3</a:t>
            </a:r>
            <a:r>
              <a:rPr lang="zh-CN" altLang="en-US" dirty="0"/>
              <a:t>）将第</a:t>
            </a:r>
            <a:r>
              <a:rPr lang="en-US" altLang="zh-CN" dirty="0" err="1"/>
              <a:t>i</a:t>
            </a:r>
            <a:r>
              <a:rPr lang="zh-CN" altLang="en-US" dirty="0"/>
              <a:t>个</a:t>
            </a:r>
            <a:r>
              <a:rPr lang="en-US" altLang="zh-CN" dirty="0"/>
              <a:t>Partition</a:t>
            </a:r>
            <a:r>
              <a:rPr lang="zh-CN" altLang="en-US" dirty="0"/>
              <a:t>的第</a:t>
            </a:r>
            <a:r>
              <a:rPr lang="en-US" altLang="zh-CN" dirty="0"/>
              <a:t>j</a:t>
            </a:r>
            <a:r>
              <a:rPr lang="zh-CN" altLang="en-US" dirty="0"/>
              <a:t>个</a:t>
            </a:r>
            <a:r>
              <a:rPr lang="en-US" altLang="zh-CN" dirty="0"/>
              <a:t>Replica</a:t>
            </a:r>
            <a:r>
              <a:rPr lang="zh-CN" altLang="en-US" dirty="0"/>
              <a:t>分配到</a:t>
            </a:r>
            <a:endParaRPr lang="en-US" altLang="zh-CN" dirty="0"/>
          </a:p>
          <a:p>
            <a:pPr marL="0" indent="0">
              <a:buNone/>
            </a:pPr>
            <a:r>
              <a:rPr lang="en-US" altLang="zh-CN" dirty="0"/>
              <a:t>       </a:t>
            </a:r>
            <a:r>
              <a:rPr lang="zh-CN" altLang="en-US" dirty="0"/>
              <a:t>第（</a:t>
            </a:r>
            <a:r>
              <a:rPr lang="en-US" altLang="zh-CN" dirty="0"/>
              <a:t>(</a:t>
            </a:r>
            <a:r>
              <a:rPr lang="en-US" altLang="zh-CN" dirty="0" err="1"/>
              <a:t>i</a:t>
            </a:r>
            <a:r>
              <a:rPr lang="en-US" altLang="zh-CN" dirty="0"/>
              <a:t> + j) % n</a:t>
            </a:r>
            <a:r>
              <a:rPr lang="zh-CN" altLang="en-US" dirty="0"/>
              <a:t>）个</a:t>
            </a:r>
            <a:r>
              <a:rPr lang="en-US" altLang="zh-CN" dirty="0"/>
              <a:t>Broker</a:t>
            </a:r>
            <a:r>
              <a:rPr lang="zh-CN" altLang="en-US" dirty="0"/>
              <a:t>上。</a:t>
            </a:r>
            <a:endParaRPr lang="en-US" altLang="zh-CN" dirty="0"/>
          </a:p>
          <a:p>
            <a:pPr marL="0" indent="0">
              <a:buNone/>
            </a:pPr>
            <a:endParaRPr lang="en-US" altLang="zh-CN" dirty="0" smtClean="0"/>
          </a:p>
          <a:p>
            <a:pPr marL="0" indent="0">
              <a:buNone/>
            </a:pPr>
            <a:r>
              <a:rPr lang="en-US" altLang="zh-CN" dirty="0" smtClean="0">
                <a:solidFill>
                  <a:schemeClr val="accent1"/>
                </a:solidFill>
              </a:rPr>
              <a:t>producer</a:t>
            </a:r>
            <a:r>
              <a:rPr lang="zh-CN" altLang="en-US" dirty="0">
                <a:solidFill>
                  <a:schemeClr val="accent1"/>
                </a:solidFill>
              </a:rPr>
              <a:t>写</a:t>
            </a:r>
            <a:r>
              <a:rPr lang="en-US" altLang="zh-CN" dirty="0" err="1" smtClean="0">
                <a:solidFill>
                  <a:schemeClr val="accent1"/>
                </a:solidFill>
              </a:rPr>
              <a:t>kafka</a:t>
            </a:r>
            <a:r>
              <a:rPr lang="zh-CN" altLang="en-US" dirty="0" smtClean="0">
                <a:solidFill>
                  <a:schemeClr val="accent1"/>
                </a:solidFill>
              </a:rPr>
              <a:t>：</a:t>
            </a:r>
            <a:r>
              <a:rPr lang="zh-CN" altLang="en-US" dirty="0" smtClean="0"/>
              <a:t>先</a:t>
            </a:r>
            <a:r>
              <a:rPr lang="zh-CN" altLang="en-US" dirty="0"/>
              <a:t>写</a:t>
            </a:r>
            <a:r>
              <a:rPr lang="en-US" altLang="zh-CN" dirty="0"/>
              <a:t>partition leader</a:t>
            </a:r>
            <a:r>
              <a:rPr lang="zh-CN" altLang="en-US" dirty="0"/>
              <a:t>，再由</a:t>
            </a:r>
            <a:r>
              <a:rPr lang="en-US" altLang="zh-CN" dirty="0"/>
              <a:t>partition leader push</a:t>
            </a:r>
            <a:r>
              <a:rPr lang="zh-CN" altLang="en-US" dirty="0"/>
              <a:t>给其他的</a:t>
            </a:r>
            <a:r>
              <a:rPr lang="en-US" altLang="zh-CN" dirty="0"/>
              <a:t>partition follower</a:t>
            </a:r>
            <a:r>
              <a:rPr lang="zh-CN" altLang="en-US" dirty="0"/>
              <a:t>。</a:t>
            </a:r>
            <a:endParaRPr lang="en-US" altLang="zh-CN" dirty="0"/>
          </a:p>
          <a:p>
            <a:pPr marL="0" indent="0">
              <a:buNone/>
            </a:pPr>
            <a:r>
              <a:rPr lang="en-US" altLang="zh-CN" dirty="0" smtClean="0">
                <a:solidFill>
                  <a:schemeClr val="accent1"/>
                </a:solidFill>
              </a:rPr>
              <a:t>Zookeeper</a:t>
            </a:r>
            <a:r>
              <a:rPr lang="zh-CN" altLang="en-US" dirty="0" smtClean="0">
                <a:solidFill>
                  <a:schemeClr val="accent1"/>
                </a:solidFill>
              </a:rPr>
              <a:t>：</a:t>
            </a:r>
            <a:r>
              <a:rPr lang="zh-CN" altLang="en-US" dirty="0" smtClean="0"/>
              <a:t>控制</a:t>
            </a:r>
            <a:r>
              <a:rPr lang="en-US" altLang="zh-CN" dirty="0" smtClean="0"/>
              <a:t>leader</a:t>
            </a:r>
            <a:r>
              <a:rPr lang="zh-CN" altLang="en-US" dirty="0"/>
              <a:t>与</a:t>
            </a:r>
            <a:r>
              <a:rPr lang="en-US" altLang="zh-CN" dirty="0"/>
              <a:t>follower</a:t>
            </a:r>
            <a:r>
              <a:rPr lang="zh-CN" altLang="en-US" dirty="0"/>
              <a:t>的</a:t>
            </a:r>
            <a:r>
              <a:rPr lang="zh-CN" altLang="en-US" dirty="0" smtClean="0"/>
              <a:t>信息，</a:t>
            </a:r>
            <a:r>
              <a:rPr lang="zh-CN" altLang="en-US" dirty="0"/>
              <a:t>如果</a:t>
            </a:r>
            <a:r>
              <a:rPr lang="en-US" altLang="zh-CN" dirty="0"/>
              <a:t>partition leader</a:t>
            </a:r>
            <a:r>
              <a:rPr lang="zh-CN" altLang="en-US" dirty="0"/>
              <a:t>所在的</a:t>
            </a:r>
            <a:r>
              <a:rPr lang="en-US" altLang="zh-CN" dirty="0"/>
              <a:t>broker</a:t>
            </a:r>
            <a:r>
              <a:rPr lang="zh-CN" altLang="en-US" dirty="0"/>
              <a:t>节点宕机，</a:t>
            </a:r>
            <a:r>
              <a:rPr lang="en-US" altLang="zh-CN" dirty="0"/>
              <a:t>zookeeper</a:t>
            </a:r>
            <a:r>
              <a:rPr lang="zh-CN" altLang="en-US" dirty="0"/>
              <a:t>会从其他的</a:t>
            </a:r>
            <a:r>
              <a:rPr lang="en-US" altLang="zh-CN" dirty="0" smtClean="0"/>
              <a:t>broker</a:t>
            </a:r>
            <a:r>
              <a:rPr lang="zh-CN" altLang="en-US" dirty="0" smtClean="0"/>
              <a:t>上</a:t>
            </a:r>
            <a:r>
              <a:rPr lang="zh-CN" altLang="en-US" dirty="0"/>
              <a:t>选择</a:t>
            </a:r>
            <a:r>
              <a:rPr lang="en-US" altLang="zh-CN" dirty="0"/>
              <a:t>follower</a:t>
            </a:r>
            <a:r>
              <a:rPr lang="zh-CN" altLang="en-US" dirty="0" smtClean="0"/>
              <a:t>变为新的</a:t>
            </a:r>
            <a:r>
              <a:rPr lang="en-US" altLang="zh-CN" dirty="0" smtClean="0"/>
              <a:t>leader</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77</a:t>
            </a:fld>
            <a:endParaRPr lang="zh-CN" altLang="en-US"/>
          </a:p>
        </p:txBody>
      </p:sp>
    </p:spTree>
    <p:extLst>
      <p:ext uri="{BB962C8B-B14F-4D97-AF65-F5344CB8AC3E}">
        <p14:creationId xmlns:p14="http://schemas.microsoft.com/office/powerpoint/2010/main" val="315725465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Partition</a:t>
            </a:r>
            <a:r>
              <a:rPr lang="zh-CN" altLang="en-US" dirty="0"/>
              <a:t>副本机制</a:t>
            </a:r>
          </a:p>
        </p:txBody>
      </p:sp>
      <p:sp>
        <p:nvSpPr>
          <p:cNvPr id="3" name="内容占位符 2"/>
          <p:cNvSpPr>
            <a:spLocks noGrp="1"/>
          </p:cNvSpPr>
          <p:nvPr>
            <p:ph idx="1"/>
          </p:nvPr>
        </p:nvSpPr>
        <p:spPr/>
        <p:txBody>
          <a:bodyPr/>
          <a:lstStyle/>
          <a:p>
            <a:pPr marL="0" indent="0">
              <a:buNone/>
            </a:pPr>
            <a:r>
              <a:rPr lang="zh-CN" altLang="en-US" dirty="0"/>
              <a:t>例</a:t>
            </a:r>
            <a:r>
              <a:rPr lang="zh-CN" altLang="en-US" dirty="0" smtClean="0"/>
              <a:t>：</a:t>
            </a:r>
            <a:r>
              <a:rPr lang="en-US" altLang="zh-CN" dirty="0" smtClean="0"/>
              <a:t>4</a:t>
            </a:r>
            <a:r>
              <a:rPr lang="zh-CN" altLang="en-US" dirty="0" smtClean="0"/>
              <a:t>个</a:t>
            </a:r>
            <a:r>
              <a:rPr lang="en-US" altLang="zh-CN" dirty="0"/>
              <a:t>broker</a:t>
            </a:r>
            <a:r>
              <a:rPr lang="zh-CN" altLang="en-US" dirty="0"/>
              <a:t>节点，某</a:t>
            </a:r>
            <a:r>
              <a:rPr lang="en-US" altLang="zh-CN" dirty="0"/>
              <a:t>topic</a:t>
            </a:r>
            <a:r>
              <a:rPr lang="zh-CN" altLang="en-US" dirty="0" smtClean="0"/>
              <a:t>有</a:t>
            </a:r>
            <a:r>
              <a:rPr lang="en-US" altLang="zh-CN" dirty="0" smtClean="0"/>
              <a:t>4</a:t>
            </a:r>
            <a:r>
              <a:rPr lang="zh-CN" altLang="en-US" dirty="0" smtClean="0"/>
              <a:t>个</a:t>
            </a:r>
            <a:r>
              <a:rPr lang="en-US" altLang="zh-CN" dirty="0"/>
              <a:t>partition</a:t>
            </a:r>
            <a:r>
              <a:rPr lang="zh-CN" altLang="en-US" dirty="0"/>
              <a:t>，每个</a:t>
            </a:r>
            <a:r>
              <a:rPr lang="en-US" altLang="zh-CN" dirty="0"/>
              <a:t>partition</a:t>
            </a:r>
            <a:r>
              <a:rPr lang="zh-CN" altLang="en-US" dirty="0"/>
              <a:t>存</a:t>
            </a:r>
            <a:r>
              <a:rPr lang="en-US" altLang="zh-CN" dirty="0"/>
              <a:t>2</a:t>
            </a:r>
            <a:r>
              <a:rPr lang="zh-CN" altLang="en-US" dirty="0"/>
              <a:t>个副本，</a:t>
            </a:r>
            <a:r>
              <a:rPr lang="zh-CN" altLang="en-US" dirty="0" smtClean="0"/>
              <a:t>则：</a:t>
            </a:r>
            <a:endParaRPr lang="en-US" altLang="zh-CN" dirty="0" smtClean="0"/>
          </a:p>
          <a:p>
            <a:pPr marL="0" indent="0">
              <a:buNone/>
            </a:pPr>
            <a:r>
              <a:rPr lang="en-US" altLang="zh-CN" dirty="0"/>
              <a:t> </a:t>
            </a:r>
            <a:r>
              <a:rPr lang="en-US" altLang="zh-CN" dirty="0" smtClean="0"/>
              <a:t>   partition0</a:t>
            </a:r>
            <a:r>
              <a:rPr lang="zh-CN" altLang="en-US" dirty="0" smtClean="0"/>
              <a:t>存</a:t>
            </a:r>
            <a:r>
              <a:rPr lang="en-US" altLang="zh-CN" dirty="0" smtClean="0"/>
              <a:t>broker1</a:t>
            </a:r>
            <a:r>
              <a:rPr lang="zh-CN" altLang="en-US" dirty="0" smtClean="0"/>
              <a:t>，</a:t>
            </a:r>
            <a:r>
              <a:rPr lang="en-US" altLang="zh-CN" dirty="0" smtClean="0"/>
              <a:t>broker2</a:t>
            </a:r>
            <a:r>
              <a:rPr lang="zh-CN" altLang="en-US" dirty="0" smtClean="0"/>
              <a:t>；</a:t>
            </a:r>
            <a:endParaRPr lang="en-US" altLang="zh-CN" dirty="0" smtClean="0"/>
          </a:p>
          <a:p>
            <a:pPr marL="0" indent="0">
              <a:buNone/>
            </a:pPr>
            <a:r>
              <a:rPr lang="en-US" altLang="zh-CN" dirty="0"/>
              <a:t> </a:t>
            </a:r>
            <a:r>
              <a:rPr lang="en-US" altLang="zh-CN" dirty="0" smtClean="0"/>
              <a:t>   partition1</a:t>
            </a:r>
            <a:r>
              <a:rPr lang="zh-CN" altLang="en-US" dirty="0" smtClean="0"/>
              <a:t>存</a:t>
            </a:r>
            <a:r>
              <a:rPr lang="en-US" altLang="zh-CN" dirty="0" smtClean="0"/>
              <a:t>broker2</a:t>
            </a:r>
            <a:r>
              <a:rPr lang="zh-CN" altLang="en-US" dirty="0" smtClean="0"/>
              <a:t>，</a:t>
            </a:r>
            <a:r>
              <a:rPr lang="en-US" altLang="zh-CN" dirty="0" smtClean="0"/>
              <a:t>broker3</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t>。</a:t>
            </a:r>
            <a:r>
              <a:rPr lang="zh-CN" altLang="en-US" dirty="0"/>
              <a:t>。。</a:t>
            </a:r>
            <a:r>
              <a:rPr lang="zh-CN" altLang="en-US" dirty="0" smtClean="0"/>
              <a:t>，</a:t>
            </a:r>
            <a:endParaRPr lang="en-US" altLang="zh-CN" dirty="0" smtClean="0"/>
          </a:p>
          <a:p>
            <a:pPr marL="0" indent="0">
              <a:buNone/>
            </a:pPr>
            <a:r>
              <a:rPr lang="en-US" altLang="zh-CN" dirty="0"/>
              <a:t> </a:t>
            </a:r>
            <a:r>
              <a:rPr lang="en-US" altLang="zh-CN" dirty="0" smtClean="0"/>
              <a:t>   partition3</a:t>
            </a:r>
            <a:r>
              <a:rPr lang="zh-CN" altLang="en-US" dirty="0" smtClean="0"/>
              <a:t>存</a:t>
            </a:r>
            <a:r>
              <a:rPr lang="en-US" altLang="zh-CN" dirty="0" smtClean="0"/>
              <a:t>broker4</a:t>
            </a:r>
            <a:r>
              <a:rPr lang="zh-CN" altLang="en-US" dirty="0" smtClean="0"/>
              <a:t>，</a:t>
            </a:r>
            <a:r>
              <a:rPr lang="en-US" altLang="zh-CN" dirty="0" smtClean="0"/>
              <a:t>broker1</a:t>
            </a:r>
            <a:r>
              <a:rPr lang="zh-CN" altLang="en-US" dirty="0" smtClean="0"/>
              <a:t>。</a:t>
            </a:r>
            <a:endParaRPr lang="en-US" altLang="zh-CN" dirty="0"/>
          </a:p>
          <a:p>
            <a:pPr marL="0" indent="0">
              <a:buNone/>
            </a:pPr>
            <a:r>
              <a:rPr lang="zh-CN" altLang="en-US" dirty="0"/>
              <a:t>     </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78</a:t>
            </a:fld>
            <a:endParaRPr lang="zh-CN" altLang="en-US"/>
          </a:p>
        </p:txBody>
      </p:sp>
    </p:spTree>
    <p:extLst>
      <p:ext uri="{BB962C8B-B14F-4D97-AF65-F5344CB8AC3E}">
        <p14:creationId xmlns:p14="http://schemas.microsoft.com/office/powerpoint/2010/main" val="368360942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Partition</a:t>
            </a:r>
            <a:r>
              <a:rPr lang="zh-CN" altLang="en-US" dirty="0"/>
              <a:t>副本机制</a:t>
            </a:r>
          </a:p>
        </p:txBody>
      </p:sp>
      <p:sp>
        <p:nvSpPr>
          <p:cNvPr id="3" name="内容占位符 2"/>
          <p:cNvSpPr>
            <a:spLocks noGrp="1"/>
          </p:cNvSpPr>
          <p:nvPr>
            <p:ph idx="1"/>
          </p:nvPr>
        </p:nvSpPr>
        <p:spPr>
          <a:xfrm>
            <a:off x="468313" y="4248880"/>
            <a:ext cx="8183562" cy="1628392"/>
          </a:xfrm>
        </p:spPr>
        <p:txBody>
          <a:bodyPr/>
          <a:lstStyle/>
          <a:p>
            <a:pPr marL="0" indent="0">
              <a:buNone/>
            </a:pPr>
            <a:r>
              <a:rPr lang="zh-CN" altLang="en-US" dirty="0" smtClean="0"/>
              <a:t>     即使</a:t>
            </a:r>
            <a:r>
              <a:rPr lang="zh-CN" altLang="en-US" dirty="0"/>
              <a:t>某</a:t>
            </a:r>
            <a:r>
              <a:rPr lang="en-US" altLang="zh-CN" dirty="0"/>
              <a:t>broker</a:t>
            </a:r>
            <a:r>
              <a:rPr lang="zh-CN" altLang="en-US" dirty="0"/>
              <a:t>宕机，整个集群内数据依然是完整的。</a:t>
            </a:r>
            <a:endParaRPr lang="en-US" altLang="zh-CN" dirty="0"/>
          </a:p>
          <a:p>
            <a:pPr marL="0" indent="0">
              <a:buNone/>
            </a:pPr>
            <a:r>
              <a:rPr lang="zh-CN" altLang="en-US" dirty="0"/>
              <a:t>但是，副本数高带来系统稳定性的同时，也导致资源和性能的下降。</a:t>
            </a:r>
          </a:p>
          <a:p>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79</a:t>
            </a:fld>
            <a:endParaRPr lang="zh-CN" altLang="en-US"/>
          </a:p>
        </p:txBody>
      </p:sp>
      <p:pic>
        <p:nvPicPr>
          <p:cNvPr id="6" name="图片 5"/>
          <p:cNvPicPr>
            <a:picLocks noChangeAspect="1"/>
          </p:cNvPicPr>
          <p:nvPr/>
        </p:nvPicPr>
        <p:blipFill>
          <a:blip r:embed="rId2"/>
          <a:stretch>
            <a:fillRect/>
          </a:stretch>
        </p:blipFill>
        <p:spPr>
          <a:xfrm>
            <a:off x="1187624" y="1412776"/>
            <a:ext cx="6530906" cy="2613887"/>
          </a:xfrm>
          <a:prstGeom prst="rect">
            <a:avLst/>
          </a:prstGeom>
        </p:spPr>
      </p:pic>
    </p:spTree>
    <p:extLst>
      <p:ext uri="{BB962C8B-B14F-4D97-AF65-F5344CB8AC3E}">
        <p14:creationId xmlns:p14="http://schemas.microsoft.com/office/powerpoint/2010/main" val="3900255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Storm</a:t>
            </a:r>
            <a:r>
              <a:rPr lang="zh-CN" altLang="en-US" dirty="0" smtClean="0"/>
              <a:t>设计思想</a:t>
            </a:r>
            <a:endParaRPr lang="zh-CN" altLang="en-US" dirty="0"/>
          </a:p>
        </p:txBody>
      </p:sp>
      <p:sp>
        <p:nvSpPr>
          <p:cNvPr id="6" name="副标题 5"/>
          <p:cNvSpPr>
            <a:spLocks noGrp="1"/>
          </p:cNvSpPr>
          <p:nvPr>
            <p:ph type="subTitle" idx="1"/>
          </p:nvPr>
        </p:nvSpPr>
        <p:spPr>
          <a:xfrm>
            <a:off x="722376" y="3685032"/>
            <a:ext cx="7772400" cy="2192240"/>
          </a:xfrm>
        </p:spPr>
        <p:txBody>
          <a:bodyPr>
            <a:normAutofit/>
          </a:bodyPr>
          <a:lstStyle/>
          <a:p>
            <a:r>
              <a:rPr lang="zh-CN" altLang="en-US" sz="2400" dirty="0" smtClean="0">
                <a:solidFill>
                  <a:schemeClr val="tx1"/>
                </a:solidFill>
              </a:rPr>
              <a:t>基本特性</a:t>
            </a:r>
            <a:endParaRPr lang="en-US" altLang="zh-CN" sz="2400" dirty="0" smtClean="0">
              <a:solidFill>
                <a:schemeClr val="tx1"/>
              </a:solidFill>
            </a:endParaRPr>
          </a:p>
          <a:p>
            <a:r>
              <a:rPr lang="zh-CN" altLang="en-US" sz="2400" dirty="0" smtClean="0">
                <a:solidFill>
                  <a:schemeClr val="tx1"/>
                </a:solidFill>
              </a:rPr>
              <a:t>运行原理</a:t>
            </a:r>
            <a:endParaRPr lang="en-US" altLang="zh-CN" sz="2400" dirty="0" smtClean="0">
              <a:solidFill>
                <a:schemeClr val="tx1"/>
              </a:solidFill>
            </a:endParaRPr>
          </a:p>
          <a:p>
            <a:r>
              <a:rPr lang="zh-CN" altLang="en-US" sz="2400" dirty="0" smtClean="0">
                <a:solidFill>
                  <a:schemeClr val="tx1"/>
                </a:solidFill>
              </a:rPr>
              <a:t>编程模型</a:t>
            </a:r>
            <a:endParaRPr lang="zh-CN" altLang="en-US" sz="2400" dirty="0">
              <a:solidFill>
                <a:schemeClr val="tx1"/>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8</a:t>
            </a:fld>
            <a:endParaRPr lang="zh-CN" altLang="en-US"/>
          </a:p>
        </p:txBody>
      </p:sp>
    </p:spTree>
    <p:extLst>
      <p:ext uri="{BB962C8B-B14F-4D97-AF65-F5344CB8AC3E}">
        <p14:creationId xmlns:p14="http://schemas.microsoft.com/office/powerpoint/2010/main" val="12980793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Kafka</a:t>
            </a:r>
            <a:r>
              <a:rPr lang="zh-CN" altLang="en-US" dirty="0"/>
              <a:t>消息分发</a:t>
            </a:r>
          </a:p>
        </p:txBody>
      </p:sp>
      <p:sp>
        <p:nvSpPr>
          <p:cNvPr id="3" name="内容占位符 2"/>
          <p:cNvSpPr>
            <a:spLocks noGrp="1"/>
          </p:cNvSpPr>
          <p:nvPr>
            <p:ph idx="1"/>
          </p:nvPr>
        </p:nvSpPr>
        <p:spPr>
          <a:xfrm>
            <a:off x="503238" y="1557339"/>
            <a:ext cx="8183562" cy="647526"/>
          </a:xfrm>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80</a:t>
            </a:fld>
            <a:endParaRPr lang="zh-CN" altLang="en-US"/>
          </a:p>
        </p:txBody>
      </p:sp>
      <p:sp>
        <p:nvSpPr>
          <p:cNvPr id="5" name="AutoShape 2" descr="https://upload-images.jianshu.io/upload_images/2835676-f378607bc841309a.png?imageMogr2/auto-orient/strip|imageView2/2/format/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p:cNvPicPr>
            <a:picLocks noChangeAspect="1"/>
          </p:cNvPicPr>
          <p:nvPr/>
        </p:nvPicPr>
        <p:blipFill>
          <a:blip r:embed="rId2"/>
          <a:stretch>
            <a:fillRect/>
          </a:stretch>
        </p:blipFill>
        <p:spPr>
          <a:xfrm>
            <a:off x="1619672" y="1412776"/>
            <a:ext cx="5651517" cy="4896544"/>
          </a:xfrm>
          <a:prstGeom prst="rect">
            <a:avLst/>
          </a:prstGeom>
        </p:spPr>
      </p:pic>
    </p:spTree>
    <p:extLst>
      <p:ext uri="{BB962C8B-B14F-4D97-AF65-F5344CB8AC3E}">
        <p14:creationId xmlns:p14="http://schemas.microsoft.com/office/powerpoint/2010/main" val="230576392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Kafka</a:t>
            </a:r>
            <a:r>
              <a:rPr lang="zh-CN" altLang="en-US" dirty="0" smtClean="0"/>
              <a:t>多副本同步</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术语</a:t>
            </a:r>
            <a:r>
              <a:rPr lang="en-US" altLang="zh-CN" dirty="0" smtClean="0"/>
              <a:t>ISR</a:t>
            </a:r>
            <a:r>
              <a:rPr lang="zh-CN" altLang="en-US" dirty="0" smtClean="0"/>
              <a:t>（</a:t>
            </a:r>
            <a:r>
              <a:rPr lang="en-US" altLang="zh-CN" dirty="0" smtClean="0"/>
              <a:t>In-Sync Replica</a:t>
            </a:r>
            <a:r>
              <a:rPr lang="zh-CN" altLang="en-US" dirty="0"/>
              <a:t>）</a:t>
            </a:r>
            <a:r>
              <a:rPr lang="zh-CN" altLang="en-US" dirty="0" smtClean="0"/>
              <a:t>：</a:t>
            </a:r>
            <a:r>
              <a:rPr lang="en-US" altLang="zh-CN" dirty="0" smtClean="0"/>
              <a:t>Leader</a:t>
            </a:r>
            <a:r>
              <a:rPr lang="zh-CN" altLang="en-US" dirty="0" smtClean="0"/>
              <a:t>记录的与其保持同步的副本列表。</a:t>
            </a:r>
            <a:endParaRPr lang="en-US" altLang="zh-CN" dirty="0" smtClean="0"/>
          </a:p>
          <a:p>
            <a:pPr marL="0" indent="0">
              <a:buNone/>
            </a:pPr>
            <a:r>
              <a:rPr lang="zh-CN" altLang="en-US" dirty="0" smtClean="0"/>
              <a:t>按照</a:t>
            </a:r>
            <a:r>
              <a:rPr lang="en-US" altLang="zh-CN" dirty="0" err="1" smtClean="0"/>
              <a:t>acks</a:t>
            </a:r>
            <a:r>
              <a:rPr lang="zh-CN" altLang="en-US" dirty="0" smtClean="0"/>
              <a:t>参数的取值有多种同步模式：</a:t>
            </a:r>
            <a:endParaRPr lang="en-US" altLang="zh-CN" dirty="0" smtClean="0"/>
          </a:p>
          <a:p>
            <a:pPr marL="0" indent="0">
              <a:buNone/>
            </a:pPr>
            <a:r>
              <a:rPr lang="en-US" altLang="zh-CN" dirty="0" smtClean="0">
                <a:solidFill>
                  <a:schemeClr val="accent1"/>
                </a:solidFill>
              </a:rPr>
              <a:t>0 </a:t>
            </a:r>
            <a:r>
              <a:rPr lang="zh-CN" altLang="en-US" dirty="0" smtClean="0">
                <a:solidFill>
                  <a:schemeClr val="accent1"/>
                </a:solidFill>
              </a:rPr>
              <a:t>：</a:t>
            </a:r>
            <a:r>
              <a:rPr lang="en-US" altLang="zh-CN" dirty="0" smtClean="0"/>
              <a:t>producer</a:t>
            </a:r>
            <a:r>
              <a:rPr lang="zh-CN" altLang="en-US" dirty="0" smtClean="0"/>
              <a:t>不等待任何</a:t>
            </a:r>
            <a:r>
              <a:rPr lang="en-US" altLang="zh-CN" dirty="0" smtClean="0"/>
              <a:t>broker</a:t>
            </a:r>
            <a:r>
              <a:rPr lang="zh-CN" altLang="en-US" dirty="0" smtClean="0"/>
              <a:t>的消息，延迟最小；</a:t>
            </a:r>
            <a:endParaRPr lang="en-US" altLang="zh-CN" dirty="0" smtClean="0"/>
          </a:p>
          <a:p>
            <a:pPr marL="0" indent="0">
              <a:buNone/>
            </a:pPr>
            <a:r>
              <a:rPr lang="en-US" altLang="zh-CN" dirty="0" smtClean="0">
                <a:solidFill>
                  <a:schemeClr val="accent1"/>
                </a:solidFill>
              </a:rPr>
              <a:t>1 </a:t>
            </a:r>
            <a:r>
              <a:rPr lang="zh-CN" altLang="en-US" dirty="0" smtClean="0">
                <a:solidFill>
                  <a:schemeClr val="accent1"/>
                </a:solidFill>
              </a:rPr>
              <a:t>：</a:t>
            </a:r>
            <a:r>
              <a:rPr lang="zh-CN" altLang="en-US" dirty="0" smtClean="0"/>
              <a:t>只需等待</a:t>
            </a:r>
            <a:r>
              <a:rPr lang="en-US" altLang="zh-CN" dirty="0" smtClean="0"/>
              <a:t>Leader</a:t>
            </a:r>
            <a:r>
              <a:rPr lang="zh-CN" altLang="en-US" dirty="0" smtClean="0"/>
              <a:t>确认消息，之后</a:t>
            </a:r>
            <a:r>
              <a:rPr lang="en-US" altLang="zh-CN" dirty="0" smtClean="0"/>
              <a:t>follower</a:t>
            </a:r>
            <a:r>
              <a:rPr lang="zh-CN" altLang="en-US" dirty="0" smtClean="0"/>
              <a:t>异步拉取消息同步；</a:t>
            </a:r>
            <a:endParaRPr lang="en-US" altLang="zh-CN" dirty="0" smtClean="0"/>
          </a:p>
          <a:p>
            <a:pPr marL="0" indent="0">
              <a:buNone/>
            </a:pPr>
            <a:r>
              <a:rPr lang="en-US" altLang="zh-CN" dirty="0" smtClean="0">
                <a:solidFill>
                  <a:schemeClr val="accent1"/>
                </a:solidFill>
              </a:rPr>
              <a:t>-1</a:t>
            </a:r>
            <a:r>
              <a:rPr lang="zh-CN" altLang="en-US" dirty="0" smtClean="0">
                <a:solidFill>
                  <a:schemeClr val="accent1"/>
                </a:solidFill>
              </a:rPr>
              <a:t>：</a:t>
            </a:r>
            <a:r>
              <a:rPr lang="zh-CN" altLang="en-US" dirty="0"/>
              <a:t>等待</a:t>
            </a:r>
            <a:r>
              <a:rPr lang="en-US" altLang="zh-CN" dirty="0"/>
              <a:t>ISR</a:t>
            </a:r>
            <a:r>
              <a:rPr lang="zh-CN" altLang="en-US" dirty="0"/>
              <a:t>中所有副本返回确认消息；</a:t>
            </a:r>
            <a:endParaRPr lang="en-US" altLang="zh-CN" dirty="0" smtClean="0"/>
          </a:p>
          <a:p>
            <a:pPr marL="0" indent="0">
              <a:buNone/>
            </a:pPr>
            <a:r>
              <a:rPr lang="en-US" altLang="zh-CN" dirty="0" smtClean="0">
                <a:solidFill>
                  <a:schemeClr val="accent1"/>
                </a:solidFill>
              </a:rPr>
              <a:t>2 </a:t>
            </a:r>
            <a:r>
              <a:rPr lang="zh-CN" altLang="en-US" dirty="0" smtClean="0">
                <a:solidFill>
                  <a:schemeClr val="accent1"/>
                </a:solidFill>
              </a:rPr>
              <a:t>：</a:t>
            </a:r>
            <a:r>
              <a:rPr lang="zh-CN" altLang="en-US" dirty="0" smtClean="0"/>
              <a:t>只需等待</a:t>
            </a:r>
            <a:r>
              <a:rPr lang="en-US" altLang="zh-CN" dirty="0" smtClean="0"/>
              <a:t>leader</a:t>
            </a:r>
            <a:r>
              <a:rPr lang="zh-CN" altLang="en-US" dirty="0"/>
              <a:t>和其他一个</a:t>
            </a:r>
            <a:r>
              <a:rPr lang="en-US" altLang="zh-CN" dirty="0"/>
              <a:t>follower</a:t>
            </a:r>
            <a:r>
              <a:rPr lang="zh-CN" altLang="en-US" dirty="0" smtClean="0"/>
              <a:t>成功即可，无论</a:t>
            </a:r>
            <a:r>
              <a:rPr lang="zh-CN" altLang="en-US" dirty="0"/>
              <a:t>其他的</a:t>
            </a:r>
            <a:r>
              <a:rPr lang="en-US" altLang="zh-CN" dirty="0"/>
              <a:t>partition follower</a:t>
            </a:r>
            <a:r>
              <a:rPr lang="zh-CN" altLang="en-US" dirty="0"/>
              <a:t>是否写成功。</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81</a:t>
            </a:fld>
            <a:endParaRPr lang="zh-CN" altLang="en-US"/>
          </a:p>
        </p:txBody>
      </p:sp>
    </p:spTree>
    <p:extLst>
      <p:ext uri="{BB962C8B-B14F-4D97-AF65-F5344CB8AC3E}">
        <p14:creationId xmlns:p14="http://schemas.microsoft.com/office/powerpoint/2010/main" val="41577047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Kafka</a:t>
            </a:r>
            <a:r>
              <a:rPr lang="zh-CN" altLang="en-US" dirty="0" smtClean="0"/>
              <a:t>容错技术</a:t>
            </a:r>
            <a:endParaRPr lang="zh-CN" altLang="en-US" dirty="0"/>
          </a:p>
        </p:txBody>
      </p:sp>
      <p:sp>
        <p:nvSpPr>
          <p:cNvPr id="6" name="副标题 5"/>
          <p:cNvSpPr>
            <a:spLocks noGrp="1"/>
          </p:cNvSpPr>
          <p:nvPr>
            <p:ph type="subTitle" idx="1"/>
          </p:nvPr>
        </p:nvSpPr>
        <p:spPr/>
        <p:txBody>
          <a:bodyPr/>
          <a:lstStyle/>
          <a:p>
            <a:r>
              <a:rPr lang="en-US" altLang="zh-CN" dirty="0" smtClean="0">
                <a:solidFill>
                  <a:schemeClr val="tx1"/>
                </a:solidFill>
              </a:rPr>
              <a:t>Broker</a:t>
            </a:r>
            <a:r>
              <a:rPr lang="zh-CN" altLang="en-US" dirty="0" smtClean="0">
                <a:solidFill>
                  <a:schemeClr val="tx1"/>
                </a:solidFill>
              </a:rPr>
              <a:t>容错</a:t>
            </a:r>
            <a:endParaRPr lang="en-US" altLang="zh-CN" dirty="0" smtClean="0">
              <a:solidFill>
                <a:schemeClr val="tx1"/>
              </a:solidFill>
            </a:endParaRPr>
          </a:p>
          <a:p>
            <a:r>
              <a:rPr lang="en-US" altLang="zh-CN" dirty="0" smtClean="0">
                <a:solidFill>
                  <a:schemeClr val="tx1"/>
                </a:solidFill>
              </a:rPr>
              <a:t>Consumer</a:t>
            </a:r>
            <a:r>
              <a:rPr lang="zh-CN" altLang="en-US" dirty="0" smtClean="0">
                <a:solidFill>
                  <a:schemeClr val="tx1"/>
                </a:solidFill>
              </a:rPr>
              <a:t>容错</a:t>
            </a:r>
            <a:endParaRPr lang="zh-CN" altLang="en-US" dirty="0">
              <a:solidFill>
                <a:schemeClr val="tx1"/>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82</a:t>
            </a:fld>
            <a:endParaRPr lang="zh-CN" altLang="en-US"/>
          </a:p>
        </p:txBody>
      </p:sp>
    </p:spTree>
    <p:extLst>
      <p:ext uri="{BB962C8B-B14F-4D97-AF65-F5344CB8AC3E}">
        <p14:creationId xmlns:p14="http://schemas.microsoft.com/office/powerpoint/2010/main" val="236750916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Leader</a:t>
            </a:r>
            <a:r>
              <a:rPr lang="zh-CN" altLang="en-US" dirty="0" smtClean="0"/>
              <a:t>与</a:t>
            </a:r>
            <a:r>
              <a:rPr lang="en-US" altLang="zh-CN" dirty="0" smtClean="0"/>
              <a:t>follower</a:t>
            </a:r>
            <a:r>
              <a:rPr lang="zh-CN" altLang="en-US" dirty="0"/>
              <a:t>切换导致异常</a:t>
            </a:r>
          </a:p>
        </p:txBody>
      </p:sp>
      <p:sp>
        <p:nvSpPr>
          <p:cNvPr id="3" name="内容占位符 2"/>
          <p:cNvSpPr>
            <a:spLocks noGrp="1"/>
          </p:cNvSpPr>
          <p:nvPr>
            <p:ph idx="1"/>
          </p:nvPr>
        </p:nvSpPr>
        <p:spPr>
          <a:xfrm>
            <a:off x="503238" y="1557338"/>
            <a:ext cx="8183562" cy="4679974"/>
          </a:xfrm>
        </p:spPr>
        <p:txBody>
          <a:bodyPr/>
          <a:lstStyle/>
          <a:p>
            <a:pPr marL="0" indent="0">
              <a:buNone/>
            </a:pPr>
            <a:r>
              <a:rPr lang="en-US" altLang="zh-CN" dirty="0" smtClean="0">
                <a:solidFill>
                  <a:schemeClr val="accent1"/>
                </a:solidFill>
                <a:latin typeface="+mn-ea"/>
              </a:rPr>
              <a:t>Broker</a:t>
            </a:r>
            <a:r>
              <a:rPr lang="zh-CN" altLang="en-US" dirty="0" smtClean="0">
                <a:solidFill>
                  <a:schemeClr val="accent1"/>
                </a:solidFill>
                <a:latin typeface="+mn-ea"/>
              </a:rPr>
              <a:t>丢失</a:t>
            </a:r>
            <a:r>
              <a:rPr lang="zh-CN" altLang="en-US" dirty="0">
                <a:solidFill>
                  <a:schemeClr val="accent1"/>
                </a:solidFill>
                <a:latin typeface="+mn-ea"/>
              </a:rPr>
              <a:t>数据：</a:t>
            </a:r>
            <a:r>
              <a:rPr lang="zh-CN" altLang="en-US" dirty="0">
                <a:latin typeface="+mn-ea"/>
              </a:rPr>
              <a:t>当</a:t>
            </a:r>
            <a:r>
              <a:rPr lang="en-US" altLang="zh-CN" dirty="0" err="1" smtClean="0">
                <a:latin typeface="+mn-ea"/>
              </a:rPr>
              <a:t>acks</a:t>
            </a:r>
            <a:r>
              <a:rPr lang="en-US" altLang="zh-CN" dirty="0" smtClean="0">
                <a:latin typeface="+mn-ea"/>
              </a:rPr>
              <a:t>=1</a:t>
            </a:r>
            <a:r>
              <a:rPr lang="zh-CN" altLang="en-US" dirty="0" smtClean="0">
                <a:latin typeface="+mn-ea"/>
              </a:rPr>
              <a:t>时，若有</a:t>
            </a:r>
            <a:r>
              <a:rPr lang="en-US" altLang="zh-CN" dirty="0">
                <a:latin typeface="+mn-ea"/>
              </a:rPr>
              <a:t>broker</a:t>
            </a:r>
            <a:r>
              <a:rPr lang="zh-CN" altLang="en-US" dirty="0">
                <a:latin typeface="+mn-ea"/>
              </a:rPr>
              <a:t>宕机且</a:t>
            </a:r>
            <a:r>
              <a:rPr lang="zh-CN" altLang="en-US" dirty="0" smtClean="0">
                <a:latin typeface="+mn-ea"/>
              </a:rPr>
              <a:t>导致分区的</a:t>
            </a:r>
            <a:r>
              <a:rPr lang="en-US" altLang="zh-CN" dirty="0">
                <a:latin typeface="+mn-ea"/>
              </a:rPr>
              <a:t>follower</a:t>
            </a:r>
            <a:r>
              <a:rPr lang="zh-CN" altLang="en-US" dirty="0">
                <a:latin typeface="+mn-ea"/>
              </a:rPr>
              <a:t>和</a:t>
            </a:r>
            <a:r>
              <a:rPr lang="en-US" altLang="zh-CN" dirty="0">
                <a:latin typeface="+mn-ea"/>
              </a:rPr>
              <a:t>leader</a:t>
            </a:r>
            <a:r>
              <a:rPr lang="zh-CN" altLang="en-US" dirty="0">
                <a:latin typeface="+mn-ea"/>
              </a:rPr>
              <a:t>切换</a:t>
            </a:r>
            <a:r>
              <a:rPr lang="zh-CN" altLang="en-US" dirty="0" smtClean="0">
                <a:latin typeface="+mn-ea"/>
              </a:rPr>
              <a:t>，则有丢失数据的隐患。</a:t>
            </a:r>
            <a:endParaRPr lang="en-US" altLang="zh-CN" dirty="0" smtClean="0">
              <a:latin typeface="+mn-ea"/>
            </a:endParaRPr>
          </a:p>
          <a:p>
            <a:pPr marL="0" indent="0">
              <a:buNone/>
            </a:pPr>
            <a:endParaRPr lang="en-US" altLang="zh-CN" dirty="0" smtClean="0">
              <a:latin typeface="+mn-ea"/>
            </a:endParaRPr>
          </a:p>
          <a:p>
            <a:pPr marL="0" indent="0">
              <a:buNone/>
            </a:pPr>
            <a:r>
              <a:rPr lang="zh-CN" altLang="en-US" dirty="0" smtClean="0">
                <a:solidFill>
                  <a:schemeClr val="accent1"/>
                </a:solidFill>
                <a:latin typeface="+mn-ea"/>
              </a:rPr>
              <a:t>定义相关概念：</a:t>
            </a:r>
            <a:endParaRPr lang="en-US" altLang="zh-CN" dirty="0">
              <a:solidFill>
                <a:schemeClr val="accent1"/>
              </a:solidFill>
              <a:latin typeface="+mn-ea"/>
            </a:endParaRPr>
          </a:p>
          <a:p>
            <a:pPr marL="0" indent="0">
              <a:buNone/>
            </a:pPr>
            <a:r>
              <a:rPr lang="zh-CN" altLang="en-US" dirty="0" smtClean="0"/>
              <a:t>    通常</a:t>
            </a:r>
            <a:r>
              <a:rPr lang="zh-CN" altLang="en-US" dirty="0"/>
              <a:t>被用在</a:t>
            </a:r>
            <a:r>
              <a:rPr lang="zh-CN" altLang="en-US" dirty="0" smtClean="0"/>
              <a:t>流处理领域，表征任务的</a:t>
            </a:r>
            <a:r>
              <a:rPr lang="zh-CN" altLang="en-US" dirty="0"/>
              <a:t>进度</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t>典型描述案例：</a:t>
            </a:r>
            <a:r>
              <a:rPr lang="zh-CN" altLang="en-US" dirty="0"/>
              <a:t>流式系统保证在水位</a:t>
            </a:r>
            <a:r>
              <a:rPr lang="en-US" altLang="zh-CN" dirty="0"/>
              <a:t>t</a:t>
            </a:r>
            <a:r>
              <a:rPr lang="zh-CN" altLang="en-US" dirty="0"/>
              <a:t>时刻，创建</a:t>
            </a:r>
            <a:r>
              <a:rPr lang="zh-CN" altLang="en-US" dirty="0" smtClean="0"/>
              <a:t>时间</a:t>
            </a:r>
            <a:r>
              <a:rPr lang="en-US" altLang="zh-CN" dirty="0" smtClean="0"/>
              <a:t>event time=t</a:t>
            </a:r>
            <a:r>
              <a:rPr lang="en-US" altLang="zh-CN" dirty="0"/>
              <a:t>'</a:t>
            </a:r>
            <a:r>
              <a:rPr lang="zh-CN" altLang="en-US" dirty="0"/>
              <a:t>且</a:t>
            </a:r>
            <a:r>
              <a:rPr lang="en-US" altLang="zh-CN" dirty="0" err="1"/>
              <a:t>t</a:t>
            </a:r>
            <a:r>
              <a:rPr lang="en-US" altLang="zh-CN" dirty="0" err="1" smtClean="0"/>
              <a:t>'≤t</a:t>
            </a:r>
            <a:r>
              <a:rPr lang="zh-CN" altLang="en-US" dirty="0"/>
              <a:t>的所有事件都已经到达或被观测到</a:t>
            </a:r>
            <a:r>
              <a:rPr lang="zh-CN" altLang="en-US" dirty="0" smtClean="0"/>
              <a:t>。</a:t>
            </a:r>
            <a:endParaRPr lang="en-US" altLang="zh-CN" dirty="0" smtClean="0"/>
          </a:p>
          <a:p>
            <a:pPr marL="0" indent="0">
              <a:buNone/>
            </a:pPr>
            <a:endParaRPr lang="en-US" altLang="zh-CN" dirty="0" smtClean="0"/>
          </a:p>
          <a:p>
            <a:pPr marL="0" indent="0">
              <a:buNone/>
            </a:pPr>
            <a:r>
              <a:rPr lang="en-US" altLang="zh-CN" dirty="0" smtClean="0">
                <a:solidFill>
                  <a:schemeClr val="accent1"/>
                </a:solidFill>
                <a:latin typeface="+mn-ea"/>
              </a:rPr>
              <a:t>Kafka</a:t>
            </a:r>
            <a:r>
              <a:rPr lang="zh-CN" altLang="en-US" dirty="0" smtClean="0">
                <a:solidFill>
                  <a:schemeClr val="accent1"/>
                </a:solidFill>
                <a:latin typeface="+mn-ea"/>
              </a:rPr>
              <a:t>系统中描述先后顺序的不是时间，而是</a:t>
            </a:r>
            <a:r>
              <a:rPr lang="en-US" altLang="zh-CN" dirty="0" smtClean="0">
                <a:solidFill>
                  <a:schemeClr val="accent1"/>
                </a:solidFill>
                <a:latin typeface="+mn-ea"/>
              </a:rPr>
              <a:t>offset</a:t>
            </a:r>
            <a:r>
              <a:rPr lang="zh-CN" altLang="en-US" dirty="0" smtClean="0">
                <a:solidFill>
                  <a:schemeClr val="accent1"/>
                </a:solidFill>
                <a:latin typeface="+mn-ea"/>
              </a:rPr>
              <a:t>。</a:t>
            </a:r>
            <a:endParaRPr lang="en-US" altLang="zh-CN" dirty="0">
              <a:solidFill>
                <a:schemeClr val="accent1"/>
              </a:solidFill>
              <a:latin typeface="+mn-ea"/>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83</a:t>
            </a:fld>
            <a:endParaRPr lang="zh-CN" altLang="en-US"/>
          </a:p>
        </p:txBody>
      </p:sp>
      <p:sp>
        <p:nvSpPr>
          <p:cNvPr id="5" name="流程图: 可选过程 4"/>
          <p:cNvSpPr/>
          <p:nvPr/>
        </p:nvSpPr>
        <p:spPr>
          <a:xfrm>
            <a:off x="2915816" y="2636912"/>
            <a:ext cx="4824536" cy="93610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a:latin typeface="+mn-ea"/>
              </a:rPr>
              <a:t>水位或水印（</a:t>
            </a:r>
            <a:r>
              <a:rPr lang="en-US" altLang="zh-CN" sz="2400" dirty="0">
                <a:latin typeface="+mn-ea"/>
              </a:rPr>
              <a:t>watermark</a:t>
            </a:r>
            <a:r>
              <a:rPr lang="zh-CN" altLang="en-US" sz="2400" dirty="0" smtClean="0">
                <a:latin typeface="+mn-ea"/>
              </a:rPr>
              <a:t>）</a:t>
            </a:r>
            <a:endParaRPr lang="en-US" altLang="zh-CN" sz="2400" dirty="0" smtClean="0">
              <a:latin typeface="+mn-ea"/>
            </a:endParaRPr>
          </a:p>
          <a:p>
            <a:r>
              <a:rPr lang="zh-CN" altLang="en-US" sz="2400" dirty="0" smtClean="0">
                <a:latin typeface="+mn-ea"/>
              </a:rPr>
              <a:t>高</a:t>
            </a:r>
            <a:r>
              <a:rPr lang="zh-CN" altLang="en-US" sz="2400" dirty="0">
                <a:latin typeface="+mn-ea"/>
              </a:rPr>
              <a:t>水位</a:t>
            </a:r>
            <a:r>
              <a:rPr lang="en-US" altLang="zh-CN" sz="2400" dirty="0">
                <a:latin typeface="+mn-ea"/>
              </a:rPr>
              <a:t>(high watermark)</a:t>
            </a:r>
            <a:endParaRPr lang="zh-CN" altLang="en-US" sz="2400" dirty="0">
              <a:latin typeface="+mn-ea"/>
            </a:endParaRPr>
          </a:p>
        </p:txBody>
      </p:sp>
    </p:spTree>
    <p:extLst>
      <p:ext uri="{BB962C8B-B14F-4D97-AF65-F5344CB8AC3E}">
        <p14:creationId xmlns:p14="http://schemas.microsoft.com/office/powerpoint/2010/main" val="167523729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714" y="4688744"/>
            <a:ext cx="6840760" cy="1372071"/>
          </a:xfrm>
          <a:prstGeom prst="rect">
            <a:avLst/>
          </a:prstGeom>
        </p:spPr>
      </p:pic>
      <p:sp>
        <p:nvSpPr>
          <p:cNvPr id="2" name="标题 1"/>
          <p:cNvSpPr>
            <a:spLocks noGrp="1"/>
          </p:cNvSpPr>
          <p:nvPr>
            <p:ph type="title"/>
          </p:nvPr>
        </p:nvSpPr>
        <p:spPr/>
        <p:txBody>
          <a:bodyPr/>
          <a:lstStyle/>
          <a:p>
            <a:r>
              <a:rPr lang="zh-CN" altLang="en-US" dirty="0" smtClean="0"/>
              <a:t>日志末端位移</a:t>
            </a:r>
            <a:r>
              <a:rPr lang="en-US" altLang="zh-CN" dirty="0" smtClean="0"/>
              <a:t>LEO</a:t>
            </a:r>
            <a:r>
              <a:rPr lang="zh-CN" altLang="en-US" dirty="0" smtClean="0"/>
              <a:t>、高水位</a:t>
            </a:r>
            <a:r>
              <a:rPr lang="en-US" altLang="zh-CN" dirty="0" smtClean="0"/>
              <a:t>HW</a:t>
            </a:r>
            <a:endParaRPr lang="zh-CN" altLang="en-US" dirty="0"/>
          </a:p>
        </p:txBody>
      </p:sp>
      <p:sp>
        <p:nvSpPr>
          <p:cNvPr id="3" name="内容占位符 2"/>
          <p:cNvSpPr>
            <a:spLocks noGrp="1"/>
          </p:cNvSpPr>
          <p:nvPr>
            <p:ph idx="1"/>
          </p:nvPr>
        </p:nvSpPr>
        <p:spPr>
          <a:xfrm>
            <a:off x="468313" y="1340768"/>
            <a:ext cx="8183562" cy="4187825"/>
          </a:xfrm>
        </p:spPr>
        <p:txBody>
          <a:bodyPr/>
          <a:lstStyle/>
          <a:p>
            <a:pPr marL="0" indent="0">
              <a:buNone/>
            </a:pPr>
            <a:r>
              <a:rPr lang="zh-CN" altLang="en-US" dirty="0" smtClean="0"/>
              <a:t>每个副本日志都</a:t>
            </a:r>
            <a:r>
              <a:rPr lang="zh-CN" altLang="en-US" dirty="0"/>
              <a:t>有两个</a:t>
            </a:r>
            <a:r>
              <a:rPr lang="zh-CN" altLang="en-US" dirty="0" smtClean="0"/>
              <a:t>重要属性</a:t>
            </a:r>
            <a:r>
              <a:rPr lang="en-US" altLang="zh-CN" dirty="0" smtClean="0">
                <a:latin typeface="+mn-ea"/>
              </a:rPr>
              <a:t>——</a:t>
            </a:r>
            <a:r>
              <a:rPr lang="en-US" altLang="zh-CN" dirty="0" smtClean="0"/>
              <a:t>LEO</a:t>
            </a:r>
            <a:r>
              <a:rPr lang="zh-CN" altLang="en-US" dirty="0"/>
              <a:t>和</a:t>
            </a:r>
            <a:r>
              <a:rPr lang="en-US" altLang="zh-CN" dirty="0"/>
              <a:t>HW</a:t>
            </a:r>
            <a:r>
              <a:rPr lang="zh-CN" altLang="en-US" dirty="0" smtClean="0"/>
              <a:t>。</a:t>
            </a:r>
            <a:endParaRPr lang="zh-CN" altLang="en-US" dirty="0"/>
          </a:p>
          <a:p>
            <a:pPr marL="0" indent="0">
              <a:buNone/>
            </a:pPr>
            <a:r>
              <a:rPr lang="en-US" altLang="zh-CN" dirty="0">
                <a:solidFill>
                  <a:schemeClr val="accent1"/>
                </a:solidFill>
              </a:rPr>
              <a:t>LEO</a:t>
            </a:r>
            <a:r>
              <a:rPr lang="zh-CN" altLang="en-US" dirty="0" smtClean="0">
                <a:solidFill>
                  <a:schemeClr val="accent1"/>
                </a:solidFill>
              </a:rPr>
              <a:t>：</a:t>
            </a:r>
            <a:r>
              <a:rPr lang="zh-CN" altLang="en-US" dirty="0" smtClean="0"/>
              <a:t>日志</a:t>
            </a:r>
            <a:r>
              <a:rPr lang="zh-CN" altLang="en-US" dirty="0"/>
              <a:t>末端位移</a:t>
            </a:r>
            <a:r>
              <a:rPr lang="en-US" altLang="zh-CN" dirty="0" smtClean="0"/>
              <a:t>(Log End Offset</a:t>
            </a:r>
            <a:r>
              <a:rPr lang="en-US" altLang="zh-CN" dirty="0"/>
              <a:t>)</a:t>
            </a:r>
            <a:r>
              <a:rPr lang="zh-CN" altLang="en-US" dirty="0"/>
              <a:t>，</a:t>
            </a:r>
            <a:r>
              <a:rPr lang="zh-CN" altLang="en-US" dirty="0" smtClean="0"/>
              <a:t>记录该副本日志下</a:t>
            </a:r>
            <a:r>
              <a:rPr lang="zh-CN" altLang="en-US" dirty="0"/>
              <a:t>一条消息的位移值</a:t>
            </a:r>
            <a:r>
              <a:rPr lang="zh-CN" altLang="en-US" dirty="0" smtClean="0"/>
              <a:t>。例如</a:t>
            </a:r>
            <a:r>
              <a:rPr lang="en-US" altLang="zh-CN" dirty="0" smtClean="0"/>
              <a:t>LEO=10</a:t>
            </a:r>
            <a:r>
              <a:rPr lang="zh-CN" altLang="en-US" dirty="0" smtClean="0"/>
              <a:t>表示</a:t>
            </a:r>
            <a:r>
              <a:rPr lang="zh-CN" altLang="en-US" dirty="0"/>
              <a:t>该副本保存了</a:t>
            </a:r>
            <a:r>
              <a:rPr lang="en-US" altLang="zh-CN" dirty="0"/>
              <a:t>10</a:t>
            </a:r>
            <a:r>
              <a:rPr lang="zh-CN" altLang="en-US" dirty="0"/>
              <a:t>条消息，位移值范围是</a:t>
            </a:r>
            <a:r>
              <a:rPr lang="en-US" altLang="zh-CN" dirty="0"/>
              <a:t>[0, 9]</a:t>
            </a:r>
            <a:r>
              <a:rPr lang="zh-CN" altLang="en-US" dirty="0" smtClean="0"/>
              <a:t>。</a:t>
            </a:r>
            <a:endParaRPr lang="en-US" altLang="zh-CN" dirty="0" smtClean="0"/>
          </a:p>
          <a:p>
            <a:pPr marL="0" indent="0">
              <a:buNone/>
            </a:pPr>
            <a:r>
              <a:rPr lang="en-US" altLang="zh-CN" dirty="0" smtClean="0">
                <a:solidFill>
                  <a:schemeClr val="accent1"/>
                </a:solidFill>
              </a:rPr>
              <a:t>HW</a:t>
            </a:r>
            <a:r>
              <a:rPr lang="zh-CN" altLang="en-US" dirty="0" smtClean="0">
                <a:solidFill>
                  <a:schemeClr val="accent1"/>
                </a:solidFill>
              </a:rPr>
              <a:t>：</a:t>
            </a:r>
            <a:r>
              <a:rPr lang="zh-CN" altLang="en-US" dirty="0" smtClean="0"/>
              <a:t>日志高水位值，副本中小于</a:t>
            </a:r>
            <a:r>
              <a:rPr lang="zh-CN" altLang="en-US" dirty="0"/>
              <a:t>等于</a:t>
            </a:r>
            <a:r>
              <a:rPr lang="en-US" altLang="zh-CN" dirty="0"/>
              <a:t>HW</a:t>
            </a:r>
            <a:r>
              <a:rPr lang="zh-CN" altLang="en-US" dirty="0"/>
              <a:t>值</a:t>
            </a:r>
            <a:r>
              <a:rPr lang="zh-CN" altLang="en-US" dirty="0" smtClean="0"/>
              <a:t>的消息</a:t>
            </a:r>
            <a:r>
              <a:rPr lang="zh-CN" altLang="en-US" dirty="0"/>
              <a:t>都被认为是</a:t>
            </a:r>
            <a:r>
              <a:rPr lang="zh-CN" altLang="en-US" dirty="0" smtClean="0"/>
              <a:t>“已备份（</a:t>
            </a:r>
            <a:r>
              <a:rPr lang="en-US" altLang="zh-CN" dirty="0"/>
              <a:t>replicated</a:t>
            </a:r>
            <a:r>
              <a:rPr lang="zh-CN" altLang="en-US" dirty="0"/>
              <a:t>）”的</a:t>
            </a:r>
            <a:r>
              <a:rPr lang="zh-CN" altLang="en-US" dirty="0" smtClean="0"/>
              <a:t>。</a:t>
            </a:r>
            <a:endParaRPr lang="en-US" altLang="zh-CN" dirty="0" smtClean="0"/>
          </a:p>
          <a:p>
            <a:pPr marL="0" indent="0">
              <a:buNone/>
            </a:pPr>
            <a:r>
              <a:rPr lang="zh-CN" altLang="en-US" dirty="0" smtClean="0"/>
              <a:t>注意：</a:t>
            </a:r>
            <a:r>
              <a:rPr lang="en-US" altLang="zh-CN" dirty="0" smtClean="0">
                <a:solidFill>
                  <a:schemeClr val="accent1"/>
                </a:solidFill>
              </a:rPr>
              <a:t>leader</a:t>
            </a:r>
            <a:r>
              <a:rPr lang="zh-CN" altLang="en-US" dirty="0" smtClean="0">
                <a:solidFill>
                  <a:schemeClr val="accent1"/>
                </a:solidFill>
              </a:rPr>
              <a:t>、</a:t>
            </a:r>
            <a:r>
              <a:rPr lang="en-US" altLang="zh-CN" dirty="0" smtClean="0">
                <a:solidFill>
                  <a:schemeClr val="accent1"/>
                </a:solidFill>
              </a:rPr>
              <a:t>follower</a:t>
            </a:r>
            <a:r>
              <a:rPr lang="zh-CN" altLang="en-US" dirty="0">
                <a:solidFill>
                  <a:schemeClr val="accent1"/>
                </a:solidFill>
              </a:rPr>
              <a:t>的</a:t>
            </a:r>
            <a:r>
              <a:rPr lang="en-US" altLang="zh-CN" dirty="0" smtClean="0">
                <a:solidFill>
                  <a:schemeClr val="accent1"/>
                </a:solidFill>
              </a:rPr>
              <a:t>LEO</a:t>
            </a:r>
            <a:r>
              <a:rPr lang="zh-CN" altLang="en-US" dirty="0" smtClean="0">
                <a:solidFill>
                  <a:schemeClr val="accent1"/>
                </a:solidFill>
              </a:rPr>
              <a:t>和</a:t>
            </a:r>
            <a:r>
              <a:rPr lang="en-US" altLang="zh-CN" dirty="0" smtClean="0">
                <a:solidFill>
                  <a:schemeClr val="accent1"/>
                </a:solidFill>
              </a:rPr>
              <a:t>HW</a:t>
            </a:r>
            <a:r>
              <a:rPr lang="zh-CN" altLang="en-US" dirty="0" smtClean="0">
                <a:solidFill>
                  <a:schemeClr val="accent1"/>
                </a:solidFill>
              </a:rPr>
              <a:t>更新过程均不相同。</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84</a:t>
            </a:fld>
            <a:endParaRPr lang="zh-CN" altLang="en-US"/>
          </a:p>
        </p:txBody>
      </p:sp>
    </p:spTree>
    <p:extLst>
      <p:ext uri="{BB962C8B-B14F-4D97-AF65-F5344CB8AC3E}">
        <p14:creationId xmlns:p14="http://schemas.microsoft.com/office/powerpoint/2010/main" val="7650459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水位的保存</a:t>
            </a:r>
            <a:endParaRPr lang="zh-CN" altLang="en-US" dirty="0"/>
          </a:p>
        </p:txBody>
      </p:sp>
      <p:sp>
        <p:nvSpPr>
          <p:cNvPr id="3" name="内容占位符 2"/>
          <p:cNvSpPr>
            <a:spLocks noGrp="1"/>
          </p:cNvSpPr>
          <p:nvPr>
            <p:ph idx="1"/>
          </p:nvPr>
        </p:nvSpPr>
        <p:spPr>
          <a:xfrm>
            <a:off x="503238" y="1340768"/>
            <a:ext cx="8183562" cy="4463950"/>
          </a:xfrm>
        </p:spPr>
        <p:txBody>
          <a:bodyPr/>
          <a:lstStyle/>
          <a:p>
            <a:pPr marL="0" indent="0">
              <a:buNone/>
            </a:pPr>
            <a:r>
              <a:rPr lang="zh-CN" altLang="en-US" dirty="0" smtClean="0"/>
              <a:t>每个</a:t>
            </a:r>
            <a:r>
              <a:rPr lang="en-US" altLang="zh-CN" dirty="0" smtClean="0"/>
              <a:t>follower</a:t>
            </a:r>
            <a:r>
              <a:rPr lang="zh-CN" altLang="en-US" dirty="0" smtClean="0"/>
              <a:t>有</a:t>
            </a:r>
            <a:r>
              <a:rPr lang="zh-CN" altLang="en-US" dirty="0"/>
              <a:t>两</a:t>
            </a:r>
            <a:r>
              <a:rPr lang="zh-CN" altLang="en-US" dirty="0" smtClean="0"/>
              <a:t>套</a:t>
            </a:r>
            <a:r>
              <a:rPr lang="en-US" altLang="zh-CN" dirty="0" smtClean="0"/>
              <a:t>LEO</a:t>
            </a:r>
            <a:r>
              <a:rPr lang="zh-CN" altLang="en-US" dirty="0" smtClean="0"/>
              <a:t>副本：</a:t>
            </a:r>
            <a:endParaRPr lang="en-US" altLang="zh-CN" dirty="0" smtClean="0"/>
          </a:p>
          <a:p>
            <a:pPr marL="0" indent="0">
              <a:buNone/>
            </a:pPr>
            <a:r>
              <a:rPr lang="zh-CN" altLang="en-US" dirty="0" smtClean="0"/>
              <a:t>    第一</a:t>
            </a:r>
            <a:r>
              <a:rPr lang="zh-CN" altLang="en-US" dirty="0"/>
              <a:t>套</a:t>
            </a:r>
            <a:r>
              <a:rPr lang="en-US" altLang="zh-CN" dirty="0"/>
              <a:t>LEO</a:t>
            </a:r>
            <a:r>
              <a:rPr lang="zh-CN" altLang="en-US" dirty="0"/>
              <a:t>保存在</a:t>
            </a:r>
            <a:r>
              <a:rPr lang="en-US" altLang="zh-CN" dirty="0"/>
              <a:t>follower</a:t>
            </a:r>
            <a:r>
              <a:rPr lang="zh-CN" altLang="en-US" dirty="0"/>
              <a:t>副本所在</a:t>
            </a:r>
            <a:r>
              <a:rPr lang="en-US" altLang="zh-CN" dirty="0" smtClean="0"/>
              <a:t>broker</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t>第二套</a:t>
            </a:r>
            <a:r>
              <a:rPr lang="en-US" altLang="zh-CN" dirty="0"/>
              <a:t>LEO</a:t>
            </a:r>
            <a:r>
              <a:rPr lang="zh-CN" altLang="en-US" dirty="0"/>
              <a:t>保存在</a:t>
            </a:r>
            <a:r>
              <a:rPr lang="en-US" altLang="zh-CN" dirty="0"/>
              <a:t>leader</a:t>
            </a:r>
            <a:r>
              <a:rPr lang="zh-CN" altLang="en-US" dirty="0"/>
              <a:t>副本所在</a:t>
            </a:r>
            <a:r>
              <a:rPr lang="en-US" altLang="zh-CN" dirty="0" smtClean="0"/>
              <a:t>broker</a:t>
            </a:r>
            <a:r>
              <a:rPr lang="zh-CN" altLang="en-US" dirty="0" smtClean="0"/>
              <a:t>。</a:t>
            </a:r>
            <a:endParaRPr lang="en-US" altLang="zh-CN" dirty="0" smtClean="0"/>
          </a:p>
          <a:p>
            <a:pPr marL="0" indent="0">
              <a:buNone/>
            </a:pP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smtClean="0">
                <a:solidFill>
                  <a:schemeClr val="accent1"/>
                </a:solidFill>
              </a:rPr>
              <a:t>Leader</a:t>
            </a:r>
            <a:r>
              <a:rPr lang="zh-CN" altLang="en-US" dirty="0">
                <a:solidFill>
                  <a:schemeClr val="accent1"/>
                </a:solidFill>
              </a:rPr>
              <a:t>副本机器上保存了所有的</a:t>
            </a:r>
            <a:r>
              <a:rPr lang="en-US" altLang="zh-CN" dirty="0">
                <a:solidFill>
                  <a:schemeClr val="accent1"/>
                </a:solidFill>
              </a:rPr>
              <a:t>follower</a:t>
            </a:r>
            <a:r>
              <a:rPr lang="zh-CN" altLang="en-US" dirty="0">
                <a:solidFill>
                  <a:schemeClr val="accent1"/>
                </a:solidFill>
              </a:rPr>
              <a:t>副本的</a:t>
            </a:r>
            <a:r>
              <a:rPr lang="en-US" altLang="zh-CN" dirty="0">
                <a:solidFill>
                  <a:schemeClr val="accent1"/>
                </a:solidFill>
              </a:rPr>
              <a:t>LEO</a:t>
            </a:r>
            <a:r>
              <a:rPr lang="zh-CN" altLang="en-US" dirty="0" smtClean="0">
                <a:solidFill>
                  <a:schemeClr val="accent1"/>
                </a:solidFill>
              </a:rPr>
              <a:t>。</a:t>
            </a:r>
            <a:endParaRPr lang="en-US" altLang="zh-CN" dirty="0" smtClean="0">
              <a:solidFill>
                <a:schemeClr val="accent1"/>
              </a:solidFill>
            </a:endParaRPr>
          </a:p>
          <a:p>
            <a:pPr marL="0" indent="0">
              <a:buNone/>
            </a:pPr>
            <a:r>
              <a:rPr lang="zh-CN" altLang="en-US" dirty="0" smtClean="0"/>
              <a:t>第一套</a:t>
            </a:r>
            <a:r>
              <a:rPr lang="en-US" altLang="zh-CN" dirty="0" smtClean="0"/>
              <a:t>LEO</a:t>
            </a:r>
            <a:r>
              <a:rPr lang="zh-CN" altLang="en-US" dirty="0" smtClean="0"/>
              <a:t>帮助</a:t>
            </a:r>
            <a:r>
              <a:rPr lang="en-US" altLang="zh-CN" dirty="0"/>
              <a:t>follower</a:t>
            </a:r>
            <a:r>
              <a:rPr lang="zh-CN" altLang="en-US" dirty="0"/>
              <a:t>副本更新</a:t>
            </a:r>
            <a:r>
              <a:rPr lang="zh-CN" altLang="en-US" dirty="0" smtClean="0"/>
              <a:t>其本地</a:t>
            </a:r>
            <a:r>
              <a:rPr lang="en-US" altLang="zh-CN" dirty="0" smtClean="0"/>
              <a:t>HW</a:t>
            </a:r>
            <a:r>
              <a:rPr lang="zh-CN" altLang="en-US" dirty="0" smtClean="0"/>
              <a:t>值，第二套帮助</a:t>
            </a:r>
            <a:r>
              <a:rPr lang="en-US" altLang="zh-CN" dirty="0"/>
              <a:t>leader</a:t>
            </a:r>
            <a:r>
              <a:rPr lang="zh-CN" altLang="en-US" dirty="0"/>
              <a:t>副本更新其</a:t>
            </a:r>
            <a:r>
              <a:rPr lang="en-US" altLang="zh-CN" dirty="0" smtClean="0"/>
              <a:t>HW</a:t>
            </a:r>
            <a:r>
              <a:rPr lang="zh-CN" altLang="en-US" dirty="0" smtClean="0"/>
              <a:t>。</a:t>
            </a:r>
            <a:endParaRPr lang="en-US" altLang="zh-CN" dirty="0" smtClean="0"/>
          </a:p>
          <a:p>
            <a:pPr marL="0" indent="0">
              <a:buNone/>
            </a:pPr>
            <a:r>
              <a:rPr lang="en-US" altLang="zh-CN" dirty="0" smtClean="0">
                <a:solidFill>
                  <a:schemeClr val="accent1"/>
                </a:solidFill>
              </a:rPr>
              <a:t>Leader</a:t>
            </a:r>
            <a:r>
              <a:rPr lang="zh-CN" altLang="en-US" dirty="0" smtClean="0">
                <a:solidFill>
                  <a:schemeClr val="accent1"/>
                </a:solidFill>
              </a:rPr>
              <a:t>的分区</a:t>
            </a:r>
            <a:r>
              <a:rPr lang="en-US" altLang="zh-CN" dirty="0" smtClean="0">
                <a:solidFill>
                  <a:schemeClr val="accent1"/>
                </a:solidFill>
              </a:rPr>
              <a:t>HW</a:t>
            </a:r>
            <a:r>
              <a:rPr lang="zh-CN" altLang="en-US" dirty="0" smtClean="0">
                <a:solidFill>
                  <a:schemeClr val="accent1"/>
                </a:solidFill>
              </a:rPr>
              <a:t>值直接</a:t>
            </a:r>
            <a:r>
              <a:rPr lang="zh-CN" altLang="en-US" dirty="0">
                <a:solidFill>
                  <a:schemeClr val="accent1"/>
                </a:solidFill>
              </a:rPr>
              <a:t>影响了分区数据对于</a:t>
            </a:r>
            <a:r>
              <a:rPr lang="en-US" altLang="zh-CN" dirty="0">
                <a:solidFill>
                  <a:schemeClr val="accent1"/>
                </a:solidFill>
              </a:rPr>
              <a:t>consumer</a:t>
            </a:r>
            <a:r>
              <a:rPr lang="zh-CN" altLang="en-US" dirty="0">
                <a:solidFill>
                  <a:schemeClr val="accent1"/>
                </a:solidFill>
              </a:rPr>
              <a:t>的</a:t>
            </a:r>
            <a:r>
              <a:rPr lang="zh-CN" altLang="en-US" dirty="0" smtClean="0">
                <a:solidFill>
                  <a:schemeClr val="accent1"/>
                </a:solidFill>
              </a:rPr>
              <a:t>可见性。</a:t>
            </a:r>
            <a:endParaRPr lang="zh-CN" altLang="en-US" dirty="0">
              <a:solidFill>
                <a:schemeClr val="accent1"/>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85</a:t>
            </a:fld>
            <a:endParaRPr lang="zh-CN" altLang="en-US"/>
          </a:p>
        </p:txBody>
      </p:sp>
    </p:spTree>
    <p:extLst>
      <p:ext uri="{BB962C8B-B14F-4D97-AF65-F5344CB8AC3E}">
        <p14:creationId xmlns:p14="http://schemas.microsoft.com/office/powerpoint/2010/main" val="33910590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两套</a:t>
            </a:r>
            <a:r>
              <a:rPr lang="en-US" altLang="zh-CN" dirty="0" smtClean="0"/>
              <a:t>LEO</a:t>
            </a:r>
            <a:r>
              <a:rPr lang="zh-CN" altLang="en-US" dirty="0" smtClean="0"/>
              <a:t>的更新</a:t>
            </a:r>
            <a:endParaRPr lang="zh-CN" altLang="en-US" dirty="0"/>
          </a:p>
        </p:txBody>
      </p:sp>
      <p:sp>
        <p:nvSpPr>
          <p:cNvPr id="3" name="内容占位符 2"/>
          <p:cNvSpPr>
            <a:spLocks noGrp="1"/>
          </p:cNvSpPr>
          <p:nvPr>
            <p:ph idx="1"/>
          </p:nvPr>
        </p:nvSpPr>
        <p:spPr>
          <a:xfrm>
            <a:off x="503238" y="1268760"/>
            <a:ext cx="8183562" cy="4823990"/>
          </a:xfrm>
        </p:spPr>
        <p:txBody>
          <a:bodyPr/>
          <a:lstStyle/>
          <a:p>
            <a:pPr marL="0" indent="0">
              <a:buNone/>
            </a:pPr>
            <a:r>
              <a:rPr lang="en-US" altLang="zh-CN" b="1" dirty="0" smtClean="0">
                <a:solidFill>
                  <a:schemeClr val="accent1"/>
                </a:solidFill>
              </a:rPr>
              <a:t>follower</a:t>
            </a:r>
            <a:r>
              <a:rPr lang="zh-CN" altLang="en-US" b="1" dirty="0" smtClean="0">
                <a:solidFill>
                  <a:schemeClr val="accent1"/>
                </a:solidFill>
              </a:rPr>
              <a:t>端</a:t>
            </a:r>
            <a:r>
              <a:rPr lang="en-US" altLang="zh-CN" b="1" dirty="0" smtClean="0">
                <a:solidFill>
                  <a:schemeClr val="accent1"/>
                </a:solidFill>
              </a:rPr>
              <a:t>LEO</a:t>
            </a:r>
            <a:r>
              <a:rPr lang="zh-CN" altLang="en-US" b="1" dirty="0" smtClean="0">
                <a:solidFill>
                  <a:schemeClr val="accent1"/>
                </a:solidFill>
              </a:rPr>
              <a:t>更新</a:t>
            </a:r>
            <a:endParaRPr lang="en-US" altLang="zh-CN" b="1" dirty="0" smtClean="0">
              <a:solidFill>
                <a:schemeClr val="accent1"/>
              </a:solidFill>
            </a:endParaRPr>
          </a:p>
          <a:p>
            <a:pPr marL="0" indent="0">
              <a:buNone/>
            </a:pPr>
            <a:r>
              <a:rPr lang="zh-CN" altLang="en-US" dirty="0" smtClean="0"/>
              <a:t>    每当</a:t>
            </a:r>
            <a:r>
              <a:rPr lang="en-US" altLang="zh-CN" dirty="0"/>
              <a:t>follower</a:t>
            </a:r>
            <a:r>
              <a:rPr lang="zh-CN" altLang="en-US" dirty="0"/>
              <a:t>发送</a:t>
            </a:r>
            <a:r>
              <a:rPr lang="en-US" altLang="zh-CN" dirty="0"/>
              <a:t>FETCH</a:t>
            </a:r>
            <a:r>
              <a:rPr lang="zh-CN" altLang="en-US" dirty="0"/>
              <a:t>请求</a:t>
            </a:r>
            <a:r>
              <a:rPr lang="zh-CN" altLang="en-US" dirty="0" smtClean="0"/>
              <a:t>后，</a:t>
            </a:r>
            <a:r>
              <a:rPr lang="en-US" altLang="zh-CN" dirty="0"/>
              <a:t>leader</a:t>
            </a:r>
            <a:r>
              <a:rPr lang="zh-CN" altLang="en-US" dirty="0"/>
              <a:t>将数据返回给</a:t>
            </a:r>
            <a:r>
              <a:rPr lang="en-US" altLang="zh-CN" dirty="0"/>
              <a:t>follower</a:t>
            </a:r>
            <a:r>
              <a:rPr lang="zh-CN" altLang="en-US" dirty="0"/>
              <a:t>，</a:t>
            </a:r>
            <a:r>
              <a:rPr lang="zh-CN" altLang="en-US" dirty="0" smtClean="0"/>
              <a:t>本地新</a:t>
            </a:r>
            <a:r>
              <a:rPr lang="zh-CN" altLang="en-US" dirty="0"/>
              <a:t>写入一条消息，其</a:t>
            </a:r>
            <a:r>
              <a:rPr lang="en-US" altLang="zh-CN" dirty="0"/>
              <a:t>LEO</a:t>
            </a:r>
            <a:r>
              <a:rPr lang="zh-CN" altLang="en-US" dirty="0"/>
              <a:t>值就</a:t>
            </a:r>
            <a:r>
              <a:rPr lang="zh-CN" altLang="en-US" dirty="0" smtClean="0"/>
              <a:t>会加</a:t>
            </a:r>
            <a:r>
              <a:rPr lang="en-US" altLang="zh-CN" dirty="0" smtClean="0"/>
              <a:t>1</a:t>
            </a:r>
            <a:r>
              <a:rPr lang="zh-CN" altLang="en-US" dirty="0" smtClean="0"/>
              <a:t>。</a:t>
            </a:r>
            <a:endParaRPr lang="en-US" altLang="zh-CN" dirty="0" smtClean="0"/>
          </a:p>
          <a:p>
            <a:pPr marL="0" indent="0">
              <a:buNone/>
            </a:pPr>
            <a:r>
              <a:rPr lang="en-US" altLang="zh-CN" b="1" dirty="0" smtClean="0">
                <a:solidFill>
                  <a:schemeClr val="accent1"/>
                </a:solidFill>
              </a:rPr>
              <a:t>leader</a:t>
            </a:r>
            <a:r>
              <a:rPr lang="zh-CN" altLang="en-US" b="1" dirty="0" smtClean="0">
                <a:solidFill>
                  <a:schemeClr val="accent1"/>
                </a:solidFill>
              </a:rPr>
              <a:t>端</a:t>
            </a:r>
            <a:r>
              <a:rPr lang="zh-CN" altLang="en-US" b="1" dirty="0">
                <a:solidFill>
                  <a:schemeClr val="accent1"/>
                </a:solidFill>
              </a:rPr>
              <a:t>的</a:t>
            </a:r>
            <a:r>
              <a:rPr lang="en-US" altLang="zh-CN" b="1" dirty="0" smtClean="0">
                <a:solidFill>
                  <a:schemeClr val="accent1"/>
                </a:solidFill>
              </a:rPr>
              <a:t>follower</a:t>
            </a:r>
            <a:r>
              <a:rPr lang="zh-CN" altLang="en-US" b="1" dirty="0">
                <a:solidFill>
                  <a:schemeClr val="accent1"/>
                </a:solidFill>
              </a:rPr>
              <a:t>副本</a:t>
            </a:r>
            <a:r>
              <a:rPr lang="en-US" altLang="zh-CN" b="1" dirty="0" smtClean="0">
                <a:solidFill>
                  <a:schemeClr val="accent1"/>
                </a:solidFill>
              </a:rPr>
              <a:t>LEO</a:t>
            </a:r>
            <a:r>
              <a:rPr lang="zh-CN" altLang="en-US" b="1" dirty="0" smtClean="0">
                <a:solidFill>
                  <a:schemeClr val="accent1"/>
                </a:solidFill>
              </a:rPr>
              <a:t>更新</a:t>
            </a:r>
            <a:endParaRPr lang="en-US" altLang="zh-CN" b="1" dirty="0" smtClean="0">
              <a:solidFill>
                <a:schemeClr val="accent1"/>
              </a:solidFill>
            </a:endParaRPr>
          </a:p>
          <a:p>
            <a:pPr marL="0" indent="0">
              <a:buNone/>
            </a:pPr>
            <a:r>
              <a:rPr lang="zh-CN" altLang="en-US" dirty="0" smtClean="0"/>
              <a:t>    每次</a:t>
            </a:r>
            <a:r>
              <a:rPr lang="en-US" altLang="zh-CN" dirty="0" smtClean="0"/>
              <a:t>leader</a:t>
            </a:r>
            <a:r>
              <a:rPr lang="zh-CN" altLang="en-US" dirty="0"/>
              <a:t>接收到</a:t>
            </a:r>
            <a:r>
              <a:rPr lang="en-US" altLang="zh-CN" dirty="0" smtClean="0"/>
              <a:t>follower</a:t>
            </a:r>
            <a:r>
              <a:rPr lang="zh-CN" altLang="en-US" dirty="0" smtClean="0"/>
              <a:t>的</a:t>
            </a:r>
            <a:r>
              <a:rPr lang="en-US" altLang="zh-CN" dirty="0"/>
              <a:t>FETCH</a:t>
            </a:r>
            <a:r>
              <a:rPr lang="zh-CN" altLang="en-US" dirty="0" smtClean="0"/>
              <a:t>请求</a:t>
            </a:r>
            <a:endParaRPr lang="en-US" altLang="zh-CN" dirty="0" smtClean="0"/>
          </a:p>
          <a:p>
            <a:pPr marL="0" indent="0">
              <a:buNone/>
            </a:pP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dirty="0" smtClean="0"/>
              <a:t>    </a:t>
            </a:r>
            <a:r>
              <a:rPr lang="en-US" altLang="zh-CN" dirty="0" smtClean="0"/>
              <a:t>leader</a:t>
            </a:r>
            <a:r>
              <a:rPr lang="zh-CN" altLang="en-US" dirty="0" smtClean="0"/>
              <a:t>从</a:t>
            </a:r>
            <a:r>
              <a:rPr lang="zh-CN" altLang="en-US" dirty="0"/>
              <a:t>自己的日志中读取相应的数据</a:t>
            </a:r>
            <a:r>
              <a:rPr lang="zh-CN" altLang="en-US" dirty="0" smtClean="0"/>
              <a:t>，同时更新</a:t>
            </a:r>
            <a:r>
              <a:rPr lang="zh-CN" altLang="en-US" dirty="0"/>
              <a:t>自身保存的</a:t>
            </a:r>
            <a:r>
              <a:rPr lang="en-US" altLang="zh-CN" dirty="0"/>
              <a:t>follower</a:t>
            </a:r>
            <a:r>
              <a:rPr lang="zh-CN" altLang="en-US" dirty="0"/>
              <a:t>的</a:t>
            </a:r>
            <a:r>
              <a:rPr lang="en-US" altLang="zh-CN" dirty="0" smtClean="0"/>
              <a:t>LEO</a:t>
            </a:r>
          </a:p>
          <a:p>
            <a:pPr marL="0" indent="0">
              <a:buNone/>
            </a:pP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t>然后才向</a:t>
            </a:r>
            <a:r>
              <a:rPr lang="en-US" altLang="zh-CN" dirty="0" smtClean="0"/>
              <a:t>follower</a:t>
            </a:r>
            <a:r>
              <a:rPr lang="zh-CN" altLang="en-US" dirty="0"/>
              <a:t>返回</a:t>
            </a:r>
            <a:r>
              <a:rPr lang="zh-CN" altLang="en-US" dirty="0" smtClean="0"/>
              <a:t>数据。</a:t>
            </a: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86</a:t>
            </a:fld>
            <a:endParaRPr lang="zh-CN" altLang="en-US"/>
          </a:p>
        </p:txBody>
      </p:sp>
    </p:spTree>
    <p:extLst>
      <p:ext uri="{BB962C8B-B14F-4D97-AF65-F5344CB8AC3E}">
        <p14:creationId xmlns:p14="http://schemas.microsoft.com/office/powerpoint/2010/main" val="4986307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Leader</a:t>
            </a:r>
            <a:r>
              <a:rPr lang="zh-CN" altLang="en-US" dirty="0" smtClean="0"/>
              <a:t>和</a:t>
            </a:r>
            <a:r>
              <a:rPr lang="en-US" altLang="zh-CN" dirty="0" smtClean="0"/>
              <a:t>follower</a:t>
            </a:r>
            <a:r>
              <a:rPr lang="zh-CN" altLang="en-US" dirty="0" smtClean="0"/>
              <a:t>的</a:t>
            </a:r>
            <a:r>
              <a:rPr lang="en-US" altLang="zh-CN" dirty="0" smtClean="0"/>
              <a:t>HW</a:t>
            </a:r>
            <a:r>
              <a:rPr lang="zh-CN" altLang="en-US" dirty="0" smtClean="0"/>
              <a:t>更新</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latin typeface="+mn-ea"/>
              </a:rPr>
              <a:t>Follower</a:t>
            </a:r>
            <a:r>
              <a:rPr lang="zh-CN" altLang="en-US" b="1" dirty="0" smtClean="0">
                <a:latin typeface="+mn-ea"/>
              </a:rPr>
              <a:t>的本地</a:t>
            </a:r>
            <a:r>
              <a:rPr lang="en-US" altLang="zh-CN" b="1" dirty="0" smtClean="0">
                <a:latin typeface="+mn-ea"/>
              </a:rPr>
              <a:t>HW</a:t>
            </a:r>
            <a:r>
              <a:rPr lang="zh-CN" altLang="en-US" b="1" dirty="0" smtClean="0">
                <a:latin typeface="+mn-ea"/>
              </a:rPr>
              <a:t>更新</a:t>
            </a:r>
            <a:endParaRPr lang="en-US" altLang="zh-CN" dirty="0" smtClean="0">
              <a:latin typeface="+mn-ea"/>
            </a:endParaRPr>
          </a:p>
          <a:p>
            <a:pPr marL="0" indent="0">
              <a:buNone/>
            </a:pPr>
            <a:r>
              <a:rPr lang="en-US" altLang="zh-CN" dirty="0" smtClean="0">
                <a:latin typeface="+mn-ea"/>
              </a:rPr>
              <a:t>    follower</a:t>
            </a:r>
            <a:r>
              <a:rPr lang="zh-CN" altLang="en-US" dirty="0" smtClean="0">
                <a:latin typeface="+mn-ea"/>
              </a:rPr>
              <a:t>向日志写完数据后会更新自己的</a:t>
            </a:r>
            <a:r>
              <a:rPr lang="en-US" altLang="zh-CN" dirty="0" smtClean="0">
                <a:latin typeface="+mn-ea"/>
              </a:rPr>
              <a:t>HW</a:t>
            </a:r>
            <a:r>
              <a:rPr lang="zh-CN" altLang="en-US" dirty="0" smtClean="0">
                <a:latin typeface="+mn-ea"/>
              </a:rPr>
              <a:t>值，此时</a:t>
            </a:r>
            <a:r>
              <a:rPr lang="en-US" altLang="zh-CN" dirty="0" smtClean="0">
                <a:latin typeface="+mn-ea"/>
              </a:rPr>
              <a:t>follower</a:t>
            </a:r>
            <a:r>
              <a:rPr lang="zh-CN" altLang="en-US" dirty="0" smtClean="0">
                <a:latin typeface="+mn-ea"/>
              </a:rPr>
              <a:t>比较当前</a:t>
            </a:r>
            <a:r>
              <a:rPr lang="en-US" altLang="zh-CN" dirty="0" smtClean="0">
                <a:latin typeface="+mn-ea"/>
              </a:rPr>
              <a:t>LEO</a:t>
            </a:r>
            <a:r>
              <a:rPr lang="zh-CN" altLang="en-US" dirty="0" smtClean="0">
                <a:latin typeface="+mn-ea"/>
              </a:rPr>
              <a:t>值与</a:t>
            </a:r>
            <a:r>
              <a:rPr lang="en-US" altLang="zh-CN" dirty="0" smtClean="0">
                <a:latin typeface="+mn-ea"/>
              </a:rPr>
              <a:t>FETCH</a:t>
            </a:r>
            <a:r>
              <a:rPr lang="zh-CN" altLang="en-US" dirty="0" smtClean="0">
                <a:latin typeface="+mn-ea"/>
              </a:rPr>
              <a:t>请求获得的</a:t>
            </a:r>
            <a:r>
              <a:rPr lang="en-US" altLang="zh-CN" dirty="0" smtClean="0">
                <a:latin typeface="+mn-ea"/>
              </a:rPr>
              <a:t>leader</a:t>
            </a:r>
            <a:r>
              <a:rPr lang="zh-CN" altLang="en-US" dirty="0" smtClean="0">
                <a:latin typeface="+mn-ea"/>
              </a:rPr>
              <a:t>返回的分区</a:t>
            </a:r>
            <a:r>
              <a:rPr lang="en-US" altLang="zh-CN" dirty="0" smtClean="0">
                <a:latin typeface="+mn-ea"/>
              </a:rPr>
              <a:t>HW</a:t>
            </a:r>
            <a:r>
              <a:rPr lang="zh-CN" altLang="en-US" dirty="0" smtClean="0">
                <a:latin typeface="+mn-ea"/>
              </a:rPr>
              <a:t>，二者中的最小值作为</a:t>
            </a:r>
            <a:r>
              <a:rPr lang="en-US" altLang="zh-CN" dirty="0" smtClean="0">
                <a:latin typeface="+mn-ea"/>
              </a:rPr>
              <a:t>follower</a:t>
            </a:r>
            <a:r>
              <a:rPr lang="zh-CN" altLang="en-US" dirty="0" smtClean="0">
                <a:latin typeface="+mn-ea"/>
              </a:rPr>
              <a:t>的新</a:t>
            </a:r>
            <a:r>
              <a:rPr lang="en-US" altLang="zh-CN" dirty="0" smtClean="0">
                <a:latin typeface="+mn-ea"/>
              </a:rPr>
              <a:t>HW</a:t>
            </a:r>
            <a:r>
              <a:rPr lang="zh-CN" altLang="en-US" dirty="0" smtClean="0">
                <a:latin typeface="+mn-ea"/>
              </a:rPr>
              <a:t>值。</a:t>
            </a:r>
            <a:endParaRPr lang="en-US" altLang="zh-CN" dirty="0" smtClean="0">
              <a:latin typeface="+mn-ea"/>
            </a:endParaRPr>
          </a:p>
          <a:p>
            <a:pPr marL="0" indent="0">
              <a:buNone/>
            </a:pPr>
            <a:r>
              <a:rPr lang="en-US" altLang="zh-CN" dirty="0" smtClean="0">
                <a:latin typeface="+mn-ea"/>
                <a:ea typeface="微软雅黑" panose="020B0503020204020204" pitchFamily="34" charset="-122"/>
              </a:rPr>
              <a:t>    </a:t>
            </a:r>
            <a:r>
              <a:rPr lang="zh-CN" altLang="zh-CN" dirty="0" smtClean="0">
                <a:latin typeface="+mn-ea"/>
                <a:ea typeface="微软雅黑" panose="020B0503020204020204" pitchFamily="34" charset="-122"/>
              </a:rPr>
              <a:t>↓</a:t>
            </a:r>
            <a:endParaRPr lang="en-US" altLang="zh-CN" dirty="0" smtClean="0">
              <a:latin typeface="+mn-ea"/>
              <a:ea typeface="微软雅黑" panose="020B0503020204020204" pitchFamily="34" charset="-122"/>
            </a:endParaRPr>
          </a:p>
          <a:p>
            <a:pPr marL="0" indent="0">
              <a:buNone/>
            </a:pPr>
            <a:r>
              <a:rPr lang="zh-CN" altLang="en-US" dirty="0" smtClean="0">
                <a:latin typeface="+mn-ea"/>
              </a:rPr>
              <a:t>即使</a:t>
            </a:r>
            <a:r>
              <a:rPr lang="en-US" altLang="zh-CN" dirty="0" smtClean="0">
                <a:latin typeface="+mn-ea"/>
              </a:rPr>
              <a:t>follower</a:t>
            </a:r>
            <a:r>
              <a:rPr lang="zh-CN" altLang="en-US" dirty="0" smtClean="0">
                <a:latin typeface="+mn-ea"/>
              </a:rPr>
              <a:t>的</a:t>
            </a:r>
            <a:r>
              <a:rPr lang="en-US" altLang="zh-CN" dirty="0" smtClean="0">
                <a:latin typeface="+mn-ea"/>
              </a:rPr>
              <a:t>LEO</a:t>
            </a:r>
            <a:r>
              <a:rPr lang="zh-CN" altLang="en-US" dirty="0" smtClean="0">
                <a:latin typeface="+mn-ea"/>
              </a:rPr>
              <a:t>值超过了</a:t>
            </a:r>
            <a:r>
              <a:rPr lang="en-US" altLang="zh-CN" dirty="0" smtClean="0">
                <a:latin typeface="+mn-ea"/>
              </a:rPr>
              <a:t>leader</a:t>
            </a:r>
            <a:r>
              <a:rPr lang="zh-CN" altLang="en-US" dirty="0" smtClean="0">
                <a:latin typeface="+mn-ea"/>
              </a:rPr>
              <a:t>的</a:t>
            </a:r>
            <a:r>
              <a:rPr lang="en-US" altLang="zh-CN" dirty="0" smtClean="0">
                <a:latin typeface="+mn-ea"/>
              </a:rPr>
              <a:t>HW</a:t>
            </a:r>
            <a:r>
              <a:rPr lang="zh-CN" altLang="en-US" dirty="0" smtClean="0">
                <a:latin typeface="+mn-ea"/>
              </a:rPr>
              <a:t>值，</a:t>
            </a:r>
            <a:r>
              <a:rPr lang="en-US" altLang="zh-CN" dirty="0" smtClean="0">
                <a:latin typeface="+mn-ea"/>
              </a:rPr>
              <a:t>follower HW</a:t>
            </a:r>
            <a:r>
              <a:rPr lang="zh-CN" altLang="en-US" dirty="0" smtClean="0">
                <a:latin typeface="+mn-ea"/>
              </a:rPr>
              <a:t>也不会越过</a:t>
            </a:r>
            <a:r>
              <a:rPr lang="en-US" altLang="zh-CN" dirty="0" smtClean="0">
                <a:latin typeface="+mn-ea"/>
              </a:rPr>
              <a:t>leader</a:t>
            </a:r>
            <a:r>
              <a:rPr lang="zh-CN" altLang="en-US" dirty="0" smtClean="0">
                <a:latin typeface="+mn-ea"/>
              </a:rPr>
              <a:t>的</a:t>
            </a:r>
            <a:r>
              <a:rPr lang="en-US" altLang="zh-CN" dirty="0" smtClean="0">
                <a:latin typeface="+mn-ea"/>
              </a:rPr>
              <a:t>HW</a:t>
            </a:r>
            <a:r>
              <a:rPr lang="zh-CN" altLang="en-US" dirty="0" smtClean="0">
                <a:latin typeface="+mn-ea"/>
              </a:rPr>
              <a:t>值。</a:t>
            </a:r>
            <a:endParaRPr lang="zh-CN" altLang="en-US" dirty="0">
              <a:latin typeface="+mn-ea"/>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87</a:t>
            </a:fld>
            <a:endParaRPr lang="zh-CN" altLang="en-US"/>
          </a:p>
        </p:txBody>
      </p:sp>
    </p:spTree>
    <p:extLst>
      <p:ext uri="{BB962C8B-B14F-4D97-AF65-F5344CB8AC3E}">
        <p14:creationId xmlns:p14="http://schemas.microsoft.com/office/powerpoint/2010/main" val="393598866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Leader</a:t>
            </a:r>
            <a:r>
              <a:rPr lang="zh-CN" altLang="en-US" dirty="0"/>
              <a:t>及</a:t>
            </a:r>
            <a:r>
              <a:rPr lang="en-US" altLang="zh-CN" dirty="0"/>
              <a:t>follower</a:t>
            </a:r>
            <a:r>
              <a:rPr lang="zh-CN" altLang="en-US" dirty="0"/>
              <a:t>的</a:t>
            </a:r>
            <a:r>
              <a:rPr lang="en-US" altLang="zh-CN" dirty="0"/>
              <a:t>HW</a:t>
            </a:r>
            <a:r>
              <a:rPr lang="zh-CN" altLang="en-US" dirty="0"/>
              <a:t>更新</a:t>
            </a:r>
          </a:p>
        </p:txBody>
      </p:sp>
      <p:sp>
        <p:nvSpPr>
          <p:cNvPr id="3" name="内容占位符 2"/>
          <p:cNvSpPr>
            <a:spLocks noGrp="1"/>
          </p:cNvSpPr>
          <p:nvPr>
            <p:ph idx="1"/>
          </p:nvPr>
        </p:nvSpPr>
        <p:spPr>
          <a:xfrm>
            <a:off x="468313" y="1340768"/>
            <a:ext cx="8183562" cy="5136232"/>
          </a:xfrm>
        </p:spPr>
        <p:txBody>
          <a:bodyPr/>
          <a:lstStyle/>
          <a:p>
            <a:pPr marL="0" indent="0">
              <a:buNone/>
            </a:pPr>
            <a:r>
              <a:rPr lang="en-US" altLang="zh-CN" b="1" dirty="0" smtClean="0">
                <a:latin typeface="+mn-ea"/>
              </a:rPr>
              <a:t>leader</a:t>
            </a:r>
            <a:r>
              <a:rPr lang="zh-CN" altLang="en-US" b="1" dirty="0" smtClean="0">
                <a:latin typeface="+mn-ea"/>
              </a:rPr>
              <a:t>副本</a:t>
            </a:r>
            <a:r>
              <a:rPr lang="en-US" altLang="zh-CN" b="1" dirty="0" smtClean="0">
                <a:latin typeface="+mn-ea"/>
              </a:rPr>
              <a:t>HW</a:t>
            </a:r>
            <a:r>
              <a:rPr lang="zh-CN" altLang="en-US" b="1" dirty="0" smtClean="0">
                <a:latin typeface="+mn-ea"/>
              </a:rPr>
              <a:t>值更新</a:t>
            </a:r>
            <a:r>
              <a:rPr lang="zh-CN" altLang="en-US" dirty="0" smtClean="0">
                <a:latin typeface="+mn-ea"/>
              </a:rPr>
              <a:t>（</a:t>
            </a:r>
            <a:r>
              <a:rPr lang="en-US" altLang="zh-CN" dirty="0" smtClean="0">
                <a:latin typeface="+mn-ea"/>
              </a:rPr>
              <a:t>4</a:t>
            </a:r>
            <a:r>
              <a:rPr lang="zh-CN" altLang="en-US" dirty="0" smtClean="0">
                <a:latin typeface="+mn-ea"/>
              </a:rPr>
              <a:t>种情况下</a:t>
            </a:r>
            <a:r>
              <a:rPr lang="zh-CN" altLang="en-US" dirty="0" smtClean="0">
                <a:solidFill>
                  <a:srgbClr val="FF0000"/>
                </a:solidFill>
                <a:latin typeface="+mn-ea"/>
              </a:rPr>
              <a:t>尝试</a:t>
            </a:r>
            <a:r>
              <a:rPr lang="zh-CN" altLang="en-US" dirty="0" smtClean="0">
                <a:latin typeface="+mn-ea"/>
              </a:rPr>
              <a:t>更新）</a:t>
            </a:r>
            <a:endParaRPr lang="en-US" altLang="zh-CN" dirty="0" smtClean="0">
              <a:latin typeface="+mn-ea"/>
            </a:endParaRPr>
          </a:p>
          <a:p>
            <a:pPr marL="0" indent="0">
              <a:buNone/>
            </a:pPr>
            <a:r>
              <a:rPr lang="en-US" altLang="zh-CN" dirty="0" smtClean="0">
                <a:latin typeface="+mn-ea"/>
              </a:rPr>
              <a:t>1</a:t>
            </a:r>
            <a:r>
              <a:rPr lang="zh-CN" altLang="en-US" dirty="0" smtClean="0">
                <a:latin typeface="+mn-ea"/>
              </a:rPr>
              <a:t>）</a:t>
            </a:r>
            <a:r>
              <a:rPr lang="en-US" altLang="zh-CN" dirty="0" smtClean="0">
                <a:latin typeface="+mn-ea"/>
              </a:rPr>
              <a:t>Leader</a:t>
            </a:r>
            <a:r>
              <a:rPr lang="zh-CN" altLang="en-US" dirty="0" smtClean="0">
                <a:latin typeface="+mn-ea"/>
              </a:rPr>
              <a:t>变更时，检查副本状态及分区</a:t>
            </a:r>
            <a:r>
              <a:rPr lang="en-US" altLang="zh-CN" dirty="0" smtClean="0">
                <a:latin typeface="+mn-ea"/>
              </a:rPr>
              <a:t>HW</a:t>
            </a:r>
            <a:r>
              <a:rPr lang="zh-CN" altLang="en-US" dirty="0" smtClean="0">
                <a:latin typeface="+mn-ea"/>
              </a:rPr>
              <a:t>是否要更新。</a:t>
            </a:r>
            <a:endParaRPr lang="en-US" altLang="zh-CN" dirty="0" smtClean="0">
              <a:latin typeface="+mn-ea"/>
            </a:endParaRPr>
          </a:p>
          <a:p>
            <a:pPr marL="0" indent="0">
              <a:buNone/>
            </a:pPr>
            <a:r>
              <a:rPr lang="en-US" altLang="zh-CN" dirty="0" smtClean="0">
                <a:latin typeface="+mn-ea"/>
              </a:rPr>
              <a:t>2</a:t>
            </a:r>
            <a:r>
              <a:rPr lang="zh-CN" altLang="en-US" dirty="0" smtClean="0">
                <a:latin typeface="+mn-ea"/>
              </a:rPr>
              <a:t>）某</a:t>
            </a:r>
            <a:r>
              <a:rPr lang="en-US" altLang="zh-CN" dirty="0" smtClean="0">
                <a:latin typeface="+mn-ea"/>
              </a:rPr>
              <a:t>broker</a:t>
            </a:r>
            <a:r>
              <a:rPr lang="zh-CN" altLang="en-US" dirty="0" smtClean="0">
                <a:latin typeface="+mn-ea"/>
              </a:rPr>
              <a:t>宕机并导致其被移出</a:t>
            </a:r>
            <a:r>
              <a:rPr lang="en-US" altLang="zh-CN" dirty="0" smtClean="0">
                <a:latin typeface="+mn-ea"/>
              </a:rPr>
              <a:t>ISR</a:t>
            </a:r>
            <a:r>
              <a:rPr lang="zh-CN" altLang="en-US" dirty="0" smtClean="0">
                <a:latin typeface="+mn-ea"/>
              </a:rPr>
              <a:t>时，可能影响分区状态，此时会检查分区</a:t>
            </a:r>
            <a:r>
              <a:rPr lang="en-US" altLang="zh-CN" dirty="0" smtClean="0">
                <a:latin typeface="+mn-ea"/>
              </a:rPr>
              <a:t>HW</a:t>
            </a:r>
            <a:r>
              <a:rPr lang="zh-CN" altLang="en-US" dirty="0" smtClean="0">
                <a:latin typeface="+mn-ea"/>
              </a:rPr>
              <a:t>是否</a:t>
            </a:r>
            <a:r>
              <a:rPr lang="zh-CN" altLang="en-US" dirty="0">
                <a:latin typeface="+mn-ea"/>
              </a:rPr>
              <a:t>需要</a:t>
            </a:r>
            <a:r>
              <a:rPr lang="zh-CN" altLang="en-US" dirty="0" smtClean="0">
                <a:latin typeface="+mn-ea"/>
              </a:rPr>
              <a:t>更新。</a:t>
            </a:r>
            <a:endParaRPr lang="en-US" altLang="zh-CN" dirty="0" smtClean="0">
              <a:latin typeface="+mn-ea"/>
            </a:endParaRPr>
          </a:p>
          <a:p>
            <a:pPr marL="0" indent="0">
              <a:buNone/>
            </a:pPr>
            <a:r>
              <a:rPr lang="en-US" altLang="zh-CN" dirty="0" smtClean="0">
                <a:solidFill>
                  <a:schemeClr val="accent1"/>
                </a:solidFill>
                <a:latin typeface="+mn-ea"/>
              </a:rPr>
              <a:t>3</a:t>
            </a:r>
            <a:r>
              <a:rPr lang="zh-CN" altLang="en-US" dirty="0" smtClean="0">
                <a:solidFill>
                  <a:schemeClr val="accent1"/>
                </a:solidFill>
                <a:latin typeface="+mn-ea"/>
              </a:rPr>
              <a:t>）</a:t>
            </a:r>
            <a:r>
              <a:rPr lang="en-US" altLang="zh-CN" dirty="0" smtClean="0">
                <a:solidFill>
                  <a:schemeClr val="accent1"/>
                </a:solidFill>
                <a:latin typeface="+mn-ea"/>
              </a:rPr>
              <a:t>producer</a:t>
            </a:r>
            <a:r>
              <a:rPr lang="zh-CN" altLang="en-US" dirty="0">
                <a:solidFill>
                  <a:schemeClr val="accent1"/>
                </a:solidFill>
                <a:latin typeface="+mn-ea"/>
              </a:rPr>
              <a:t>向</a:t>
            </a:r>
            <a:r>
              <a:rPr lang="en-US" altLang="zh-CN" dirty="0" smtClean="0">
                <a:solidFill>
                  <a:schemeClr val="accent1"/>
                </a:solidFill>
                <a:latin typeface="+mn-ea"/>
              </a:rPr>
              <a:t>leader</a:t>
            </a:r>
            <a:r>
              <a:rPr lang="zh-CN" altLang="en-US" dirty="0" smtClean="0">
                <a:solidFill>
                  <a:schemeClr val="accent1"/>
                </a:solidFill>
                <a:latin typeface="+mn-ea"/>
              </a:rPr>
              <a:t>写入</a:t>
            </a:r>
            <a:r>
              <a:rPr lang="zh-CN" altLang="en-US" dirty="0">
                <a:solidFill>
                  <a:schemeClr val="accent1"/>
                </a:solidFill>
                <a:latin typeface="+mn-ea"/>
              </a:rPr>
              <a:t>消息</a:t>
            </a:r>
            <a:r>
              <a:rPr lang="zh-CN" altLang="en-US" dirty="0" smtClean="0">
                <a:solidFill>
                  <a:schemeClr val="accent1"/>
                </a:solidFill>
                <a:latin typeface="+mn-ea"/>
              </a:rPr>
              <a:t>时，写入消息更新</a:t>
            </a:r>
            <a:r>
              <a:rPr lang="en-US" altLang="zh-CN" dirty="0" smtClean="0">
                <a:solidFill>
                  <a:schemeClr val="accent1"/>
                </a:solidFill>
                <a:latin typeface="+mn-ea"/>
              </a:rPr>
              <a:t>LEO</a:t>
            </a:r>
            <a:r>
              <a:rPr lang="zh-CN" altLang="en-US" dirty="0" smtClean="0">
                <a:solidFill>
                  <a:schemeClr val="accent1"/>
                </a:solidFill>
                <a:latin typeface="+mn-ea"/>
              </a:rPr>
              <a:t>的同时，会判断</a:t>
            </a:r>
            <a:r>
              <a:rPr lang="en-US" altLang="zh-CN" dirty="0" smtClean="0">
                <a:solidFill>
                  <a:schemeClr val="accent1"/>
                </a:solidFill>
                <a:latin typeface="+mn-ea"/>
              </a:rPr>
              <a:t>HW</a:t>
            </a:r>
            <a:r>
              <a:rPr lang="zh-CN" altLang="en-US" dirty="0">
                <a:solidFill>
                  <a:schemeClr val="accent1"/>
                </a:solidFill>
                <a:latin typeface="+mn-ea"/>
              </a:rPr>
              <a:t>值是否也需要</a:t>
            </a:r>
            <a:r>
              <a:rPr lang="zh-CN" altLang="en-US" dirty="0" smtClean="0">
                <a:solidFill>
                  <a:schemeClr val="accent1"/>
                </a:solidFill>
                <a:latin typeface="+mn-ea"/>
              </a:rPr>
              <a:t>修改。</a:t>
            </a:r>
            <a:endParaRPr lang="zh-CN" altLang="en-US" dirty="0">
              <a:solidFill>
                <a:schemeClr val="accent1"/>
              </a:solidFill>
              <a:latin typeface="+mn-ea"/>
            </a:endParaRPr>
          </a:p>
          <a:p>
            <a:pPr marL="0" indent="0">
              <a:buNone/>
            </a:pPr>
            <a:r>
              <a:rPr lang="en-US" altLang="zh-CN" dirty="0" smtClean="0">
                <a:solidFill>
                  <a:schemeClr val="accent1"/>
                </a:solidFill>
                <a:latin typeface="+mn-ea"/>
              </a:rPr>
              <a:t>4</a:t>
            </a:r>
            <a:r>
              <a:rPr lang="zh-CN" altLang="en-US" dirty="0" smtClean="0">
                <a:solidFill>
                  <a:schemeClr val="accent1"/>
                </a:solidFill>
                <a:latin typeface="+mn-ea"/>
              </a:rPr>
              <a:t>）</a:t>
            </a:r>
            <a:r>
              <a:rPr lang="en-US" altLang="zh-CN" dirty="0" smtClean="0">
                <a:solidFill>
                  <a:schemeClr val="accent1"/>
                </a:solidFill>
                <a:latin typeface="+mn-ea"/>
              </a:rPr>
              <a:t>leader</a:t>
            </a:r>
            <a:r>
              <a:rPr lang="zh-CN" altLang="en-US" dirty="0">
                <a:solidFill>
                  <a:schemeClr val="accent1"/>
                </a:solidFill>
                <a:latin typeface="+mn-ea"/>
              </a:rPr>
              <a:t>处理</a:t>
            </a:r>
            <a:r>
              <a:rPr lang="en-US" altLang="zh-CN" dirty="0">
                <a:solidFill>
                  <a:schemeClr val="accent1"/>
                </a:solidFill>
                <a:latin typeface="+mn-ea"/>
              </a:rPr>
              <a:t>follower FETCH</a:t>
            </a:r>
            <a:r>
              <a:rPr lang="zh-CN" altLang="en-US" dirty="0">
                <a:solidFill>
                  <a:schemeClr val="accent1"/>
                </a:solidFill>
                <a:latin typeface="+mn-ea"/>
              </a:rPr>
              <a:t>请求</a:t>
            </a:r>
            <a:r>
              <a:rPr lang="zh-CN" altLang="en-US" dirty="0" smtClean="0">
                <a:solidFill>
                  <a:schemeClr val="accent1"/>
                </a:solidFill>
                <a:latin typeface="+mn-ea"/>
              </a:rPr>
              <a:t>时（含</a:t>
            </a:r>
            <a:r>
              <a:rPr lang="en-US" altLang="zh-CN" dirty="0" smtClean="0">
                <a:solidFill>
                  <a:schemeClr val="accent1"/>
                </a:solidFill>
                <a:latin typeface="+mn-ea"/>
              </a:rPr>
              <a:t>follower</a:t>
            </a:r>
            <a:r>
              <a:rPr lang="zh-CN" altLang="en-US" dirty="0" smtClean="0">
                <a:solidFill>
                  <a:schemeClr val="accent1"/>
                </a:solidFill>
                <a:latin typeface="+mn-ea"/>
              </a:rPr>
              <a:t>本地保存的</a:t>
            </a:r>
            <a:r>
              <a:rPr lang="en-US" altLang="zh-CN" dirty="0" smtClean="0">
                <a:solidFill>
                  <a:schemeClr val="accent1"/>
                </a:solidFill>
                <a:latin typeface="+mn-ea"/>
              </a:rPr>
              <a:t>HW</a:t>
            </a:r>
            <a:r>
              <a:rPr lang="zh-CN" altLang="en-US" dirty="0" smtClean="0">
                <a:solidFill>
                  <a:schemeClr val="accent1"/>
                </a:solidFill>
                <a:latin typeface="+mn-ea"/>
              </a:rPr>
              <a:t>值），会</a:t>
            </a:r>
            <a:r>
              <a:rPr lang="zh-CN" altLang="en-US" dirty="0">
                <a:solidFill>
                  <a:schemeClr val="accent1"/>
                </a:solidFill>
                <a:latin typeface="+mn-ea"/>
              </a:rPr>
              <a:t>从底层</a:t>
            </a:r>
            <a:r>
              <a:rPr lang="zh-CN" altLang="en-US" dirty="0" smtClean="0">
                <a:solidFill>
                  <a:schemeClr val="accent1"/>
                </a:solidFill>
                <a:latin typeface="+mn-ea"/>
              </a:rPr>
              <a:t>的日志读取数据并附带发送</a:t>
            </a:r>
            <a:r>
              <a:rPr lang="en-US" altLang="zh-CN" dirty="0" smtClean="0">
                <a:solidFill>
                  <a:schemeClr val="accent1"/>
                </a:solidFill>
                <a:latin typeface="+mn-ea"/>
              </a:rPr>
              <a:t>leader</a:t>
            </a:r>
            <a:r>
              <a:rPr lang="zh-CN" altLang="en-US" dirty="0" smtClean="0">
                <a:solidFill>
                  <a:schemeClr val="accent1"/>
                </a:solidFill>
                <a:latin typeface="+mn-ea"/>
              </a:rPr>
              <a:t>的当前</a:t>
            </a:r>
            <a:r>
              <a:rPr lang="en-US" altLang="zh-CN" dirty="0" smtClean="0">
                <a:solidFill>
                  <a:schemeClr val="accent1"/>
                </a:solidFill>
                <a:latin typeface="+mn-ea"/>
              </a:rPr>
              <a:t>HW</a:t>
            </a:r>
            <a:r>
              <a:rPr lang="zh-CN" altLang="en-US" dirty="0" smtClean="0">
                <a:solidFill>
                  <a:schemeClr val="accent1"/>
                </a:solidFill>
                <a:latin typeface="+mn-ea"/>
              </a:rPr>
              <a:t>值，同时会依据</a:t>
            </a:r>
            <a:r>
              <a:rPr lang="en-US" altLang="zh-CN" dirty="0" smtClean="0">
                <a:solidFill>
                  <a:schemeClr val="accent1"/>
                </a:solidFill>
                <a:latin typeface="+mn-ea"/>
              </a:rPr>
              <a:t>follower</a:t>
            </a:r>
            <a:r>
              <a:rPr lang="zh-CN" altLang="en-US" dirty="0" smtClean="0">
                <a:solidFill>
                  <a:schemeClr val="accent1"/>
                </a:solidFill>
                <a:latin typeface="+mn-ea"/>
              </a:rPr>
              <a:t>发来的</a:t>
            </a:r>
            <a:r>
              <a:rPr lang="en-US" altLang="zh-CN" dirty="0" smtClean="0">
                <a:solidFill>
                  <a:schemeClr val="accent1"/>
                </a:solidFill>
                <a:latin typeface="+mn-ea"/>
              </a:rPr>
              <a:t>HW</a:t>
            </a:r>
            <a:r>
              <a:rPr lang="zh-CN" altLang="en-US" dirty="0" smtClean="0">
                <a:solidFill>
                  <a:schemeClr val="accent1"/>
                </a:solidFill>
                <a:latin typeface="+mn-ea"/>
              </a:rPr>
              <a:t>值更新</a:t>
            </a:r>
            <a:r>
              <a:rPr lang="en-US" altLang="zh-CN" dirty="0" smtClean="0">
                <a:solidFill>
                  <a:schemeClr val="accent1"/>
                </a:solidFill>
                <a:latin typeface="+mn-ea"/>
              </a:rPr>
              <a:t>leader</a:t>
            </a:r>
            <a:r>
              <a:rPr lang="zh-CN" altLang="en-US" dirty="0" smtClean="0">
                <a:solidFill>
                  <a:schemeClr val="accent1"/>
                </a:solidFill>
                <a:latin typeface="+mn-ea"/>
              </a:rPr>
              <a:t>的分区</a:t>
            </a:r>
            <a:r>
              <a:rPr lang="en-US" altLang="zh-CN" dirty="0">
                <a:solidFill>
                  <a:schemeClr val="accent1"/>
                </a:solidFill>
                <a:latin typeface="+mn-ea"/>
              </a:rPr>
              <a:t>HW</a:t>
            </a:r>
            <a:r>
              <a:rPr lang="zh-CN" altLang="en-US" dirty="0" smtClean="0">
                <a:solidFill>
                  <a:schemeClr val="accent1"/>
                </a:solidFill>
                <a:latin typeface="+mn-ea"/>
              </a:rPr>
              <a:t>值。</a:t>
            </a:r>
            <a:endParaRPr lang="zh-CN" altLang="en-US" dirty="0">
              <a:solidFill>
                <a:schemeClr val="accent1"/>
              </a:solidFill>
              <a:latin typeface="+mn-ea"/>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88</a:t>
            </a:fld>
            <a:endParaRPr lang="zh-CN" altLang="en-US"/>
          </a:p>
        </p:txBody>
      </p:sp>
    </p:spTree>
    <p:extLst>
      <p:ext uri="{BB962C8B-B14F-4D97-AF65-F5344CB8AC3E}">
        <p14:creationId xmlns:p14="http://schemas.microsoft.com/office/powerpoint/2010/main" val="121110517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Leader</a:t>
            </a:r>
            <a:r>
              <a:rPr lang="zh-CN" altLang="en-US" dirty="0"/>
              <a:t>及</a:t>
            </a:r>
            <a:r>
              <a:rPr lang="en-US" altLang="zh-CN" dirty="0"/>
              <a:t>follower</a:t>
            </a:r>
            <a:r>
              <a:rPr lang="zh-CN" altLang="en-US" dirty="0"/>
              <a:t>的</a:t>
            </a:r>
            <a:r>
              <a:rPr lang="en-US" altLang="zh-CN" dirty="0"/>
              <a:t>HW</a:t>
            </a:r>
            <a:r>
              <a:rPr lang="zh-CN" altLang="en-US" dirty="0"/>
              <a:t>更新</a:t>
            </a:r>
          </a:p>
        </p:txBody>
      </p:sp>
      <p:sp>
        <p:nvSpPr>
          <p:cNvPr id="3" name="内容占位符 2"/>
          <p:cNvSpPr>
            <a:spLocks noGrp="1"/>
          </p:cNvSpPr>
          <p:nvPr>
            <p:ph idx="1"/>
          </p:nvPr>
        </p:nvSpPr>
        <p:spPr>
          <a:xfrm>
            <a:off x="468313" y="1268760"/>
            <a:ext cx="8183562" cy="5112568"/>
          </a:xfrm>
        </p:spPr>
        <p:txBody>
          <a:bodyPr/>
          <a:lstStyle/>
          <a:p>
            <a:pPr marL="0" indent="0">
              <a:buNone/>
            </a:pPr>
            <a:r>
              <a:rPr lang="zh-CN" altLang="en-US" dirty="0" smtClean="0"/>
              <a:t>当</a:t>
            </a:r>
            <a:r>
              <a:rPr lang="en-US" altLang="zh-CN" dirty="0"/>
              <a:t>Leader</a:t>
            </a:r>
            <a:r>
              <a:rPr lang="zh-CN" altLang="en-US" dirty="0" smtClean="0"/>
              <a:t>尝试</a:t>
            </a:r>
            <a:r>
              <a:rPr lang="zh-CN" altLang="en-US" dirty="0"/>
              <a:t>确定分区</a:t>
            </a:r>
            <a:r>
              <a:rPr lang="en-US" altLang="zh-CN" dirty="0"/>
              <a:t>HW</a:t>
            </a:r>
            <a:r>
              <a:rPr lang="zh-CN" altLang="en-US" dirty="0"/>
              <a:t>时，它会选出所有满足条件的副本，比较它们的</a:t>
            </a:r>
            <a:r>
              <a:rPr lang="en-US" altLang="zh-CN" dirty="0"/>
              <a:t>LEO</a:t>
            </a:r>
            <a:r>
              <a:rPr lang="en-US" altLang="zh-CN" dirty="0" smtClean="0"/>
              <a:t>(</a:t>
            </a:r>
            <a:r>
              <a:rPr lang="zh-CN" altLang="en-US" dirty="0" smtClean="0"/>
              <a:t>包括</a:t>
            </a:r>
            <a:r>
              <a:rPr lang="en-US" altLang="zh-CN" dirty="0"/>
              <a:t>leader</a:t>
            </a:r>
            <a:r>
              <a:rPr lang="zh-CN" altLang="en-US" dirty="0"/>
              <a:t>自己的</a:t>
            </a:r>
            <a:r>
              <a:rPr lang="en-US" altLang="zh-CN" dirty="0"/>
              <a:t>LEO)</a:t>
            </a:r>
            <a:r>
              <a:rPr lang="zh-CN" altLang="en-US" dirty="0"/>
              <a:t>，并选择最小的</a:t>
            </a:r>
            <a:r>
              <a:rPr lang="en-US" altLang="zh-CN" dirty="0"/>
              <a:t>LEO</a:t>
            </a:r>
            <a:r>
              <a:rPr lang="zh-CN" altLang="en-US" dirty="0"/>
              <a:t>值作为</a:t>
            </a:r>
            <a:r>
              <a:rPr lang="en-US" altLang="zh-CN" dirty="0"/>
              <a:t>HW</a:t>
            </a:r>
            <a:r>
              <a:rPr lang="zh-CN" altLang="en-US" dirty="0"/>
              <a:t>值</a:t>
            </a:r>
            <a:r>
              <a:rPr lang="zh-CN" altLang="en-US" dirty="0" smtClean="0"/>
              <a:t>。</a:t>
            </a:r>
            <a:endParaRPr lang="en-US" altLang="zh-CN" dirty="0" smtClean="0"/>
          </a:p>
          <a:p>
            <a:pPr marL="0" indent="0">
              <a:buNone/>
            </a:pPr>
            <a:r>
              <a:rPr lang="zh-CN" altLang="en-US" dirty="0" smtClean="0">
                <a:solidFill>
                  <a:srgbClr val="3366FF"/>
                </a:solidFill>
              </a:rPr>
              <a:t>选择的条件是满足</a:t>
            </a:r>
            <a:r>
              <a:rPr lang="zh-CN" altLang="en-US" dirty="0">
                <a:solidFill>
                  <a:srgbClr val="3366FF"/>
                </a:solidFill>
              </a:rPr>
              <a:t>以下两个条件之一</a:t>
            </a:r>
            <a:r>
              <a:rPr lang="zh-CN" altLang="en-US" dirty="0" smtClean="0">
                <a:solidFill>
                  <a:srgbClr val="3366FF"/>
                </a:solidFill>
              </a:rPr>
              <a:t>：</a:t>
            </a:r>
            <a:endParaRPr lang="en-US" altLang="zh-CN" dirty="0" smtClean="0">
              <a:solidFill>
                <a:srgbClr val="3366FF"/>
              </a:solidFill>
            </a:endParaRPr>
          </a:p>
          <a:p>
            <a:pPr marL="0" indent="0">
              <a:buNone/>
            </a:pPr>
            <a:r>
              <a:rPr lang="en-US" altLang="zh-CN" dirty="0">
                <a:solidFill>
                  <a:srgbClr val="3366FF"/>
                </a:solidFill>
              </a:rPr>
              <a:t> </a:t>
            </a:r>
            <a:r>
              <a:rPr lang="en-US" altLang="zh-CN" dirty="0" smtClean="0">
                <a:solidFill>
                  <a:srgbClr val="3366FF"/>
                </a:solidFill>
              </a:rPr>
              <a:t>  </a:t>
            </a:r>
            <a:r>
              <a:rPr lang="zh-CN" altLang="en-US" dirty="0" smtClean="0">
                <a:solidFill>
                  <a:srgbClr val="3366FF"/>
                </a:solidFill>
              </a:rPr>
              <a:t>（</a:t>
            </a:r>
            <a:r>
              <a:rPr lang="en-US" altLang="zh-CN" dirty="0" smtClean="0">
                <a:solidFill>
                  <a:srgbClr val="3366FF"/>
                </a:solidFill>
              </a:rPr>
              <a:t>1</a:t>
            </a:r>
            <a:r>
              <a:rPr lang="zh-CN" altLang="en-US" dirty="0" smtClean="0">
                <a:solidFill>
                  <a:srgbClr val="3366FF"/>
                </a:solidFill>
              </a:rPr>
              <a:t>）处于</a:t>
            </a:r>
            <a:r>
              <a:rPr lang="en-US" altLang="zh-CN" dirty="0">
                <a:solidFill>
                  <a:srgbClr val="3366FF"/>
                </a:solidFill>
              </a:rPr>
              <a:t>ISR</a:t>
            </a:r>
            <a:r>
              <a:rPr lang="zh-CN" altLang="en-US" dirty="0" smtClean="0">
                <a:solidFill>
                  <a:srgbClr val="3366FF"/>
                </a:solidFill>
              </a:rPr>
              <a:t>中；</a:t>
            </a:r>
            <a:endParaRPr lang="en-US" altLang="zh-CN" dirty="0">
              <a:solidFill>
                <a:srgbClr val="3366FF"/>
              </a:solidFill>
            </a:endParaRPr>
          </a:p>
          <a:p>
            <a:pPr marL="0" indent="0">
              <a:buNone/>
            </a:pPr>
            <a:r>
              <a:rPr lang="en-US" altLang="zh-CN" dirty="0">
                <a:solidFill>
                  <a:srgbClr val="3366FF"/>
                </a:solidFill>
              </a:rPr>
              <a:t> </a:t>
            </a:r>
            <a:r>
              <a:rPr lang="en-US" altLang="zh-CN" dirty="0" smtClean="0">
                <a:solidFill>
                  <a:srgbClr val="3366FF"/>
                </a:solidFill>
              </a:rPr>
              <a:t>  </a:t>
            </a:r>
            <a:r>
              <a:rPr lang="zh-CN" altLang="en-US" dirty="0" smtClean="0">
                <a:solidFill>
                  <a:srgbClr val="3366FF"/>
                </a:solidFill>
              </a:rPr>
              <a:t>（</a:t>
            </a:r>
            <a:r>
              <a:rPr lang="en-US" altLang="zh-CN" dirty="0" smtClean="0">
                <a:solidFill>
                  <a:srgbClr val="3366FF"/>
                </a:solidFill>
              </a:rPr>
              <a:t>2</a:t>
            </a:r>
            <a:r>
              <a:rPr lang="zh-CN" altLang="en-US" dirty="0" smtClean="0">
                <a:solidFill>
                  <a:srgbClr val="3366FF"/>
                </a:solidFill>
              </a:rPr>
              <a:t>）副本</a:t>
            </a:r>
            <a:r>
              <a:rPr lang="en-US" altLang="zh-CN" dirty="0">
                <a:solidFill>
                  <a:srgbClr val="3366FF"/>
                </a:solidFill>
              </a:rPr>
              <a:t>LEO</a:t>
            </a:r>
            <a:r>
              <a:rPr lang="zh-CN" altLang="en-US" dirty="0">
                <a:solidFill>
                  <a:srgbClr val="3366FF"/>
                </a:solidFill>
              </a:rPr>
              <a:t>落后于</a:t>
            </a:r>
            <a:r>
              <a:rPr lang="en-US" altLang="zh-CN" dirty="0">
                <a:solidFill>
                  <a:srgbClr val="3366FF"/>
                </a:solidFill>
              </a:rPr>
              <a:t>leader LEO</a:t>
            </a:r>
            <a:r>
              <a:rPr lang="zh-CN" altLang="en-US" dirty="0">
                <a:solidFill>
                  <a:srgbClr val="3366FF"/>
                </a:solidFill>
              </a:rPr>
              <a:t>的时长不大于</a:t>
            </a:r>
            <a:r>
              <a:rPr lang="en-US" altLang="zh-CN" dirty="0">
                <a:solidFill>
                  <a:srgbClr val="3366FF"/>
                </a:solidFill>
              </a:rPr>
              <a:t>replica.lag.time.max.ms</a:t>
            </a:r>
            <a:r>
              <a:rPr lang="zh-CN" altLang="en-US" dirty="0">
                <a:solidFill>
                  <a:srgbClr val="3366FF"/>
                </a:solidFill>
              </a:rPr>
              <a:t>参数值</a:t>
            </a:r>
            <a:r>
              <a:rPr lang="en-US" altLang="zh-CN" dirty="0">
                <a:solidFill>
                  <a:srgbClr val="3366FF"/>
                </a:solidFill>
              </a:rPr>
              <a:t>(</a:t>
            </a:r>
            <a:r>
              <a:rPr lang="zh-CN" altLang="en-US" dirty="0">
                <a:solidFill>
                  <a:srgbClr val="3366FF"/>
                </a:solidFill>
              </a:rPr>
              <a:t>默认是</a:t>
            </a:r>
            <a:r>
              <a:rPr lang="en-US" altLang="zh-CN" dirty="0">
                <a:solidFill>
                  <a:srgbClr val="3366FF"/>
                </a:solidFill>
              </a:rPr>
              <a:t>10s</a:t>
            </a:r>
            <a:r>
              <a:rPr lang="en-US" altLang="zh-CN" dirty="0" smtClean="0">
                <a:solidFill>
                  <a:srgbClr val="3366FF"/>
                </a:solidFill>
              </a:rPr>
              <a:t>)</a:t>
            </a:r>
            <a:r>
              <a:rPr lang="zh-CN" altLang="en-US" dirty="0" smtClean="0">
                <a:solidFill>
                  <a:srgbClr val="3366FF"/>
                </a:solidFill>
              </a:rPr>
              <a:t>。</a:t>
            </a:r>
            <a:endParaRPr lang="en-US" altLang="zh-CN" dirty="0" smtClean="0">
              <a:solidFill>
                <a:srgbClr val="3366FF"/>
              </a:solidFill>
            </a:endParaRPr>
          </a:p>
          <a:p>
            <a:pPr marL="0" indent="0">
              <a:buNone/>
            </a:pPr>
            <a:endParaRPr lang="en-US" altLang="zh-CN" dirty="0" smtClean="0">
              <a:solidFill>
                <a:schemeClr val="accent1"/>
              </a:solidFill>
              <a:latin typeface="+mn-ea"/>
            </a:endParaRPr>
          </a:p>
          <a:p>
            <a:pPr marL="0" indent="0">
              <a:buNone/>
            </a:pPr>
            <a:r>
              <a:rPr lang="zh-CN" altLang="en-US" dirty="0" smtClean="0">
                <a:solidFill>
                  <a:schemeClr val="accent1"/>
                </a:solidFill>
                <a:latin typeface="+mn-ea"/>
              </a:rPr>
              <a:t>日志</a:t>
            </a:r>
            <a:r>
              <a:rPr lang="zh-CN" altLang="en-US" dirty="0">
                <a:solidFill>
                  <a:schemeClr val="accent1"/>
                </a:solidFill>
                <a:latin typeface="+mn-ea"/>
              </a:rPr>
              <a:t>截断：</a:t>
            </a:r>
            <a:r>
              <a:rPr lang="zh-CN" altLang="en-US" dirty="0">
                <a:latin typeface="+mn-ea"/>
              </a:rPr>
              <a:t>从</a:t>
            </a:r>
            <a:r>
              <a:rPr lang="en-US" altLang="zh-CN" dirty="0">
                <a:latin typeface="+mn-ea"/>
              </a:rPr>
              <a:t>ISA</a:t>
            </a:r>
            <a:r>
              <a:rPr lang="zh-CN" altLang="en-US" dirty="0">
                <a:latin typeface="+mn-ea"/>
              </a:rPr>
              <a:t>中选出</a:t>
            </a:r>
            <a:r>
              <a:rPr lang="en-US" altLang="zh-CN" dirty="0">
                <a:latin typeface="+mn-ea"/>
              </a:rPr>
              <a:t>leader</a:t>
            </a:r>
            <a:r>
              <a:rPr lang="zh-CN" altLang="en-US" dirty="0">
                <a:latin typeface="+mn-ea"/>
              </a:rPr>
              <a:t>后，</a:t>
            </a:r>
            <a:r>
              <a:rPr lang="en-US" altLang="zh-CN" dirty="0">
                <a:latin typeface="+mn-ea"/>
              </a:rPr>
              <a:t>follower</a:t>
            </a:r>
            <a:r>
              <a:rPr lang="zh-CN" altLang="en-US" dirty="0">
                <a:latin typeface="+mn-ea"/>
              </a:rPr>
              <a:t>会将自身日志中上</a:t>
            </a:r>
            <a:r>
              <a:rPr lang="zh-CN" altLang="en-US" dirty="0" smtClean="0">
                <a:latin typeface="+mn-ea"/>
              </a:rPr>
              <a:t>一个分区</a:t>
            </a:r>
            <a:r>
              <a:rPr lang="en-US" altLang="zh-CN" dirty="0" smtClean="0">
                <a:latin typeface="+mn-ea"/>
              </a:rPr>
              <a:t>HW</a:t>
            </a:r>
            <a:r>
              <a:rPr lang="zh-CN" altLang="en-US" dirty="0">
                <a:latin typeface="+mn-ea"/>
              </a:rPr>
              <a:t>后的记录去掉，然后从新</a:t>
            </a:r>
            <a:r>
              <a:rPr lang="en-US" altLang="zh-CN" dirty="0">
                <a:latin typeface="+mn-ea"/>
              </a:rPr>
              <a:t>leader</a:t>
            </a:r>
            <a:r>
              <a:rPr lang="zh-CN" altLang="en-US" dirty="0">
                <a:latin typeface="+mn-ea"/>
              </a:rPr>
              <a:t>拿新的数据</a:t>
            </a:r>
            <a:r>
              <a:rPr lang="zh-CN" altLang="en-US" dirty="0" smtClean="0">
                <a:latin typeface="+mn-ea"/>
              </a:rPr>
              <a:t>。</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89</a:t>
            </a:fld>
            <a:endParaRPr lang="zh-CN" altLang="en-US"/>
          </a:p>
        </p:txBody>
      </p:sp>
    </p:spTree>
    <p:extLst>
      <p:ext uri="{BB962C8B-B14F-4D97-AF65-F5344CB8AC3E}">
        <p14:creationId xmlns:p14="http://schemas.microsoft.com/office/powerpoint/2010/main" val="3789241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特性</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en-US" altLang="zh-CN" sz="2400" dirty="0" smtClean="0"/>
              <a:t>1</a:t>
            </a:r>
            <a:r>
              <a:rPr lang="zh-CN" altLang="en-US" sz="2400" dirty="0" smtClean="0"/>
              <a:t>）支持水平扩展；</a:t>
            </a:r>
            <a:endParaRPr lang="en-US" altLang="zh-CN" sz="2400" dirty="0" smtClean="0"/>
          </a:p>
          <a:p>
            <a:pPr marL="0" indent="0">
              <a:lnSpc>
                <a:spcPct val="150000"/>
              </a:lnSpc>
              <a:buNone/>
            </a:pPr>
            <a:r>
              <a:rPr lang="en-US" altLang="zh-CN" sz="2400" dirty="0" smtClean="0"/>
              <a:t>2</a:t>
            </a:r>
            <a:r>
              <a:rPr lang="zh-CN" altLang="en-US" sz="2400" dirty="0" smtClean="0"/>
              <a:t>）具有高容错性，可确保每个消息都被处理到；</a:t>
            </a:r>
            <a:endParaRPr lang="en-US" altLang="zh-CN" sz="2400" dirty="0" smtClean="0"/>
          </a:p>
          <a:p>
            <a:pPr marL="0" indent="0">
              <a:lnSpc>
                <a:spcPct val="150000"/>
              </a:lnSpc>
              <a:buNone/>
            </a:pPr>
            <a:r>
              <a:rPr lang="en-US" altLang="zh-CN" sz="2400" dirty="0" smtClean="0"/>
              <a:t>3</a:t>
            </a:r>
            <a:r>
              <a:rPr lang="zh-CN" altLang="en-US" sz="2400" dirty="0" smtClean="0"/>
              <a:t>）具有很高的处理速度（一个小的</a:t>
            </a:r>
            <a:r>
              <a:rPr lang="en-US" altLang="zh-CN" sz="2400" dirty="0" smtClean="0"/>
              <a:t>Storm </a:t>
            </a:r>
            <a:r>
              <a:rPr lang="zh-CN" altLang="en-US" sz="2400" dirty="0" smtClean="0"/>
              <a:t>集群每个节点可以达到每秒数以百万计消息的速度）。</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9</a:t>
            </a:fld>
            <a:endParaRPr lang="zh-CN" alt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LEO</a:t>
            </a:r>
            <a:r>
              <a:rPr lang="zh-CN" altLang="en-US" dirty="0" smtClean="0"/>
              <a:t>及</a:t>
            </a:r>
            <a:r>
              <a:rPr lang="en-US" altLang="zh-CN" dirty="0" smtClean="0"/>
              <a:t>HW</a:t>
            </a:r>
            <a:r>
              <a:rPr lang="zh-CN" altLang="en-US" dirty="0" smtClean="0"/>
              <a:t>更新举例</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90</a:t>
            </a:fld>
            <a:endParaRPr lang="zh-CN" altLang="en-US"/>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848" y="2171765"/>
            <a:ext cx="6542313" cy="4187825"/>
          </a:xfrm>
        </p:spPr>
      </p:pic>
      <p:sp>
        <p:nvSpPr>
          <p:cNvPr id="3" name="矩形 2"/>
          <p:cNvSpPr/>
          <p:nvPr/>
        </p:nvSpPr>
        <p:spPr>
          <a:xfrm>
            <a:off x="611560" y="1340768"/>
            <a:ext cx="7848871" cy="830997"/>
          </a:xfrm>
          <a:prstGeom prst="rect">
            <a:avLst/>
          </a:prstGeom>
        </p:spPr>
        <p:txBody>
          <a:bodyPr wrap="square">
            <a:spAutoFit/>
          </a:bodyPr>
          <a:lstStyle/>
          <a:p>
            <a:r>
              <a:rPr lang="zh-CN" altLang="en-US" sz="2400" dirty="0" smtClean="0">
                <a:solidFill>
                  <a:srgbClr val="000000"/>
                </a:solidFill>
                <a:latin typeface="Microsoft YaHei" panose="020B0503020204020204" pitchFamily="34" charset="-122"/>
                <a:ea typeface="Microsoft YaHei" panose="020B0503020204020204" pitchFamily="34" charset="-122"/>
              </a:rPr>
              <a:t>一</a:t>
            </a:r>
            <a:r>
              <a:rPr lang="zh-CN" altLang="en-US" sz="2400" dirty="0">
                <a:solidFill>
                  <a:srgbClr val="000000"/>
                </a:solidFill>
                <a:latin typeface="Microsoft YaHei" panose="020B0503020204020204" pitchFamily="34" charset="-122"/>
                <a:ea typeface="Microsoft YaHei" panose="020B0503020204020204" pitchFamily="34" charset="-122"/>
              </a:rPr>
              <a:t>个</a:t>
            </a:r>
            <a:r>
              <a:rPr lang="en-US" altLang="zh-CN" sz="2400" dirty="0">
                <a:solidFill>
                  <a:srgbClr val="000000"/>
                </a:solidFill>
                <a:latin typeface="Microsoft YaHei" panose="020B0503020204020204" pitchFamily="34" charset="-122"/>
                <a:ea typeface="Microsoft YaHei" panose="020B0503020204020204" pitchFamily="34" charset="-122"/>
              </a:rPr>
              <a:t>topic</a:t>
            </a:r>
            <a:r>
              <a:rPr lang="zh-CN" altLang="en-US" sz="2400" dirty="0">
                <a:solidFill>
                  <a:srgbClr val="000000"/>
                </a:solidFill>
                <a:latin typeface="Microsoft YaHei" panose="020B0503020204020204" pitchFamily="34" charset="-122"/>
                <a:ea typeface="Microsoft YaHei" panose="020B0503020204020204" pitchFamily="34" charset="-122"/>
              </a:rPr>
              <a:t>，单分区，副本</a:t>
            </a:r>
            <a:r>
              <a:rPr lang="zh-CN" altLang="en-US" sz="2400" dirty="0" smtClean="0">
                <a:solidFill>
                  <a:srgbClr val="000000"/>
                </a:solidFill>
                <a:latin typeface="Microsoft YaHei" panose="020B0503020204020204" pitchFamily="34" charset="-122"/>
                <a:ea typeface="Microsoft YaHei" panose="020B0503020204020204" pitchFamily="34" charset="-122"/>
              </a:rPr>
              <a:t>因子</a:t>
            </a:r>
            <a:r>
              <a:rPr lang="en-US" altLang="zh-CN" sz="2400" dirty="0" smtClean="0">
                <a:solidFill>
                  <a:srgbClr val="000000"/>
                </a:solidFill>
                <a:latin typeface="Microsoft YaHei" panose="020B0503020204020204" pitchFamily="34" charset="-122"/>
                <a:ea typeface="Microsoft YaHei" panose="020B0503020204020204" pitchFamily="34" charset="-122"/>
              </a:rPr>
              <a:t>=2</a:t>
            </a:r>
            <a:r>
              <a:rPr lang="zh-CN" altLang="en-US" sz="2400" dirty="0" smtClean="0">
                <a:solidFill>
                  <a:srgbClr val="000000"/>
                </a:solidFill>
                <a:latin typeface="Microsoft YaHei" panose="020B0503020204020204" pitchFamily="34" charset="-122"/>
                <a:ea typeface="Microsoft YaHei" panose="020B0503020204020204" pitchFamily="34" charset="-122"/>
              </a:rPr>
              <a:t>（一</a:t>
            </a:r>
            <a:r>
              <a:rPr lang="zh-CN" altLang="en-US" sz="2400" dirty="0">
                <a:solidFill>
                  <a:srgbClr val="000000"/>
                </a:solidFill>
                <a:latin typeface="Microsoft YaHei" panose="020B0503020204020204" pitchFamily="34" charset="-122"/>
                <a:ea typeface="Microsoft YaHei" panose="020B0503020204020204" pitchFamily="34" charset="-122"/>
              </a:rPr>
              <a:t>个</a:t>
            </a:r>
            <a:r>
              <a:rPr lang="en-US" altLang="zh-CN" sz="2400" dirty="0">
                <a:solidFill>
                  <a:srgbClr val="000000"/>
                </a:solidFill>
                <a:latin typeface="Microsoft YaHei" panose="020B0503020204020204" pitchFamily="34" charset="-122"/>
                <a:ea typeface="Microsoft YaHei" panose="020B0503020204020204" pitchFamily="34" charset="-122"/>
              </a:rPr>
              <a:t>leader</a:t>
            </a:r>
            <a:r>
              <a:rPr lang="zh-CN" altLang="en-US" sz="2400" dirty="0">
                <a:solidFill>
                  <a:srgbClr val="000000"/>
                </a:solidFill>
                <a:latin typeface="Microsoft YaHei" panose="020B0503020204020204" pitchFamily="34" charset="-122"/>
                <a:ea typeface="Microsoft YaHei" panose="020B0503020204020204" pitchFamily="34" charset="-122"/>
              </a:rPr>
              <a:t>副本和一个</a:t>
            </a:r>
            <a:r>
              <a:rPr lang="en-US" altLang="zh-CN" sz="2400" dirty="0">
                <a:solidFill>
                  <a:srgbClr val="000000"/>
                </a:solidFill>
                <a:latin typeface="Microsoft YaHei" panose="020B0503020204020204" pitchFamily="34" charset="-122"/>
                <a:ea typeface="Microsoft YaHei" panose="020B0503020204020204" pitchFamily="34" charset="-122"/>
              </a:rPr>
              <a:t>follower</a:t>
            </a:r>
            <a:r>
              <a:rPr lang="zh-CN" altLang="en-US" sz="2400" dirty="0" smtClean="0">
                <a:solidFill>
                  <a:srgbClr val="000000"/>
                </a:solidFill>
                <a:latin typeface="Microsoft YaHei" panose="020B0503020204020204" pitchFamily="34" charset="-122"/>
                <a:ea typeface="Microsoft YaHei" panose="020B0503020204020204" pitchFamily="34" charset="-122"/>
              </a:rPr>
              <a:t>副本</a:t>
            </a:r>
            <a:r>
              <a:rPr lang="zh-CN" altLang="en-US" sz="2400" dirty="0">
                <a:solidFill>
                  <a:srgbClr val="000000"/>
                </a:solidFill>
                <a:latin typeface="Microsoft YaHei" panose="020B0503020204020204" pitchFamily="34" charset="-122"/>
                <a:ea typeface="Microsoft YaHei" panose="020B0503020204020204" pitchFamily="34" charset="-122"/>
              </a:rPr>
              <a:t>）</a:t>
            </a:r>
            <a:r>
              <a:rPr lang="zh-CN" altLang="en-US" sz="2400" dirty="0" smtClean="0">
                <a:solidFill>
                  <a:srgbClr val="000000"/>
                </a:solidFill>
                <a:latin typeface="Microsoft YaHei" panose="020B0503020204020204" pitchFamily="34" charset="-122"/>
                <a:ea typeface="Microsoft YaHei" panose="020B0503020204020204" pitchFamily="34" charset="-122"/>
              </a:rPr>
              <a:t>。</a:t>
            </a:r>
            <a:endParaRPr lang="zh-CN" altLang="en-US" sz="2400" dirty="0"/>
          </a:p>
        </p:txBody>
      </p:sp>
      <p:sp>
        <p:nvSpPr>
          <p:cNvPr id="5" name="线形标注 1 4"/>
          <p:cNvSpPr/>
          <p:nvPr/>
        </p:nvSpPr>
        <p:spPr>
          <a:xfrm>
            <a:off x="7380312" y="3861048"/>
            <a:ext cx="1058416" cy="612648"/>
          </a:xfrm>
          <a:prstGeom prst="borderCallout1">
            <a:avLst>
              <a:gd name="adj1" fmla="val 18750"/>
              <a:gd name="adj2" fmla="val -8333"/>
              <a:gd name="adj3" fmla="val 64739"/>
              <a:gd name="adj4" fmla="val -188899"/>
            </a:avLst>
          </a:prstGeom>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第一轮</a:t>
            </a:r>
            <a:r>
              <a:rPr lang="en-US" altLang="zh-CN" dirty="0" smtClean="0"/>
              <a:t>fetch</a:t>
            </a:r>
            <a:endParaRPr lang="zh-CN" altLang="en-US" dirty="0"/>
          </a:p>
        </p:txBody>
      </p:sp>
      <p:sp>
        <p:nvSpPr>
          <p:cNvPr id="8" name="线形标注 1 7"/>
          <p:cNvSpPr/>
          <p:nvPr/>
        </p:nvSpPr>
        <p:spPr>
          <a:xfrm>
            <a:off x="7380312" y="4680137"/>
            <a:ext cx="1058416" cy="612648"/>
          </a:xfrm>
          <a:prstGeom prst="borderCallout1">
            <a:avLst>
              <a:gd name="adj1" fmla="val 18750"/>
              <a:gd name="adj2" fmla="val -8333"/>
              <a:gd name="adj3" fmla="val 139366"/>
              <a:gd name="adj4" fmla="val -153478"/>
            </a:avLst>
          </a:prstGeom>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第二轮</a:t>
            </a:r>
            <a:r>
              <a:rPr lang="en-US" altLang="zh-CN" dirty="0" smtClean="0"/>
              <a:t>fetch</a:t>
            </a:r>
            <a:endParaRPr lang="zh-CN" altLang="en-US" dirty="0"/>
          </a:p>
        </p:txBody>
      </p:sp>
      <p:sp>
        <p:nvSpPr>
          <p:cNvPr id="6" name="圆角矩形标注 5"/>
          <p:cNvSpPr/>
          <p:nvPr/>
        </p:nvSpPr>
        <p:spPr>
          <a:xfrm>
            <a:off x="7395127" y="5499226"/>
            <a:ext cx="1256747" cy="612648"/>
          </a:xfrm>
          <a:prstGeom prst="wedgeRoundRectCallout">
            <a:avLst>
              <a:gd name="adj1" fmla="val -74675"/>
              <a:gd name="adj2" fmla="val 296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HW</a:t>
            </a:r>
            <a:r>
              <a:rPr lang="zh-CN" altLang="en-US" dirty="0" smtClean="0"/>
              <a:t>更新滞后一轮</a:t>
            </a:r>
            <a:endParaRPr lang="zh-CN" altLang="en-US" dirty="0"/>
          </a:p>
        </p:txBody>
      </p:sp>
      <p:sp>
        <p:nvSpPr>
          <p:cNvPr id="9" name="矩形 8"/>
          <p:cNvSpPr/>
          <p:nvPr/>
        </p:nvSpPr>
        <p:spPr>
          <a:xfrm>
            <a:off x="3301008" y="1965979"/>
            <a:ext cx="4608512" cy="276999"/>
          </a:xfrm>
          <a:prstGeom prst="rect">
            <a:avLst/>
          </a:prstGeom>
        </p:spPr>
        <p:txBody>
          <a:bodyPr wrap="square">
            <a:spAutoFit/>
          </a:bodyPr>
          <a:lstStyle/>
          <a:p>
            <a:r>
              <a:rPr lang="zh-CN" altLang="en-US" sz="1200" dirty="0" smtClean="0">
                <a:solidFill>
                  <a:schemeClr val="bg1">
                    <a:lumMod val="65000"/>
                  </a:schemeClr>
                </a:solidFill>
              </a:rPr>
              <a:t>本例图片出处：https</a:t>
            </a:r>
            <a:r>
              <a:rPr lang="zh-CN" altLang="en-US" sz="1200" dirty="0">
                <a:solidFill>
                  <a:schemeClr val="bg1">
                    <a:lumMod val="65000"/>
                  </a:schemeClr>
                </a:solidFill>
              </a:rPr>
              <a:t>://www.cnblogs.com/huxi2b/p/7453543.html</a:t>
            </a:r>
          </a:p>
        </p:txBody>
      </p:sp>
    </p:spTree>
    <p:extLst>
      <p:ext uri="{BB962C8B-B14F-4D97-AF65-F5344CB8AC3E}">
        <p14:creationId xmlns:p14="http://schemas.microsoft.com/office/powerpoint/2010/main" val="154064691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HW</a:t>
            </a:r>
            <a:r>
              <a:rPr lang="zh-CN" altLang="en-US" dirty="0" smtClean="0"/>
              <a:t>更新滞后</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latin typeface="+mn-ea"/>
              </a:rPr>
              <a:t>leader</a:t>
            </a:r>
            <a:r>
              <a:rPr lang="zh-CN" altLang="en-US" dirty="0" smtClean="0">
                <a:latin typeface="+mn-ea"/>
              </a:rPr>
              <a:t>的</a:t>
            </a:r>
            <a:r>
              <a:rPr lang="en-US" altLang="zh-CN" dirty="0" smtClean="0">
                <a:latin typeface="+mn-ea"/>
              </a:rPr>
              <a:t>HW</a:t>
            </a:r>
            <a:r>
              <a:rPr lang="zh-CN" altLang="en-US" dirty="0" smtClean="0">
                <a:latin typeface="+mn-ea"/>
              </a:rPr>
              <a:t>更新</a:t>
            </a:r>
            <a:r>
              <a:rPr lang="zh-CN" altLang="en-US" dirty="0">
                <a:latin typeface="+mn-ea"/>
              </a:rPr>
              <a:t>会延迟一轮：因为写入一条新消息需要等到</a:t>
            </a:r>
            <a:r>
              <a:rPr lang="en-US" altLang="zh-CN" dirty="0">
                <a:latin typeface="+mn-ea"/>
              </a:rPr>
              <a:t>ISR</a:t>
            </a:r>
            <a:r>
              <a:rPr lang="zh-CN" altLang="en-US" dirty="0">
                <a:latin typeface="+mn-ea"/>
              </a:rPr>
              <a:t>中的</a:t>
            </a:r>
            <a:r>
              <a:rPr lang="en-US" altLang="zh-CN" dirty="0">
                <a:latin typeface="+mn-ea"/>
              </a:rPr>
              <a:t>broker</a:t>
            </a:r>
            <a:r>
              <a:rPr lang="zh-CN" altLang="en-US" dirty="0">
                <a:latin typeface="+mn-ea"/>
              </a:rPr>
              <a:t>都</a:t>
            </a:r>
            <a:r>
              <a:rPr lang="en-US" altLang="zh-CN" dirty="0">
                <a:latin typeface="+mn-ea"/>
              </a:rPr>
              <a:t>fetch</a:t>
            </a:r>
            <a:r>
              <a:rPr lang="zh-CN" altLang="en-US" dirty="0">
                <a:latin typeface="+mn-ea"/>
              </a:rPr>
              <a:t>到了，这些</a:t>
            </a:r>
            <a:r>
              <a:rPr lang="en-US" altLang="zh-CN" dirty="0">
                <a:latin typeface="+mn-ea"/>
              </a:rPr>
              <a:t>ISR</a:t>
            </a:r>
            <a:r>
              <a:rPr lang="zh-CN" altLang="en-US" dirty="0">
                <a:latin typeface="+mn-ea"/>
              </a:rPr>
              <a:t>中的</a:t>
            </a:r>
            <a:r>
              <a:rPr lang="en-US" altLang="zh-CN" dirty="0">
                <a:latin typeface="+mn-ea"/>
              </a:rPr>
              <a:t>broker</a:t>
            </a:r>
            <a:r>
              <a:rPr lang="zh-CN" altLang="en-US" dirty="0">
                <a:latin typeface="+mn-ea"/>
              </a:rPr>
              <a:t>只有在下一轮的</a:t>
            </a:r>
            <a:r>
              <a:rPr lang="en-US" altLang="zh-CN" dirty="0">
                <a:latin typeface="+mn-ea"/>
              </a:rPr>
              <a:t>fetch</a:t>
            </a:r>
            <a:r>
              <a:rPr lang="zh-CN" altLang="en-US" dirty="0">
                <a:latin typeface="+mn-ea"/>
              </a:rPr>
              <a:t>时才告诉</a:t>
            </a:r>
            <a:r>
              <a:rPr lang="en-US" altLang="zh-CN" dirty="0">
                <a:latin typeface="+mn-ea"/>
              </a:rPr>
              <a:t>leader</a:t>
            </a:r>
            <a:r>
              <a:rPr lang="zh-CN" altLang="en-US" dirty="0">
                <a:latin typeface="+mn-ea"/>
              </a:rPr>
              <a:t>自身的</a:t>
            </a:r>
            <a:r>
              <a:rPr lang="en-US" altLang="zh-CN" dirty="0">
                <a:latin typeface="+mn-ea"/>
              </a:rPr>
              <a:t>LEO</a:t>
            </a:r>
            <a:r>
              <a:rPr lang="zh-CN" altLang="en-US" dirty="0">
                <a:latin typeface="+mn-ea"/>
              </a:rPr>
              <a:t>已更新。</a:t>
            </a:r>
          </a:p>
          <a:p>
            <a:pPr marL="0" indent="0">
              <a:buNone/>
            </a:pPr>
            <a:r>
              <a:rPr lang="zh-CN" altLang="en-US" dirty="0">
                <a:solidFill>
                  <a:schemeClr val="accent1"/>
                </a:solidFill>
                <a:latin typeface="+mn-ea"/>
              </a:rPr>
              <a:t>      也正是由于这个</a:t>
            </a:r>
            <a:r>
              <a:rPr lang="en-US" altLang="zh-CN" dirty="0">
                <a:solidFill>
                  <a:schemeClr val="accent1"/>
                </a:solidFill>
                <a:latin typeface="+mn-ea"/>
              </a:rPr>
              <a:t>leader</a:t>
            </a:r>
            <a:r>
              <a:rPr lang="zh-CN" altLang="en-US" dirty="0">
                <a:solidFill>
                  <a:schemeClr val="accent1"/>
                </a:solidFill>
                <a:latin typeface="+mn-ea"/>
              </a:rPr>
              <a:t>高水位的延迟一轮更新，在一些情况下会导致两种问题</a:t>
            </a:r>
            <a:r>
              <a:rPr lang="zh-CN" altLang="en-US" dirty="0" smtClean="0">
                <a:solidFill>
                  <a:schemeClr val="accent1"/>
                </a:solidFill>
                <a:latin typeface="+mn-ea"/>
              </a:rPr>
              <a:t>：数据丢失、</a:t>
            </a:r>
            <a:r>
              <a:rPr lang="zh-CN" altLang="en-US" dirty="0">
                <a:solidFill>
                  <a:schemeClr val="accent1"/>
                </a:solidFill>
                <a:latin typeface="+mn-ea"/>
              </a:rPr>
              <a:t>主备</a:t>
            </a:r>
            <a:r>
              <a:rPr lang="zh-CN" altLang="en-US" dirty="0" smtClean="0">
                <a:solidFill>
                  <a:schemeClr val="accent1"/>
                </a:solidFill>
                <a:latin typeface="+mn-ea"/>
              </a:rPr>
              <a:t>数据不一致（离散）。</a:t>
            </a:r>
            <a:endParaRPr lang="zh-CN" altLang="en-US" dirty="0">
              <a:solidFill>
                <a:schemeClr val="accent1"/>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91</a:t>
            </a:fld>
            <a:endParaRPr lang="zh-CN" altLang="en-US"/>
          </a:p>
        </p:txBody>
      </p:sp>
    </p:spTree>
    <p:extLst>
      <p:ext uri="{BB962C8B-B14F-4D97-AF65-F5344CB8AC3E}">
        <p14:creationId xmlns:p14="http://schemas.microsoft.com/office/powerpoint/2010/main" val="13915158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问题一：数据丢失</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92</a:t>
            </a:fld>
            <a:endParaRPr lang="zh-CN" altLang="en-US"/>
          </a:p>
        </p:txBody>
      </p:sp>
      <p:sp>
        <p:nvSpPr>
          <p:cNvPr id="3" name="矩形 2"/>
          <p:cNvSpPr/>
          <p:nvPr/>
        </p:nvSpPr>
        <p:spPr>
          <a:xfrm>
            <a:off x="611560" y="6021288"/>
            <a:ext cx="7272808" cy="276999"/>
          </a:xfrm>
          <a:prstGeom prst="rect">
            <a:avLst/>
          </a:prstGeom>
        </p:spPr>
        <p:txBody>
          <a:bodyPr wrap="square">
            <a:spAutoFit/>
          </a:bodyPr>
          <a:lstStyle/>
          <a:p>
            <a:r>
              <a:rPr lang="zh-CN" altLang="en-US" sz="1200" dirty="0" smtClean="0">
                <a:solidFill>
                  <a:schemeClr val="bg1">
                    <a:lumMod val="65000"/>
                  </a:schemeClr>
                </a:solidFill>
              </a:rPr>
              <a:t>原始图片出处：https</a:t>
            </a:r>
            <a:r>
              <a:rPr lang="zh-CN" altLang="en-US" sz="1200" dirty="0">
                <a:solidFill>
                  <a:schemeClr val="bg1">
                    <a:lumMod val="65000"/>
                  </a:schemeClr>
                </a:solidFill>
              </a:rPr>
              <a:t>://www.cnblogs.com/huxi2b/p/7453543.html</a:t>
            </a:r>
          </a:p>
        </p:txBody>
      </p:sp>
      <p:sp>
        <p:nvSpPr>
          <p:cNvPr id="6" name="内容占位符 5"/>
          <p:cNvSpPr>
            <a:spLocks noGrp="1"/>
          </p:cNvSpPr>
          <p:nvPr>
            <p:ph idx="1"/>
          </p:nvPr>
        </p:nvSpPr>
        <p:spPr>
          <a:xfrm>
            <a:off x="5940152" y="1196752"/>
            <a:ext cx="2746648" cy="4332387"/>
          </a:xfrm>
        </p:spPr>
        <p:txBody>
          <a:bodyPr/>
          <a:lstStyle/>
          <a:p>
            <a:pPr marL="0" indent="0">
              <a:buNone/>
            </a:pPr>
            <a:r>
              <a:rPr lang="zh-CN" altLang="en-US" dirty="0" smtClean="0"/>
              <a:t>两个</a:t>
            </a:r>
            <a:r>
              <a:rPr lang="en-US" altLang="zh-CN" dirty="0" smtClean="0"/>
              <a:t>broker</a:t>
            </a:r>
            <a:r>
              <a:rPr lang="zh-CN" altLang="en-US" dirty="0" smtClean="0"/>
              <a:t>，</a:t>
            </a:r>
            <a:r>
              <a:rPr lang="zh-CN" altLang="en-US" dirty="0"/>
              <a:t>延迟一轮</a:t>
            </a:r>
            <a:r>
              <a:rPr lang="en-US" altLang="zh-CN" dirty="0"/>
              <a:t>FETCH RPC</a:t>
            </a:r>
            <a:r>
              <a:rPr lang="zh-CN" altLang="en-US" dirty="0"/>
              <a:t>更新</a:t>
            </a:r>
            <a:r>
              <a:rPr lang="en-US" altLang="zh-CN" dirty="0"/>
              <a:t>HW</a:t>
            </a:r>
            <a:r>
              <a:rPr lang="zh-CN" altLang="en-US" dirty="0"/>
              <a:t>值的设计</a:t>
            </a:r>
            <a:r>
              <a:rPr lang="zh-CN" altLang="en-US" dirty="0" smtClean="0"/>
              <a:t>使</a:t>
            </a:r>
            <a:r>
              <a:rPr lang="en-US" altLang="zh-CN" dirty="0" smtClean="0"/>
              <a:t>follower HW</a:t>
            </a:r>
            <a:r>
              <a:rPr lang="zh-CN" altLang="en-US" dirty="0" smtClean="0"/>
              <a:t>异步</a:t>
            </a:r>
            <a:r>
              <a:rPr lang="zh-CN" altLang="en-US" dirty="0"/>
              <a:t>延迟</a:t>
            </a:r>
            <a:r>
              <a:rPr lang="zh-CN" altLang="en-US" dirty="0" smtClean="0"/>
              <a:t>更新，若该过程</a:t>
            </a:r>
            <a:r>
              <a:rPr lang="zh-CN" altLang="en-US" dirty="0"/>
              <a:t>中</a:t>
            </a:r>
            <a:r>
              <a:rPr lang="en-US" altLang="zh-CN" dirty="0" smtClean="0"/>
              <a:t>leader</a:t>
            </a:r>
            <a:r>
              <a:rPr lang="zh-CN" altLang="en-US" dirty="0" smtClean="0"/>
              <a:t>变更，成为</a:t>
            </a:r>
            <a:r>
              <a:rPr lang="zh-CN" altLang="en-US" dirty="0"/>
              <a:t>新</a:t>
            </a:r>
            <a:r>
              <a:rPr lang="en-US" altLang="zh-CN" dirty="0"/>
              <a:t>leader</a:t>
            </a:r>
            <a:r>
              <a:rPr lang="zh-CN" altLang="en-US" dirty="0"/>
              <a:t>的</a:t>
            </a:r>
            <a:r>
              <a:rPr lang="en-US" altLang="zh-CN" dirty="0"/>
              <a:t>follower</a:t>
            </a:r>
            <a:r>
              <a:rPr lang="zh-CN" altLang="en-US" dirty="0"/>
              <a:t>的</a:t>
            </a:r>
            <a:r>
              <a:rPr lang="en-US" altLang="zh-CN" dirty="0" smtClean="0"/>
              <a:t>HW</a:t>
            </a:r>
            <a:r>
              <a:rPr lang="zh-CN" altLang="en-US" dirty="0" smtClean="0"/>
              <a:t>有可能是过期</a:t>
            </a:r>
            <a:r>
              <a:rPr lang="zh-CN" altLang="en-US" dirty="0"/>
              <a:t>的，</a:t>
            </a:r>
            <a:r>
              <a:rPr lang="zh-CN" altLang="en-US" dirty="0" smtClean="0"/>
              <a:t>使</a:t>
            </a:r>
            <a:r>
              <a:rPr lang="en-US" altLang="zh-CN" dirty="0" smtClean="0"/>
              <a:t>client</a:t>
            </a:r>
            <a:r>
              <a:rPr lang="zh-CN" altLang="en-US" dirty="0" smtClean="0"/>
              <a:t>认为成功</a:t>
            </a:r>
            <a:r>
              <a:rPr lang="zh-CN" altLang="en-US" dirty="0"/>
              <a:t>提交的消息被删除。</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350" y="1386731"/>
            <a:ext cx="5453141" cy="4725144"/>
          </a:xfrm>
          <a:prstGeom prst="rect">
            <a:avLst/>
          </a:prstGeom>
        </p:spPr>
      </p:pic>
    </p:spTree>
    <p:extLst>
      <p:ext uri="{BB962C8B-B14F-4D97-AF65-F5344CB8AC3E}">
        <p14:creationId xmlns:p14="http://schemas.microsoft.com/office/powerpoint/2010/main" val="15636879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问题二：主备数据不一致</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1600" y="1487438"/>
            <a:ext cx="4464496" cy="4481902"/>
          </a:xfrm>
        </p:spPr>
      </p:pic>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93</a:t>
            </a:fld>
            <a:endParaRPr lang="zh-CN" altLang="en-US"/>
          </a:p>
        </p:txBody>
      </p:sp>
      <p:sp>
        <p:nvSpPr>
          <p:cNvPr id="6" name="矩形 5"/>
          <p:cNvSpPr/>
          <p:nvPr/>
        </p:nvSpPr>
        <p:spPr>
          <a:xfrm>
            <a:off x="611560" y="6021288"/>
            <a:ext cx="7272808" cy="276999"/>
          </a:xfrm>
          <a:prstGeom prst="rect">
            <a:avLst/>
          </a:prstGeom>
        </p:spPr>
        <p:txBody>
          <a:bodyPr wrap="square">
            <a:spAutoFit/>
          </a:bodyPr>
          <a:lstStyle/>
          <a:p>
            <a:r>
              <a:rPr lang="zh-CN" altLang="en-US" sz="1200" dirty="0" smtClean="0">
                <a:solidFill>
                  <a:schemeClr val="bg1">
                    <a:lumMod val="65000"/>
                  </a:schemeClr>
                </a:solidFill>
              </a:rPr>
              <a:t>图片出处：https</a:t>
            </a:r>
            <a:r>
              <a:rPr lang="zh-CN" altLang="en-US" sz="1200" dirty="0">
                <a:solidFill>
                  <a:schemeClr val="bg1">
                    <a:lumMod val="65000"/>
                  </a:schemeClr>
                </a:solidFill>
              </a:rPr>
              <a:t>://www.cnblogs.com/huxi2b/p/7453543.html</a:t>
            </a:r>
          </a:p>
        </p:txBody>
      </p:sp>
      <p:sp>
        <p:nvSpPr>
          <p:cNvPr id="7" name="内容占位符 5"/>
          <p:cNvSpPr txBox="1">
            <a:spLocks/>
          </p:cNvSpPr>
          <p:nvPr/>
        </p:nvSpPr>
        <p:spPr bwMode="auto">
          <a:xfrm>
            <a:off x="5602014" y="1487438"/>
            <a:ext cx="2930425" cy="4332387"/>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lvl1pPr marL="342900" indent="-342900" algn="l" rtl="0" eaLnBrk="0" fontAlgn="base" hangingPunct="0">
              <a:lnSpc>
                <a:spcPct val="120000"/>
              </a:lnSpc>
              <a:spcBef>
                <a:spcPts val="250"/>
              </a:spcBef>
              <a:spcAft>
                <a:spcPct val="0"/>
              </a:spcAft>
              <a:buClr>
                <a:schemeClr val="accent1"/>
              </a:buClr>
              <a:buSzPct val="80000"/>
              <a:buFont typeface="Wingdings 2" pitchFamily="18" charset="2"/>
              <a:buChar char="•"/>
              <a:defRPr sz="2400">
                <a:solidFill>
                  <a:schemeClr val="tx1"/>
                </a:solidFill>
                <a:latin typeface="+mn-lt"/>
                <a:ea typeface="+mn-ea"/>
                <a:cs typeface="+mn-cs"/>
              </a:defRPr>
            </a:lvl1pPr>
            <a:lvl2pPr marL="560388" indent="-200025" algn="l" rtl="0" eaLnBrk="0" fontAlgn="base" hangingPunct="0">
              <a:lnSpc>
                <a:spcPct val="120000"/>
              </a:lnSpc>
              <a:spcBef>
                <a:spcPts val="250"/>
              </a:spcBef>
              <a:spcAft>
                <a:spcPct val="0"/>
              </a:spcAft>
              <a:buClr>
                <a:schemeClr val="accent1"/>
              </a:buClr>
              <a:buSzPct val="100000"/>
              <a:buFont typeface="Verdana" pitchFamily="34" charset="0"/>
              <a:buChar char="–"/>
              <a:defRPr sz="2000">
                <a:solidFill>
                  <a:schemeClr val="tx1"/>
                </a:solidFill>
                <a:latin typeface="+mn-lt"/>
                <a:ea typeface="+mn-ea"/>
              </a:defRPr>
            </a:lvl2pPr>
            <a:lvl3pPr marL="922338" indent="-182563" algn="l" rtl="0" eaLnBrk="0" fontAlgn="base" hangingPunct="0">
              <a:lnSpc>
                <a:spcPct val="120000"/>
              </a:lnSpc>
              <a:spcBef>
                <a:spcPts val="250"/>
              </a:spcBef>
              <a:spcAft>
                <a:spcPct val="0"/>
              </a:spcAft>
              <a:buClr>
                <a:srgbClr val="ED3742"/>
              </a:buClr>
              <a:buSzPct val="100000"/>
              <a:buFont typeface="Wingdings 2" pitchFamily="18" charset="2"/>
              <a:buChar char="•"/>
              <a:defRPr sz="2000">
                <a:solidFill>
                  <a:schemeClr val="tx1"/>
                </a:solidFill>
                <a:latin typeface="+mn-lt"/>
                <a:ea typeface="+mn-ea"/>
              </a:defRPr>
            </a:lvl3pPr>
            <a:lvl4pPr marL="1284288" indent="-182563" algn="l" rtl="0" eaLnBrk="0" fontAlgn="base" hangingPunct="0">
              <a:lnSpc>
                <a:spcPct val="120000"/>
              </a:lnSpc>
              <a:spcBef>
                <a:spcPts val="225"/>
              </a:spcBef>
              <a:spcAft>
                <a:spcPct val="0"/>
              </a:spcAft>
              <a:buClr>
                <a:srgbClr val="ED3742"/>
              </a:buClr>
              <a:buSzPct val="112000"/>
              <a:buFont typeface="Verdana" pitchFamily="34" charset="0"/>
              <a:buChar char="–"/>
              <a:defRPr sz="1800">
                <a:solidFill>
                  <a:schemeClr val="tx1"/>
                </a:solidFill>
                <a:latin typeface="+mn-lt"/>
                <a:ea typeface="+mn-ea"/>
              </a:defRPr>
            </a:lvl4pPr>
            <a:lvl5pPr marL="1646238" indent="-182563" algn="l" rtl="0" eaLnBrk="0" fontAlgn="base" hangingPunct="0">
              <a:lnSpc>
                <a:spcPct val="120000"/>
              </a:lnSpc>
              <a:spcBef>
                <a:spcPts val="250"/>
              </a:spcBef>
              <a:spcAft>
                <a:spcPct val="0"/>
              </a:spcAft>
              <a:buClr>
                <a:srgbClr val="4A85BF"/>
              </a:buClr>
              <a:buSzPct val="100000"/>
              <a:buFont typeface="Wingdings 2" pitchFamily="18" charset="2"/>
              <a:buChar char="»"/>
              <a:defRPr sz="1800">
                <a:solidFill>
                  <a:schemeClr val="tx1"/>
                </a:solidFill>
                <a:latin typeface="+mn-lt"/>
                <a:ea typeface="+mn-ea"/>
              </a:defRPr>
            </a:lvl5pPr>
            <a:lvl6pPr marL="2103438" indent="-182563" algn="l" rtl="0" fontAlgn="base">
              <a:lnSpc>
                <a:spcPct val="120000"/>
              </a:lnSpc>
              <a:spcBef>
                <a:spcPts val="250"/>
              </a:spcBef>
              <a:spcAft>
                <a:spcPct val="0"/>
              </a:spcAft>
              <a:buClr>
                <a:srgbClr val="4A85BF"/>
              </a:buClr>
              <a:buSzPct val="100000"/>
              <a:buFont typeface="Wingdings 2" pitchFamily="18" charset="2"/>
              <a:defRPr sz="2000">
                <a:solidFill>
                  <a:schemeClr val="tx1"/>
                </a:solidFill>
                <a:latin typeface="+mn-lt"/>
                <a:ea typeface="+mn-ea"/>
              </a:defRPr>
            </a:lvl6pPr>
            <a:lvl7pPr marL="2560638" indent="-182563" algn="l" rtl="0" fontAlgn="base">
              <a:lnSpc>
                <a:spcPct val="120000"/>
              </a:lnSpc>
              <a:spcBef>
                <a:spcPts val="250"/>
              </a:spcBef>
              <a:spcAft>
                <a:spcPct val="0"/>
              </a:spcAft>
              <a:buClr>
                <a:srgbClr val="4A85BF"/>
              </a:buClr>
              <a:buSzPct val="100000"/>
              <a:buFont typeface="Wingdings 2" pitchFamily="18" charset="2"/>
              <a:defRPr sz="2000">
                <a:solidFill>
                  <a:schemeClr val="tx1"/>
                </a:solidFill>
                <a:latin typeface="+mn-lt"/>
                <a:ea typeface="+mn-ea"/>
              </a:defRPr>
            </a:lvl7pPr>
            <a:lvl8pPr marL="3017838" indent="-182563" algn="l" rtl="0" fontAlgn="base">
              <a:lnSpc>
                <a:spcPct val="120000"/>
              </a:lnSpc>
              <a:spcBef>
                <a:spcPts val="250"/>
              </a:spcBef>
              <a:spcAft>
                <a:spcPct val="0"/>
              </a:spcAft>
              <a:buClr>
                <a:srgbClr val="4A85BF"/>
              </a:buClr>
              <a:buSzPct val="100000"/>
              <a:buFont typeface="Wingdings 2" pitchFamily="18" charset="2"/>
              <a:defRPr sz="2000">
                <a:solidFill>
                  <a:schemeClr val="tx1"/>
                </a:solidFill>
                <a:latin typeface="+mn-lt"/>
                <a:ea typeface="+mn-ea"/>
              </a:defRPr>
            </a:lvl8pPr>
            <a:lvl9pPr marL="3475038" indent="-182563" algn="l" rtl="0" fontAlgn="base">
              <a:lnSpc>
                <a:spcPct val="120000"/>
              </a:lnSpc>
              <a:spcBef>
                <a:spcPts val="250"/>
              </a:spcBef>
              <a:spcAft>
                <a:spcPct val="0"/>
              </a:spcAft>
              <a:buClr>
                <a:srgbClr val="4A85BF"/>
              </a:buClr>
              <a:buSzPct val="100000"/>
              <a:buFont typeface="Wingdings 2" pitchFamily="18" charset="2"/>
              <a:defRPr sz="2000">
                <a:solidFill>
                  <a:schemeClr val="tx1"/>
                </a:solidFill>
                <a:latin typeface="+mn-lt"/>
                <a:ea typeface="+mn-ea"/>
              </a:defRPr>
            </a:lvl9pPr>
          </a:lstStyle>
          <a:p>
            <a:pPr marL="0" indent="0">
              <a:buFont typeface="Wingdings 2" pitchFamily="18" charset="2"/>
              <a:buNone/>
            </a:pPr>
            <a:r>
              <a:rPr lang="zh-CN" altLang="en-US" kern="0" dirty="0" smtClean="0"/>
              <a:t>备机滞后，</a:t>
            </a:r>
            <a:endParaRPr lang="en-US" altLang="zh-CN" kern="0" dirty="0" smtClean="0"/>
          </a:p>
          <a:p>
            <a:pPr marL="0" indent="0">
              <a:buFont typeface="Wingdings 2" pitchFamily="18" charset="2"/>
              <a:buNone/>
            </a:pPr>
            <a:r>
              <a:rPr lang="zh-CN" altLang="en-US" kern="0" dirty="0" smtClean="0"/>
              <a:t>主备同时宕机后，备机先恢复并独自承担</a:t>
            </a:r>
            <a:r>
              <a:rPr lang="en-US" altLang="zh-CN" kern="0" dirty="0" smtClean="0"/>
              <a:t>Leader</a:t>
            </a:r>
            <a:r>
              <a:rPr lang="zh-CN" altLang="en-US" kern="0" dirty="0" smtClean="0"/>
              <a:t>功能，此时无其他备机。备机推进日志导致</a:t>
            </a:r>
            <a:r>
              <a:rPr lang="en-US" altLang="zh-CN" kern="0" dirty="0" smtClean="0"/>
              <a:t>HW</a:t>
            </a:r>
            <a:r>
              <a:rPr lang="zh-CN" altLang="en-US" kern="0" dirty="0" smtClean="0"/>
              <a:t>赶上之前的主机，导致旧主机恢复时不再日志截断，从而主备不一致</a:t>
            </a:r>
            <a:endParaRPr lang="zh-CN" altLang="en-US" kern="0" dirty="0"/>
          </a:p>
        </p:txBody>
      </p:sp>
    </p:spTree>
    <p:extLst>
      <p:ext uri="{BB962C8B-B14F-4D97-AF65-F5344CB8AC3E}">
        <p14:creationId xmlns:p14="http://schemas.microsoft.com/office/powerpoint/2010/main" val="168349626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epoch</a:t>
            </a:r>
            <a:r>
              <a:rPr lang="zh-CN" altLang="en-US" dirty="0" smtClean="0"/>
              <a:t>取代</a:t>
            </a:r>
            <a:r>
              <a:rPr lang="en-US" altLang="zh-CN" dirty="0" smtClean="0"/>
              <a:t>HW</a:t>
            </a:r>
            <a:endParaRPr lang="zh-CN" altLang="en-US" dirty="0"/>
          </a:p>
        </p:txBody>
      </p:sp>
      <p:sp>
        <p:nvSpPr>
          <p:cNvPr id="3" name="内容占位符 2"/>
          <p:cNvSpPr>
            <a:spLocks noGrp="1"/>
          </p:cNvSpPr>
          <p:nvPr>
            <p:ph idx="1"/>
          </p:nvPr>
        </p:nvSpPr>
        <p:spPr>
          <a:xfrm>
            <a:off x="503238" y="1484784"/>
            <a:ext cx="8183562" cy="4187825"/>
          </a:xfrm>
        </p:spPr>
        <p:txBody>
          <a:bodyPr/>
          <a:lstStyle/>
          <a:p>
            <a:pPr marL="0" indent="0">
              <a:buNone/>
            </a:pPr>
            <a:r>
              <a:rPr lang="zh-CN" altLang="en-US" dirty="0" smtClean="0"/>
              <a:t>上述</a:t>
            </a:r>
            <a:r>
              <a:rPr lang="zh-CN" altLang="en-US" dirty="0"/>
              <a:t>两个</a:t>
            </a:r>
            <a:r>
              <a:rPr lang="zh-CN" altLang="en-US" dirty="0" smtClean="0"/>
              <a:t>问题根本原因：</a:t>
            </a:r>
            <a:r>
              <a:rPr lang="en-US" altLang="zh-CN" dirty="0" smtClean="0"/>
              <a:t>HW</a:t>
            </a:r>
            <a:r>
              <a:rPr lang="zh-CN" altLang="en-US" dirty="0"/>
              <a:t>值被用于衡量副本备份的成功</a:t>
            </a:r>
            <a:r>
              <a:rPr lang="zh-CN" altLang="en-US" dirty="0" smtClean="0"/>
              <a:t>与否，且在故障时指导日志截断，但</a:t>
            </a:r>
            <a:r>
              <a:rPr lang="en-US" altLang="zh-CN" dirty="0"/>
              <a:t>HW</a:t>
            </a:r>
            <a:r>
              <a:rPr lang="zh-CN" altLang="en-US" dirty="0"/>
              <a:t>值</a:t>
            </a:r>
            <a:r>
              <a:rPr lang="zh-CN" altLang="en-US" dirty="0" smtClean="0"/>
              <a:t>的异步延迟更新模式使得这</a:t>
            </a:r>
            <a:r>
              <a:rPr lang="zh-CN" altLang="en-US" dirty="0"/>
              <a:t>中间发生</a:t>
            </a:r>
            <a:r>
              <a:rPr lang="zh-CN" altLang="en-US" dirty="0" smtClean="0"/>
              <a:t>的崩溃可能</a:t>
            </a:r>
            <a:r>
              <a:rPr lang="zh-CN" altLang="en-US" dirty="0"/>
              <a:t>导致</a:t>
            </a:r>
            <a:r>
              <a:rPr lang="en-US" altLang="zh-CN" dirty="0"/>
              <a:t>HW</a:t>
            </a:r>
            <a:r>
              <a:rPr lang="zh-CN" altLang="en-US" dirty="0" smtClean="0"/>
              <a:t>值过期。</a:t>
            </a:r>
            <a:endParaRPr lang="en-US" altLang="zh-CN" dirty="0" smtClean="0"/>
          </a:p>
          <a:p>
            <a:pPr marL="0" indent="0">
              <a:buNone/>
            </a:pPr>
            <a:endParaRPr lang="en-US" altLang="zh-CN" sz="1000" dirty="0"/>
          </a:p>
          <a:p>
            <a:pPr marL="0" indent="0">
              <a:buNone/>
            </a:pPr>
            <a:r>
              <a:rPr lang="en-US" altLang="zh-CN" dirty="0">
                <a:solidFill>
                  <a:schemeClr val="accent1"/>
                </a:solidFill>
              </a:rPr>
              <a:t>Kafka</a:t>
            </a:r>
            <a:r>
              <a:rPr lang="zh-CN" altLang="en-US" dirty="0">
                <a:solidFill>
                  <a:schemeClr val="accent1"/>
                </a:solidFill>
              </a:rPr>
              <a:t>的</a:t>
            </a:r>
            <a:r>
              <a:rPr lang="en-US" altLang="zh-CN" dirty="0">
                <a:solidFill>
                  <a:schemeClr val="accent1"/>
                </a:solidFill>
              </a:rPr>
              <a:t>0.11</a:t>
            </a:r>
            <a:r>
              <a:rPr lang="zh-CN" altLang="en-US" dirty="0">
                <a:solidFill>
                  <a:schemeClr val="accent1"/>
                </a:solidFill>
              </a:rPr>
              <a:t>版本开始，设计了</a:t>
            </a:r>
            <a:r>
              <a:rPr lang="en-US" altLang="zh-CN" dirty="0">
                <a:solidFill>
                  <a:schemeClr val="accent1"/>
                </a:solidFill>
              </a:rPr>
              <a:t>leader epoch</a:t>
            </a:r>
            <a:r>
              <a:rPr lang="zh-CN" altLang="en-US" dirty="0">
                <a:solidFill>
                  <a:schemeClr val="accent1"/>
                </a:solidFill>
              </a:rPr>
              <a:t>（纪元）来代替高水位</a:t>
            </a:r>
            <a:r>
              <a:rPr lang="zh-CN" altLang="en-US" dirty="0" smtClean="0">
                <a:solidFill>
                  <a:schemeClr val="accent1"/>
                </a:solidFill>
              </a:rPr>
              <a:t>。</a:t>
            </a:r>
            <a:endParaRPr lang="en-US" altLang="zh-CN" dirty="0" smtClean="0">
              <a:solidFill>
                <a:schemeClr val="accent1"/>
              </a:solidFill>
            </a:endParaRPr>
          </a:p>
          <a:p>
            <a:pPr marL="0" indent="0">
              <a:buNone/>
            </a:pPr>
            <a:r>
              <a:rPr lang="en-US" altLang="zh-CN" dirty="0"/>
              <a:t>leader </a:t>
            </a:r>
            <a:r>
              <a:rPr lang="en-US" altLang="zh-CN" dirty="0" smtClean="0"/>
              <a:t>epoch</a:t>
            </a:r>
            <a:r>
              <a:rPr lang="zh-CN" altLang="en-US" dirty="0" smtClean="0"/>
              <a:t>：是</a:t>
            </a:r>
            <a:r>
              <a:rPr lang="zh-CN" altLang="en-US" dirty="0"/>
              <a:t>一对</a:t>
            </a:r>
            <a:r>
              <a:rPr lang="zh-CN" altLang="en-US" dirty="0" smtClean="0"/>
              <a:t>值（</a:t>
            </a:r>
            <a:r>
              <a:rPr lang="en-US" altLang="zh-CN" dirty="0"/>
              <a:t>epoch</a:t>
            </a:r>
            <a:r>
              <a:rPr lang="zh-CN" altLang="en-US" dirty="0"/>
              <a:t>，</a:t>
            </a:r>
            <a:r>
              <a:rPr lang="en-US" altLang="zh-CN" dirty="0"/>
              <a:t>offset</a:t>
            </a:r>
            <a:r>
              <a:rPr lang="zh-CN" altLang="en-US" dirty="0" smtClean="0"/>
              <a:t>），</a:t>
            </a:r>
            <a:r>
              <a:rPr lang="en-US" altLang="zh-CN" dirty="0" smtClean="0"/>
              <a:t>epoch</a:t>
            </a:r>
            <a:r>
              <a:rPr lang="zh-CN" altLang="en-US" dirty="0"/>
              <a:t>表示</a:t>
            </a:r>
            <a:r>
              <a:rPr lang="en-US" altLang="zh-CN" dirty="0"/>
              <a:t>leader</a:t>
            </a:r>
            <a:r>
              <a:rPr lang="zh-CN" altLang="en-US" dirty="0"/>
              <a:t>的版本号，从</a:t>
            </a:r>
            <a:r>
              <a:rPr lang="en-US" altLang="zh-CN" dirty="0"/>
              <a:t>0</a:t>
            </a:r>
            <a:r>
              <a:rPr lang="zh-CN" altLang="en-US" dirty="0"/>
              <a:t>开始，当</a:t>
            </a:r>
            <a:r>
              <a:rPr lang="en-US" altLang="zh-CN" dirty="0"/>
              <a:t>leader</a:t>
            </a:r>
            <a:r>
              <a:rPr lang="zh-CN" altLang="en-US" dirty="0"/>
              <a:t>变更过</a:t>
            </a:r>
            <a:r>
              <a:rPr lang="en-US" altLang="zh-CN" dirty="0"/>
              <a:t>1</a:t>
            </a:r>
            <a:r>
              <a:rPr lang="zh-CN" altLang="en-US" dirty="0"/>
              <a:t>次时</a:t>
            </a:r>
            <a:r>
              <a:rPr lang="en-US" altLang="zh-CN" dirty="0"/>
              <a:t>epoch</a:t>
            </a:r>
            <a:r>
              <a:rPr lang="zh-CN" altLang="en-US" dirty="0" smtClean="0"/>
              <a:t>就</a:t>
            </a:r>
            <a:r>
              <a:rPr lang="en-US" altLang="zh-CN" dirty="0" smtClean="0"/>
              <a:t>+1</a:t>
            </a:r>
            <a:r>
              <a:rPr lang="zh-CN" altLang="en-US" dirty="0" smtClean="0"/>
              <a:t>；</a:t>
            </a:r>
            <a:r>
              <a:rPr lang="en-US" altLang="zh-CN" dirty="0" smtClean="0"/>
              <a:t>offset</a:t>
            </a:r>
            <a:r>
              <a:rPr lang="zh-CN" altLang="en-US" dirty="0" smtClean="0"/>
              <a:t>为该</a:t>
            </a:r>
            <a:r>
              <a:rPr lang="en-US" altLang="zh-CN" dirty="0"/>
              <a:t>epoch</a:t>
            </a:r>
            <a:r>
              <a:rPr lang="zh-CN" altLang="en-US" dirty="0"/>
              <a:t>版本的</a:t>
            </a:r>
            <a:r>
              <a:rPr lang="en-US" altLang="zh-CN" dirty="0"/>
              <a:t>leader</a:t>
            </a:r>
            <a:r>
              <a:rPr lang="zh-CN" altLang="en-US" dirty="0"/>
              <a:t>写入第一条消息的位移。</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94</a:t>
            </a:fld>
            <a:endParaRPr lang="zh-CN" altLang="en-US"/>
          </a:p>
        </p:txBody>
      </p:sp>
    </p:spTree>
    <p:extLst>
      <p:ext uri="{BB962C8B-B14F-4D97-AF65-F5344CB8AC3E}">
        <p14:creationId xmlns:p14="http://schemas.microsoft.com/office/powerpoint/2010/main" val="200616587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epoch</a:t>
            </a:r>
            <a:r>
              <a:rPr lang="zh-CN" altLang="en-US" dirty="0"/>
              <a:t>取代</a:t>
            </a:r>
            <a:r>
              <a:rPr lang="en-US" altLang="zh-CN" dirty="0"/>
              <a:t>HW</a:t>
            </a:r>
            <a:endParaRPr lang="zh-CN" altLang="en-US" dirty="0"/>
          </a:p>
        </p:txBody>
      </p:sp>
      <p:sp>
        <p:nvSpPr>
          <p:cNvPr id="3" name="内容占位符 2"/>
          <p:cNvSpPr>
            <a:spLocks noGrp="1"/>
          </p:cNvSpPr>
          <p:nvPr>
            <p:ph idx="1"/>
          </p:nvPr>
        </p:nvSpPr>
        <p:spPr>
          <a:xfrm>
            <a:off x="503238" y="1557338"/>
            <a:ext cx="8183562" cy="4751982"/>
          </a:xfrm>
        </p:spPr>
        <p:txBody>
          <a:bodyPr/>
          <a:lstStyle/>
          <a:p>
            <a:pPr marL="0" indent="0">
              <a:buNone/>
            </a:pPr>
            <a:r>
              <a:rPr lang="zh-CN" altLang="en-US" dirty="0" smtClean="0"/>
              <a:t>例：假如已有两个</a:t>
            </a:r>
            <a:r>
              <a:rPr lang="en-US" altLang="zh-CN" dirty="0" smtClean="0"/>
              <a:t>epoch</a:t>
            </a:r>
            <a:r>
              <a:rPr lang="en-US" altLang="zh-CN" dirty="0" smtClean="0">
                <a:latin typeface="+mn-ea"/>
              </a:rPr>
              <a:t>——</a:t>
            </a:r>
            <a:r>
              <a:rPr lang="en-US" altLang="zh-CN" dirty="0" smtClean="0"/>
              <a:t>(0,0)</a:t>
            </a:r>
            <a:r>
              <a:rPr lang="zh-CN" altLang="en-US" dirty="0" smtClean="0"/>
              <a:t>和</a:t>
            </a:r>
            <a:r>
              <a:rPr lang="en-US" altLang="zh-CN" dirty="0" smtClean="0"/>
              <a:t>(</a:t>
            </a:r>
            <a:r>
              <a:rPr lang="en-US" altLang="zh-CN" dirty="0"/>
              <a:t>1, </a:t>
            </a:r>
            <a:r>
              <a:rPr lang="en-US" altLang="zh-CN" dirty="0" smtClean="0"/>
              <a:t>10)</a:t>
            </a:r>
            <a:r>
              <a:rPr lang="zh-CN" altLang="en-US" dirty="0" smtClean="0"/>
              <a:t>，</a:t>
            </a:r>
            <a:endParaRPr lang="zh-CN" altLang="en-US" dirty="0"/>
          </a:p>
          <a:p>
            <a:pPr marL="0" indent="0">
              <a:buNone/>
            </a:pPr>
            <a:r>
              <a:rPr lang="zh-CN" altLang="en-US" dirty="0" smtClean="0"/>
              <a:t>则说明第一</a:t>
            </a:r>
            <a:r>
              <a:rPr lang="zh-CN" altLang="en-US" dirty="0"/>
              <a:t>个</a:t>
            </a:r>
            <a:r>
              <a:rPr lang="en-US" altLang="zh-CN" dirty="0"/>
              <a:t>leader</a:t>
            </a:r>
            <a:r>
              <a:rPr lang="zh-CN" altLang="en-US" dirty="0"/>
              <a:t>从位移</a:t>
            </a:r>
            <a:r>
              <a:rPr lang="en-US" altLang="zh-CN" dirty="0"/>
              <a:t>0</a:t>
            </a:r>
            <a:r>
              <a:rPr lang="zh-CN" altLang="en-US" dirty="0"/>
              <a:t>开始写入</a:t>
            </a:r>
            <a:r>
              <a:rPr lang="zh-CN" altLang="en-US" dirty="0" smtClean="0"/>
              <a:t>消息，共</a:t>
            </a:r>
            <a:r>
              <a:rPr lang="zh-CN" altLang="en-US" dirty="0"/>
              <a:t>写</a:t>
            </a:r>
            <a:r>
              <a:rPr lang="zh-CN" altLang="en-US" dirty="0" smtClean="0"/>
              <a:t>了</a:t>
            </a:r>
            <a:r>
              <a:rPr lang="en-US" altLang="zh-CN" dirty="0" smtClean="0"/>
              <a:t>10</a:t>
            </a:r>
            <a:r>
              <a:rPr lang="zh-CN" altLang="en-US" dirty="0" smtClean="0"/>
              <a:t>条</a:t>
            </a:r>
            <a:r>
              <a:rPr lang="en-US" altLang="zh-CN" dirty="0"/>
              <a:t>[0, </a:t>
            </a:r>
            <a:r>
              <a:rPr lang="en-US" altLang="zh-CN" dirty="0" smtClean="0"/>
              <a:t>9]</a:t>
            </a:r>
            <a:r>
              <a:rPr lang="zh-CN" altLang="en-US" dirty="0" smtClean="0"/>
              <a:t>；第二</a:t>
            </a:r>
            <a:r>
              <a:rPr lang="zh-CN" altLang="en-US" dirty="0"/>
              <a:t>个</a:t>
            </a:r>
            <a:r>
              <a:rPr lang="en-US" altLang="zh-CN" dirty="0"/>
              <a:t>leader</a:t>
            </a:r>
            <a:r>
              <a:rPr lang="zh-CN" altLang="en-US" dirty="0"/>
              <a:t>版本号是</a:t>
            </a:r>
            <a:r>
              <a:rPr lang="en-US" altLang="zh-CN" dirty="0"/>
              <a:t>1</a:t>
            </a:r>
            <a:r>
              <a:rPr lang="zh-CN" altLang="en-US" dirty="0"/>
              <a:t>，从</a:t>
            </a:r>
            <a:r>
              <a:rPr lang="zh-CN" altLang="en-US" dirty="0" smtClean="0"/>
              <a:t>位移</a:t>
            </a:r>
            <a:r>
              <a:rPr lang="en-US" altLang="zh-CN" dirty="0" smtClean="0"/>
              <a:t>10</a:t>
            </a:r>
            <a:r>
              <a:rPr lang="zh-CN" altLang="en-US" dirty="0" smtClean="0"/>
              <a:t>处</a:t>
            </a:r>
            <a:r>
              <a:rPr lang="zh-CN" altLang="en-US" dirty="0"/>
              <a:t>开始写入消息。</a:t>
            </a:r>
          </a:p>
          <a:p>
            <a:pPr marL="0" indent="0">
              <a:buNone/>
            </a:pPr>
            <a:r>
              <a:rPr lang="en-US" altLang="zh-CN" dirty="0"/>
              <a:t>Leader</a:t>
            </a:r>
            <a:r>
              <a:rPr lang="zh-CN" altLang="en-US" dirty="0" smtClean="0"/>
              <a:t>端开辟专门一段</a:t>
            </a:r>
            <a:r>
              <a:rPr lang="zh-CN" altLang="en-US" dirty="0"/>
              <a:t>内存</a:t>
            </a:r>
            <a:r>
              <a:rPr lang="zh-CN" altLang="en-US" dirty="0" smtClean="0"/>
              <a:t>区域保存系统的</a:t>
            </a:r>
            <a:r>
              <a:rPr lang="en-US" altLang="zh-CN" dirty="0"/>
              <a:t>epoch</a:t>
            </a:r>
            <a:r>
              <a:rPr lang="zh-CN" altLang="en-US" dirty="0" smtClean="0"/>
              <a:t>信息，</a:t>
            </a:r>
            <a:r>
              <a:rPr lang="zh-CN" altLang="en-US" dirty="0"/>
              <a:t>并定期地写入到一个</a:t>
            </a:r>
            <a:r>
              <a:rPr lang="en-US" altLang="zh-CN" dirty="0"/>
              <a:t>checkpoint</a:t>
            </a:r>
            <a:r>
              <a:rPr lang="zh-CN" altLang="en-US" dirty="0"/>
              <a:t>文件中</a:t>
            </a:r>
            <a:r>
              <a:rPr lang="zh-CN" altLang="en-US" dirty="0" smtClean="0"/>
              <a:t>。</a:t>
            </a:r>
            <a:endParaRPr lang="en-US" altLang="zh-CN" dirty="0" smtClean="0"/>
          </a:p>
          <a:p>
            <a:pPr marL="0" indent="0">
              <a:buNone/>
            </a:pPr>
            <a:r>
              <a:rPr lang="zh-CN" altLang="en-US" dirty="0" smtClean="0"/>
              <a:t>检查点文件使得新</a:t>
            </a:r>
            <a:r>
              <a:rPr lang="en-US" altLang="zh-CN" dirty="0" smtClean="0"/>
              <a:t>leader</a:t>
            </a:r>
            <a:r>
              <a:rPr lang="zh-CN" altLang="en-US" dirty="0" smtClean="0"/>
              <a:t>可获取旧</a:t>
            </a:r>
            <a:r>
              <a:rPr lang="en-US" altLang="zh-CN" dirty="0" smtClean="0"/>
              <a:t>LEO</a:t>
            </a:r>
            <a:r>
              <a:rPr lang="zh-CN" altLang="en-US" dirty="0" smtClean="0"/>
              <a:t>，避免丢失数据；旧</a:t>
            </a:r>
            <a:r>
              <a:rPr lang="en-US" altLang="zh-CN" dirty="0" smtClean="0"/>
              <a:t>leader</a:t>
            </a:r>
            <a:r>
              <a:rPr lang="zh-CN" altLang="en-US" dirty="0" smtClean="0"/>
              <a:t>恢复时会</a:t>
            </a:r>
            <a:r>
              <a:rPr lang="en-US" altLang="zh-CN" dirty="0" smtClean="0"/>
              <a:t>fetch</a:t>
            </a:r>
            <a:r>
              <a:rPr lang="zh-CN" altLang="en-US" dirty="0" smtClean="0"/>
              <a:t>新</a:t>
            </a:r>
            <a:r>
              <a:rPr lang="en-US" altLang="zh-CN" dirty="0" smtClean="0"/>
              <a:t>leader epoch</a:t>
            </a:r>
            <a:r>
              <a:rPr lang="zh-CN" altLang="en-US" dirty="0" smtClean="0"/>
              <a:t>，发现</a:t>
            </a:r>
            <a:r>
              <a:rPr lang="en-US" altLang="zh-CN" dirty="0" smtClean="0"/>
              <a:t>leader</a:t>
            </a:r>
            <a:r>
              <a:rPr lang="zh-CN" altLang="en-US" dirty="0" smtClean="0"/>
              <a:t>变更，从而进行日志截断，避免数据不一致。</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95</a:t>
            </a:fld>
            <a:endParaRPr lang="zh-CN" altLang="en-US"/>
          </a:p>
        </p:txBody>
      </p:sp>
    </p:spTree>
    <p:extLst>
      <p:ext uri="{BB962C8B-B14F-4D97-AF65-F5344CB8AC3E}">
        <p14:creationId xmlns:p14="http://schemas.microsoft.com/office/powerpoint/2010/main" val="328616357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避免数据丢失</a:t>
            </a: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568" y="1412776"/>
            <a:ext cx="7825736" cy="4699099"/>
          </a:xfrm>
        </p:spPr>
      </p:pic>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96</a:t>
            </a:fld>
            <a:endParaRPr lang="zh-CN" altLang="en-US"/>
          </a:p>
        </p:txBody>
      </p:sp>
    </p:spTree>
    <p:extLst>
      <p:ext uri="{BB962C8B-B14F-4D97-AF65-F5344CB8AC3E}">
        <p14:creationId xmlns:p14="http://schemas.microsoft.com/office/powerpoint/2010/main" val="7857968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避免主备数据不一致</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412776"/>
            <a:ext cx="7960826" cy="4699099"/>
          </a:xfrm>
        </p:spPr>
      </p:pic>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97</a:t>
            </a:fld>
            <a:endParaRPr lang="zh-CN" altLang="en-US"/>
          </a:p>
        </p:txBody>
      </p:sp>
    </p:spTree>
    <p:extLst>
      <p:ext uri="{BB962C8B-B14F-4D97-AF65-F5344CB8AC3E}">
        <p14:creationId xmlns:p14="http://schemas.microsoft.com/office/powerpoint/2010/main" val="33033996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消息幂等性</a:t>
            </a:r>
            <a:r>
              <a:rPr lang="en-US" altLang="zh-CN" dirty="0" smtClean="0">
                <a:latin typeface="+mn-ea"/>
                <a:ea typeface="+mn-ea"/>
              </a:rPr>
              <a:t>——</a:t>
            </a:r>
            <a:r>
              <a:rPr lang="zh-CN" altLang="en-US" dirty="0" smtClean="0"/>
              <a:t>生产幂等性</a:t>
            </a:r>
            <a:endParaRPr lang="zh-CN" altLang="en-US" dirty="0"/>
          </a:p>
        </p:txBody>
      </p:sp>
      <p:sp>
        <p:nvSpPr>
          <p:cNvPr id="3" name="内容占位符 2"/>
          <p:cNvSpPr>
            <a:spLocks noGrp="1"/>
          </p:cNvSpPr>
          <p:nvPr>
            <p:ph idx="1"/>
          </p:nvPr>
        </p:nvSpPr>
        <p:spPr/>
        <p:txBody>
          <a:bodyPr/>
          <a:lstStyle/>
          <a:p>
            <a:pPr marL="0" indent="0">
              <a:buNone/>
            </a:pPr>
            <a:r>
              <a:rPr lang="zh-CN" altLang="en-US" dirty="0"/>
              <a:t>为每个</a:t>
            </a:r>
            <a:r>
              <a:rPr lang="en-US" altLang="zh-CN" dirty="0"/>
              <a:t>producer</a:t>
            </a:r>
            <a:r>
              <a:rPr lang="zh-CN" altLang="en-US" dirty="0"/>
              <a:t>分配一个</a:t>
            </a:r>
            <a:r>
              <a:rPr lang="en-US" altLang="zh-CN" dirty="0" err="1" smtClean="0"/>
              <a:t>pid</a:t>
            </a:r>
            <a:r>
              <a:rPr lang="zh-CN" altLang="en-US" dirty="0" smtClean="0"/>
              <a:t>作为其唯一标识，</a:t>
            </a:r>
            <a:r>
              <a:rPr lang="en-US" altLang="zh-CN" dirty="0" smtClean="0"/>
              <a:t>producer</a:t>
            </a:r>
            <a:r>
              <a:rPr lang="zh-CN" altLang="en-US" dirty="0"/>
              <a:t>会为</a:t>
            </a:r>
            <a:r>
              <a:rPr lang="zh-CN" altLang="en-US" dirty="0" smtClean="0"/>
              <a:t>每个</a:t>
            </a:r>
            <a:r>
              <a:rPr lang="en-US" altLang="zh-CN" dirty="0"/>
              <a:t>&lt;topic</a:t>
            </a:r>
            <a:r>
              <a:rPr lang="en-US" altLang="zh-CN" dirty="0" smtClean="0"/>
              <a:t>, partition</a:t>
            </a:r>
            <a:r>
              <a:rPr lang="en-US" altLang="zh-CN" dirty="0"/>
              <a:t>&gt;</a:t>
            </a:r>
            <a:r>
              <a:rPr lang="zh-CN" altLang="en-US" dirty="0"/>
              <a:t>维护一个单调递增的</a:t>
            </a:r>
            <a:r>
              <a:rPr lang="en-US" altLang="zh-CN" dirty="0" err="1" smtClean="0"/>
              <a:t>seq</a:t>
            </a:r>
            <a:r>
              <a:rPr lang="zh-CN" altLang="en-US" dirty="0" smtClean="0"/>
              <a:t>值。</a:t>
            </a:r>
            <a:endParaRPr lang="en-US" altLang="zh-CN" dirty="0" smtClean="0"/>
          </a:p>
          <a:p>
            <a:pPr marL="0" indent="0">
              <a:buNone/>
            </a:pPr>
            <a:endParaRPr lang="en-US" altLang="zh-CN" dirty="0"/>
          </a:p>
          <a:p>
            <a:pPr marL="0" indent="0">
              <a:buNone/>
            </a:pPr>
            <a:r>
              <a:rPr lang="zh-CN" altLang="en-US" dirty="0" smtClean="0"/>
              <a:t>类似</a:t>
            </a:r>
            <a:r>
              <a:rPr lang="zh-CN" altLang="en-US" dirty="0"/>
              <a:t>的，</a:t>
            </a:r>
            <a:r>
              <a:rPr lang="en-US" altLang="zh-CN" dirty="0"/>
              <a:t>broker</a:t>
            </a:r>
            <a:r>
              <a:rPr lang="zh-CN" altLang="en-US" dirty="0" smtClean="0"/>
              <a:t>也为</a:t>
            </a:r>
            <a:r>
              <a:rPr lang="zh-CN" altLang="en-US" dirty="0"/>
              <a:t>每个</a:t>
            </a:r>
            <a:r>
              <a:rPr lang="en-US" altLang="zh-CN" dirty="0"/>
              <a:t>&lt;</a:t>
            </a:r>
            <a:r>
              <a:rPr lang="en-US" altLang="zh-CN" dirty="0" err="1"/>
              <a:t>pid</a:t>
            </a:r>
            <a:r>
              <a:rPr lang="en-US" altLang="zh-CN" dirty="0" smtClean="0"/>
              <a:t>, topic, partition</a:t>
            </a:r>
            <a:r>
              <a:rPr lang="en-US" altLang="zh-CN" dirty="0"/>
              <a:t>&gt;</a:t>
            </a:r>
            <a:r>
              <a:rPr lang="zh-CN" altLang="en-US" dirty="0" smtClean="0"/>
              <a:t>记录自身接收过的最新</a:t>
            </a:r>
            <a:r>
              <a:rPr lang="en-US" altLang="zh-CN" dirty="0" err="1" smtClean="0"/>
              <a:t>seq</a:t>
            </a:r>
            <a:r>
              <a:rPr lang="zh-CN" altLang="en-US" dirty="0" smtClean="0"/>
              <a:t>。</a:t>
            </a:r>
            <a:endParaRPr lang="en-US" altLang="zh-CN" dirty="0" smtClean="0"/>
          </a:p>
          <a:p>
            <a:pPr marL="0" indent="0">
              <a:buNone/>
            </a:pPr>
            <a:endParaRPr lang="en-US" altLang="zh-CN" dirty="0"/>
          </a:p>
          <a:p>
            <a:pPr marL="0" indent="0">
              <a:buNone/>
            </a:pPr>
            <a:r>
              <a:rPr lang="zh-CN" altLang="en-US" dirty="0" smtClean="0"/>
              <a:t>当</a:t>
            </a:r>
            <a:r>
              <a:rPr lang="en-US" altLang="zh-CN" dirty="0" smtClean="0"/>
              <a:t>Producer</a:t>
            </a:r>
            <a:r>
              <a:rPr lang="zh-CN" altLang="en-US" dirty="0" smtClean="0"/>
              <a:t>的</a:t>
            </a:r>
            <a:r>
              <a:rPr lang="en-US" altLang="zh-CN" dirty="0" err="1" smtClean="0"/>
              <a:t>seq</a:t>
            </a:r>
            <a:r>
              <a:rPr lang="en-US" altLang="zh-CN" dirty="0" smtClean="0"/>
              <a:t> </a:t>
            </a:r>
            <a:r>
              <a:rPr lang="en-US" altLang="zh-CN" dirty="0"/>
              <a:t>== broker_seq+1</a:t>
            </a:r>
            <a:r>
              <a:rPr lang="zh-CN" altLang="en-US" dirty="0"/>
              <a:t>时，</a:t>
            </a:r>
            <a:r>
              <a:rPr lang="en-US" altLang="zh-CN" dirty="0"/>
              <a:t>broker</a:t>
            </a:r>
            <a:r>
              <a:rPr lang="zh-CN" altLang="en-US" dirty="0" smtClean="0"/>
              <a:t>才接受</a:t>
            </a:r>
            <a:r>
              <a:rPr lang="zh-CN" altLang="en-US" dirty="0"/>
              <a:t>该消息。</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98</a:t>
            </a:fld>
            <a:endParaRPr lang="zh-CN" altLang="en-US"/>
          </a:p>
        </p:txBody>
      </p:sp>
    </p:spTree>
    <p:extLst>
      <p:ext uri="{BB962C8B-B14F-4D97-AF65-F5344CB8AC3E}">
        <p14:creationId xmlns:p14="http://schemas.microsoft.com/office/powerpoint/2010/main" val="301400241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消息幂等性</a:t>
            </a:r>
            <a:r>
              <a:rPr lang="en-US" altLang="zh-CN" dirty="0" smtClean="0">
                <a:latin typeface="+mn-ea"/>
                <a:ea typeface="+mn-ea"/>
              </a:rPr>
              <a:t>——</a:t>
            </a:r>
            <a:r>
              <a:rPr lang="zh-CN" altLang="en-US" dirty="0" smtClean="0"/>
              <a:t>消费幂等性</a:t>
            </a:r>
            <a:endParaRPr lang="zh-CN" altLang="en-US" dirty="0"/>
          </a:p>
        </p:txBody>
      </p:sp>
      <p:sp>
        <p:nvSpPr>
          <p:cNvPr id="3" name="内容占位符 2"/>
          <p:cNvSpPr>
            <a:spLocks noGrp="1"/>
          </p:cNvSpPr>
          <p:nvPr>
            <p:ph idx="1"/>
          </p:nvPr>
        </p:nvSpPr>
        <p:spPr>
          <a:xfrm>
            <a:off x="503238" y="1557338"/>
            <a:ext cx="8183562" cy="4751982"/>
          </a:xfrm>
        </p:spPr>
        <p:txBody>
          <a:bodyPr/>
          <a:lstStyle/>
          <a:p>
            <a:pPr marL="0" indent="0">
              <a:buNone/>
            </a:pPr>
            <a:r>
              <a:rPr lang="zh-CN" altLang="en-US" dirty="0" smtClean="0">
                <a:solidFill>
                  <a:schemeClr val="accent1"/>
                </a:solidFill>
              </a:rPr>
              <a:t>消息</a:t>
            </a:r>
            <a:r>
              <a:rPr lang="zh-CN" altLang="en-US" dirty="0">
                <a:solidFill>
                  <a:schemeClr val="accent1"/>
                </a:solidFill>
              </a:rPr>
              <a:t>消费的可靠性：</a:t>
            </a:r>
            <a:r>
              <a:rPr lang="zh-CN" altLang="en-US" dirty="0"/>
              <a:t>消息的读取进度由</a:t>
            </a:r>
            <a:r>
              <a:rPr lang="en-US" altLang="zh-CN" dirty="0"/>
              <a:t>offset</a:t>
            </a:r>
            <a:r>
              <a:rPr lang="zh-CN" altLang="en-US" dirty="0"/>
              <a:t>提供，</a:t>
            </a:r>
            <a:r>
              <a:rPr lang="en-US" altLang="zh-CN" dirty="0"/>
              <a:t>offset</a:t>
            </a:r>
            <a:r>
              <a:rPr lang="zh-CN" altLang="en-US" dirty="0"/>
              <a:t>可以由消费者自己维护，也可以由</a:t>
            </a:r>
            <a:r>
              <a:rPr lang="en-US" altLang="zh-CN" dirty="0"/>
              <a:t>zookeeper</a:t>
            </a:r>
            <a:r>
              <a:rPr lang="zh-CN" altLang="en-US" dirty="0"/>
              <a:t>维护。如果消费后</a:t>
            </a:r>
            <a:r>
              <a:rPr lang="en-US" altLang="zh-CN" dirty="0"/>
              <a:t>consumer</a:t>
            </a:r>
            <a:r>
              <a:rPr lang="zh-CN" altLang="en-US" dirty="0"/>
              <a:t>宕机，且</a:t>
            </a:r>
            <a:r>
              <a:rPr lang="en-US" altLang="zh-CN" dirty="0"/>
              <a:t>offset</a:t>
            </a:r>
            <a:r>
              <a:rPr lang="zh-CN" altLang="en-US" dirty="0"/>
              <a:t>没有及时写回，则有可能发生重复读</a:t>
            </a:r>
            <a:r>
              <a:rPr lang="zh-CN" altLang="en-US" dirty="0" smtClean="0"/>
              <a:t>。</a:t>
            </a:r>
            <a:endParaRPr lang="en-US" altLang="zh-CN" dirty="0" smtClean="0"/>
          </a:p>
          <a:p>
            <a:pPr marL="0" indent="0">
              <a:buNone/>
            </a:pPr>
            <a:endParaRPr lang="en-US" altLang="zh-CN" dirty="0" smtClean="0"/>
          </a:p>
          <a:p>
            <a:pPr marL="0" indent="0">
              <a:buNone/>
            </a:pPr>
            <a:r>
              <a:rPr lang="zh-CN" altLang="en-US" dirty="0" smtClean="0"/>
              <a:t>解决方法：</a:t>
            </a:r>
            <a:endParaRPr lang="en-US" altLang="zh-CN" dirty="0" smtClean="0"/>
          </a:p>
          <a:p>
            <a:pPr marL="0" indent="0">
              <a:buNone/>
            </a:pPr>
            <a:r>
              <a:rPr lang="zh-CN" altLang="en-US" dirty="0" smtClean="0"/>
              <a:t>（</a:t>
            </a:r>
            <a:r>
              <a:rPr lang="en-US" altLang="zh-CN" dirty="0" smtClean="0"/>
              <a:t>1</a:t>
            </a:r>
            <a:r>
              <a:rPr lang="zh-CN" altLang="en-US" dirty="0" smtClean="0"/>
              <a:t>）通过</a:t>
            </a:r>
            <a:r>
              <a:rPr lang="zh-CN" altLang="en-US" dirty="0"/>
              <a:t>调整</a:t>
            </a:r>
            <a:r>
              <a:rPr lang="en-US" altLang="zh-CN" dirty="0"/>
              <a:t>commit offset</a:t>
            </a:r>
            <a:r>
              <a:rPr lang="zh-CN" altLang="en-US" dirty="0"/>
              <a:t>的周期、阈值缓解</a:t>
            </a:r>
            <a:r>
              <a:rPr lang="zh-CN" altLang="en-US" dirty="0" smtClean="0"/>
              <a:t>；</a:t>
            </a:r>
            <a:endParaRPr lang="en-US" altLang="zh-CN" dirty="0" smtClean="0"/>
          </a:p>
          <a:p>
            <a:pPr marL="0" indent="0">
              <a:buNone/>
            </a:pPr>
            <a:r>
              <a:rPr lang="zh-CN" altLang="en-US" dirty="0" smtClean="0"/>
              <a:t>（</a:t>
            </a:r>
            <a:r>
              <a:rPr lang="en-US" altLang="zh-CN" dirty="0" smtClean="0"/>
              <a:t>2</a:t>
            </a:r>
            <a:r>
              <a:rPr lang="zh-CN" altLang="en-US" dirty="0" smtClean="0"/>
              <a:t>）消费者</a:t>
            </a:r>
            <a:r>
              <a:rPr lang="zh-CN" altLang="en-US" dirty="0"/>
              <a:t>自己把消费和</a:t>
            </a:r>
            <a:r>
              <a:rPr lang="en-US" altLang="zh-CN" dirty="0"/>
              <a:t>commit offset</a:t>
            </a:r>
            <a:r>
              <a:rPr lang="zh-CN" altLang="en-US" dirty="0"/>
              <a:t>做成一个事务（消费者事务），但是对性能有影响。</a:t>
            </a:r>
            <a:endParaRPr lang="zh-CN" altLang="en-US" dirty="0">
              <a:latin typeface="+mn-ea"/>
            </a:endParaRPr>
          </a:p>
          <a:p>
            <a:pPr marL="0" indent="0">
              <a:buNone/>
            </a:pPr>
            <a:endParaRPr lang="en-US" altLang="zh-CN" dirty="0" smtClean="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99</a:t>
            </a:fld>
            <a:endParaRPr lang="zh-CN" altLang="en-US"/>
          </a:p>
        </p:txBody>
      </p:sp>
    </p:spTree>
    <p:extLst>
      <p:ext uri="{BB962C8B-B14F-4D97-AF65-F5344CB8AC3E}">
        <p14:creationId xmlns:p14="http://schemas.microsoft.com/office/powerpoint/2010/main" val="42353614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点">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标题在上文本框在下">
  <a:themeElements>
    <a:clrScheme name="标题在上文本框在下 1">
      <a:dk1>
        <a:srgbClr val="000000"/>
      </a:dk1>
      <a:lt1>
        <a:srgbClr val="FFFFFF"/>
      </a:lt1>
      <a:dk2>
        <a:srgbClr val="323232"/>
      </a:dk2>
      <a:lt2>
        <a:srgbClr val="E3DED1"/>
      </a:lt2>
      <a:accent1>
        <a:srgbClr val="F07F09"/>
      </a:accent1>
      <a:accent2>
        <a:srgbClr val="9F2936"/>
      </a:accent2>
      <a:accent3>
        <a:srgbClr val="FFFFFF"/>
      </a:accent3>
      <a:accent4>
        <a:srgbClr val="000000"/>
      </a:accent4>
      <a:accent5>
        <a:srgbClr val="F6C0AA"/>
      </a:accent5>
      <a:accent6>
        <a:srgbClr val="902430"/>
      </a:accent6>
      <a:hlink>
        <a:srgbClr val="6B9F25"/>
      </a:hlink>
      <a:folHlink>
        <a:srgbClr val="B26B02"/>
      </a:folHlink>
    </a:clrScheme>
    <a:fontScheme name="标题在上文本框在下">
      <a:majorFont>
        <a:latin typeface="Verdana"/>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标题在上文本框在下 1">
        <a:dk1>
          <a:srgbClr val="000000"/>
        </a:dk1>
        <a:lt1>
          <a:srgbClr val="FFFFFF"/>
        </a:lt1>
        <a:dk2>
          <a:srgbClr val="323232"/>
        </a:dk2>
        <a:lt2>
          <a:srgbClr val="E3DED1"/>
        </a:lt2>
        <a:accent1>
          <a:srgbClr val="F07F09"/>
        </a:accent1>
        <a:accent2>
          <a:srgbClr val="9F2936"/>
        </a:accent2>
        <a:accent3>
          <a:srgbClr val="FFFFFF"/>
        </a:accent3>
        <a:accent4>
          <a:srgbClr val="000000"/>
        </a:accent4>
        <a:accent5>
          <a:srgbClr val="F6C0AA"/>
        </a:accent5>
        <a:accent6>
          <a:srgbClr val="902430"/>
        </a:accent6>
        <a:hlink>
          <a:srgbClr val="6B9F25"/>
        </a:hlink>
        <a:folHlink>
          <a:srgbClr val="B26B0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5149</TotalTime>
  <Words>7629</Words>
  <Application>Microsoft Office PowerPoint</Application>
  <PresentationFormat>全屏显示(4:3)</PresentationFormat>
  <Paragraphs>677</Paragraphs>
  <Slides>109</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109</vt:i4>
      </vt:variant>
    </vt:vector>
  </HeadingPairs>
  <TitlesOfParts>
    <vt:vector size="121" baseType="lpstr">
      <vt:lpstr>Arial Unicode MS</vt:lpstr>
      <vt:lpstr>黑体</vt:lpstr>
      <vt:lpstr>宋体</vt:lpstr>
      <vt:lpstr>Microsoft YaHei</vt:lpstr>
      <vt:lpstr>Microsoft YaHei</vt:lpstr>
      <vt:lpstr>Arial</vt:lpstr>
      <vt:lpstr>Calibri</vt:lpstr>
      <vt:lpstr>Verdana</vt:lpstr>
      <vt:lpstr>Wingdings</vt:lpstr>
      <vt:lpstr>Wingdings 2</vt:lpstr>
      <vt:lpstr>视点</vt:lpstr>
      <vt:lpstr>标题在上文本框在下</vt:lpstr>
      <vt:lpstr>现代数据管理理论与技术  潘鹏</vt:lpstr>
      <vt:lpstr>学习内容</vt:lpstr>
      <vt:lpstr>Storm</vt:lpstr>
      <vt:lpstr>问题背景</vt:lpstr>
      <vt:lpstr>Storm VS. hadoop</vt:lpstr>
      <vt:lpstr>Storm典型应用</vt:lpstr>
      <vt:lpstr>Storm在淘宝的应用</vt:lpstr>
      <vt:lpstr>Storm设计思想</vt:lpstr>
      <vt:lpstr>Storm特性</vt:lpstr>
      <vt:lpstr>Storm运行原理示意</vt:lpstr>
      <vt:lpstr>Storm运行原理示意</vt:lpstr>
      <vt:lpstr>Storm编程模型</vt:lpstr>
      <vt:lpstr>Strom编程模型</vt:lpstr>
      <vt:lpstr>Strom编程模型</vt:lpstr>
      <vt:lpstr>Strom编程模型</vt:lpstr>
      <vt:lpstr>Topology</vt:lpstr>
      <vt:lpstr>Storm体系结构</vt:lpstr>
      <vt:lpstr>Storm体系结构</vt:lpstr>
      <vt:lpstr>Storm体系结构</vt:lpstr>
      <vt:lpstr>Storm体系结构</vt:lpstr>
      <vt:lpstr>Storm任务分派与执行</vt:lpstr>
      <vt:lpstr>Task分派与执行</vt:lpstr>
      <vt:lpstr>Topology执行流程</vt:lpstr>
      <vt:lpstr>Topology运行流程</vt:lpstr>
      <vt:lpstr>Topology运行流程</vt:lpstr>
      <vt:lpstr>Storm的Stream Grouping策略</vt:lpstr>
      <vt:lpstr>Storm的Stream Grouping策略</vt:lpstr>
      <vt:lpstr>Worker超时机制</vt:lpstr>
      <vt:lpstr>消息处理保障机制</vt:lpstr>
      <vt:lpstr>记录级容错</vt:lpstr>
      <vt:lpstr>记录级容错——acker</vt:lpstr>
      <vt:lpstr>Acker追踪原理</vt:lpstr>
      <vt:lpstr>Acker追踪原理</vt:lpstr>
      <vt:lpstr>Acker追踪原理</vt:lpstr>
      <vt:lpstr>Acker追踪原理</vt:lpstr>
      <vt:lpstr>Acker追踪原理</vt:lpstr>
      <vt:lpstr>Acker追踪原理</vt:lpstr>
      <vt:lpstr>Acker追踪原理</vt:lpstr>
      <vt:lpstr>Acker追踪原理</vt:lpstr>
      <vt:lpstr>Storm应用实例</vt:lpstr>
      <vt:lpstr>Storm应用实例：实时微博热词统计</vt:lpstr>
      <vt:lpstr>Storm应用实例：实时微博热词统计</vt:lpstr>
      <vt:lpstr>Storm应用实例：实时微博热词统计</vt:lpstr>
      <vt:lpstr>Storm应用实例：实时微博热词统计</vt:lpstr>
      <vt:lpstr>Storm应用实例：实时微博热词统计</vt:lpstr>
      <vt:lpstr>Storm应用实例：实时微博热词统计</vt:lpstr>
      <vt:lpstr>Storm应用实例：实时微博热词统计</vt:lpstr>
      <vt:lpstr>Storm应用实例：实时微博热词统计</vt:lpstr>
      <vt:lpstr>Storm应用实例：实时微博热词统计</vt:lpstr>
      <vt:lpstr>Storm应用实例：实时微博热词统计</vt:lpstr>
      <vt:lpstr>Storm运用于迭代算法的案例</vt:lpstr>
      <vt:lpstr>Storm运用于迭代算法的案例</vt:lpstr>
      <vt:lpstr>Storm运用于迭代算法的案例</vt:lpstr>
      <vt:lpstr>Kafka</vt:lpstr>
      <vt:lpstr>Kafka基本思想          应用场景          基本特性</vt:lpstr>
      <vt:lpstr>Kafka分布式发布订阅消息系统</vt:lpstr>
      <vt:lpstr>Kafka分布式发布订阅消息系统</vt:lpstr>
      <vt:lpstr>Kafka典型应用场景</vt:lpstr>
      <vt:lpstr>Kafka典型应用场景</vt:lpstr>
      <vt:lpstr>Kafka的特性</vt:lpstr>
      <vt:lpstr>Kafka平台          消息          架构</vt:lpstr>
      <vt:lpstr>Kafka平台</vt:lpstr>
      <vt:lpstr>Kafka消息的组织形式</vt:lpstr>
      <vt:lpstr>Kafka消息的组织形式</vt:lpstr>
      <vt:lpstr>Kafka消息的组织形式</vt:lpstr>
      <vt:lpstr>Kafka消息的组织形式</vt:lpstr>
      <vt:lpstr>Kafka体系架构</vt:lpstr>
      <vt:lpstr>Kafka体系架构</vt:lpstr>
      <vt:lpstr>Kafka消息分发</vt:lpstr>
      <vt:lpstr>Kafka消息分发</vt:lpstr>
      <vt:lpstr>Kafka消息分发</vt:lpstr>
      <vt:lpstr>Partition与consumer数量设置</vt:lpstr>
      <vt:lpstr>Kafka vs. 传统消息系统</vt:lpstr>
      <vt:lpstr>Kafka vs. 传统消息系统</vt:lpstr>
      <vt:lpstr>Kafka vs. 传统消息系统</vt:lpstr>
      <vt:lpstr>Partition副本机制</vt:lpstr>
      <vt:lpstr>Partition副本机制</vt:lpstr>
      <vt:lpstr>Partition副本机制</vt:lpstr>
      <vt:lpstr>Partition副本机制</vt:lpstr>
      <vt:lpstr>Kafka消息分发</vt:lpstr>
      <vt:lpstr>Kafka多副本同步</vt:lpstr>
      <vt:lpstr>Kafka容错技术</vt:lpstr>
      <vt:lpstr>Leader与follower切换导致异常</vt:lpstr>
      <vt:lpstr>日志末端位移LEO、高水位HW</vt:lpstr>
      <vt:lpstr>水位的保存</vt:lpstr>
      <vt:lpstr>两套LEO的更新</vt:lpstr>
      <vt:lpstr>Leader和follower的HW更新</vt:lpstr>
      <vt:lpstr>Leader及follower的HW更新</vt:lpstr>
      <vt:lpstr>Leader及follower的HW更新</vt:lpstr>
      <vt:lpstr>LEO及HW更新举例</vt:lpstr>
      <vt:lpstr>HW更新滞后</vt:lpstr>
      <vt:lpstr>问题一：数据丢失</vt:lpstr>
      <vt:lpstr>问题二：主备数据不一致</vt:lpstr>
      <vt:lpstr>epoch取代HW</vt:lpstr>
      <vt:lpstr>epoch取代HW</vt:lpstr>
      <vt:lpstr>避免数据丢失</vt:lpstr>
      <vt:lpstr>避免主备数据不一致</vt:lpstr>
      <vt:lpstr>消息幂等性——生产幂等性</vt:lpstr>
      <vt:lpstr>消息幂等性——消费幂等性</vt:lpstr>
      <vt:lpstr>消费offset的保存</vt:lpstr>
      <vt:lpstr>事务性/原子性广播</vt:lpstr>
      <vt:lpstr>事务性/原子性广播</vt:lpstr>
      <vt:lpstr>事务性/原子性广播</vt:lpstr>
      <vt:lpstr>事务性/原子性广播</vt:lpstr>
      <vt:lpstr>事务数据流</vt:lpstr>
      <vt:lpstr>Kafka与zookeeper</vt:lpstr>
      <vt:lpstr>Kafka与zookeeper</vt:lpstr>
      <vt:lpstr>Kafka与zookeeper</vt:lpstr>
      <vt:lpstr>参考资料</vt:lpstr>
    </vt:vector>
  </TitlesOfParts>
  <Company>lsr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多结构化数据管理</dc:title>
  <dc:creator>panppl</dc:creator>
  <cp:lastModifiedBy>微软用户</cp:lastModifiedBy>
  <cp:revision>889</cp:revision>
  <dcterms:created xsi:type="dcterms:W3CDTF">2012-06-05T07:26:34Z</dcterms:created>
  <dcterms:modified xsi:type="dcterms:W3CDTF">2019-10-29T07:10:27Z</dcterms:modified>
</cp:coreProperties>
</file>