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32" r:id="rId2"/>
    <p:sldId id="463" r:id="rId3"/>
    <p:sldId id="457" r:id="rId4"/>
    <p:sldId id="429" r:id="rId5"/>
    <p:sldId id="427" r:id="rId6"/>
    <p:sldId id="458" r:id="rId7"/>
    <p:sldId id="382" r:id="rId8"/>
    <p:sldId id="459" r:id="rId9"/>
    <p:sldId id="461" r:id="rId10"/>
    <p:sldId id="462" r:id="rId11"/>
    <p:sldId id="428" r:id="rId12"/>
    <p:sldId id="451" r:id="rId13"/>
    <p:sldId id="430" r:id="rId14"/>
    <p:sldId id="448" r:id="rId15"/>
    <p:sldId id="449" r:id="rId16"/>
    <p:sldId id="450" r:id="rId17"/>
    <p:sldId id="431" r:id="rId18"/>
    <p:sldId id="346" r:id="rId19"/>
    <p:sldId id="347" r:id="rId20"/>
    <p:sldId id="348" r:id="rId21"/>
    <p:sldId id="349" r:id="rId22"/>
    <p:sldId id="344" r:id="rId23"/>
    <p:sldId id="345" r:id="rId24"/>
    <p:sldId id="386" r:id="rId25"/>
    <p:sldId id="389" r:id="rId26"/>
    <p:sldId id="392" r:id="rId27"/>
    <p:sldId id="395" r:id="rId28"/>
    <p:sldId id="396" r:id="rId29"/>
    <p:sldId id="398" r:id="rId30"/>
    <p:sldId id="397" r:id="rId31"/>
    <p:sldId id="339" r:id="rId32"/>
    <p:sldId id="400" r:id="rId33"/>
    <p:sldId id="404" r:id="rId34"/>
    <p:sldId id="355" r:id="rId35"/>
    <p:sldId id="402" r:id="rId36"/>
    <p:sldId id="403" r:id="rId37"/>
    <p:sldId id="394" r:id="rId38"/>
    <p:sldId id="406" r:id="rId39"/>
    <p:sldId id="408" r:id="rId40"/>
    <p:sldId id="409" r:id="rId41"/>
    <p:sldId id="357" r:id="rId42"/>
    <p:sldId id="410" r:id="rId43"/>
    <p:sldId id="446" r:id="rId44"/>
    <p:sldId id="413" r:id="rId45"/>
    <p:sldId id="415" r:id="rId46"/>
    <p:sldId id="417" r:id="rId47"/>
    <p:sldId id="358" r:id="rId48"/>
    <p:sldId id="418" r:id="rId49"/>
    <p:sldId id="421" r:id="rId50"/>
    <p:sldId id="422" r:id="rId51"/>
    <p:sldId id="423" r:id="rId52"/>
    <p:sldId id="419" r:id="rId53"/>
    <p:sldId id="447" r:id="rId54"/>
    <p:sldId id="433" r:id="rId55"/>
    <p:sldId id="452" r:id="rId56"/>
    <p:sldId id="434" r:id="rId57"/>
    <p:sldId id="436" r:id="rId58"/>
    <p:sldId id="437" r:id="rId59"/>
    <p:sldId id="453" r:id="rId60"/>
    <p:sldId id="455" r:id="rId61"/>
  </p:sldIdLst>
  <p:sldSz cx="9144000" cy="6858000" type="screen4x3"/>
  <p:notesSz cx="6858000" cy="97742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A8A4FE"/>
    <a:srgbClr val="9A90FA"/>
    <a:srgbClr val="FFFFFF"/>
    <a:srgbClr val="99FFCC"/>
    <a:srgbClr val="E8C9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0744" autoAdjust="0"/>
  </p:normalViewPr>
  <p:slideViewPr>
    <p:cSldViewPr>
      <p:cViewPr varScale="1">
        <p:scale>
          <a:sx n="54" d="100"/>
          <a:sy n="54" d="100"/>
        </p:scale>
        <p:origin x="-139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90"/>
      </p:cViewPr>
      <p:guideLst>
        <p:guide orient="horz" pos="307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3.xml"/><Relationship Id="rId3" Type="http://schemas.openxmlformats.org/officeDocument/2006/relationships/slide" Target="slides/slide12.xml"/><Relationship Id="rId7" Type="http://schemas.openxmlformats.org/officeDocument/2006/relationships/slide" Target="slides/slide38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6" Type="http://schemas.openxmlformats.org/officeDocument/2006/relationships/slide" Target="slides/slide17.xml"/><Relationship Id="rId5" Type="http://schemas.openxmlformats.org/officeDocument/2006/relationships/slide" Target="slides/slide16.xml"/><Relationship Id="rId4" Type="http://schemas.openxmlformats.org/officeDocument/2006/relationships/slide" Target="slides/slide15.xml"/><Relationship Id="rId9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32859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5353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(1) </a:t>
            </a:r>
            <a:r>
              <a:rPr lang="zh-CN" altLang="en-US" dirty="0" smtClean="0"/>
              <a:t>单播 </a:t>
            </a:r>
            <a:r>
              <a:rPr lang="en-US" altLang="zh-CN" dirty="0" smtClean="0"/>
              <a:t>TCP-Friendly </a:t>
            </a:r>
            <a:r>
              <a:rPr lang="zh-CN" altLang="en-US" dirty="0" smtClean="0"/>
              <a:t>的定义</a:t>
            </a:r>
            <a:r>
              <a:rPr lang="en-US" altLang="zh-CN" dirty="0" smtClean="0"/>
              <a:t>:</a:t>
            </a:r>
            <a:r>
              <a:rPr lang="zh-CN" altLang="en-US" dirty="0" smtClean="0"/>
              <a:t>在相同网络条件下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如果一个单播流量对其他并存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流量的长期吞吐量</a:t>
            </a:r>
          </a:p>
          <a:p>
            <a:r>
              <a:rPr lang="zh-CN" altLang="en-US" dirty="0" smtClean="0"/>
              <a:t>的影响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)</a:t>
            </a:r>
            <a:r>
              <a:rPr lang="zh-CN" altLang="en-US" dirty="0" smtClean="0"/>
              <a:t>不大于另外一个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流量对后者的影响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此单播流量被认为是 </a:t>
            </a:r>
            <a:r>
              <a:rPr lang="en-US" altLang="zh-CN" dirty="0" smtClean="0"/>
              <a:t>TCP-Friendly.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组播</a:t>
            </a:r>
            <a:r>
              <a:rPr lang="en-US" altLang="zh-CN" dirty="0" smtClean="0"/>
              <a:t>TCP-Friendly:</a:t>
            </a:r>
            <a:r>
              <a:rPr lang="zh-CN" altLang="en-US" dirty="0" smtClean="0"/>
              <a:t>在发送端与每个接收端之间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如果流量具有单播流量 </a:t>
            </a:r>
            <a:r>
              <a:rPr lang="en-US" altLang="zh-CN" dirty="0" smtClean="0"/>
              <a:t>TCP-Friendly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此组播流</a:t>
            </a:r>
          </a:p>
          <a:p>
            <a:r>
              <a:rPr lang="zh-CN" altLang="en-US" dirty="0" smtClean="0"/>
              <a:t>量被认为是 </a:t>
            </a:r>
            <a:r>
              <a:rPr lang="en-US" altLang="zh-CN" dirty="0" smtClean="0"/>
              <a:t>TCP-Friendly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786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585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8A4FE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9"/>
          <p:cNvGrpSpPr>
            <a:grpSpLocks/>
          </p:cNvGrpSpPr>
          <p:nvPr/>
        </p:nvGrpSpPr>
        <p:grpSpPr bwMode="auto">
          <a:xfrm>
            <a:off x="307975" y="228600"/>
            <a:ext cx="8836025" cy="1143000"/>
            <a:chOff x="92" y="615"/>
            <a:chExt cx="5566" cy="3311"/>
          </a:xfrm>
        </p:grpSpPr>
        <p:grpSp>
          <p:nvGrpSpPr>
            <p:cNvPr id="9224" name="Group 31"/>
            <p:cNvGrpSpPr>
              <a:grpSpLocks/>
            </p:cNvGrpSpPr>
            <p:nvPr/>
          </p:nvGrpSpPr>
          <p:grpSpPr bwMode="auto"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9232" name="Group 7"/>
              <p:cNvGrpSpPr>
                <a:grpSpLocks/>
              </p:cNvGrpSpPr>
              <p:nvPr/>
            </p:nvGrpSpPr>
            <p:grpSpPr bwMode="auto"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9256" name="Group 5"/>
                <p:cNvGrpSpPr>
                  <a:grpSpLocks/>
                </p:cNvGrpSpPr>
                <p:nvPr/>
              </p:nvGrpSpPr>
              <p:grpSpPr bwMode="auto"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1026" name="Freeform 2"/>
                  <p:cNvSpPr>
                    <a:spLocks/>
                  </p:cNvSpPr>
                  <p:nvPr/>
                </p:nvSpPr>
                <p:spPr bwMode="auto">
                  <a:xfrm>
                    <a:off x="5579" y="3365"/>
                    <a:ext cx="79" cy="202"/>
                  </a:xfrm>
                  <a:custGeom>
                    <a:avLst/>
                    <a:gdLst/>
                    <a:ahLst/>
                    <a:cxnLst>
                      <a:cxn ang="0">
                        <a:pos x="25" y="3"/>
                      </a:cxn>
                      <a:cxn ang="0">
                        <a:pos x="33" y="0"/>
                      </a:cxn>
                      <a:cxn ang="0">
                        <a:pos x="47" y="22"/>
                      </a:cxn>
                      <a:cxn ang="0">
                        <a:pos x="45" y="86"/>
                      </a:cxn>
                      <a:cxn ang="0">
                        <a:pos x="55" y="86"/>
                      </a:cxn>
                      <a:cxn ang="0">
                        <a:pos x="57" y="94"/>
                      </a:cxn>
                      <a:cxn ang="0">
                        <a:pos x="60" y="108"/>
                      </a:cxn>
                      <a:cxn ang="0">
                        <a:pos x="62" y="116"/>
                      </a:cxn>
                      <a:cxn ang="0">
                        <a:pos x="70" y="113"/>
                      </a:cxn>
                      <a:cxn ang="0">
                        <a:pos x="76" y="100"/>
                      </a:cxn>
                      <a:cxn ang="0">
                        <a:pos x="78" y="108"/>
                      </a:cxn>
                      <a:cxn ang="0">
                        <a:pos x="74" y="119"/>
                      </a:cxn>
                      <a:cxn ang="0">
                        <a:pos x="70" y="127"/>
                      </a:cxn>
                      <a:cxn ang="0">
                        <a:pos x="68" y="144"/>
                      </a:cxn>
                      <a:cxn ang="0">
                        <a:pos x="59" y="152"/>
                      </a:cxn>
                      <a:cxn ang="0">
                        <a:pos x="53" y="155"/>
                      </a:cxn>
                      <a:cxn ang="0">
                        <a:pos x="45" y="163"/>
                      </a:cxn>
                      <a:cxn ang="0">
                        <a:pos x="43" y="171"/>
                      </a:cxn>
                      <a:cxn ang="0">
                        <a:pos x="45" y="180"/>
                      </a:cxn>
                      <a:cxn ang="0">
                        <a:pos x="47" y="188"/>
                      </a:cxn>
                      <a:cxn ang="0">
                        <a:pos x="37" y="193"/>
                      </a:cxn>
                      <a:cxn ang="0">
                        <a:pos x="31" y="196"/>
                      </a:cxn>
                      <a:cxn ang="0">
                        <a:pos x="25" y="199"/>
                      </a:cxn>
                      <a:cxn ang="0">
                        <a:pos x="21" y="196"/>
                      </a:cxn>
                      <a:cxn ang="0">
                        <a:pos x="12" y="193"/>
                      </a:cxn>
                      <a:cxn ang="0">
                        <a:pos x="8" y="188"/>
                      </a:cxn>
                      <a:cxn ang="0">
                        <a:pos x="12" y="182"/>
                      </a:cxn>
                      <a:cxn ang="0">
                        <a:pos x="20" y="180"/>
                      </a:cxn>
                      <a:cxn ang="0">
                        <a:pos x="25" y="166"/>
                      </a:cxn>
                      <a:cxn ang="0">
                        <a:pos x="25" y="160"/>
                      </a:cxn>
                      <a:cxn ang="0">
                        <a:pos x="20" y="155"/>
                      </a:cxn>
                      <a:cxn ang="0">
                        <a:pos x="12" y="146"/>
                      </a:cxn>
                      <a:cxn ang="0">
                        <a:pos x="6" y="146"/>
                      </a:cxn>
                      <a:cxn ang="0">
                        <a:pos x="2" y="144"/>
                      </a:cxn>
                      <a:cxn ang="0">
                        <a:pos x="0" y="135"/>
                      </a:cxn>
                      <a:cxn ang="0">
                        <a:pos x="2" y="130"/>
                      </a:cxn>
                      <a:cxn ang="0">
                        <a:pos x="6" y="130"/>
                      </a:cxn>
                      <a:cxn ang="0">
                        <a:pos x="12" y="127"/>
                      </a:cxn>
                      <a:cxn ang="0">
                        <a:pos x="20" y="119"/>
                      </a:cxn>
                      <a:cxn ang="0">
                        <a:pos x="23" y="116"/>
                      </a:cxn>
                      <a:cxn ang="0">
                        <a:pos x="27" y="86"/>
                      </a:cxn>
                      <a:cxn ang="0">
                        <a:pos x="23" y="77"/>
                      </a:cxn>
                      <a:cxn ang="0">
                        <a:pos x="18" y="72"/>
                      </a:cxn>
                      <a:cxn ang="0">
                        <a:pos x="16" y="55"/>
                      </a:cxn>
                      <a:cxn ang="0">
                        <a:pos x="18" y="39"/>
                      </a:cxn>
                      <a:cxn ang="0">
                        <a:pos x="20" y="28"/>
                      </a:cxn>
                      <a:cxn ang="0">
                        <a:pos x="25" y="3"/>
                      </a:cxn>
                    </a:cxnLst>
                    <a:rect l="0" t="0" r="r" b="b"/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27" name="Freeform 3"/>
                  <p:cNvSpPr>
                    <a:spLocks/>
                  </p:cNvSpPr>
                  <p:nvPr/>
                </p:nvSpPr>
                <p:spPr bwMode="auto">
                  <a:xfrm>
                    <a:off x="5428" y="3526"/>
                    <a:ext cx="146" cy="170"/>
                  </a:xfrm>
                  <a:custGeom>
                    <a:avLst/>
                    <a:gdLst/>
                    <a:ahLst/>
                    <a:cxnLst>
                      <a:cxn ang="0">
                        <a:pos x="102" y="0"/>
                      </a:cxn>
                      <a:cxn ang="0">
                        <a:pos x="120" y="0"/>
                      </a:cxn>
                      <a:cxn ang="0">
                        <a:pos x="145" y="44"/>
                      </a:cxn>
                      <a:cxn ang="0">
                        <a:pos x="118" y="83"/>
                      </a:cxn>
                      <a:cxn ang="0">
                        <a:pos x="118" y="100"/>
                      </a:cxn>
                      <a:cxn ang="0">
                        <a:pos x="112" y="105"/>
                      </a:cxn>
                      <a:cxn ang="0">
                        <a:pos x="96" y="105"/>
                      </a:cxn>
                      <a:cxn ang="0">
                        <a:pos x="76" y="127"/>
                      </a:cxn>
                      <a:cxn ang="0">
                        <a:pos x="59" y="150"/>
                      </a:cxn>
                      <a:cxn ang="0">
                        <a:pos x="47" y="169"/>
                      </a:cxn>
                      <a:cxn ang="0">
                        <a:pos x="47" y="152"/>
                      </a:cxn>
                      <a:cxn ang="0">
                        <a:pos x="25" y="155"/>
                      </a:cxn>
                      <a:cxn ang="0">
                        <a:pos x="16" y="155"/>
                      </a:cxn>
                      <a:cxn ang="0">
                        <a:pos x="0" y="155"/>
                      </a:cxn>
                      <a:cxn ang="0">
                        <a:pos x="22" y="127"/>
                      </a:cxn>
                      <a:cxn ang="0">
                        <a:pos x="29" y="114"/>
                      </a:cxn>
                      <a:cxn ang="0">
                        <a:pos x="37" y="114"/>
                      </a:cxn>
                      <a:cxn ang="0">
                        <a:pos x="53" y="91"/>
                      </a:cxn>
                      <a:cxn ang="0">
                        <a:pos x="59" y="91"/>
                      </a:cxn>
                      <a:cxn ang="0">
                        <a:pos x="59" y="89"/>
                      </a:cxn>
                      <a:cxn ang="0">
                        <a:pos x="67" y="80"/>
                      </a:cxn>
                      <a:cxn ang="0">
                        <a:pos x="76" y="80"/>
                      </a:cxn>
                      <a:cxn ang="0">
                        <a:pos x="73" y="55"/>
                      </a:cxn>
                      <a:cxn ang="0">
                        <a:pos x="74" y="55"/>
                      </a:cxn>
                      <a:cxn ang="0">
                        <a:pos x="84" y="42"/>
                      </a:cxn>
                      <a:cxn ang="0">
                        <a:pos x="88" y="53"/>
                      </a:cxn>
                      <a:cxn ang="0">
                        <a:pos x="104" y="33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28" name="Freeform 4"/>
                  <p:cNvSpPr>
                    <a:spLocks/>
                  </p:cNvSpPr>
                  <p:nvPr/>
                </p:nvSpPr>
                <p:spPr bwMode="auto">
                  <a:xfrm>
                    <a:off x="5166" y="3535"/>
                    <a:ext cx="56" cy="9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0"/>
                      </a:cxn>
                      <a:cxn ang="0">
                        <a:pos x="26" y="11"/>
                      </a:cxn>
                      <a:cxn ang="0">
                        <a:pos x="55" y="11"/>
                      </a:cxn>
                      <a:cxn ang="0">
                        <a:pos x="51" y="25"/>
                      </a:cxn>
                      <a:cxn ang="0">
                        <a:pos x="55" y="42"/>
                      </a:cxn>
                      <a:cxn ang="0">
                        <a:pos x="45" y="42"/>
                      </a:cxn>
                      <a:cxn ang="0">
                        <a:pos x="43" y="45"/>
                      </a:cxn>
                      <a:cxn ang="0">
                        <a:pos x="37" y="47"/>
                      </a:cxn>
                      <a:cxn ang="0">
                        <a:pos x="43" y="89"/>
                      </a:cxn>
                      <a:cxn ang="0">
                        <a:pos x="26" y="86"/>
                      </a:cxn>
                      <a:cxn ang="0">
                        <a:pos x="10" y="72"/>
                      </a:cxn>
                      <a:cxn ang="0">
                        <a:pos x="10" y="45"/>
                      </a:cxn>
                      <a:cxn ang="0">
                        <a:pos x="10" y="33"/>
                      </a:cxn>
                      <a:cxn ang="0">
                        <a:pos x="0" y="2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5266" y="2574"/>
                  <a:ext cx="89" cy="101"/>
                </a:xfrm>
                <a:custGeom>
                  <a:avLst/>
                  <a:gdLst/>
                  <a:ahLst/>
                  <a:cxnLst>
                    <a:cxn ang="0">
                      <a:pos x="16" y="37"/>
                    </a:cxn>
                    <a:cxn ang="0">
                      <a:pos x="0" y="80"/>
                    </a:cxn>
                    <a:cxn ang="0">
                      <a:pos x="6" y="97"/>
                    </a:cxn>
                    <a:cxn ang="0">
                      <a:pos x="31" y="100"/>
                    </a:cxn>
                    <a:cxn ang="0">
                      <a:pos x="53" y="100"/>
                    </a:cxn>
                    <a:cxn ang="0">
                      <a:pos x="61" y="83"/>
                    </a:cxn>
                    <a:cxn ang="0">
                      <a:pos x="65" y="66"/>
                    </a:cxn>
                    <a:cxn ang="0">
                      <a:pos x="88" y="66"/>
                    </a:cxn>
                    <a:cxn ang="0">
                      <a:pos x="84" y="40"/>
                    </a:cxn>
                    <a:cxn ang="0">
                      <a:pos x="84" y="14"/>
                    </a:cxn>
                    <a:cxn ang="0">
                      <a:pos x="61" y="0"/>
                    </a:cxn>
                    <a:cxn ang="0">
                      <a:pos x="59" y="29"/>
                    </a:cxn>
                    <a:cxn ang="0">
                      <a:pos x="72" y="46"/>
                    </a:cxn>
                    <a:cxn ang="0">
                      <a:pos x="51" y="46"/>
                    </a:cxn>
                    <a:cxn ang="0">
                      <a:pos x="43" y="57"/>
                    </a:cxn>
                    <a:cxn ang="0">
                      <a:pos x="16" y="37"/>
                    </a:cxn>
                  </a:cxnLst>
                  <a:rect l="0" t="0" r="r" b="b"/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233" name="Group 21"/>
              <p:cNvGrpSpPr>
                <a:grpSpLocks/>
              </p:cNvGrpSpPr>
              <p:nvPr/>
            </p:nvGrpSpPr>
            <p:grpSpPr bwMode="auto"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9243" name="Group 11"/>
                <p:cNvGrpSpPr>
                  <a:grpSpLocks/>
                </p:cNvGrpSpPr>
                <p:nvPr/>
              </p:nvGrpSpPr>
              <p:grpSpPr bwMode="auto"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1032" name="Freeform 8"/>
                  <p:cNvSpPr>
                    <a:spLocks/>
                  </p:cNvSpPr>
                  <p:nvPr/>
                </p:nvSpPr>
                <p:spPr bwMode="auto">
                  <a:xfrm>
                    <a:off x="4460" y="1976"/>
                    <a:ext cx="56" cy="74"/>
                  </a:xfrm>
                  <a:custGeom>
                    <a:avLst/>
                    <a:gdLst/>
                    <a:ahLst/>
                    <a:cxnLst>
                      <a:cxn ang="0">
                        <a:pos x="0" y="56"/>
                      </a:cxn>
                      <a:cxn ang="0">
                        <a:pos x="10" y="70"/>
                      </a:cxn>
                      <a:cxn ang="0">
                        <a:pos x="22" y="67"/>
                      </a:cxn>
                      <a:cxn ang="0">
                        <a:pos x="39" y="73"/>
                      </a:cxn>
                      <a:cxn ang="0">
                        <a:pos x="53" y="73"/>
                      </a:cxn>
                      <a:cxn ang="0">
                        <a:pos x="55" y="48"/>
                      </a:cxn>
                      <a:cxn ang="0">
                        <a:pos x="51" y="31"/>
                      </a:cxn>
                      <a:cxn ang="0">
                        <a:pos x="41" y="11"/>
                      </a:cxn>
                      <a:cxn ang="0">
                        <a:pos x="31" y="11"/>
                      </a:cxn>
                      <a:cxn ang="0">
                        <a:pos x="28" y="0"/>
                      </a:cxn>
                      <a:cxn ang="0">
                        <a:pos x="14" y="0"/>
                      </a:cxn>
                      <a:cxn ang="0">
                        <a:pos x="14" y="22"/>
                      </a:cxn>
                      <a:cxn ang="0">
                        <a:pos x="0" y="56"/>
                      </a:cxn>
                    </a:cxnLst>
                    <a:rect l="0" t="0" r="r" b="b"/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33" name="Freeform 9"/>
                  <p:cNvSpPr>
                    <a:spLocks/>
                  </p:cNvSpPr>
                  <p:nvPr/>
                </p:nvSpPr>
                <p:spPr bwMode="auto">
                  <a:xfrm>
                    <a:off x="4607" y="1847"/>
                    <a:ext cx="54" cy="97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35" y="3"/>
                      </a:cxn>
                      <a:cxn ang="0">
                        <a:pos x="43" y="28"/>
                      </a:cxn>
                      <a:cxn ang="0">
                        <a:pos x="53" y="42"/>
                      </a:cxn>
                      <a:cxn ang="0">
                        <a:pos x="45" y="54"/>
                      </a:cxn>
                      <a:cxn ang="0">
                        <a:pos x="53" y="68"/>
                      </a:cxn>
                      <a:cxn ang="0">
                        <a:pos x="49" y="85"/>
                      </a:cxn>
                      <a:cxn ang="0">
                        <a:pos x="41" y="93"/>
                      </a:cxn>
                      <a:cxn ang="0">
                        <a:pos x="26" y="90"/>
                      </a:cxn>
                      <a:cxn ang="0">
                        <a:pos x="16" y="90"/>
                      </a:cxn>
                      <a:cxn ang="0">
                        <a:pos x="10" y="79"/>
                      </a:cxn>
                      <a:cxn ang="0">
                        <a:pos x="4" y="65"/>
                      </a:cxn>
                      <a:cxn ang="0">
                        <a:pos x="4" y="51"/>
                      </a:cxn>
                      <a:cxn ang="0">
                        <a:pos x="0" y="31"/>
                      </a:cxn>
                      <a:cxn ang="0">
                        <a:pos x="12" y="0"/>
                      </a:cxn>
                    </a:cxnLst>
                    <a:rect l="0" t="0" r="r" b="b"/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34" name="Freeform 10"/>
                  <p:cNvSpPr>
                    <a:spLocks/>
                  </p:cNvSpPr>
                  <p:nvPr/>
                </p:nvSpPr>
                <p:spPr bwMode="auto">
                  <a:xfrm>
                    <a:off x="4597" y="1346"/>
                    <a:ext cx="95" cy="83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25" y="14"/>
                      </a:cxn>
                      <a:cxn ang="0">
                        <a:pos x="37" y="11"/>
                      </a:cxn>
                      <a:cxn ang="0">
                        <a:pos x="55" y="14"/>
                      </a:cxn>
                      <a:cxn ang="0">
                        <a:pos x="71" y="14"/>
                      </a:cxn>
                      <a:cxn ang="0">
                        <a:pos x="78" y="22"/>
                      </a:cxn>
                      <a:cxn ang="0">
                        <a:pos x="88" y="42"/>
                      </a:cxn>
                      <a:cxn ang="0">
                        <a:pos x="94" y="50"/>
                      </a:cxn>
                      <a:cxn ang="0">
                        <a:pos x="72" y="55"/>
                      </a:cxn>
                      <a:cxn ang="0">
                        <a:pos x="67" y="61"/>
                      </a:cxn>
                      <a:cxn ang="0">
                        <a:pos x="72" y="72"/>
                      </a:cxn>
                      <a:cxn ang="0">
                        <a:pos x="72" y="83"/>
                      </a:cxn>
                      <a:cxn ang="0">
                        <a:pos x="51" y="72"/>
                      </a:cxn>
                      <a:cxn ang="0">
                        <a:pos x="33" y="64"/>
                      </a:cxn>
                      <a:cxn ang="0">
                        <a:pos x="25" y="67"/>
                      </a:cxn>
                      <a:cxn ang="0">
                        <a:pos x="25" y="83"/>
                      </a:cxn>
                      <a:cxn ang="0">
                        <a:pos x="14" y="86"/>
                      </a:cxn>
                      <a:cxn ang="0">
                        <a:pos x="8" y="72"/>
                      </a:cxn>
                      <a:cxn ang="0">
                        <a:pos x="6" y="55"/>
                      </a:cxn>
                      <a:cxn ang="0">
                        <a:pos x="0" y="53"/>
                      </a:cxn>
                      <a:cxn ang="0">
                        <a:pos x="6" y="36"/>
                      </a:cxn>
                      <a:cxn ang="0">
                        <a:pos x="16" y="31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36" name="Freeform 12"/>
                <p:cNvSpPr>
                  <a:spLocks/>
                </p:cNvSpPr>
                <p:nvPr/>
              </p:nvSpPr>
              <p:spPr bwMode="auto">
                <a:xfrm>
                  <a:off x="4676" y="2786"/>
                  <a:ext cx="654" cy="694"/>
                </a:xfrm>
                <a:custGeom>
                  <a:avLst/>
                  <a:gdLst/>
                  <a:ahLst/>
                  <a:cxnLst>
                    <a:cxn ang="0">
                      <a:pos x="505" y="56"/>
                    </a:cxn>
                    <a:cxn ang="0">
                      <a:pos x="531" y="78"/>
                    </a:cxn>
                    <a:cxn ang="0">
                      <a:pos x="558" y="181"/>
                    </a:cxn>
                    <a:cxn ang="0">
                      <a:pos x="618" y="287"/>
                    </a:cxn>
                    <a:cxn ang="0">
                      <a:pos x="653" y="395"/>
                    </a:cxn>
                    <a:cxn ang="0">
                      <a:pos x="628" y="495"/>
                    </a:cxn>
                    <a:cxn ang="0">
                      <a:pos x="602" y="559"/>
                    </a:cxn>
                    <a:cxn ang="0">
                      <a:pos x="587" y="621"/>
                    </a:cxn>
                    <a:cxn ang="0">
                      <a:pos x="571" y="657"/>
                    </a:cxn>
                    <a:cxn ang="0">
                      <a:pos x="540" y="682"/>
                    </a:cxn>
                    <a:cxn ang="0">
                      <a:pos x="490" y="674"/>
                    </a:cxn>
                    <a:cxn ang="0">
                      <a:pos x="439" y="657"/>
                    </a:cxn>
                    <a:cxn ang="0">
                      <a:pos x="412" y="618"/>
                    </a:cxn>
                    <a:cxn ang="0">
                      <a:pos x="404" y="568"/>
                    </a:cxn>
                    <a:cxn ang="0">
                      <a:pos x="387" y="545"/>
                    </a:cxn>
                    <a:cxn ang="0">
                      <a:pos x="360" y="548"/>
                    </a:cxn>
                    <a:cxn ang="0">
                      <a:pos x="334" y="509"/>
                    </a:cxn>
                    <a:cxn ang="0">
                      <a:pos x="313" y="504"/>
                    </a:cxn>
                    <a:cxn ang="0">
                      <a:pos x="278" y="509"/>
                    </a:cxn>
                    <a:cxn ang="0">
                      <a:pos x="249" y="515"/>
                    </a:cxn>
                    <a:cxn ang="0">
                      <a:pos x="223" y="537"/>
                    </a:cxn>
                    <a:cxn ang="0">
                      <a:pos x="187" y="554"/>
                    </a:cxn>
                    <a:cxn ang="0">
                      <a:pos x="150" y="579"/>
                    </a:cxn>
                    <a:cxn ang="0">
                      <a:pos x="130" y="590"/>
                    </a:cxn>
                    <a:cxn ang="0">
                      <a:pos x="76" y="584"/>
                    </a:cxn>
                    <a:cxn ang="0">
                      <a:pos x="64" y="571"/>
                    </a:cxn>
                    <a:cxn ang="0">
                      <a:pos x="64" y="495"/>
                    </a:cxn>
                    <a:cxn ang="0">
                      <a:pos x="47" y="451"/>
                    </a:cxn>
                    <a:cxn ang="0">
                      <a:pos x="29" y="415"/>
                    </a:cxn>
                    <a:cxn ang="0">
                      <a:pos x="6" y="287"/>
                    </a:cxn>
                    <a:cxn ang="0">
                      <a:pos x="8" y="245"/>
                    </a:cxn>
                    <a:cxn ang="0">
                      <a:pos x="54" y="223"/>
                    </a:cxn>
                    <a:cxn ang="0">
                      <a:pos x="89" y="217"/>
                    </a:cxn>
                    <a:cxn ang="0">
                      <a:pos x="109" y="206"/>
                    </a:cxn>
                    <a:cxn ang="0">
                      <a:pos x="120" y="170"/>
                    </a:cxn>
                    <a:cxn ang="0">
                      <a:pos x="117" y="150"/>
                    </a:cxn>
                    <a:cxn ang="0">
                      <a:pos x="163" y="100"/>
                    </a:cxn>
                    <a:cxn ang="0">
                      <a:pos x="200" y="64"/>
                    </a:cxn>
                    <a:cxn ang="0">
                      <a:pos x="233" y="89"/>
                    </a:cxn>
                    <a:cxn ang="0">
                      <a:pos x="258" y="61"/>
                    </a:cxn>
                    <a:cxn ang="0">
                      <a:pos x="284" y="28"/>
                    </a:cxn>
                    <a:cxn ang="0">
                      <a:pos x="311" y="8"/>
                    </a:cxn>
                    <a:cxn ang="0">
                      <a:pos x="354" y="14"/>
                    </a:cxn>
                    <a:cxn ang="0">
                      <a:pos x="369" y="39"/>
                    </a:cxn>
                    <a:cxn ang="0">
                      <a:pos x="369" y="70"/>
                    </a:cxn>
                    <a:cxn ang="0">
                      <a:pos x="406" y="125"/>
                    </a:cxn>
                    <a:cxn ang="0">
                      <a:pos x="437" y="142"/>
                    </a:cxn>
                    <a:cxn ang="0">
                      <a:pos x="463" y="89"/>
                    </a:cxn>
                    <a:cxn ang="0">
                      <a:pos x="470" y="0"/>
                    </a:cxn>
                  </a:cxnLst>
                  <a:rect l="0" t="0" r="r" b="b"/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auto">
                <a:xfrm>
                  <a:off x="4523" y="2648"/>
                  <a:ext cx="363" cy="92"/>
                </a:xfrm>
                <a:custGeom>
                  <a:avLst/>
                  <a:gdLst/>
                  <a:ahLst/>
                  <a:cxnLst>
                    <a:cxn ang="0">
                      <a:pos x="27" y="14"/>
                    </a:cxn>
                    <a:cxn ang="0">
                      <a:pos x="72" y="14"/>
                    </a:cxn>
                    <a:cxn ang="0">
                      <a:pos x="99" y="17"/>
                    </a:cxn>
                    <a:cxn ang="0">
                      <a:pos x="123" y="44"/>
                    </a:cxn>
                    <a:cxn ang="0">
                      <a:pos x="144" y="50"/>
                    </a:cxn>
                    <a:cxn ang="0">
                      <a:pos x="177" y="61"/>
                    </a:cxn>
                    <a:cxn ang="0">
                      <a:pos x="197" y="66"/>
                    </a:cxn>
                    <a:cxn ang="0">
                      <a:pos x="204" y="44"/>
                    </a:cxn>
                    <a:cxn ang="0">
                      <a:pos x="247" y="50"/>
                    </a:cxn>
                    <a:cxn ang="0">
                      <a:pos x="278" y="58"/>
                    </a:cxn>
                    <a:cxn ang="0">
                      <a:pos x="300" y="61"/>
                    </a:cxn>
                    <a:cxn ang="0">
                      <a:pos x="315" y="50"/>
                    </a:cxn>
                    <a:cxn ang="0">
                      <a:pos x="341" y="44"/>
                    </a:cxn>
                    <a:cxn ang="0">
                      <a:pos x="362" y="39"/>
                    </a:cxn>
                    <a:cxn ang="0">
                      <a:pos x="356" y="66"/>
                    </a:cxn>
                    <a:cxn ang="0">
                      <a:pos x="341" y="75"/>
                    </a:cxn>
                    <a:cxn ang="0">
                      <a:pos x="329" y="77"/>
                    </a:cxn>
                    <a:cxn ang="0">
                      <a:pos x="313" y="86"/>
                    </a:cxn>
                    <a:cxn ang="0">
                      <a:pos x="298" y="86"/>
                    </a:cxn>
                    <a:cxn ang="0">
                      <a:pos x="284" y="88"/>
                    </a:cxn>
                    <a:cxn ang="0">
                      <a:pos x="263" y="94"/>
                    </a:cxn>
                    <a:cxn ang="0">
                      <a:pos x="249" y="75"/>
                    </a:cxn>
                    <a:cxn ang="0">
                      <a:pos x="234" y="94"/>
                    </a:cxn>
                    <a:cxn ang="0">
                      <a:pos x="212" y="75"/>
                    </a:cxn>
                    <a:cxn ang="0">
                      <a:pos x="200" y="77"/>
                    </a:cxn>
                    <a:cxn ang="0">
                      <a:pos x="183" y="86"/>
                    </a:cxn>
                    <a:cxn ang="0">
                      <a:pos x="165" y="80"/>
                    </a:cxn>
                    <a:cxn ang="0">
                      <a:pos x="146" y="77"/>
                    </a:cxn>
                    <a:cxn ang="0">
                      <a:pos x="127" y="86"/>
                    </a:cxn>
                    <a:cxn ang="0">
                      <a:pos x="101" y="72"/>
                    </a:cxn>
                    <a:cxn ang="0">
                      <a:pos x="66" y="64"/>
                    </a:cxn>
                    <a:cxn ang="0">
                      <a:pos x="41" y="55"/>
                    </a:cxn>
                    <a:cxn ang="0">
                      <a:pos x="16" y="41"/>
                    </a:cxn>
                    <a:cxn ang="0">
                      <a:pos x="2" y="3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auto">
                <a:xfrm>
                  <a:off x="4721" y="2464"/>
                  <a:ext cx="165" cy="184"/>
                </a:xfrm>
                <a:custGeom>
                  <a:avLst/>
                  <a:gdLst/>
                  <a:ahLst/>
                  <a:cxnLst>
                    <a:cxn ang="0">
                      <a:pos x="80" y="3"/>
                    </a:cxn>
                    <a:cxn ang="0">
                      <a:pos x="137" y="0"/>
                    </a:cxn>
                    <a:cxn ang="0">
                      <a:pos x="146" y="22"/>
                    </a:cxn>
                    <a:cxn ang="0">
                      <a:pos x="131" y="36"/>
                    </a:cxn>
                    <a:cxn ang="0">
                      <a:pos x="127" y="47"/>
                    </a:cxn>
                    <a:cxn ang="0">
                      <a:pos x="115" y="61"/>
                    </a:cxn>
                    <a:cxn ang="0">
                      <a:pos x="102" y="64"/>
                    </a:cxn>
                    <a:cxn ang="0">
                      <a:pos x="88" y="56"/>
                    </a:cxn>
                    <a:cxn ang="0">
                      <a:pos x="72" y="36"/>
                    </a:cxn>
                    <a:cxn ang="0">
                      <a:pos x="53" y="36"/>
                    </a:cxn>
                    <a:cxn ang="0">
                      <a:pos x="51" y="64"/>
                    </a:cxn>
                    <a:cxn ang="0">
                      <a:pos x="53" y="81"/>
                    </a:cxn>
                    <a:cxn ang="0">
                      <a:pos x="72" y="70"/>
                    </a:cxn>
                    <a:cxn ang="0">
                      <a:pos x="86" y="75"/>
                    </a:cxn>
                    <a:cxn ang="0">
                      <a:pos x="82" y="92"/>
                    </a:cxn>
                    <a:cxn ang="0">
                      <a:pos x="80" y="103"/>
                    </a:cxn>
                    <a:cxn ang="0">
                      <a:pos x="82" y="120"/>
                    </a:cxn>
                    <a:cxn ang="0">
                      <a:pos x="92" y="128"/>
                    </a:cxn>
                    <a:cxn ang="0">
                      <a:pos x="88" y="148"/>
                    </a:cxn>
                    <a:cxn ang="0">
                      <a:pos x="82" y="170"/>
                    </a:cxn>
                    <a:cxn ang="0">
                      <a:pos x="68" y="175"/>
                    </a:cxn>
                    <a:cxn ang="0">
                      <a:pos x="62" y="164"/>
                    </a:cxn>
                    <a:cxn ang="0">
                      <a:pos x="55" y="139"/>
                    </a:cxn>
                    <a:cxn ang="0">
                      <a:pos x="55" y="114"/>
                    </a:cxn>
                    <a:cxn ang="0">
                      <a:pos x="35" y="114"/>
                    </a:cxn>
                    <a:cxn ang="0">
                      <a:pos x="23" y="117"/>
                    </a:cxn>
                    <a:cxn ang="0">
                      <a:pos x="39" y="128"/>
                    </a:cxn>
                    <a:cxn ang="0">
                      <a:pos x="47" y="145"/>
                    </a:cxn>
                    <a:cxn ang="0">
                      <a:pos x="41" y="167"/>
                    </a:cxn>
                    <a:cxn ang="0">
                      <a:pos x="29" y="181"/>
                    </a:cxn>
                    <a:cxn ang="0">
                      <a:pos x="29" y="164"/>
                    </a:cxn>
                    <a:cxn ang="0">
                      <a:pos x="21" y="145"/>
                    </a:cxn>
                    <a:cxn ang="0">
                      <a:pos x="10" y="128"/>
                    </a:cxn>
                    <a:cxn ang="0">
                      <a:pos x="2" y="109"/>
                    </a:cxn>
                    <a:cxn ang="0">
                      <a:pos x="16" y="86"/>
                    </a:cxn>
                    <a:cxn ang="0">
                      <a:pos x="23" y="58"/>
                    </a:cxn>
                    <a:cxn ang="0">
                      <a:pos x="25" y="39"/>
                    </a:cxn>
                    <a:cxn ang="0">
                      <a:pos x="23" y="22"/>
                    </a:cxn>
                  </a:cxnLst>
                  <a:rect l="0" t="0" r="r" b="b"/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9" name="Freeform 15"/>
                <p:cNvSpPr>
                  <a:spLocks/>
                </p:cNvSpPr>
                <p:nvPr/>
              </p:nvSpPr>
              <p:spPr bwMode="auto">
                <a:xfrm>
                  <a:off x="4549" y="2372"/>
                  <a:ext cx="182" cy="248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37" y="44"/>
                    </a:cxn>
                    <a:cxn ang="0">
                      <a:pos x="56" y="28"/>
                    </a:cxn>
                    <a:cxn ang="0">
                      <a:pos x="66" y="14"/>
                    </a:cxn>
                    <a:cxn ang="0">
                      <a:pos x="95" y="0"/>
                    </a:cxn>
                    <a:cxn ang="0">
                      <a:pos x="111" y="30"/>
                    </a:cxn>
                    <a:cxn ang="0">
                      <a:pos x="127" y="17"/>
                    </a:cxn>
                    <a:cxn ang="0">
                      <a:pos x="132" y="8"/>
                    </a:cxn>
                    <a:cxn ang="0">
                      <a:pos x="146" y="0"/>
                    </a:cxn>
                    <a:cxn ang="0">
                      <a:pos x="154" y="0"/>
                    </a:cxn>
                    <a:cxn ang="0">
                      <a:pos x="156" y="11"/>
                    </a:cxn>
                    <a:cxn ang="0">
                      <a:pos x="156" y="19"/>
                    </a:cxn>
                    <a:cxn ang="0">
                      <a:pos x="148" y="33"/>
                    </a:cxn>
                    <a:cxn ang="0">
                      <a:pos x="148" y="41"/>
                    </a:cxn>
                    <a:cxn ang="0">
                      <a:pos x="169" y="77"/>
                    </a:cxn>
                    <a:cxn ang="0">
                      <a:pos x="173" y="99"/>
                    </a:cxn>
                    <a:cxn ang="0">
                      <a:pos x="179" y="99"/>
                    </a:cxn>
                    <a:cxn ang="0">
                      <a:pos x="181" y="110"/>
                    </a:cxn>
                    <a:cxn ang="0">
                      <a:pos x="173" y="121"/>
                    </a:cxn>
                    <a:cxn ang="0">
                      <a:pos x="167" y="116"/>
                    </a:cxn>
                    <a:cxn ang="0">
                      <a:pos x="154" y="124"/>
                    </a:cxn>
                    <a:cxn ang="0">
                      <a:pos x="156" y="146"/>
                    </a:cxn>
                    <a:cxn ang="0">
                      <a:pos x="140" y="160"/>
                    </a:cxn>
                    <a:cxn ang="0">
                      <a:pos x="140" y="196"/>
                    </a:cxn>
                    <a:cxn ang="0">
                      <a:pos x="140" y="220"/>
                    </a:cxn>
                    <a:cxn ang="0">
                      <a:pos x="132" y="231"/>
                    </a:cxn>
                    <a:cxn ang="0">
                      <a:pos x="127" y="248"/>
                    </a:cxn>
                    <a:cxn ang="0">
                      <a:pos x="119" y="245"/>
                    </a:cxn>
                    <a:cxn ang="0">
                      <a:pos x="107" y="237"/>
                    </a:cxn>
                    <a:cxn ang="0">
                      <a:pos x="97" y="229"/>
                    </a:cxn>
                    <a:cxn ang="0">
                      <a:pos x="90" y="215"/>
                    </a:cxn>
                    <a:cxn ang="0">
                      <a:pos x="62" y="218"/>
                    </a:cxn>
                    <a:cxn ang="0">
                      <a:pos x="39" y="209"/>
                    </a:cxn>
                    <a:cxn ang="0">
                      <a:pos x="23" y="187"/>
                    </a:cxn>
                    <a:cxn ang="0">
                      <a:pos x="14" y="171"/>
                    </a:cxn>
                    <a:cxn ang="0">
                      <a:pos x="6" y="157"/>
                    </a:cxn>
                    <a:cxn ang="0">
                      <a:pos x="6" y="130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0" name="Freeform 16"/>
                <p:cNvSpPr>
                  <a:spLocks/>
                </p:cNvSpPr>
                <p:nvPr/>
              </p:nvSpPr>
              <p:spPr bwMode="auto">
                <a:xfrm>
                  <a:off x="4934" y="2514"/>
                  <a:ext cx="348" cy="239"/>
                </a:xfrm>
                <a:custGeom>
                  <a:avLst/>
                  <a:gdLst/>
                  <a:ahLst/>
                  <a:cxnLst>
                    <a:cxn ang="0">
                      <a:pos x="31" y="3"/>
                    </a:cxn>
                    <a:cxn ang="0">
                      <a:pos x="68" y="39"/>
                    </a:cxn>
                    <a:cxn ang="0">
                      <a:pos x="74" y="56"/>
                    </a:cxn>
                    <a:cxn ang="0">
                      <a:pos x="96" y="47"/>
                    </a:cxn>
                    <a:cxn ang="0">
                      <a:pos x="107" y="53"/>
                    </a:cxn>
                    <a:cxn ang="0">
                      <a:pos x="121" y="39"/>
                    </a:cxn>
                    <a:cxn ang="0">
                      <a:pos x="140" y="31"/>
                    </a:cxn>
                    <a:cxn ang="0">
                      <a:pos x="185" y="47"/>
                    </a:cxn>
                    <a:cxn ang="0">
                      <a:pos x="212" y="67"/>
                    </a:cxn>
                    <a:cxn ang="0">
                      <a:pos x="234" y="81"/>
                    </a:cxn>
                    <a:cxn ang="0">
                      <a:pos x="271" y="111"/>
                    </a:cxn>
                    <a:cxn ang="0">
                      <a:pos x="275" y="128"/>
                    </a:cxn>
                    <a:cxn ang="0">
                      <a:pos x="292" y="142"/>
                    </a:cxn>
                    <a:cxn ang="0">
                      <a:pos x="306" y="148"/>
                    </a:cxn>
                    <a:cxn ang="0">
                      <a:pos x="322" y="176"/>
                    </a:cxn>
                    <a:cxn ang="0">
                      <a:pos x="333" y="192"/>
                    </a:cxn>
                    <a:cxn ang="0">
                      <a:pos x="335" y="234"/>
                    </a:cxn>
                    <a:cxn ang="0">
                      <a:pos x="320" y="234"/>
                    </a:cxn>
                    <a:cxn ang="0">
                      <a:pos x="310" y="226"/>
                    </a:cxn>
                    <a:cxn ang="0">
                      <a:pos x="275" y="184"/>
                    </a:cxn>
                    <a:cxn ang="0">
                      <a:pos x="240" y="184"/>
                    </a:cxn>
                    <a:cxn ang="0">
                      <a:pos x="228" y="198"/>
                    </a:cxn>
                    <a:cxn ang="0">
                      <a:pos x="218" y="206"/>
                    </a:cxn>
                    <a:cxn ang="0">
                      <a:pos x="197" y="217"/>
                    </a:cxn>
                    <a:cxn ang="0">
                      <a:pos x="177" y="212"/>
                    </a:cxn>
                    <a:cxn ang="0">
                      <a:pos x="160" y="212"/>
                    </a:cxn>
                    <a:cxn ang="0">
                      <a:pos x="138" y="159"/>
                    </a:cxn>
                    <a:cxn ang="0">
                      <a:pos x="113" y="111"/>
                    </a:cxn>
                    <a:cxn ang="0">
                      <a:pos x="82" y="95"/>
                    </a:cxn>
                    <a:cxn ang="0">
                      <a:pos x="53" y="92"/>
                    </a:cxn>
                    <a:cxn ang="0">
                      <a:pos x="23" y="75"/>
                    </a:cxn>
                    <a:cxn ang="0">
                      <a:pos x="25" y="25"/>
                    </a:cxn>
                  </a:cxnLst>
                  <a:rect l="0" t="0" r="r" b="b"/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1" name="Freeform 17"/>
                <p:cNvSpPr>
                  <a:spLocks/>
                </p:cNvSpPr>
                <p:nvPr/>
              </p:nvSpPr>
              <p:spPr bwMode="auto">
                <a:xfrm>
                  <a:off x="4293" y="2349"/>
                  <a:ext cx="209" cy="313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1" y="0"/>
                    </a:cxn>
                    <a:cxn ang="0">
                      <a:pos x="46" y="14"/>
                    </a:cxn>
                    <a:cxn ang="0">
                      <a:pos x="50" y="28"/>
                    </a:cxn>
                    <a:cxn ang="0">
                      <a:pos x="50" y="33"/>
                    </a:cxn>
                    <a:cxn ang="0">
                      <a:pos x="56" y="36"/>
                    </a:cxn>
                    <a:cxn ang="0">
                      <a:pos x="56" y="42"/>
                    </a:cxn>
                    <a:cxn ang="0">
                      <a:pos x="64" y="45"/>
                    </a:cxn>
                    <a:cxn ang="0">
                      <a:pos x="64" y="56"/>
                    </a:cxn>
                    <a:cxn ang="0">
                      <a:pos x="89" y="89"/>
                    </a:cxn>
                    <a:cxn ang="0">
                      <a:pos x="92" y="89"/>
                    </a:cxn>
                    <a:cxn ang="0">
                      <a:pos x="96" y="97"/>
                    </a:cxn>
                    <a:cxn ang="0">
                      <a:pos x="100" y="106"/>
                    </a:cxn>
                    <a:cxn ang="0">
                      <a:pos x="104" y="106"/>
                    </a:cxn>
                    <a:cxn ang="0">
                      <a:pos x="121" y="117"/>
                    </a:cxn>
                    <a:cxn ang="0">
                      <a:pos x="154" y="122"/>
                    </a:cxn>
                    <a:cxn ang="0">
                      <a:pos x="156" y="161"/>
                    </a:cxn>
                    <a:cxn ang="0">
                      <a:pos x="164" y="167"/>
                    </a:cxn>
                    <a:cxn ang="0">
                      <a:pos x="162" y="181"/>
                    </a:cxn>
                    <a:cxn ang="0">
                      <a:pos x="181" y="200"/>
                    </a:cxn>
                    <a:cxn ang="0">
                      <a:pos x="198" y="209"/>
                    </a:cxn>
                    <a:cxn ang="0">
                      <a:pos x="198" y="273"/>
                    </a:cxn>
                    <a:cxn ang="0">
                      <a:pos x="208" y="298"/>
                    </a:cxn>
                    <a:cxn ang="0">
                      <a:pos x="202" y="306"/>
                    </a:cxn>
                    <a:cxn ang="0">
                      <a:pos x="191" y="309"/>
                    </a:cxn>
                    <a:cxn ang="0">
                      <a:pos x="189" y="287"/>
                    </a:cxn>
                    <a:cxn ang="0">
                      <a:pos x="169" y="309"/>
                    </a:cxn>
                    <a:cxn ang="0">
                      <a:pos x="156" y="276"/>
                    </a:cxn>
                    <a:cxn ang="0">
                      <a:pos x="148" y="253"/>
                    </a:cxn>
                    <a:cxn ang="0">
                      <a:pos x="125" y="223"/>
                    </a:cxn>
                    <a:cxn ang="0">
                      <a:pos x="119" y="223"/>
                    </a:cxn>
                    <a:cxn ang="0">
                      <a:pos x="98" y="206"/>
                    </a:cxn>
                    <a:cxn ang="0">
                      <a:pos x="94" y="189"/>
                    </a:cxn>
                    <a:cxn ang="0">
                      <a:pos x="94" y="178"/>
                    </a:cxn>
                    <a:cxn ang="0">
                      <a:pos x="77" y="134"/>
                    </a:cxn>
                    <a:cxn ang="0">
                      <a:pos x="69" y="106"/>
                    </a:cxn>
                    <a:cxn ang="0">
                      <a:pos x="48" y="81"/>
                    </a:cxn>
                    <a:cxn ang="0">
                      <a:pos x="19" y="42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/>
              </p:nvSpPr>
              <p:spPr bwMode="auto">
                <a:xfrm>
                  <a:off x="4664" y="2027"/>
                  <a:ext cx="205" cy="336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31" y="0"/>
                    </a:cxn>
                    <a:cxn ang="0">
                      <a:pos x="51" y="36"/>
                    </a:cxn>
                    <a:cxn ang="0">
                      <a:pos x="47" y="70"/>
                    </a:cxn>
                    <a:cxn ang="0">
                      <a:pos x="59" y="81"/>
                    </a:cxn>
                    <a:cxn ang="0">
                      <a:pos x="65" y="103"/>
                    </a:cxn>
                    <a:cxn ang="0">
                      <a:pos x="78" y="114"/>
                    </a:cxn>
                    <a:cxn ang="0">
                      <a:pos x="94" y="117"/>
                    </a:cxn>
                    <a:cxn ang="0">
                      <a:pos x="118" y="134"/>
                    </a:cxn>
                    <a:cxn ang="0">
                      <a:pos x="133" y="153"/>
                    </a:cxn>
                    <a:cxn ang="0">
                      <a:pos x="137" y="153"/>
                    </a:cxn>
                    <a:cxn ang="0">
                      <a:pos x="157" y="170"/>
                    </a:cxn>
                    <a:cxn ang="0">
                      <a:pos x="157" y="212"/>
                    </a:cxn>
                    <a:cxn ang="0">
                      <a:pos x="163" y="231"/>
                    </a:cxn>
                    <a:cxn ang="0">
                      <a:pos x="169" y="242"/>
                    </a:cxn>
                    <a:cxn ang="0">
                      <a:pos x="177" y="254"/>
                    </a:cxn>
                    <a:cxn ang="0">
                      <a:pos x="184" y="268"/>
                    </a:cxn>
                    <a:cxn ang="0">
                      <a:pos x="188" y="284"/>
                    </a:cxn>
                    <a:cxn ang="0">
                      <a:pos x="204" y="298"/>
                    </a:cxn>
                    <a:cxn ang="0">
                      <a:pos x="202" y="315"/>
                    </a:cxn>
                    <a:cxn ang="0">
                      <a:pos x="186" y="318"/>
                    </a:cxn>
                    <a:cxn ang="0">
                      <a:pos x="180" y="304"/>
                    </a:cxn>
                    <a:cxn ang="0">
                      <a:pos x="169" y="304"/>
                    </a:cxn>
                    <a:cxn ang="0">
                      <a:pos x="169" y="340"/>
                    </a:cxn>
                    <a:cxn ang="0">
                      <a:pos x="159" y="340"/>
                    </a:cxn>
                    <a:cxn ang="0">
                      <a:pos x="147" y="323"/>
                    </a:cxn>
                    <a:cxn ang="0">
                      <a:pos x="139" y="315"/>
                    </a:cxn>
                    <a:cxn ang="0">
                      <a:pos x="139" y="295"/>
                    </a:cxn>
                    <a:cxn ang="0">
                      <a:pos x="122" y="295"/>
                    </a:cxn>
                    <a:cxn ang="0">
                      <a:pos x="116" y="315"/>
                    </a:cxn>
                    <a:cxn ang="0">
                      <a:pos x="110" y="295"/>
                    </a:cxn>
                    <a:cxn ang="0">
                      <a:pos x="108" y="276"/>
                    </a:cxn>
                    <a:cxn ang="0">
                      <a:pos x="129" y="268"/>
                    </a:cxn>
                    <a:cxn ang="0">
                      <a:pos x="141" y="273"/>
                    </a:cxn>
                    <a:cxn ang="0">
                      <a:pos x="143" y="240"/>
                    </a:cxn>
                    <a:cxn ang="0">
                      <a:pos x="131" y="229"/>
                    </a:cxn>
                    <a:cxn ang="0">
                      <a:pos x="124" y="201"/>
                    </a:cxn>
                    <a:cxn ang="0">
                      <a:pos x="118" y="167"/>
                    </a:cxn>
                    <a:cxn ang="0">
                      <a:pos x="96" y="156"/>
                    </a:cxn>
                    <a:cxn ang="0">
                      <a:pos x="86" y="142"/>
                    </a:cxn>
                    <a:cxn ang="0">
                      <a:pos x="69" y="134"/>
                    </a:cxn>
                    <a:cxn ang="0">
                      <a:pos x="78" y="164"/>
                    </a:cxn>
                    <a:cxn ang="0">
                      <a:pos x="59" y="178"/>
                    </a:cxn>
                    <a:cxn ang="0">
                      <a:pos x="47" y="145"/>
                    </a:cxn>
                    <a:cxn ang="0">
                      <a:pos x="37" y="137"/>
                    </a:cxn>
                    <a:cxn ang="0">
                      <a:pos x="37" y="117"/>
                    </a:cxn>
                    <a:cxn ang="0">
                      <a:pos x="24" y="95"/>
                    </a:cxn>
                    <a:cxn ang="0">
                      <a:pos x="8" y="81"/>
                    </a:cxn>
                    <a:cxn ang="0">
                      <a:pos x="0" y="67"/>
                    </a:cxn>
                    <a:cxn ang="0">
                      <a:pos x="4" y="56"/>
                    </a:cxn>
                    <a:cxn ang="0">
                      <a:pos x="16" y="61"/>
                    </a:cxn>
                    <a:cxn ang="0">
                      <a:pos x="20" y="47"/>
                    </a:cxn>
                    <a:cxn ang="0">
                      <a:pos x="16" y="28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3" name="Freeform 19"/>
                <p:cNvSpPr>
                  <a:spLocks/>
                </p:cNvSpPr>
                <p:nvPr/>
              </p:nvSpPr>
              <p:spPr bwMode="auto">
                <a:xfrm>
                  <a:off x="4619" y="1452"/>
                  <a:ext cx="150" cy="285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60" y="20"/>
                    </a:cxn>
                    <a:cxn ang="0">
                      <a:pos x="77" y="36"/>
                    </a:cxn>
                    <a:cxn ang="0">
                      <a:pos x="89" y="62"/>
                    </a:cxn>
                    <a:cxn ang="0">
                      <a:pos x="99" y="62"/>
                    </a:cxn>
                    <a:cxn ang="0">
                      <a:pos x="97" y="78"/>
                    </a:cxn>
                    <a:cxn ang="0">
                      <a:pos x="108" y="89"/>
                    </a:cxn>
                    <a:cxn ang="0">
                      <a:pos x="116" y="106"/>
                    </a:cxn>
                    <a:cxn ang="0">
                      <a:pos x="135" y="140"/>
                    </a:cxn>
                    <a:cxn ang="0">
                      <a:pos x="149" y="179"/>
                    </a:cxn>
                    <a:cxn ang="0">
                      <a:pos x="124" y="176"/>
                    </a:cxn>
                    <a:cxn ang="0">
                      <a:pos x="104" y="171"/>
                    </a:cxn>
                    <a:cxn ang="0">
                      <a:pos x="118" y="199"/>
                    </a:cxn>
                    <a:cxn ang="0">
                      <a:pos x="118" y="215"/>
                    </a:cxn>
                    <a:cxn ang="0">
                      <a:pos x="118" y="232"/>
                    </a:cxn>
                    <a:cxn ang="0">
                      <a:pos x="110" y="224"/>
                    </a:cxn>
                    <a:cxn ang="0">
                      <a:pos x="101" y="210"/>
                    </a:cxn>
                    <a:cxn ang="0">
                      <a:pos x="83" y="193"/>
                    </a:cxn>
                    <a:cxn ang="0">
                      <a:pos x="74" y="185"/>
                    </a:cxn>
                    <a:cxn ang="0">
                      <a:pos x="58" y="193"/>
                    </a:cxn>
                    <a:cxn ang="0">
                      <a:pos x="48" y="199"/>
                    </a:cxn>
                    <a:cxn ang="0">
                      <a:pos x="54" y="213"/>
                    </a:cxn>
                    <a:cxn ang="0">
                      <a:pos x="70" y="224"/>
                    </a:cxn>
                    <a:cxn ang="0">
                      <a:pos x="85" y="235"/>
                    </a:cxn>
                    <a:cxn ang="0">
                      <a:pos x="91" y="254"/>
                    </a:cxn>
                    <a:cxn ang="0">
                      <a:pos x="89" y="280"/>
                    </a:cxn>
                    <a:cxn ang="0">
                      <a:pos x="89" y="288"/>
                    </a:cxn>
                    <a:cxn ang="0">
                      <a:pos x="83" y="288"/>
                    </a:cxn>
                    <a:cxn ang="0">
                      <a:pos x="74" y="280"/>
                    </a:cxn>
                    <a:cxn ang="0">
                      <a:pos x="70" y="277"/>
                    </a:cxn>
                    <a:cxn ang="0">
                      <a:pos x="64" y="271"/>
                    </a:cxn>
                    <a:cxn ang="0">
                      <a:pos x="58" y="285"/>
                    </a:cxn>
                    <a:cxn ang="0">
                      <a:pos x="48" y="288"/>
                    </a:cxn>
                    <a:cxn ang="0">
                      <a:pos x="41" y="277"/>
                    </a:cxn>
                    <a:cxn ang="0">
                      <a:pos x="41" y="252"/>
                    </a:cxn>
                    <a:cxn ang="0">
                      <a:pos x="39" y="238"/>
                    </a:cxn>
                    <a:cxn ang="0">
                      <a:pos x="29" y="229"/>
                    </a:cxn>
                    <a:cxn ang="0">
                      <a:pos x="19" y="243"/>
                    </a:cxn>
                    <a:cxn ang="0">
                      <a:pos x="4" y="243"/>
                    </a:cxn>
                    <a:cxn ang="0">
                      <a:pos x="0" y="232"/>
                    </a:cxn>
                    <a:cxn ang="0">
                      <a:pos x="4" y="204"/>
                    </a:cxn>
                    <a:cxn ang="0">
                      <a:pos x="15" y="187"/>
                    </a:cxn>
                    <a:cxn ang="0">
                      <a:pos x="14" y="143"/>
                    </a:cxn>
                    <a:cxn ang="0">
                      <a:pos x="14" y="131"/>
                    </a:cxn>
                    <a:cxn ang="0">
                      <a:pos x="25" y="129"/>
                    </a:cxn>
                    <a:cxn ang="0">
                      <a:pos x="35" y="140"/>
                    </a:cxn>
                    <a:cxn ang="0">
                      <a:pos x="52" y="145"/>
                    </a:cxn>
                    <a:cxn ang="0">
                      <a:pos x="52" y="126"/>
                    </a:cxn>
                    <a:cxn ang="0">
                      <a:pos x="45" y="115"/>
                    </a:cxn>
                    <a:cxn ang="0">
                      <a:pos x="41" y="106"/>
                    </a:cxn>
                    <a:cxn ang="0">
                      <a:pos x="46" y="106"/>
                    </a:cxn>
                    <a:cxn ang="0">
                      <a:pos x="50" y="106"/>
                    </a:cxn>
                    <a:cxn ang="0">
                      <a:pos x="54" y="106"/>
                    </a:cxn>
                    <a:cxn ang="0">
                      <a:pos x="58" y="106"/>
                    </a:cxn>
                    <a:cxn ang="0">
                      <a:pos x="64" y="98"/>
                    </a:cxn>
                    <a:cxn ang="0">
                      <a:pos x="62" y="89"/>
                    </a:cxn>
                    <a:cxn ang="0">
                      <a:pos x="56" y="70"/>
                    </a:cxn>
                    <a:cxn ang="0">
                      <a:pos x="45" y="50"/>
                    </a:cxn>
                    <a:cxn ang="0">
                      <a:pos x="29" y="39"/>
                    </a:cxn>
                    <a:cxn ang="0">
                      <a:pos x="23" y="28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4" name="Freeform 20"/>
                <p:cNvSpPr>
                  <a:spLocks/>
                </p:cNvSpPr>
                <p:nvPr/>
              </p:nvSpPr>
              <p:spPr bwMode="auto">
                <a:xfrm>
                  <a:off x="4448" y="1102"/>
                  <a:ext cx="165" cy="23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21" y="17"/>
                    </a:cxn>
                    <a:cxn ang="0">
                      <a:pos x="43" y="42"/>
                    </a:cxn>
                    <a:cxn ang="0">
                      <a:pos x="53" y="69"/>
                    </a:cxn>
                    <a:cxn ang="0">
                      <a:pos x="68" y="72"/>
                    </a:cxn>
                    <a:cxn ang="0">
                      <a:pos x="80" y="78"/>
                    </a:cxn>
                    <a:cxn ang="0">
                      <a:pos x="90" y="89"/>
                    </a:cxn>
                    <a:cxn ang="0">
                      <a:pos x="102" y="89"/>
                    </a:cxn>
                    <a:cxn ang="0">
                      <a:pos x="115" y="106"/>
                    </a:cxn>
                    <a:cxn ang="0">
                      <a:pos x="127" y="119"/>
                    </a:cxn>
                    <a:cxn ang="0">
                      <a:pos x="141" y="128"/>
                    </a:cxn>
                    <a:cxn ang="0">
                      <a:pos x="139" y="136"/>
                    </a:cxn>
                    <a:cxn ang="0">
                      <a:pos x="131" y="142"/>
                    </a:cxn>
                    <a:cxn ang="0">
                      <a:pos x="123" y="142"/>
                    </a:cxn>
                    <a:cxn ang="0">
                      <a:pos x="119" y="150"/>
                    </a:cxn>
                    <a:cxn ang="0">
                      <a:pos x="135" y="167"/>
                    </a:cxn>
                    <a:cxn ang="0">
                      <a:pos x="146" y="183"/>
                    </a:cxn>
                    <a:cxn ang="0">
                      <a:pos x="164" y="200"/>
                    </a:cxn>
                    <a:cxn ang="0">
                      <a:pos x="152" y="219"/>
                    </a:cxn>
                    <a:cxn ang="0">
                      <a:pos x="143" y="225"/>
                    </a:cxn>
                    <a:cxn ang="0">
                      <a:pos x="144" y="236"/>
                    </a:cxn>
                    <a:cxn ang="0">
                      <a:pos x="127" y="236"/>
                    </a:cxn>
                    <a:cxn ang="0">
                      <a:pos x="121" y="228"/>
                    </a:cxn>
                    <a:cxn ang="0">
                      <a:pos x="107" y="205"/>
                    </a:cxn>
                    <a:cxn ang="0">
                      <a:pos x="98" y="186"/>
                    </a:cxn>
                    <a:cxn ang="0">
                      <a:pos x="82" y="153"/>
                    </a:cxn>
                    <a:cxn ang="0">
                      <a:pos x="64" y="128"/>
                    </a:cxn>
                    <a:cxn ang="0">
                      <a:pos x="45" y="92"/>
                    </a:cxn>
                    <a:cxn ang="0">
                      <a:pos x="33" y="81"/>
                    </a:cxn>
                    <a:cxn ang="0">
                      <a:pos x="23" y="72"/>
                    </a:cxn>
                    <a:cxn ang="0">
                      <a:pos x="20" y="53"/>
                    </a:cxn>
                    <a:cxn ang="0">
                      <a:pos x="2" y="36"/>
                    </a:cxn>
                    <a:cxn ang="0">
                      <a:pos x="2" y="2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9234" name="Group 30"/>
              <p:cNvGrpSpPr>
                <a:grpSpLocks/>
              </p:cNvGrpSpPr>
              <p:nvPr/>
            </p:nvGrpSpPr>
            <p:grpSpPr bwMode="auto"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1046" name="Freeform 22"/>
                <p:cNvSpPr>
                  <a:spLocks/>
                </p:cNvSpPr>
                <p:nvPr/>
              </p:nvSpPr>
              <p:spPr bwMode="auto">
                <a:xfrm>
                  <a:off x="2314" y="1581"/>
                  <a:ext cx="1187" cy="1803"/>
                </a:xfrm>
                <a:custGeom>
                  <a:avLst/>
                  <a:gdLst/>
                  <a:ahLst/>
                  <a:cxnLst>
                    <a:cxn ang="0">
                      <a:pos x="906" y="290"/>
                    </a:cxn>
                    <a:cxn ang="0">
                      <a:pos x="1017" y="589"/>
                    </a:cxn>
                    <a:cxn ang="0">
                      <a:pos x="1062" y="664"/>
                    </a:cxn>
                    <a:cxn ang="0">
                      <a:pos x="1159" y="645"/>
                    </a:cxn>
                    <a:cxn ang="0">
                      <a:pos x="1184" y="718"/>
                    </a:cxn>
                    <a:cxn ang="0">
                      <a:pos x="1067" y="919"/>
                    </a:cxn>
                    <a:cxn ang="0">
                      <a:pos x="972" y="1150"/>
                    </a:cxn>
                    <a:cxn ang="0">
                      <a:pos x="986" y="1234"/>
                    </a:cxn>
                    <a:cxn ang="0">
                      <a:pos x="986" y="1318"/>
                    </a:cxn>
                    <a:cxn ang="0">
                      <a:pos x="943" y="1349"/>
                    </a:cxn>
                    <a:cxn ang="0">
                      <a:pos x="881" y="1463"/>
                    </a:cxn>
                    <a:cxn ang="0">
                      <a:pos x="857" y="1561"/>
                    </a:cxn>
                    <a:cxn ang="0">
                      <a:pos x="799" y="1695"/>
                    </a:cxn>
                    <a:cxn ang="0">
                      <a:pos x="766" y="1725"/>
                    </a:cxn>
                    <a:cxn ang="0">
                      <a:pos x="694" y="1792"/>
                    </a:cxn>
                    <a:cxn ang="0">
                      <a:pos x="607" y="1770"/>
                    </a:cxn>
                    <a:cxn ang="0">
                      <a:pos x="597" y="1706"/>
                    </a:cxn>
                    <a:cxn ang="0">
                      <a:pos x="558" y="1617"/>
                    </a:cxn>
                    <a:cxn ang="0">
                      <a:pos x="550" y="1541"/>
                    </a:cxn>
                    <a:cxn ang="0">
                      <a:pos x="539" y="1491"/>
                    </a:cxn>
                    <a:cxn ang="0">
                      <a:pos x="502" y="1435"/>
                    </a:cxn>
                    <a:cxn ang="0">
                      <a:pos x="478" y="1362"/>
                    </a:cxn>
                    <a:cxn ang="0">
                      <a:pos x="511" y="1240"/>
                    </a:cxn>
                    <a:cxn ang="0">
                      <a:pos x="496" y="1067"/>
                    </a:cxn>
                    <a:cxn ang="0">
                      <a:pos x="443" y="980"/>
                    </a:cxn>
                    <a:cxn ang="0">
                      <a:pos x="436" y="843"/>
                    </a:cxn>
                    <a:cxn ang="0">
                      <a:pos x="360" y="793"/>
                    </a:cxn>
                    <a:cxn ang="0">
                      <a:pos x="261" y="807"/>
                    </a:cxn>
                    <a:cxn ang="0">
                      <a:pos x="56" y="698"/>
                    </a:cxn>
                    <a:cxn ang="0">
                      <a:pos x="10" y="522"/>
                    </a:cxn>
                    <a:cxn ang="0">
                      <a:pos x="47" y="396"/>
                    </a:cxn>
                    <a:cxn ang="0">
                      <a:pos x="115" y="260"/>
                    </a:cxn>
                    <a:cxn ang="0">
                      <a:pos x="216" y="156"/>
                    </a:cxn>
                    <a:cxn ang="0">
                      <a:pos x="292" y="47"/>
                    </a:cxn>
                    <a:cxn ang="0">
                      <a:pos x="362" y="75"/>
                    </a:cxn>
                    <a:cxn ang="0">
                      <a:pos x="437" y="28"/>
                    </a:cxn>
                    <a:cxn ang="0">
                      <a:pos x="490" y="6"/>
                    </a:cxn>
                    <a:cxn ang="0">
                      <a:pos x="531" y="61"/>
                    </a:cxn>
                    <a:cxn ang="0">
                      <a:pos x="612" y="151"/>
                    </a:cxn>
                    <a:cxn ang="0">
                      <a:pos x="669" y="109"/>
                    </a:cxn>
                    <a:cxn ang="0">
                      <a:pos x="754" y="140"/>
                    </a:cxn>
                    <a:cxn ang="0">
                      <a:pos x="848" y="137"/>
                    </a:cxn>
                  </a:cxnLst>
                  <a:rect l="0" t="0" r="r" b="b"/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9236" name="Group 27"/>
                <p:cNvGrpSpPr>
                  <a:grpSpLocks/>
                </p:cNvGrpSpPr>
                <p:nvPr/>
              </p:nvGrpSpPr>
              <p:grpSpPr bwMode="auto"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923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1047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603" y="1089"/>
                      <a:ext cx="78" cy="129"/>
                    </a:xfrm>
                    <a:custGeom>
                      <a:avLst/>
                      <a:gdLst/>
                      <a:ahLst/>
                      <a:cxnLst>
                        <a:cxn ang="0">
                          <a:pos x="18" y="40"/>
                        </a:cxn>
                        <a:cxn ang="0">
                          <a:pos x="24" y="26"/>
                        </a:cxn>
                        <a:cxn ang="0">
                          <a:pos x="38" y="26"/>
                        </a:cxn>
                        <a:cxn ang="0">
                          <a:pos x="57" y="0"/>
                        </a:cxn>
                        <a:cxn ang="0">
                          <a:pos x="63" y="17"/>
                        </a:cxn>
                        <a:cxn ang="0">
                          <a:pos x="73" y="17"/>
                        </a:cxn>
                        <a:cxn ang="0">
                          <a:pos x="77" y="26"/>
                        </a:cxn>
                        <a:cxn ang="0">
                          <a:pos x="71" y="40"/>
                        </a:cxn>
                        <a:cxn ang="0">
                          <a:pos x="63" y="46"/>
                        </a:cxn>
                        <a:cxn ang="0">
                          <a:pos x="63" y="57"/>
                        </a:cxn>
                        <a:cxn ang="0">
                          <a:pos x="61" y="63"/>
                        </a:cxn>
                        <a:cxn ang="0">
                          <a:pos x="59" y="71"/>
                        </a:cxn>
                        <a:cxn ang="0">
                          <a:pos x="63" y="83"/>
                        </a:cxn>
                        <a:cxn ang="0">
                          <a:pos x="57" y="94"/>
                        </a:cxn>
                        <a:cxn ang="0">
                          <a:pos x="51" y="100"/>
                        </a:cxn>
                        <a:cxn ang="0">
                          <a:pos x="45" y="100"/>
                        </a:cxn>
                        <a:cxn ang="0">
                          <a:pos x="43" y="103"/>
                        </a:cxn>
                        <a:cxn ang="0">
                          <a:pos x="41" y="111"/>
                        </a:cxn>
                        <a:cxn ang="0">
                          <a:pos x="32" y="114"/>
                        </a:cxn>
                        <a:cxn ang="0">
                          <a:pos x="30" y="111"/>
                        </a:cxn>
                        <a:cxn ang="0">
                          <a:pos x="22" y="120"/>
                        </a:cxn>
                        <a:cxn ang="0">
                          <a:pos x="20" y="122"/>
                        </a:cxn>
                        <a:cxn ang="0">
                          <a:pos x="10" y="131"/>
                        </a:cxn>
                        <a:cxn ang="0">
                          <a:pos x="6" y="131"/>
                        </a:cxn>
                        <a:cxn ang="0">
                          <a:pos x="4" y="125"/>
                        </a:cxn>
                        <a:cxn ang="0">
                          <a:pos x="2" y="111"/>
                        </a:cxn>
                        <a:cxn ang="0">
                          <a:pos x="0" y="108"/>
                        </a:cxn>
                        <a:cxn ang="0">
                          <a:pos x="0" y="97"/>
                        </a:cxn>
                        <a:cxn ang="0">
                          <a:pos x="6" y="91"/>
                        </a:cxn>
                        <a:cxn ang="0">
                          <a:pos x="12" y="85"/>
                        </a:cxn>
                        <a:cxn ang="0">
                          <a:pos x="16" y="74"/>
                        </a:cxn>
                        <a:cxn ang="0">
                          <a:pos x="22" y="74"/>
                        </a:cxn>
                        <a:cxn ang="0">
                          <a:pos x="26" y="77"/>
                        </a:cxn>
                        <a:cxn ang="0">
                          <a:pos x="32" y="74"/>
                        </a:cxn>
                        <a:cxn ang="0">
                          <a:pos x="26" y="71"/>
                        </a:cxn>
                        <a:cxn ang="0">
                          <a:pos x="18" y="40"/>
                        </a:cxn>
                      </a:cxnLst>
                      <a:rect l="0" t="0" r="r" b="b"/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48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674" y="987"/>
                      <a:ext cx="94" cy="248"/>
                    </a:xfrm>
                    <a:custGeom>
                      <a:avLst/>
                      <a:gdLst/>
                      <a:ahLst/>
                      <a:cxnLst>
                        <a:cxn ang="0">
                          <a:pos x="36" y="25"/>
                        </a:cxn>
                        <a:cxn ang="0">
                          <a:pos x="57" y="22"/>
                        </a:cxn>
                        <a:cxn ang="0">
                          <a:pos x="65" y="14"/>
                        </a:cxn>
                        <a:cxn ang="0">
                          <a:pos x="75" y="6"/>
                        </a:cxn>
                        <a:cxn ang="0">
                          <a:pos x="93" y="3"/>
                        </a:cxn>
                        <a:cxn ang="0">
                          <a:pos x="87" y="22"/>
                        </a:cxn>
                        <a:cxn ang="0">
                          <a:pos x="79" y="28"/>
                        </a:cxn>
                        <a:cxn ang="0">
                          <a:pos x="67" y="45"/>
                        </a:cxn>
                        <a:cxn ang="0">
                          <a:pos x="81" y="45"/>
                        </a:cxn>
                        <a:cxn ang="0">
                          <a:pos x="93" y="45"/>
                        </a:cxn>
                        <a:cxn ang="0">
                          <a:pos x="85" y="64"/>
                        </a:cxn>
                        <a:cxn ang="0">
                          <a:pos x="71" y="73"/>
                        </a:cxn>
                        <a:cxn ang="0">
                          <a:pos x="69" y="87"/>
                        </a:cxn>
                        <a:cxn ang="0">
                          <a:pos x="81" y="106"/>
                        </a:cxn>
                        <a:cxn ang="0">
                          <a:pos x="87" y="126"/>
                        </a:cxn>
                        <a:cxn ang="0">
                          <a:pos x="93" y="151"/>
                        </a:cxn>
                        <a:cxn ang="0">
                          <a:pos x="89" y="182"/>
                        </a:cxn>
                        <a:cxn ang="0">
                          <a:pos x="79" y="196"/>
                        </a:cxn>
                        <a:cxn ang="0">
                          <a:pos x="87" y="218"/>
                        </a:cxn>
                        <a:cxn ang="0">
                          <a:pos x="65" y="218"/>
                        </a:cxn>
                        <a:cxn ang="0">
                          <a:pos x="53" y="215"/>
                        </a:cxn>
                        <a:cxn ang="0">
                          <a:pos x="36" y="224"/>
                        </a:cxn>
                        <a:cxn ang="0">
                          <a:pos x="26" y="226"/>
                        </a:cxn>
                        <a:cxn ang="0">
                          <a:pos x="14" y="229"/>
                        </a:cxn>
                        <a:cxn ang="0">
                          <a:pos x="4" y="221"/>
                        </a:cxn>
                        <a:cxn ang="0">
                          <a:pos x="0" y="207"/>
                        </a:cxn>
                        <a:cxn ang="0">
                          <a:pos x="10" y="193"/>
                        </a:cxn>
                        <a:cxn ang="0">
                          <a:pos x="24" y="190"/>
                        </a:cxn>
                        <a:cxn ang="0">
                          <a:pos x="16" y="182"/>
                        </a:cxn>
                        <a:cxn ang="0">
                          <a:pos x="16" y="168"/>
                        </a:cxn>
                        <a:cxn ang="0">
                          <a:pos x="28" y="159"/>
                        </a:cxn>
                        <a:cxn ang="0">
                          <a:pos x="38" y="157"/>
                        </a:cxn>
                        <a:cxn ang="0">
                          <a:pos x="44" y="131"/>
                        </a:cxn>
                        <a:cxn ang="0">
                          <a:pos x="49" y="106"/>
                        </a:cxn>
                        <a:cxn ang="0">
                          <a:pos x="40" y="89"/>
                        </a:cxn>
                        <a:cxn ang="0">
                          <a:pos x="20" y="84"/>
                        </a:cxn>
                        <a:cxn ang="0">
                          <a:pos x="30" y="34"/>
                        </a:cxn>
                      </a:cxnLst>
                      <a:rect l="0" t="0" r="r" b="b"/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1050" name="Freeform 26"/>
                  <p:cNvSpPr>
                    <a:spLocks/>
                  </p:cNvSpPr>
                  <p:nvPr/>
                </p:nvSpPr>
                <p:spPr bwMode="auto">
                  <a:xfrm>
                    <a:off x="2395" y="615"/>
                    <a:ext cx="526" cy="391"/>
                  </a:xfrm>
                  <a:custGeom>
                    <a:avLst/>
                    <a:gdLst/>
                    <a:ahLst/>
                    <a:cxnLst>
                      <a:cxn ang="0">
                        <a:pos x="33" y="381"/>
                      </a:cxn>
                      <a:cxn ang="0">
                        <a:pos x="53" y="353"/>
                      </a:cxn>
                      <a:cxn ang="0">
                        <a:pos x="64" y="344"/>
                      </a:cxn>
                      <a:cxn ang="0">
                        <a:pos x="82" y="336"/>
                      </a:cxn>
                      <a:cxn ang="0">
                        <a:pos x="95" y="336"/>
                      </a:cxn>
                      <a:cxn ang="0">
                        <a:pos x="107" y="325"/>
                      </a:cxn>
                      <a:cxn ang="0">
                        <a:pos x="121" y="308"/>
                      </a:cxn>
                      <a:cxn ang="0">
                        <a:pos x="134" y="299"/>
                      </a:cxn>
                      <a:cxn ang="0">
                        <a:pos x="148" y="291"/>
                      </a:cxn>
                      <a:cxn ang="0">
                        <a:pos x="163" y="280"/>
                      </a:cxn>
                      <a:cxn ang="0">
                        <a:pos x="183" y="274"/>
                      </a:cxn>
                      <a:cxn ang="0">
                        <a:pos x="214" y="280"/>
                      </a:cxn>
                      <a:cxn ang="0">
                        <a:pos x="239" y="269"/>
                      </a:cxn>
                      <a:cxn ang="0">
                        <a:pos x="253" y="241"/>
                      </a:cxn>
                      <a:cxn ang="0">
                        <a:pos x="270" y="218"/>
                      </a:cxn>
                      <a:cxn ang="0">
                        <a:pos x="282" y="199"/>
                      </a:cxn>
                      <a:cxn ang="0">
                        <a:pos x="292" y="182"/>
                      </a:cxn>
                      <a:cxn ang="0">
                        <a:pos x="315" y="165"/>
                      </a:cxn>
                      <a:cxn ang="0">
                        <a:pos x="311" y="188"/>
                      </a:cxn>
                      <a:cxn ang="0">
                        <a:pos x="329" y="199"/>
                      </a:cxn>
                      <a:cxn ang="0">
                        <a:pos x="344" y="190"/>
                      </a:cxn>
                      <a:cxn ang="0">
                        <a:pos x="350" y="174"/>
                      </a:cxn>
                      <a:cxn ang="0">
                        <a:pos x="356" y="157"/>
                      </a:cxn>
                      <a:cxn ang="0">
                        <a:pos x="366" y="140"/>
                      </a:cxn>
                      <a:cxn ang="0">
                        <a:pos x="395" y="140"/>
                      </a:cxn>
                      <a:cxn ang="0">
                        <a:pos x="424" y="112"/>
                      </a:cxn>
                      <a:cxn ang="0">
                        <a:pos x="453" y="92"/>
                      </a:cxn>
                      <a:cxn ang="0">
                        <a:pos x="484" y="45"/>
                      </a:cxn>
                      <a:cxn ang="0">
                        <a:pos x="511" y="22"/>
                      </a:cxn>
                      <a:cxn ang="0">
                        <a:pos x="502" y="0"/>
                      </a:cxn>
                      <a:cxn ang="0">
                        <a:pos x="455" y="14"/>
                      </a:cxn>
                      <a:cxn ang="0">
                        <a:pos x="424" y="28"/>
                      </a:cxn>
                      <a:cxn ang="0">
                        <a:pos x="391" y="36"/>
                      </a:cxn>
                      <a:cxn ang="0">
                        <a:pos x="350" y="59"/>
                      </a:cxn>
                      <a:cxn ang="0">
                        <a:pos x="315" y="73"/>
                      </a:cxn>
                      <a:cxn ang="0">
                        <a:pos x="278" y="92"/>
                      </a:cxn>
                      <a:cxn ang="0">
                        <a:pos x="253" y="120"/>
                      </a:cxn>
                      <a:cxn ang="0">
                        <a:pos x="231" y="140"/>
                      </a:cxn>
                      <a:cxn ang="0">
                        <a:pos x="189" y="174"/>
                      </a:cxn>
                      <a:cxn ang="0">
                        <a:pos x="146" y="215"/>
                      </a:cxn>
                      <a:cxn ang="0">
                        <a:pos x="109" y="246"/>
                      </a:cxn>
                      <a:cxn ang="0">
                        <a:pos x="80" y="288"/>
                      </a:cxn>
                      <a:cxn ang="0">
                        <a:pos x="49" y="316"/>
                      </a:cxn>
                      <a:cxn ang="0">
                        <a:pos x="0" y="389"/>
                      </a:cxn>
                    </a:cxnLst>
                    <a:rect l="0" t="0" r="r" b="b"/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52" name="Freeform 28"/>
                <p:cNvSpPr>
                  <a:spLocks/>
                </p:cNvSpPr>
                <p:nvPr/>
              </p:nvSpPr>
              <p:spPr bwMode="auto">
                <a:xfrm>
                  <a:off x="3324" y="2813"/>
                  <a:ext cx="158" cy="382"/>
                </a:xfrm>
                <a:custGeom>
                  <a:avLst/>
                  <a:gdLst/>
                  <a:ahLst/>
                  <a:cxnLst>
                    <a:cxn ang="0">
                      <a:pos x="29" y="117"/>
                    </a:cxn>
                    <a:cxn ang="0">
                      <a:pos x="26" y="193"/>
                    </a:cxn>
                    <a:cxn ang="0">
                      <a:pos x="12" y="240"/>
                    </a:cxn>
                    <a:cxn ang="0">
                      <a:pos x="0" y="285"/>
                    </a:cxn>
                    <a:cxn ang="0">
                      <a:pos x="0" y="318"/>
                    </a:cxn>
                    <a:cxn ang="0">
                      <a:pos x="4" y="346"/>
                    </a:cxn>
                    <a:cxn ang="0">
                      <a:pos x="18" y="371"/>
                    </a:cxn>
                    <a:cxn ang="0">
                      <a:pos x="29" y="374"/>
                    </a:cxn>
                    <a:cxn ang="0">
                      <a:pos x="39" y="374"/>
                    </a:cxn>
                    <a:cxn ang="0">
                      <a:pos x="51" y="377"/>
                    </a:cxn>
                    <a:cxn ang="0">
                      <a:pos x="57" y="357"/>
                    </a:cxn>
                    <a:cxn ang="0">
                      <a:pos x="63" y="307"/>
                    </a:cxn>
                    <a:cxn ang="0">
                      <a:pos x="80" y="274"/>
                    </a:cxn>
                    <a:cxn ang="0">
                      <a:pos x="84" y="223"/>
                    </a:cxn>
                    <a:cxn ang="0">
                      <a:pos x="92" y="204"/>
                    </a:cxn>
                    <a:cxn ang="0">
                      <a:pos x="100" y="190"/>
                    </a:cxn>
                    <a:cxn ang="0">
                      <a:pos x="106" y="154"/>
                    </a:cxn>
                    <a:cxn ang="0">
                      <a:pos x="118" y="131"/>
                    </a:cxn>
                    <a:cxn ang="0">
                      <a:pos x="126" y="114"/>
                    </a:cxn>
                    <a:cxn ang="0">
                      <a:pos x="133" y="101"/>
                    </a:cxn>
                    <a:cxn ang="0">
                      <a:pos x="133" y="92"/>
                    </a:cxn>
                    <a:cxn ang="0">
                      <a:pos x="151" y="73"/>
                    </a:cxn>
                    <a:cxn ang="0">
                      <a:pos x="153" y="42"/>
                    </a:cxn>
                    <a:cxn ang="0">
                      <a:pos x="157" y="22"/>
                    </a:cxn>
                    <a:cxn ang="0">
                      <a:pos x="141" y="14"/>
                    </a:cxn>
                    <a:cxn ang="0">
                      <a:pos x="131" y="0"/>
                    </a:cxn>
                    <a:cxn ang="0">
                      <a:pos x="118" y="14"/>
                    </a:cxn>
                    <a:cxn ang="0">
                      <a:pos x="106" y="47"/>
                    </a:cxn>
                    <a:cxn ang="0">
                      <a:pos x="92" y="70"/>
                    </a:cxn>
                    <a:cxn ang="0">
                      <a:pos x="80" y="89"/>
                    </a:cxn>
                    <a:cxn ang="0">
                      <a:pos x="75" y="89"/>
                    </a:cxn>
                    <a:cxn ang="0">
                      <a:pos x="63" y="101"/>
                    </a:cxn>
                    <a:cxn ang="0">
                      <a:pos x="57" y="112"/>
                    </a:cxn>
                    <a:cxn ang="0">
                      <a:pos x="29" y="117"/>
                    </a:cxn>
                  </a:cxnLst>
                  <a:rect l="0" t="0" r="r" b="b"/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Freeform 29"/>
                <p:cNvSpPr>
                  <a:spLocks/>
                </p:cNvSpPr>
                <p:nvPr/>
              </p:nvSpPr>
              <p:spPr bwMode="auto">
                <a:xfrm>
                  <a:off x="2575" y="652"/>
                  <a:ext cx="2126" cy="1793"/>
                </a:xfrm>
                <a:custGeom>
                  <a:avLst/>
                  <a:gdLst/>
                  <a:ahLst/>
                  <a:cxnLst>
                    <a:cxn ang="0">
                      <a:pos x="124" y="750"/>
                    </a:cxn>
                    <a:cxn ang="0">
                      <a:pos x="142" y="619"/>
                    </a:cxn>
                    <a:cxn ang="0">
                      <a:pos x="214" y="544"/>
                    </a:cxn>
                    <a:cxn ang="0">
                      <a:pos x="296" y="508"/>
                    </a:cxn>
                    <a:cxn ang="0">
                      <a:pos x="319" y="432"/>
                    </a:cxn>
                    <a:cxn ang="0">
                      <a:pos x="424" y="365"/>
                    </a:cxn>
                    <a:cxn ang="0">
                      <a:pos x="492" y="271"/>
                    </a:cxn>
                    <a:cxn ang="0">
                      <a:pos x="461" y="223"/>
                    </a:cxn>
                    <a:cxn ang="0">
                      <a:pos x="467" y="179"/>
                    </a:cxn>
                    <a:cxn ang="0">
                      <a:pos x="399" y="243"/>
                    </a:cxn>
                    <a:cxn ang="0">
                      <a:pos x="377" y="371"/>
                    </a:cxn>
                    <a:cxn ang="0">
                      <a:pos x="331" y="410"/>
                    </a:cxn>
                    <a:cxn ang="0">
                      <a:pos x="307" y="343"/>
                    </a:cxn>
                    <a:cxn ang="0">
                      <a:pos x="243" y="374"/>
                    </a:cxn>
                    <a:cxn ang="0">
                      <a:pos x="226" y="324"/>
                    </a:cxn>
                    <a:cxn ang="0">
                      <a:pos x="227" y="273"/>
                    </a:cxn>
                    <a:cxn ang="0">
                      <a:pos x="296" y="240"/>
                    </a:cxn>
                    <a:cxn ang="0">
                      <a:pos x="340" y="153"/>
                    </a:cxn>
                    <a:cxn ang="0">
                      <a:pos x="412" y="53"/>
                    </a:cxn>
                    <a:cxn ang="0">
                      <a:pos x="511" y="25"/>
                    </a:cxn>
                    <a:cxn ang="0">
                      <a:pos x="642" y="103"/>
                    </a:cxn>
                    <a:cxn ang="0">
                      <a:pos x="595" y="223"/>
                    </a:cxn>
                    <a:cxn ang="0">
                      <a:pos x="642" y="285"/>
                    </a:cxn>
                    <a:cxn ang="0">
                      <a:pos x="682" y="215"/>
                    </a:cxn>
                    <a:cxn ang="0">
                      <a:pos x="859" y="187"/>
                    </a:cxn>
                    <a:cxn ang="0">
                      <a:pos x="1073" y="33"/>
                    </a:cxn>
                    <a:cxn ang="0">
                      <a:pos x="1406" y="103"/>
                    </a:cxn>
                    <a:cxn ang="0">
                      <a:pos x="2004" y="226"/>
                    </a:cxn>
                    <a:cxn ang="0">
                      <a:pos x="2057" y="298"/>
                    </a:cxn>
                    <a:cxn ang="0">
                      <a:pos x="2076" y="541"/>
                    </a:cxn>
                    <a:cxn ang="0">
                      <a:pos x="1901" y="346"/>
                    </a:cxn>
                    <a:cxn ang="0">
                      <a:pos x="1763" y="435"/>
                    </a:cxn>
                    <a:cxn ang="0">
                      <a:pos x="1954" y="775"/>
                    </a:cxn>
                    <a:cxn ang="0">
                      <a:pos x="1876" y="920"/>
                    </a:cxn>
                    <a:cxn ang="0">
                      <a:pos x="2003" y="1252"/>
                    </a:cxn>
                    <a:cxn ang="0">
                      <a:pos x="1874" y="1425"/>
                    </a:cxn>
                    <a:cxn ang="0">
                      <a:pos x="1841" y="1559"/>
                    </a:cxn>
                    <a:cxn ang="0">
                      <a:pos x="1833" y="1690"/>
                    </a:cxn>
                    <a:cxn ang="0">
                      <a:pos x="1789" y="1685"/>
                    </a:cxn>
                    <a:cxn ang="0">
                      <a:pos x="1658" y="1411"/>
                    </a:cxn>
                    <a:cxn ang="0">
                      <a:pos x="1472" y="1403"/>
                    </a:cxn>
                    <a:cxn ang="0">
                      <a:pos x="1359" y="1562"/>
                    </a:cxn>
                    <a:cxn ang="0">
                      <a:pos x="1128" y="1213"/>
                    </a:cxn>
                    <a:cxn ang="0">
                      <a:pos x="822" y="1091"/>
                    </a:cxn>
                    <a:cxn ang="0">
                      <a:pos x="1054" y="1308"/>
                    </a:cxn>
                    <a:cxn ang="0">
                      <a:pos x="784" y="1503"/>
                    </a:cxn>
                    <a:cxn ang="0">
                      <a:pos x="714" y="1319"/>
                    </a:cxn>
                    <a:cxn ang="0">
                      <a:pos x="601" y="1105"/>
                    </a:cxn>
                    <a:cxn ang="0">
                      <a:pos x="537" y="946"/>
                    </a:cxn>
                    <a:cxn ang="0">
                      <a:pos x="505" y="873"/>
                    </a:cxn>
                    <a:cxn ang="0">
                      <a:pos x="465" y="831"/>
                    </a:cxn>
                    <a:cxn ang="0">
                      <a:pos x="449" y="909"/>
                    </a:cxn>
                    <a:cxn ang="0">
                      <a:pos x="393" y="787"/>
                    </a:cxn>
                    <a:cxn ang="0">
                      <a:pos x="329" y="742"/>
                    </a:cxn>
                    <a:cxn ang="0">
                      <a:pos x="397" y="848"/>
                    </a:cxn>
                    <a:cxn ang="0">
                      <a:pos x="367" y="873"/>
                    </a:cxn>
                    <a:cxn ang="0">
                      <a:pos x="313" y="803"/>
                    </a:cxn>
                    <a:cxn ang="0">
                      <a:pos x="251" y="753"/>
                    </a:cxn>
                    <a:cxn ang="0">
                      <a:pos x="169" y="817"/>
                    </a:cxn>
                    <a:cxn ang="0">
                      <a:pos x="152" y="890"/>
                    </a:cxn>
                    <a:cxn ang="0">
                      <a:pos x="95" y="943"/>
                    </a:cxn>
                    <a:cxn ang="0">
                      <a:pos x="12" y="909"/>
                    </a:cxn>
                  </a:cxnLst>
                  <a:rect l="0" t="0" r="r" b="b"/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225" name="Group 38"/>
            <p:cNvGrpSpPr>
              <a:grpSpLocks/>
            </p:cNvGrpSpPr>
            <p:nvPr/>
          </p:nvGrpSpPr>
          <p:grpSpPr bwMode="auto"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92" y="762"/>
                <a:ext cx="1262" cy="1550"/>
              </a:xfrm>
              <a:custGeom>
                <a:avLst/>
                <a:gdLst/>
                <a:ahLst/>
                <a:cxnLst>
                  <a:cxn ang="0">
                    <a:pos x="101" y="290"/>
                  </a:cxn>
                  <a:cxn ang="0">
                    <a:pos x="82" y="203"/>
                  </a:cxn>
                  <a:cxn ang="0">
                    <a:pos x="181" y="131"/>
                  </a:cxn>
                  <a:cxn ang="0">
                    <a:pos x="225" y="75"/>
                  </a:cxn>
                  <a:cxn ang="0">
                    <a:pos x="303" y="64"/>
                  </a:cxn>
                  <a:cxn ang="0">
                    <a:pos x="544" y="67"/>
                  </a:cxn>
                  <a:cxn ang="0">
                    <a:pos x="666" y="95"/>
                  </a:cxn>
                  <a:cxn ang="0">
                    <a:pos x="620" y="92"/>
                  </a:cxn>
                  <a:cxn ang="0">
                    <a:pos x="589" y="3"/>
                  </a:cxn>
                  <a:cxn ang="0">
                    <a:pos x="649" y="0"/>
                  </a:cxn>
                  <a:cxn ang="0">
                    <a:pos x="696" y="39"/>
                  </a:cxn>
                  <a:cxn ang="0">
                    <a:pos x="767" y="103"/>
                  </a:cxn>
                  <a:cxn ang="0">
                    <a:pos x="754" y="33"/>
                  </a:cxn>
                  <a:cxn ang="0">
                    <a:pos x="884" y="100"/>
                  </a:cxn>
                  <a:cxn ang="0">
                    <a:pos x="886" y="128"/>
                  </a:cxn>
                  <a:cxn ang="0">
                    <a:pos x="847" y="198"/>
                  </a:cxn>
                  <a:cxn ang="0">
                    <a:pos x="814" y="312"/>
                  </a:cxn>
                  <a:cxn ang="0">
                    <a:pos x="935" y="376"/>
                  </a:cxn>
                  <a:cxn ang="0">
                    <a:pos x="938" y="476"/>
                  </a:cxn>
                  <a:cxn ang="0">
                    <a:pos x="956" y="398"/>
                  </a:cxn>
                  <a:cxn ang="0">
                    <a:pos x="956" y="254"/>
                  </a:cxn>
                  <a:cxn ang="0">
                    <a:pos x="1043" y="293"/>
                  </a:cxn>
                  <a:cxn ang="0">
                    <a:pos x="1098" y="251"/>
                  </a:cxn>
                  <a:cxn ang="0">
                    <a:pos x="1195" y="357"/>
                  </a:cxn>
                  <a:cxn ang="0">
                    <a:pos x="1261" y="449"/>
                  </a:cxn>
                  <a:cxn ang="0">
                    <a:pos x="1209" y="485"/>
                  </a:cxn>
                  <a:cxn ang="0">
                    <a:pos x="1117" y="515"/>
                  </a:cxn>
                  <a:cxn ang="0">
                    <a:pos x="1181" y="535"/>
                  </a:cxn>
                  <a:cxn ang="0">
                    <a:pos x="1209" y="618"/>
                  </a:cxn>
                  <a:cxn ang="0">
                    <a:pos x="1183" y="624"/>
                  </a:cxn>
                  <a:cxn ang="0">
                    <a:pos x="1146" y="657"/>
                  </a:cxn>
                  <a:cxn ang="0">
                    <a:pos x="1088" y="730"/>
                  </a:cxn>
                  <a:cxn ang="0">
                    <a:pos x="1082" y="839"/>
                  </a:cxn>
                  <a:cxn ang="0">
                    <a:pos x="1020" y="1003"/>
                  </a:cxn>
                  <a:cxn ang="0">
                    <a:pos x="1038" y="1142"/>
                  </a:cxn>
                  <a:cxn ang="0">
                    <a:pos x="1003" y="1048"/>
                  </a:cxn>
                  <a:cxn ang="0">
                    <a:pos x="942" y="1006"/>
                  </a:cxn>
                  <a:cxn ang="0">
                    <a:pos x="890" y="1034"/>
                  </a:cxn>
                  <a:cxn ang="0">
                    <a:pos x="804" y="1048"/>
                  </a:cxn>
                  <a:cxn ang="0">
                    <a:pos x="760" y="1151"/>
                  </a:cxn>
                  <a:cxn ang="0">
                    <a:pos x="859" y="1290"/>
                  </a:cxn>
                  <a:cxn ang="0">
                    <a:pos x="874" y="1212"/>
                  </a:cxn>
                  <a:cxn ang="0">
                    <a:pos x="931" y="1268"/>
                  </a:cxn>
                  <a:cxn ang="0">
                    <a:pos x="962" y="1346"/>
                  </a:cxn>
                  <a:cxn ang="0">
                    <a:pos x="987" y="1415"/>
                  </a:cxn>
                  <a:cxn ang="0">
                    <a:pos x="1045" y="1521"/>
                  </a:cxn>
                  <a:cxn ang="0">
                    <a:pos x="1133" y="1518"/>
                  </a:cxn>
                  <a:cxn ang="0">
                    <a:pos x="1080" y="1532"/>
                  </a:cxn>
                  <a:cxn ang="0">
                    <a:pos x="977" y="1516"/>
                  </a:cxn>
                  <a:cxn ang="0">
                    <a:pos x="905" y="1421"/>
                  </a:cxn>
                  <a:cxn ang="0">
                    <a:pos x="853" y="1385"/>
                  </a:cxn>
                  <a:cxn ang="0">
                    <a:pos x="769" y="1340"/>
                  </a:cxn>
                  <a:cxn ang="0">
                    <a:pos x="622" y="1190"/>
                  </a:cxn>
                  <a:cxn ang="0">
                    <a:pos x="501" y="970"/>
                  </a:cxn>
                  <a:cxn ang="0">
                    <a:pos x="542" y="1167"/>
                  </a:cxn>
                  <a:cxn ang="0">
                    <a:pos x="464" y="1031"/>
                  </a:cxn>
                  <a:cxn ang="0">
                    <a:pos x="392" y="763"/>
                  </a:cxn>
                  <a:cxn ang="0">
                    <a:pos x="400" y="568"/>
                  </a:cxn>
                  <a:cxn ang="0">
                    <a:pos x="375" y="418"/>
                  </a:cxn>
                  <a:cxn ang="0">
                    <a:pos x="354" y="329"/>
                  </a:cxn>
                  <a:cxn ang="0">
                    <a:pos x="305" y="276"/>
                  </a:cxn>
                  <a:cxn ang="0">
                    <a:pos x="202" y="290"/>
                  </a:cxn>
                  <a:cxn ang="0">
                    <a:pos x="124" y="345"/>
                  </a:cxn>
                </a:cxnLst>
                <a:rect l="0" t="0" r="r" b="b"/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994" y="615"/>
                <a:ext cx="429" cy="409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10" y="53"/>
                  </a:cxn>
                  <a:cxn ang="0">
                    <a:pos x="10" y="31"/>
                  </a:cxn>
                  <a:cxn ang="0">
                    <a:pos x="25" y="0"/>
                  </a:cxn>
                  <a:cxn ang="0">
                    <a:pos x="103" y="20"/>
                  </a:cxn>
                  <a:cxn ang="0">
                    <a:pos x="236" y="56"/>
                  </a:cxn>
                  <a:cxn ang="0">
                    <a:pos x="289" y="86"/>
                  </a:cxn>
                  <a:cxn ang="0">
                    <a:pos x="358" y="114"/>
                  </a:cxn>
                  <a:cxn ang="0">
                    <a:pos x="393" y="167"/>
                  </a:cxn>
                  <a:cxn ang="0">
                    <a:pos x="428" y="192"/>
                  </a:cxn>
                  <a:cxn ang="0">
                    <a:pos x="414" y="212"/>
                  </a:cxn>
                  <a:cxn ang="0">
                    <a:pos x="414" y="237"/>
                  </a:cxn>
                  <a:cxn ang="0">
                    <a:pos x="401" y="243"/>
                  </a:cxn>
                  <a:cxn ang="0">
                    <a:pos x="389" y="265"/>
                  </a:cxn>
                  <a:cxn ang="0">
                    <a:pos x="401" y="287"/>
                  </a:cxn>
                  <a:cxn ang="0">
                    <a:pos x="399" y="304"/>
                  </a:cxn>
                  <a:cxn ang="0">
                    <a:pos x="385" y="326"/>
                  </a:cxn>
                  <a:cxn ang="0">
                    <a:pos x="387" y="348"/>
                  </a:cxn>
                  <a:cxn ang="0">
                    <a:pos x="411" y="371"/>
                  </a:cxn>
                  <a:cxn ang="0">
                    <a:pos x="413" y="393"/>
                  </a:cxn>
                  <a:cxn ang="0">
                    <a:pos x="407" y="404"/>
                  </a:cxn>
                  <a:cxn ang="0">
                    <a:pos x="383" y="407"/>
                  </a:cxn>
                  <a:cxn ang="0">
                    <a:pos x="366" y="396"/>
                  </a:cxn>
                  <a:cxn ang="0">
                    <a:pos x="347" y="368"/>
                  </a:cxn>
                  <a:cxn ang="0">
                    <a:pos x="339" y="368"/>
                  </a:cxn>
                  <a:cxn ang="0">
                    <a:pos x="329" y="357"/>
                  </a:cxn>
                  <a:cxn ang="0">
                    <a:pos x="320" y="323"/>
                  </a:cxn>
                  <a:cxn ang="0">
                    <a:pos x="308" y="312"/>
                  </a:cxn>
                  <a:cxn ang="0">
                    <a:pos x="283" y="295"/>
                  </a:cxn>
                  <a:cxn ang="0">
                    <a:pos x="261" y="284"/>
                  </a:cxn>
                  <a:cxn ang="0">
                    <a:pos x="230" y="254"/>
                  </a:cxn>
                  <a:cxn ang="0">
                    <a:pos x="217" y="231"/>
                  </a:cxn>
                  <a:cxn ang="0">
                    <a:pos x="219" y="215"/>
                  </a:cxn>
                  <a:cxn ang="0">
                    <a:pos x="232" y="201"/>
                  </a:cxn>
                  <a:cxn ang="0">
                    <a:pos x="221" y="184"/>
                  </a:cxn>
                  <a:cxn ang="0">
                    <a:pos x="209" y="192"/>
                  </a:cxn>
                  <a:cxn ang="0">
                    <a:pos x="190" y="167"/>
                  </a:cxn>
                  <a:cxn ang="0">
                    <a:pos x="186" y="181"/>
                  </a:cxn>
                  <a:cxn ang="0">
                    <a:pos x="168" y="181"/>
                  </a:cxn>
                  <a:cxn ang="0">
                    <a:pos x="165" y="170"/>
                  </a:cxn>
                  <a:cxn ang="0">
                    <a:pos x="165" y="151"/>
                  </a:cxn>
                  <a:cxn ang="0">
                    <a:pos x="157" y="139"/>
                  </a:cxn>
                  <a:cxn ang="0">
                    <a:pos x="145" y="142"/>
                  </a:cxn>
                  <a:cxn ang="0">
                    <a:pos x="130" y="112"/>
                  </a:cxn>
                  <a:cxn ang="0">
                    <a:pos x="118" y="109"/>
                  </a:cxn>
                  <a:cxn ang="0">
                    <a:pos x="101" y="95"/>
                  </a:cxn>
                  <a:cxn ang="0">
                    <a:pos x="64" y="98"/>
                  </a:cxn>
                  <a:cxn ang="0">
                    <a:pos x="27" y="95"/>
                  </a:cxn>
                  <a:cxn ang="0">
                    <a:pos x="0" y="84"/>
                  </a:cxn>
                </a:cxnLst>
                <a:rect l="0" t="0" r="r" b="b"/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908" y="758"/>
                <a:ext cx="274" cy="2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7"/>
                  </a:cxn>
                  <a:cxn ang="0">
                    <a:pos x="0" y="36"/>
                  </a:cxn>
                  <a:cxn ang="0">
                    <a:pos x="19" y="56"/>
                  </a:cxn>
                  <a:cxn ang="0">
                    <a:pos x="31" y="50"/>
                  </a:cxn>
                  <a:cxn ang="0">
                    <a:pos x="35" y="59"/>
                  </a:cxn>
                  <a:cxn ang="0">
                    <a:pos x="46" y="61"/>
                  </a:cxn>
                  <a:cxn ang="0">
                    <a:pos x="54" y="47"/>
                  </a:cxn>
                  <a:cxn ang="0">
                    <a:pos x="81" y="50"/>
                  </a:cxn>
                  <a:cxn ang="0">
                    <a:pos x="85" y="64"/>
                  </a:cxn>
                  <a:cxn ang="0">
                    <a:pos x="94" y="70"/>
                  </a:cxn>
                  <a:cxn ang="0">
                    <a:pos x="117" y="67"/>
                  </a:cxn>
                  <a:cxn ang="0">
                    <a:pos x="125" y="75"/>
                  </a:cxn>
                  <a:cxn ang="0">
                    <a:pos x="137" y="84"/>
                  </a:cxn>
                  <a:cxn ang="0">
                    <a:pos x="146" y="100"/>
                  </a:cxn>
                  <a:cxn ang="0">
                    <a:pos x="146" y="123"/>
                  </a:cxn>
                  <a:cxn ang="0">
                    <a:pos x="138" y="128"/>
                  </a:cxn>
                  <a:cxn ang="0">
                    <a:pos x="142" y="137"/>
                  </a:cxn>
                  <a:cxn ang="0">
                    <a:pos x="131" y="150"/>
                  </a:cxn>
                  <a:cxn ang="0">
                    <a:pos x="131" y="170"/>
                  </a:cxn>
                  <a:cxn ang="0">
                    <a:pos x="148" y="173"/>
                  </a:cxn>
                  <a:cxn ang="0">
                    <a:pos x="158" y="167"/>
                  </a:cxn>
                  <a:cxn ang="0">
                    <a:pos x="161" y="159"/>
                  </a:cxn>
                  <a:cxn ang="0">
                    <a:pos x="167" y="167"/>
                  </a:cxn>
                  <a:cxn ang="0">
                    <a:pos x="177" y="162"/>
                  </a:cxn>
                  <a:cxn ang="0">
                    <a:pos x="198" y="173"/>
                  </a:cxn>
                  <a:cxn ang="0">
                    <a:pos x="211" y="192"/>
                  </a:cxn>
                  <a:cxn ang="0">
                    <a:pos x="215" y="192"/>
                  </a:cxn>
                  <a:cxn ang="0">
                    <a:pos x="217" y="203"/>
                  </a:cxn>
                  <a:cxn ang="0">
                    <a:pos x="231" y="209"/>
                  </a:cxn>
                  <a:cxn ang="0">
                    <a:pos x="246" y="209"/>
                  </a:cxn>
                  <a:cxn ang="0">
                    <a:pos x="236" y="198"/>
                  </a:cxn>
                  <a:cxn ang="0">
                    <a:pos x="240" y="187"/>
                  </a:cxn>
                  <a:cxn ang="0">
                    <a:pos x="252" y="198"/>
                  </a:cxn>
                  <a:cxn ang="0">
                    <a:pos x="265" y="201"/>
                  </a:cxn>
                  <a:cxn ang="0">
                    <a:pos x="267" y="184"/>
                  </a:cxn>
                  <a:cxn ang="0">
                    <a:pos x="254" y="170"/>
                  </a:cxn>
                  <a:cxn ang="0">
                    <a:pos x="244" y="170"/>
                  </a:cxn>
                  <a:cxn ang="0">
                    <a:pos x="231" y="156"/>
                  </a:cxn>
                  <a:cxn ang="0">
                    <a:pos x="244" y="156"/>
                  </a:cxn>
                  <a:cxn ang="0">
                    <a:pos x="254" y="164"/>
                  </a:cxn>
                  <a:cxn ang="0">
                    <a:pos x="273" y="164"/>
                  </a:cxn>
                  <a:cxn ang="0">
                    <a:pos x="269" y="148"/>
                  </a:cxn>
                  <a:cxn ang="0">
                    <a:pos x="252" y="131"/>
                  </a:cxn>
                  <a:cxn ang="0">
                    <a:pos x="240" y="128"/>
                  </a:cxn>
                  <a:cxn ang="0">
                    <a:pos x="223" y="109"/>
                  </a:cxn>
                  <a:cxn ang="0">
                    <a:pos x="202" y="103"/>
                  </a:cxn>
                  <a:cxn ang="0">
                    <a:pos x="185" y="95"/>
                  </a:cxn>
                  <a:cxn ang="0">
                    <a:pos x="171" y="70"/>
                  </a:cxn>
                  <a:cxn ang="0">
                    <a:pos x="161" y="39"/>
                  </a:cxn>
                  <a:cxn ang="0">
                    <a:pos x="148" y="39"/>
                  </a:cxn>
                  <a:cxn ang="0">
                    <a:pos x="144" y="31"/>
                  </a:cxn>
                  <a:cxn ang="0">
                    <a:pos x="137" y="33"/>
                  </a:cxn>
                  <a:cxn ang="0">
                    <a:pos x="123" y="20"/>
                  </a:cxn>
                  <a:cxn ang="0">
                    <a:pos x="100" y="14"/>
                  </a:cxn>
                  <a:cxn ang="0">
                    <a:pos x="90" y="22"/>
                  </a:cxn>
                  <a:cxn ang="0">
                    <a:pos x="69" y="14"/>
                  </a:cxn>
                  <a:cxn ang="0">
                    <a:pos x="56" y="14"/>
                  </a:cxn>
                  <a:cxn ang="0">
                    <a:pos x="50" y="3"/>
                  </a:cxn>
                  <a:cxn ang="0">
                    <a:pos x="44" y="0"/>
                  </a:cxn>
                  <a:cxn ang="0">
                    <a:pos x="35" y="3"/>
                  </a:cxn>
                  <a:cxn ang="0">
                    <a:pos x="10" y="0"/>
                  </a:cxn>
                </a:cxnLst>
                <a:rect l="0" t="0" r="r" b="b"/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1064" y="1926"/>
                <a:ext cx="195" cy="9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17" y="20"/>
                  </a:cxn>
                  <a:cxn ang="0">
                    <a:pos x="25" y="20"/>
                  </a:cxn>
                  <a:cxn ang="0">
                    <a:pos x="38" y="6"/>
                  </a:cxn>
                  <a:cxn ang="0">
                    <a:pos x="54" y="6"/>
                  </a:cxn>
                  <a:cxn ang="0">
                    <a:pos x="58" y="3"/>
                  </a:cxn>
                  <a:cxn ang="0">
                    <a:pos x="63" y="0"/>
                  </a:cxn>
                  <a:cxn ang="0">
                    <a:pos x="83" y="17"/>
                  </a:cxn>
                  <a:cxn ang="0">
                    <a:pos x="88" y="29"/>
                  </a:cxn>
                  <a:cxn ang="0">
                    <a:pos x="92" y="23"/>
                  </a:cxn>
                  <a:cxn ang="0">
                    <a:pos x="108" y="34"/>
                  </a:cxn>
                  <a:cxn ang="0">
                    <a:pos x="117" y="34"/>
                  </a:cxn>
                  <a:cxn ang="0">
                    <a:pos x="125" y="43"/>
                  </a:cxn>
                  <a:cxn ang="0">
                    <a:pos x="138" y="49"/>
                  </a:cxn>
                  <a:cxn ang="0">
                    <a:pos x="138" y="63"/>
                  </a:cxn>
                  <a:cxn ang="0">
                    <a:pos x="163" y="63"/>
                  </a:cxn>
                  <a:cxn ang="0">
                    <a:pos x="169" y="77"/>
                  </a:cxn>
                  <a:cxn ang="0">
                    <a:pos x="184" y="77"/>
                  </a:cxn>
                  <a:cxn ang="0">
                    <a:pos x="194" y="94"/>
                  </a:cxn>
                  <a:cxn ang="0">
                    <a:pos x="188" y="97"/>
                  </a:cxn>
                  <a:cxn ang="0">
                    <a:pos x="184" y="91"/>
                  </a:cxn>
                  <a:cxn ang="0">
                    <a:pos x="182" y="88"/>
                  </a:cxn>
                  <a:cxn ang="0">
                    <a:pos x="169" y="91"/>
                  </a:cxn>
                  <a:cxn ang="0">
                    <a:pos x="165" y="94"/>
                  </a:cxn>
                  <a:cxn ang="0">
                    <a:pos x="154" y="97"/>
                  </a:cxn>
                  <a:cxn ang="0">
                    <a:pos x="136" y="97"/>
                  </a:cxn>
                  <a:cxn ang="0">
                    <a:pos x="125" y="97"/>
                  </a:cxn>
                  <a:cxn ang="0">
                    <a:pos x="125" y="88"/>
                  </a:cxn>
                  <a:cxn ang="0">
                    <a:pos x="108" y="66"/>
                  </a:cxn>
                  <a:cxn ang="0">
                    <a:pos x="108" y="51"/>
                  </a:cxn>
                  <a:cxn ang="0">
                    <a:pos x="88" y="51"/>
                  </a:cxn>
                  <a:cxn ang="0">
                    <a:pos x="81" y="43"/>
                  </a:cxn>
                  <a:cxn ang="0">
                    <a:pos x="75" y="51"/>
                  </a:cxn>
                  <a:cxn ang="0">
                    <a:pos x="69" y="40"/>
                  </a:cxn>
                  <a:cxn ang="0">
                    <a:pos x="63" y="40"/>
                  </a:cxn>
                  <a:cxn ang="0">
                    <a:pos x="63" y="26"/>
                  </a:cxn>
                  <a:cxn ang="0">
                    <a:pos x="58" y="20"/>
                  </a:cxn>
                  <a:cxn ang="0">
                    <a:pos x="40" y="23"/>
                  </a:cxn>
                  <a:cxn ang="0">
                    <a:pos x="29" y="40"/>
                  </a:cxn>
                  <a:cxn ang="0">
                    <a:pos x="15" y="43"/>
                  </a:cxn>
                  <a:cxn ang="0">
                    <a:pos x="0" y="49"/>
                  </a:cxn>
                </a:cxnLst>
                <a:rect l="0" t="0" r="r" b="b"/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1234" y="1995"/>
                <a:ext cx="129" cy="83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12" y="65"/>
                  </a:cxn>
                  <a:cxn ang="0">
                    <a:pos x="40" y="62"/>
                  </a:cxn>
                  <a:cxn ang="0">
                    <a:pos x="52" y="79"/>
                  </a:cxn>
                  <a:cxn ang="0">
                    <a:pos x="68" y="82"/>
                  </a:cxn>
                  <a:cxn ang="0">
                    <a:pos x="76" y="62"/>
                  </a:cxn>
                  <a:cxn ang="0">
                    <a:pos x="72" y="57"/>
                  </a:cxn>
                  <a:cxn ang="0">
                    <a:pos x="80" y="48"/>
                  </a:cxn>
                  <a:cxn ang="0">
                    <a:pos x="96" y="62"/>
                  </a:cxn>
                  <a:cxn ang="0">
                    <a:pos x="108" y="62"/>
                  </a:cxn>
                  <a:cxn ang="0">
                    <a:pos x="108" y="54"/>
                  </a:cxn>
                  <a:cxn ang="0">
                    <a:pos x="116" y="54"/>
                  </a:cxn>
                  <a:cxn ang="0">
                    <a:pos x="128" y="40"/>
                  </a:cxn>
                  <a:cxn ang="0">
                    <a:pos x="120" y="37"/>
                  </a:cxn>
                  <a:cxn ang="0">
                    <a:pos x="120" y="23"/>
                  </a:cxn>
                  <a:cxn ang="0">
                    <a:pos x="120" y="11"/>
                  </a:cxn>
                  <a:cxn ang="0">
                    <a:pos x="102" y="8"/>
                  </a:cxn>
                  <a:cxn ang="0">
                    <a:pos x="88" y="11"/>
                  </a:cxn>
                  <a:cxn ang="0">
                    <a:pos x="76" y="11"/>
                  </a:cxn>
                  <a:cxn ang="0">
                    <a:pos x="58" y="8"/>
                  </a:cxn>
                  <a:cxn ang="0">
                    <a:pos x="44" y="0"/>
                  </a:cxn>
                  <a:cxn ang="0">
                    <a:pos x="40" y="8"/>
                  </a:cxn>
                  <a:cxn ang="0">
                    <a:pos x="38" y="25"/>
                  </a:cxn>
                  <a:cxn ang="0">
                    <a:pos x="24" y="25"/>
                  </a:cxn>
                  <a:cxn ang="0">
                    <a:pos x="20" y="40"/>
                  </a:cxn>
                  <a:cxn ang="0">
                    <a:pos x="12" y="45"/>
                  </a:cxn>
                  <a:cxn ang="0">
                    <a:pos x="0" y="62"/>
                  </a:cxn>
                </a:cxnLst>
                <a:rect l="0" t="0" r="r" b="b"/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1155" y="2229"/>
                <a:ext cx="802" cy="1697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152" y="3"/>
                  </a:cxn>
                  <a:cxn ang="0">
                    <a:pos x="127" y="59"/>
                  </a:cxn>
                  <a:cxn ang="0">
                    <a:pos x="152" y="56"/>
                  </a:cxn>
                  <a:cxn ang="0">
                    <a:pos x="177" y="53"/>
                  </a:cxn>
                  <a:cxn ang="0">
                    <a:pos x="212" y="73"/>
                  </a:cxn>
                  <a:cxn ang="0">
                    <a:pos x="322" y="103"/>
                  </a:cxn>
                  <a:cxn ang="0">
                    <a:pos x="372" y="134"/>
                  </a:cxn>
                  <a:cxn ang="0">
                    <a:pos x="437" y="151"/>
                  </a:cxn>
                  <a:cxn ang="0">
                    <a:pos x="530" y="234"/>
                  </a:cxn>
                  <a:cxn ang="0">
                    <a:pos x="581" y="338"/>
                  </a:cxn>
                  <a:cxn ang="0">
                    <a:pos x="780" y="424"/>
                  </a:cxn>
                  <a:cxn ang="0">
                    <a:pos x="782" y="567"/>
                  </a:cxn>
                  <a:cxn ang="0">
                    <a:pos x="731" y="642"/>
                  </a:cxn>
                  <a:cxn ang="0">
                    <a:pos x="723" y="751"/>
                  </a:cxn>
                  <a:cxn ang="0">
                    <a:pos x="694" y="798"/>
                  </a:cxn>
                  <a:cxn ang="0">
                    <a:pos x="647" y="879"/>
                  </a:cxn>
                  <a:cxn ang="0">
                    <a:pos x="579" y="907"/>
                  </a:cxn>
                  <a:cxn ang="0">
                    <a:pos x="544" y="991"/>
                  </a:cxn>
                  <a:cxn ang="0">
                    <a:pos x="536" y="1061"/>
                  </a:cxn>
                  <a:cxn ang="0">
                    <a:pos x="481" y="1125"/>
                  </a:cxn>
                  <a:cxn ang="0">
                    <a:pos x="448" y="1175"/>
                  </a:cxn>
                  <a:cxn ang="0">
                    <a:pos x="427" y="1200"/>
                  </a:cxn>
                  <a:cxn ang="0">
                    <a:pos x="415" y="1267"/>
                  </a:cxn>
                  <a:cxn ang="0">
                    <a:pos x="361" y="1295"/>
                  </a:cxn>
                  <a:cxn ang="0">
                    <a:pos x="318" y="1323"/>
                  </a:cxn>
                  <a:cxn ang="0">
                    <a:pos x="316" y="1387"/>
                  </a:cxn>
                  <a:cxn ang="0">
                    <a:pos x="275" y="1437"/>
                  </a:cxn>
                  <a:cxn ang="0">
                    <a:pos x="300" y="1482"/>
                  </a:cxn>
                  <a:cxn ang="0">
                    <a:pos x="259" y="1524"/>
                  </a:cxn>
                  <a:cxn ang="0">
                    <a:pos x="238" y="1597"/>
                  </a:cxn>
                  <a:cxn ang="0">
                    <a:pos x="292" y="1697"/>
                  </a:cxn>
                  <a:cxn ang="0">
                    <a:pos x="228" y="1647"/>
                  </a:cxn>
                  <a:cxn ang="0">
                    <a:pos x="187" y="1557"/>
                  </a:cxn>
                  <a:cxn ang="0">
                    <a:pos x="183" y="1323"/>
                  </a:cxn>
                  <a:cxn ang="0">
                    <a:pos x="177" y="1223"/>
                  </a:cxn>
                  <a:cxn ang="0">
                    <a:pos x="181" y="1114"/>
                  </a:cxn>
                  <a:cxn ang="0">
                    <a:pos x="189" y="1027"/>
                  </a:cxn>
                  <a:cxn ang="0">
                    <a:pos x="185" y="888"/>
                  </a:cxn>
                  <a:cxn ang="0">
                    <a:pos x="191" y="773"/>
                  </a:cxn>
                  <a:cxn ang="0">
                    <a:pos x="144" y="695"/>
                  </a:cxn>
                  <a:cxn ang="0">
                    <a:pos x="72" y="634"/>
                  </a:cxn>
                  <a:cxn ang="0">
                    <a:pos x="47" y="539"/>
                  </a:cxn>
                  <a:cxn ang="0">
                    <a:pos x="14" y="486"/>
                  </a:cxn>
                  <a:cxn ang="0">
                    <a:pos x="16" y="396"/>
                  </a:cxn>
                  <a:cxn ang="0">
                    <a:pos x="8" y="310"/>
                  </a:cxn>
                  <a:cxn ang="0">
                    <a:pos x="58" y="140"/>
                  </a:cxn>
                </a:cxnLst>
                <a:rect l="0" t="0" r="r" b="b"/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64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med">
    <p:pull dir="ru"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Symbol" pitchFamily="18" charset="2"/>
        <a:buChar char="§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F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Ch2:</a:t>
            </a:r>
            <a:r>
              <a:rPr lang="zh-CN" altLang="en-US" sz="4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拥塞控制</a:t>
            </a:r>
            <a:endParaRPr lang="en-US" altLang="zh-CN" sz="4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4357687" cy="55006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dirty="0" smtClean="0"/>
              <a:t>2.1</a:t>
            </a:r>
            <a:r>
              <a:rPr lang="zh-CN" altLang="en-US" sz="2800" dirty="0" smtClean="0"/>
              <a:t>拥塞控制相关基础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拥塞控制的基本原理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拥塞控制方法分类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网络模型及特点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资源分配机制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资源分配评价标准</a:t>
            </a:r>
            <a:endParaRPr lang="en-US" altLang="zh-CN" sz="2400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800" dirty="0" smtClean="0"/>
              <a:t>2.2</a:t>
            </a:r>
            <a:r>
              <a:rPr lang="zh-CN" altLang="en-US" sz="2800" dirty="0" smtClean="0"/>
              <a:t>排队规则与流量整形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/>
              <a:t>FIFO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优先排队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公平排队</a:t>
            </a:r>
            <a:r>
              <a:rPr lang="en-US" altLang="zh-CN" dirty="0" smtClean="0"/>
              <a:t>FQ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加权公平排队</a:t>
            </a:r>
            <a:r>
              <a:rPr lang="en-US" altLang="zh-CN" sz="2400" dirty="0" smtClean="0"/>
              <a:t>WFQ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流量整形</a:t>
            </a:r>
            <a:endParaRPr lang="en-US" altLang="zh-CN" dirty="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令牌桶算法</a:t>
            </a:r>
          </a:p>
          <a:p>
            <a:pPr lvl="1">
              <a:lnSpc>
                <a:spcPct val="90000"/>
              </a:lnSpc>
              <a:defRPr/>
            </a:pPr>
            <a:endParaRPr lang="en-US" altLang="zh-CN" sz="24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0" y="1214438"/>
            <a:ext cx="4548188" cy="5643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2.3 TCP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拥塞控制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加乘式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慢启动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2.4 TCP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拥塞避免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en-US" altLang="zh-CN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DECbit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RED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源拥塞避免</a:t>
            </a:r>
            <a:endParaRPr kumimoji="1"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2.5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主动队列管理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AQM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基于队列的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AQM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基于负载的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AQM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显式拥塞控制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RED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簇</a:t>
            </a: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BLUE/GREEN…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Symbol" pitchFamily="18" charset="2"/>
              <a:buChar char="§"/>
              <a:defRPr/>
            </a:pPr>
            <a:endParaRPr kumimoji="1" lang="en-US" altLang="zh-CN" b="1" kern="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endParaRPr kumimoji="1" lang="zh-CN" altLang="en-US" sz="2800" b="1" kern="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534400" cy="1000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拥控与流控的区别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214438"/>
            <a:ext cx="8763000" cy="5429250"/>
          </a:xfrm>
        </p:spPr>
        <p:txBody>
          <a:bodyPr/>
          <a:lstStyle/>
          <a:p>
            <a:pPr>
              <a:defRPr/>
            </a:pPr>
            <a:r>
              <a:rPr lang="zh-CN" altLang="en-US" sz="2800" smtClean="0">
                <a:solidFill>
                  <a:srgbClr val="000000"/>
                </a:solidFill>
              </a:rPr>
              <a:t>路由器中拥塞控制的必要性</a:t>
            </a:r>
          </a:p>
          <a:p>
            <a:pPr lvl="1"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不遵守</a:t>
            </a:r>
            <a:r>
              <a:rPr lang="en-US" altLang="zh-CN" sz="2400" smtClean="0">
                <a:solidFill>
                  <a:srgbClr val="000000"/>
                </a:solidFill>
              </a:rPr>
              <a:t>TCP</a:t>
            </a:r>
            <a:r>
              <a:rPr lang="zh-CN" altLang="en-US" sz="2400" smtClean="0">
                <a:solidFill>
                  <a:srgbClr val="000000"/>
                </a:solidFill>
              </a:rPr>
              <a:t>拥塞控制机制的应用进一步加剧因特网范围内拥塞崩溃的可能性</a:t>
            </a:r>
          </a:p>
          <a:p>
            <a:pPr lvl="1">
              <a:defRPr/>
            </a:pPr>
            <a:r>
              <a:rPr lang="en-US" altLang="zh-CN" sz="2400" smtClean="0">
                <a:solidFill>
                  <a:srgbClr val="000000"/>
                </a:solidFill>
              </a:rPr>
              <a:t>TCP</a:t>
            </a:r>
            <a:r>
              <a:rPr lang="zh-CN" altLang="en-US" sz="2400" smtClean="0">
                <a:solidFill>
                  <a:srgbClr val="000000"/>
                </a:solidFill>
              </a:rPr>
              <a:t>拥塞控制还存在着自相似、效率、公平性等方面的问题</a:t>
            </a:r>
          </a:p>
          <a:p>
            <a:pPr>
              <a:defRPr/>
            </a:pPr>
            <a:r>
              <a:rPr lang="zh-CN" altLang="en-US" sz="2800" smtClean="0"/>
              <a:t>拥控：</a:t>
            </a:r>
            <a:endParaRPr lang="en-US" altLang="zh-CN" sz="2800" smtClean="0"/>
          </a:p>
          <a:p>
            <a:pPr lvl="1">
              <a:defRPr/>
            </a:pPr>
            <a:r>
              <a:rPr lang="zh-CN" altLang="en-US" sz="2400" smtClean="0"/>
              <a:t>问题：某些点上存在资源</a:t>
            </a:r>
            <a:r>
              <a:rPr lang="zh-CN" altLang="en-US" sz="2400" smtClean="0">
                <a:solidFill>
                  <a:srgbClr val="FF0000"/>
                </a:solidFill>
              </a:rPr>
              <a:t>瓶颈</a:t>
            </a:r>
            <a:endParaRPr lang="en-US" altLang="zh-CN" sz="2400" smtClean="0"/>
          </a:p>
          <a:p>
            <a:pPr lvl="1">
              <a:defRPr/>
            </a:pPr>
            <a:r>
              <a:rPr lang="zh-CN" altLang="en-US" sz="2400" smtClean="0"/>
              <a:t>防止发送者把太多的数据发送到网路中，适应瓶颈链路和路由器有限</a:t>
            </a:r>
            <a:r>
              <a:rPr lang="en-US" altLang="zh-CN" sz="2400" smtClean="0"/>
              <a:t>buffer</a:t>
            </a:r>
            <a:r>
              <a:rPr lang="zh-CN" altLang="en-US" sz="2400" smtClean="0"/>
              <a:t>，保护网络</a:t>
            </a:r>
            <a:endParaRPr lang="en-US" altLang="zh-CN" sz="2400" smtClean="0"/>
          </a:p>
          <a:p>
            <a:pPr>
              <a:defRPr/>
            </a:pPr>
            <a:r>
              <a:rPr lang="zh-CN" altLang="en-US" sz="2800" smtClean="0"/>
              <a:t>流控：</a:t>
            </a:r>
            <a:endParaRPr lang="en-US" altLang="zh-CN" sz="2800" smtClean="0"/>
          </a:p>
          <a:p>
            <a:pPr lvl="1">
              <a:defRPr/>
            </a:pPr>
            <a:r>
              <a:rPr lang="zh-CN" altLang="en-US" sz="2400" smtClean="0"/>
              <a:t>问题：接收方可能存在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缓存不足、进程等待</a:t>
            </a:r>
            <a:endParaRPr lang="zh-CN" altLang="en-US" sz="2400" smtClean="0"/>
          </a:p>
          <a:p>
            <a:pPr lvl="1">
              <a:defRPr/>
            </a:pPr>
            <a:r>
              <a:rPr lang="zh-CN" altLang="en-US" sz="2400" smtClean="0"/>
              <a:t>防止发送方的发送速度比接收方的接收速度快，适应收发双方的</a:t>
            </a:r>
            <a:r>
              <a:rPr lang="en-US" altLang="zh-CN" sz="2400" smtClean="0"/>
              <a:t>buffer</a:t>
            </a:r>
            <a:r>
              <a:rPr lang="zh-CN" altLang="en-US" sz="2400" smtClean="0"/>
              <a:t>＋</a:t>
            </a:r>
            <a:r>
              <a:rPr lang="en-US" altLang="zh-CN" sz="2400" smtClean="0"/>
              <a:t>cpu</a:t>
            </a:r>
            <a:r>
              <a:rPr lang="zh-CN" altLang="en-US" sz="2400" smtClean="0"/>
              <a:t>能力，保护端点。</a:t>
            </a:r>
            <a:endParaRPr lang="en-US" altLang="zh-CN" sz="2400" smtClean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071563"/>
            <a:ext cx="8915400" cy="50625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拥塞控制与流量控制的</a:t>
            </a:r>
            <a:r>
              <a:rPr lang="zh-CN" altLang="en-US" dirty="0" smtClean="0">
                <a:solidFill>
                  <a:srgbClr val="FF0000"/>
                </a:solidFill>
              </a:rPr>
              <a:t>区别</a:t>
            </a:r>
          </a:p>
          <a:p>
            <a:pPr lvl="1">
              <a:buFont typeface="Wingdings" pitchFamily="2" charset="2"/>
              <a:buChar char="l"/>
              <a:defRPr/>
            </a:pPr>
            <a:r>
              <a:rPr lang="zh-CN" altLang="en-US" dirty="0" smtClean="0"/>
              <a:t>拥塞控制（</a:t>
            </a:r>
            <a:r>
              <a:rPr lang="en-US" altLang="zh-CN" dirty="0" smtClean="0"/>
              <a:t>congestion control</a:t>
            </a:r>
            <a:r>
              <a:rPr lang="zh-CN" altLang="en-US" dirty="0" smtClean="0"/>
              <a:t>）与全网有关，涉及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多个端到端、主机、路由器</a:t>
            </a:r>
            <a:r>
              <a:rPr lang="zh-CN" altLang="en-US" dirty="0" smtClean="0"/>
              <a:t>等很多网络元素；目的是确保通信子网能够承载用户提交的通信量，是一个</a:t>
            </a:r>
            <a:r>
              <a:rPr lang="zh-CN" altLang="en-US" dirty="0" smtClean="0">
                <a:solidFill>
                  <a:srgbClr val="FF0000"/>
                </a:solidFill>
              </a:rPr>
              <a:t>全局</a:t>
            </a:r>
            <a:r>
              <a:rPr lang="zh-CN" altLang="en-US" dirty="0" smtClean="0"/>
              <a:t>问题，</a:t>
            </a:r>
          </a:p>
          <a:p>
            <a:pPr lvl="1">
              <a:buFont typeface="Wingdings" pitchFamily="2" charset="2"/>
              <a:buChar char="l"/>
              <a:defRPr/>
            </a:pPr>
            <a:r>
              <a:rPr lang="zh-CN" altLang="en-US" dirty="0" smtClean="0"/>
              <a:t>流量控制（</a:t>
            </a:r>
            <a:r>
              <a:rPr lang="en-US" altLang="zh-CN" dirty="0" smtClean="0"/>
              <a:t>flow control</a:t>
            </a:r>
            <a:r>
              <a:rPr lang="zh-CN" altLang="en-US" dirty="0" smtClean="0"/>
              <a:t>）只与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一对端到端的通信量</a:t>
            </a:r>
            <a:r>
              <a:rPr lang="zh-CN" altLang="en-US" dirty="0" smtClean="0"/>
              <a:t>有关，只涉及快速发送方与慢速接收方的问题，是</a:t>
            </a:r>
            <a:r>
              <a:rPr lang="zh-CN" altLang="en-US" dirty="0" smtClean="0">
                <a:solidFill>
                  <a:srgbClr val="FF0000"/>
                </a:solidFill>
              </a:rPr>
              <a:t>局部</a:t>
            </a:r>
            <a:r>
              <a:rPr lang="zh-CN" altLang="en-US" dirty="0" smtClean="0"/>
              <a:t>问题，一般都是基于反馈进行控制的</a:t>
            </a:r>
          </a:p>
          <a:p>
            <a:pPr lvl="1">
              <a:buFont typeface="Wingdings" pitchFamily="2" charset="2"/>
              <a:buChar char="l"/>
              <a:defRPr/>
            </a:pPr>
            <a:r>
              <a:rPr lang="zh-CN" altLang="en-US" dirty="0" smtClean="0"/>
              <a:t>要防止这两者的混淆，但它们</a:t>
            </a:r>
            <a:r>
              <a:rPr lang="zh-CN" altLang="en-US" dirty="0" smtClean="0">
                <a:solidFill>
                  <a:srgbClr val="FF0000"/>
                </a:solidFill>
              </a:rPr>
              <a:t>有些机制</a:t>
            </a:r>
            <a:r>
              <a:rPr lang="zh-CN" altLang="en-US" dirty="0" smtClean="0"/>
              <a:t>是相同的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影响拥塞的网络策略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484313"/>
            <a:ext cx="7993062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chemeClr val="tx1"/>
                </a:solidFill>
              </a:rPr>
              <a:t>2.1.2</a:t>
            </a:r>
            <a:r>
              <a:rPr lang="en-US" altLang="zh-CN" smtClean="0"/>
              <a:t> </a:t>
            </a:r>
            <a:r>
              <a:rPr lang="zh-CN" altLang="en-US" smtClean="0"/>
              <a:t>拥塞控制方法分类</a:t>
            </a:r>
          </a:p>
        </p:txBody>
      </p:sp>
      <p:sp>
        <p:nvSpPr>
          <p:cNvPr id="445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2875" y="1571625"/>
            <a:ext cx="885825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dirty="0" smtClean="0"/>
              <a:t>根据控制是否</a:t>
            </a:r>
            <a:r>
              <a:rPr lang="zh-CN" altLang="en-US" dirty="0" smtClean="0">
                <a:solidFill>
                  <a:srgbClr val="FF0000"/>
                </a:solidFill>
              </a:rPr>
              <a:t>开闭环</a:t>
            </a:r>
            <a:r>
              <a:rPr lang="zh-CN" altLang="en-US" dirty="0" smtClean="0"/>
              <a:t>分类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开环控制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预留</a:t>
            </a:r>
            <a:r>
              <a:rPr lang="zh-CN" altLang="en-US" dirty="0" smtClean="0"/>
              <a:t>资源，避免拥塞发生；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开环控制，不考虑网络当前状态；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闭环控制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基于反馈机制；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工作过程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监测</a:t>
            </a:r>
            <a:r>
              <a:rPr lang="zh-CN" altLang="en-US" dirty="0" smtClean="0"/>
              <a:t>系统，发现何时何地发生拥塞；	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/>
              <a:t>把发生拥塞的消息传给</a:t>
            </a:r>
            <a:r>
              <a:rPr lang="zh-CN" altLang="en-US" dirty="0" smtClean="0">
                <a:solidFill>
                  <a:srgbClr val="FF0000"/>
                </a:solidFill>
              </a:rPr>
              <a:t>能采取动作</a:t>
            </a:r>
            <a:r>
              <a:rPr lang="zh-CN" altLang="en-US" dirty="0" smtClean="0"/>
              <a:t>的站点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源、中、宿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调整</a:t>
            </a:r>
            <a:r>
              <a:rPr lang="zh-CN" altLang="en-US" dirty="0" smtClean="0"/>
              <a:t>系统操作，</a:t>
            </a:r>
            <a:r>
              <a:rPr lang="zh-CN" altLang="en-US" dirty="0" smtClean="0">
                <a:solidFill>
                  <a:srgbClr val="FF0000"/>
                </a:solidFill>
              </a:rPr>
              <a:t>疏通</a:t>
            </a:r>
            <a:r>
              <a:rPr lang="zh-CN" altLang="en-US" dirty="0" smtClean="0"/>
              <a:t>通道。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根据算法的实现位置分类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拥塞控制算法分为两大类</a:t>
            </a:r>
            <a:r>
              <a:rPr lang="en-US" altLang="zh-CN" dirty="0" smtClean="0"/>
              <a:t>: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链路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(Link Algorithm). </a:t>
            </a: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网络设备中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如路由器和交换机</a:t>
            </a:r>
            <a:r>
              <a:rPr lang="en-US" altLang="zh-CN" dirty="0" smtClean="0"/>
              <a:t>)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作用是检测网络拥塞的发生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产生拥塞反馈信息</a:t>
            </a:r>
          </a:p>
          <a:p>
            <a:pPr lvl="1">
              <a:defRPr/>
            </a:pPr>
            <a:r>
              <a:rPr lang="zh-CN" altLang="en-US" dirty="0" smtClean="0"/>
              <a:t>源算法</a:t>
            </a:r>
            <a:r>
              <a:rPr lang="en-US" altLang="zh-CN" dirty="0" smtClean="0"/>
              <a:t>(Source Algorithm)</a:t>
            </a:r>
            <a:r>
              <a:rPr lang="en-US" altLang="zh-CN" baseline="30000" dirty="0" smtClean="0"/>
              <a:t>.</a:t>
            </a:r>
            <a:r>
              <a:rPr lang="zh-CN" altLang="en-US" dirty="0" smtClean="0"/>
              <a:t>源算法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在主机和网络边缘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设备中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作用是根据反馈信息调整发送速率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源拥塞控制算法</a:t>
            </a:r>
            <a:r>
              <a:rPr lang="en-US" altLang="zh-CN" sz="4400" smtClean="0"/>
              <a:t>-TCP</a:t>
            </a:r>
            <a:r>
              <a:rPr lang="zh-CN" altLang="en-US" sz="4400" smtClean="0"/>
              <a:t>层 </a:t>
            </a:r>
          </a:p>
        </p:txBody>
      </p: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179388" y="3048000"/>
            <a:ext cx="8856662" cy="3429000"/>
            <a:chOff x="-2" y="-2"/>
            <a:chExt cx="2546" cy="2134"/>
          </a:xfrm>
        </p:grpSpPr>
        <p:grpSp>
          <p:nvGrpSpPr>
            <p:cNvPr id="32775" name="Group 4"/>
            <p:cNvGrpSpPr>
              <a:grpSpLocks/>
            </p:cNvGrpSpPr>
            <p:nvPr/>
          </p:nvGrpSpPr>
          <p:grpSpPr bwMode="auto">
            <a:xfrm>
              <a:off x="0" y="0"/>
              <a:ext cx="2542" cy="2130"/>
              <a:chOff x="0" y="0"/>
              <a:chExt cx="2542" cy="2130"/>
            </a:xfrm>
          </p:grpSpPr>
          <p:grpSp>
            <p:nvGrpSpPr>
              <p:cNvPr id="32777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730" cy="355"/>
                <a:chOff x="0" y="0"/>
                <a:chExt cx="730" cy="355"/>
              </a:xfrm>
            </p:grpSpPr>
            <p:sp>
              <p:nvSpPr>
                <p:cNvPr id="32811" name="Rectangle 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zh-CN" altLang="en-US" sz="1800" b="1"/>
                    <a:t>拥塞控制源算法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812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78" name="Group 8"/>
              <p:cNvGrpSpPr>
                <a:grpSpLocks/>
              </p:cNvGrpSpPr>
              <p:nvPr/>
            </p:nvGrpSpPr>
            <p:grpSpPr bwMode="auto">
              <a:xfrm>
                <a:off x="730" y="0"/>
                <a:ext cx="1812" cy="355"/>
                <a:chOff x="730" y="0"/>
                <a:chExt cx="1812" cy="355"/>
              </a:xfrm>
            </p:grpSpPr>
            <p:sp>
              <p:nvSpPr>
                <p:cNvPr id="32809" name="Rectangle 9"/>
                <p:cNvSpPr>
                  <a:spLocks noChangeArrowheads="1"/>
                </p:cNvSpPr>
                <p:nvPr/>
              </p:nvSpPr>
              <p:spPr bwMode="auto">
                <a:xfrm>
                  <a:off x="773" y="0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zh-CN" altLang="en-US" sz="1800" b="1"/>
                    <a:t>描述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810" name="Rectangle 10"/>
                <p:cNvSpPr>
                  <a:spLocks noChangeArrowheads="1"/>
                </p:cNvSpPr>
                <p:nvPr/>
              </p:nvSpPr>
              <p:spPr bwMode="auto">
                <a:xfrm>
                  <a:off x="730" y="0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79" name="Group 11"/>
              <p:cNvGrpSpPr>
                <a:grpSpLocks/>
              </p:cNvGrpSpPr>
              <p:nvPr/>
            </p:nvGrpSpPr>
            <p:grpSpPr bwMode="auto">
              <a:xfrm>
                <a:off x="0" y="355"/>
                <a:ext cx="730" cy="355"/>
                <a:chOff x="0" y="355"/>
                <a:chExt cx="730" cy="355"/>
              </a:xfrm>
            </p:grpSpPr>
            <p:sp>
              <p:nvSpPr>
                <p:cNvPr id="32807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355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en-US" altLang="zh-CN" sz="1800" b="1" dirty="0"/>
                    <a:t>Tahoe-TCP</a:t>
                  </a:r>
                </a:p>
                <a:p>
                  <a:pPr algn="ctr"/>
                  <a:endParaRPr kumimoji="1" lang="en-US" altLang="zh-CN" sz="1800" b="1" dirty="0"/>
                </a:p>
              </p:txBody>
            </p:sp>
            <p:sp>
              <p:nvSpPr>
                <p:cNvPr id="32808" name="Rectangle 13"/>
                <p:cNvSpPr>
                  <a:spLocks noChangeArrowheads="1"/>
                </p:cNvSpPr>
                <p:nvPr/>
              </p:nvSpPr>
              <p:spPr bwMode="auto">
                <a:xfrm>
                  <a:off x="0" y="355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0" name="Group 14"/>
              <p:cNvGrpSpPr>
                <a:grpSpLocks/>
              </p:cNvGrpSpPr>
              <p:nvPr/>
            </p:nvGrpSpPr>
            <p:grpSpPr bwMode="auto">
              <a:xfrm>
                <a:off x="730" y="355"/>
                <a:ext cx="1812" cy="355"/>
                <a:chOff x="730" y="355"/>
                <a:chExt cx="1812" cy="355"/>
              </a:xfrm>
            </p:grpSpPr>
            <p:sp>
              <p:nvSpPr>
                <p:cNvPr id="32805" name="Rectangle 15"/>
                <p:cNvSpPr>
                  <a:spLocks noChangeArrowheads="1"/>
                </p:cNvSpPr>
                <p:nvPr/>
              </p:nvSpPr>
              <p:spPr bwMode="auto">
                <a:xfrm>
                  <a:off x="773" y="355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1800" b="1">
                      <a:solidFill>
                        <a:schemeClr val="hlink"/>
                      </a:solidFill>
                    </a:rPr>
                    <a:t>慢启动、拥塞避免、快速重传</a:t>
                  </a:r>
                  <a:r>
                    <a:rPr kumimoji="1" lang="en-US" altLang="zh-CN" sz="1800" b="1"/>
                    <a:t>-</a:t>
                  </a:r>
                  <a:r>
                    <a:rPr kumimoji="1" lang="zh-CN" altLang="en-US" sz="1800" b="1"/>
                    <a:t>早期较为普遍采用版本</a:t>
                  </a:r>
                </a:p>
                <a:p>
                  <a:pPr algn="just"/>
                  <a:endParaRPr kumimoji="1" lang="en-US" altLang="zh-CN" sz="1800" b="1"/>
                </a:p>
              </p:txBody>
            </p:sp>
            <p:sp>
              <p:nvSpPr>
                <p:cNvPr id="32806" name="Rectangle 16"/>
                <p:cNvSpPr>
                  <a:spLocks noChangeArrowheads="1"/>
                </p:cNvSpPr>
                <p:nvPr/>
              </p:nvSpPr>
              <p:spPr bwMode="auto">
                <a:xfrm>
                  <a:off x="730" y="355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1" name="Group 17"/>
              <p:cNvGrpSpPr>
                <a:grpSpLocks/>
              </p:cNvGrpSpPr>
              <p:nvPr/>
            </p:nvGrpSpPr>
            <p:grpSpPr bwMode="auto">
              <a:xfrm>
                <a:off x="0" y="710"/>
                <a:ext cx="730" cy="355"/>
                <a:chOff x="0" y="710"/>
                <a:chExt cx="730" cy="355"/>
              </a:xfrm>
            </p:grpSpPr>
            <p:sp>
              <p:nvSpPr>
                <p:cNvPr id="32803" name="Rectangle 18"/>
                <p:cNvSpPr>
                  <a:spLocks noChangeArrowheads="1"/>
                </p:cNvSpPr>
                <p:nvPr/>
              </p:nvSpPr>
              <p:spPr bwMode="auto">
                <a:xfrm>
                  <a:off x="43" y="710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en-US" altLang="zh-CN" sz="1800" b="1"/>
                    <a:t>Reno-TCP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804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710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2" name="Group 20"/>
              <p:cNvGrpSpPr>
                <a:grpSpLocks/>
              </p:cNvGrpSpPr>
              <p:nvPr/>
            </p:nvGrpSpPr>
            <p:grpSpPr bwMode="auto">
              <a:xfrm>
                <a:off x="730" y="710"/>
                <a:ext cx="1812" cy="355"/>
                <a:chOff x="730" y="710"/>
                <a:chExt cx="1812" cy="355"/>
              </a:xfrm>
            </p:grpSpPr>
            <p:sp>
              <p:nvSpPr>
                <p:cNvPr id="32801" name="Rectangle 21"/>
                <p:cNvSpPr>
                  <a:spLocks noChangeArrowheads="1"/>
                </p:cNvSpPr>
                <p:nvPr/>
              </p:nvSpPr>
              <p:spPr bwMode="auto">
                <a:xfrm>
                  <a:off x="773" y="710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1800" b="1" dirty="0" smtClean="0">
                      <a:solidFill>
                        <a:schemeClr val="hlink"/>
                      </a:solidFill>
                    </a:rPr>
                    <a:t>多一个：快速</a:t>
                  </a:r>
                  <a:r>
                    <a:rPr kumimoji="1" lang="zh-CN" altLang="en-US" sz="1800" b="1" dirty="0">
                      <a:solidFill>
                        <a:schemeClr val="hlink"/>
                      </a:solidFill>
                    </a:rPr>
                    <a:t>恢复</a:t>
                  </a:r>
                  <a:r>
                    <a:rPr kumimoji="1" lang="en-US" altLang="zh-CN" sz="1800" b="1" dirty="0"/>
                    <a:t>.</a:t>
                  </a:r>
                  <a:r>
                    <a:rPr kumimoji="1" lang="zh-CN" altLang="en-US" sz="1800" b="1" dirty="0"/>
                    <a:t>（当前最为广泛采用的</a:t>
                  </a:r>
                  <a:r>
                    <a:rPr kumimoji="1" lang="en-US" altLang="zh-CN" sz="1800" b="1" dirty="0"/>
                    <a:t>TCP</a:t>
                  </a:r>
                  <a:r>
                    <a:rPr kumimoji="1" lang="zh-CN" altLang="en-US" sz="1800" b="1" dirty="0"/>
                    <a:t>实现版本）</a:t>
                  </a:r>
                </a:p>
              </p:txBody>
            </p:sp>
            <p:sp>
              <p:nvSpPr>
                <p:cNvPr id="32802" name="Rectangle 22"/>
                <p:cNvSpPr>
                  <a:spLocks noChangeArrowheads="1"/>
                </p:cNvSpPr>
                <p:nvPr/>
              </p:nvSpPr>
              <p:spPr bwMode="auto">
                <a:xfrm>
                  <a:off x="730" y="710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3" name="Group 23"/>
              <p:cNvGrpSpPr>
                <a:grpSpLocks/>
              </p:cNvGrpSpPr>
              <p:nvPr/>
            </p:nvGrpSpPr>
            <p:grpSpPr bwMode="auto">
              <a:xfrm>
                <a:off x="0" y="1065"/>
                <a:ext cx="730" cy="355"/>
                <a:chOff x="0" y="1065"/>
                <a:chExt cx="730" cy="355"/>
              </a:xfrm>
            </p:grpSpPr>
            <p:sp>
              <p:nvSpPr>
                <p:cNvPr id="32799" name="Rectangle 24"/>
                <p:cNvSpPr>
                  <a:spLocks noChangeArrowheads="1"/>
                </p:cNvSpPr>
                <p:nvPr/>
              </p:nvSpPr>
              <p:spPr bwMode="auto">
                <a:xfrm>
                  <a:off x="43" y="1065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en-US" altLang="zh-CN" sz="1800" b="1"/>
                    <a:t>NewReno-TCP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800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1065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4" name="Group 26"/>
              <p:cNvGrpSpPr>
                <a:grpSpLocks/>
              </p:cNvGrpSpPr>
              <p:nvPr/>
            </p:nvGrpSpPr>
            <p:grpSpPr bwMode="auto">
              <a:xfrm>
                <a:off x="730" y="1065"/>
                <a:ext cx="1812" cy="355"/>
                <a:chOff x="730" y="1065"/>
                <a:chExt cx="1812" cy="355"/>
              </a:xfrm>
            </p:grpSpPr>
            <p:sp>
              <p:nvSpPr>
                <p:cNvPr id="32797" name="Rectangle 27"/>
                <p:cNvSpPr>
                  <a:spLocks noChangeArrowheads="1"/>
                </p:cNvSpPr>
                <p:nvPr/>
              </p:nvSpPr>
              <p:spPr bwMode="auto">
                <a:xfrm>
                  <a:off x="773" y="1065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1800" b="1"/>
                    <a:t>引入了部分确认和全部</a:t>
                  </a:r>
                  <a:r>
                    <a:rPr kumimoji="1" lang="zh-CN" altLang="en-US" sz="1800" b="1">
                      <a:solidFill>
                        <a:srgbClr val="FF0000"/>
                      </a:solidFill>
                    </a:rPr>
                    <a:t>确认</a:t>
                  </a:r>
                  <a:r>
                    <a:rPr kumimoji="1" lang="zh-CN" altLang="en-US" sz="1800" b="1"/>
                    <a:t>的概念</a:t>
                  </a:r>
                  <a:r>
                    <a:rPr kumimoji="1" lang="en-US" altLang="zh-CN" sz="1800" b="1"/>
                    <a:t>.</a:t>
                  </a:r>
                </a:p>
                <a:p>
                  <a:pPr algn="just"/>
                  <a:endParaRPr kumimoji="1" lang="en-US" altLang="zh-CN" sz="1800" b="1"/>
                </a:p>
              </p:txBody>
            </p:sp>
            <p:sp>
              <p:nvSpPr>
                <p:cNvPr id="32798" name="Rectangle 28"/>
                <p:cNvSpPr>
                  <a:spLocks noChangeArrowheads="1"/>
                </p:cNvSpPr>
                <p:nvPr/>
              </p:nvSpPr>
              <p:spPr bwMode="auto">
                <a:xfrm>
                  <a:off x="730" y="1065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5" name="Group 29"/>
              <p:cNvGrpSpPr>
                <a:grpSpLocks/>
              </p:cNvGrpSpPr>
              <p:nvPr/>
            </p:nvGrpSpPr>
            <p:grpSpPr bwMode="auto">
              <a:xfrm>
                <a:off x="0" y="1420"/>
                <a:ext cx="730" cy="355"/>
                <a:chOff x="0" y="1420"/>
                <a:chExt cx="730" cy="355"/>
              </a:xfrm>
            </p:grpSpPr>
            <p:sp>
              <p:nvSpPr>
                <p:cNvPr id="32795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en-US" altLang="zh-CN" sz="1800" b="1"/>
                    <a:t>SACK-TCP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796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6" name="Group 32"/>
              <p:cNvGrpSpPr>
                <a:grpSpLocks/>
              </p:cNvGrpSpPr>
              <p:nvPr/>
            </p:nvGrpSpPr>
            <p:grpSpPr bwMode="auto">
              <a:xfrm>
                <a:off x="730" y="1420"/>
                <a:ext cx="1812" cy="355"/>
                <a:chOff x="730" y="1420"/>
                <a:chExt cx="1812" cy="355"/>
              </a:xfrm>
            </p:grpSpPr>
            <p:sp>
              <p:nvSpPr>
                <p:cNvPr id="32793" name="Rectangle 33"/>
                <p:cNvSpPr>
                  <a:spLocks noChangeArrowheads="1"/>
                </p:cNvSpPr>
                <p:nvPr/>
              </p:nvSpPr>
              <p:spPr bwMode="auto">
                <a:xfrm>
                  <a:off x="773" y="1420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1800" b="1"/>
                    <a:t>规范了</a:t>
                  </a:r>
                  <a:r>
                    <a:rPr kumimoji="1" lang="en-US" altLang="zh-CN" sz="1800" b="1"/>
                    <a:t>TCP</a:t>
                  </a:r>
                  <a:r>
                    <a:rPr kumimoji="1" lang="zh-CN" altLang="en-US" sz="1800" b="1"/>
                    <a:t>中带选择的</a:t>
                  </a:r>
                  <a:r>
                    <a:rPr kumimoji="1" lang="zh-CN" altLang="en-US" sz="1800" b="1">
                      <a:solidFill>
                        <a:srgbClr val="FF0000"/>
                      </a:solidFill>
                    </a:rPr>
                    <a:t>确认</a:t>
                  </a:r>
                  <a:r>
                    <a:rPr kumimoji="1" lang="zh-CN" altLang="en-US" sz="1800" b="1"/>
                    <a:t>消息</a:t>
                  </a:r>
                  <a:r>
                    <a:rPr kumimoji="1" lang="en-US" altLang="zh-CN" sz="1800" b="1"/>
                    <a:t>.</a:t>
                  </a:r>
                </a:p>
                <a:p>
                  <a:pPr algn="just"/>
                  <a:endParaRPr kumimoji="1" lang="en-US" altLang="zh-CN" sz="1800" b="1"/>
                </a:p>
              </p:txBody>
            </p:sp>
            <p:sp>
              <p:nvSpPr>
                <p:cNvPr id="32794" name="Rectangle 34"/>
                <p:cNvSpPr>
                  <a:spLocks noChangeArrowheads="1"/>
                </p:cNvSpPr>
                <p:nvPr/>
              </p:nvSpPr>
              <p:spPr bwMode="auto">
                <a:xfrm>
                  <a:off x="730" y="1420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7" name="Group 35"/>
              <p:cNvGrpSpPr>
                <a:grpSpLocks/>
              </p:cNvGrpSpPr>
              <p:nvPr/>
            </p:nvGrpSpPr>
            <p:grpSpPr bwMode="auto">
              <a:xfrm>
                <a:off x="0" y="1775"/>
                <a:ext cx="730" cy="355"/>
                <a:chOff x="0" y="1775"/>
                <a:chExt cx="730" cy="355"/>
              </a:xfrm>
            </p:grpSpPr>
            <p:sp>
              <p:nvSpPr>
                <p:cNvPr id="32791" name="Rectangle 36"/>
                <p:cNvSpPr>
                  <a:spLocks noChangeArrowheads="1"/>
                </p:cNvSpPr>
                <p:nvPr/>
              </p:nvSpPr>
              <p:spPr bwMode="auto">
                <a:xfrm>
                  <a:off x="43" y="1775"/>
                  <a:ext cx="644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r>
                    <a:rPr kumimoji="1" lang="en-US" altLang="zh-CN" sz="1800" b="1"/>
                    <a:t>Vegas-TCP</a:t>
                  </a:r>
                </a:p>
                <a:p>
                  <a:pPr algn="ctr"/>
                  <a:endParaRPr kumimoji="1" lang="en-US" altLang="zh-CN" sz="1800" b="1"/>
                </a:p>
              </p:txBody>
            </p:sp>
            <p:sp>
              <p:nvSpPr>
                <p:cNvPr id="32792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775"/>
                  <a:ext cx="730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8" name="Group 38"/>
              <p:cNvGrpSpPr>
                <a:grpSpLocks/>
              </p:cNvGrpSpPr>
              <p:nvPr/>
            </p:nvGrpSpPr>
            <p:grpSpPr bwMode="auto">
              <a:xfrm>
                <a:off x="730" y="1775"/>
                <a:ext cx="1812" cy="355"/>
                <a:chOff x="730" y="1775"/>
                <a:chExt cx="1812" cy="355"/>
              </a:xfrm>
            </p:grpSpPr>
            <p:sp>
              <p:nvSpPr>
                <p:cNvPr id="32789" name="Rectangle 39"/>
                <p:cNvSpPr>
                  <a:spLocks noChangeArrowheads="1"/>
                </p:cNvSpPr>
                <p:nvPr/>
              </p:nvSpPr>
              <p:spPr bwMode="auto">
                <a:xfrm>
                  <a:off x="773" y="1775"/>
                  <a:ext cx="172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1" hangingPunct="1"/>
                  <a:r>
                    <a:rPr kumimoji="1" lang="zh-CN" altLang="en-US" sz="1800" b="1"/>
                    <a:t>采用</a:t>
                  </a:r>
                  <a:r>
                    <a:rPr kumimoji="1" lang="zh-CN" altLang="en-US" sz="1800" b="1">
                      <a:solidFill>
                        <a:schemeClr val="hlink"/>
                      </a:solidFill>
                    </a:rPr>
                    <a:t>带宽估计</a:t>
                  </a:r>
                  <a:r>
                    <a:rPr kumimoji="1" lang="en-US" altLang="zh-CN" sz="1800" b="1">
                      <a:solidFill>
                        <a:schemeClr val="hlink"/>
                      </a:solidFill>
                    </a:rPr>
                    <a:t>,</a:t>
                  </a:r>
                  <a:r>
                    <a:rPr kumimoji="1" lang="zh-CN" altLang="en-US" sz="1800" b="1">
                      <a:solidFill>
                        <a:schemeClr val="hlink"/>
                      </a:solidFill>
                    </a:rPr>
                    <a:t>缩短了慢启</a:t>
                  </a:r>
                  <a:r>
                    <a:rPr kumimoji="1" lang="zh-CN" altLang="en-US" sz="1800" b="1"/>
                    <a:t>动阶段的时间</a:t>
                  </a:r>
                </a:p>
              </p:txBody>
            </p:sp>
            <p:sp>
              <p:nvSpPr>
                <p:cNvPr id="32790" name="Rectangle 40"/>
                <p:cNvSpPr>
                  <a:spLocks noChangeArrowheads="1"/>
                </p:cNvSpPr>
                <p:nvPr/>
              </p:nvSpPr>
              <p:spPr bwMode="auto">
                <a:xfrm>
                  <a:off x="730" y="1775"/>
                  <a:ext cx="18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76" name="Rectangle 41"/>
            <p:cNvSpPr>
              <a:spLocks noChangeArrowheads="1"/>
            </p:cNvSpPr>
            <p:nvPr/>
          </p:nvSpPr>
          <p:spPr bwMode="auto">
            <a:xfrm>
              <a:off x="-2" y="-2"/>
              <a:ext cx="2546" cy="213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4" name="Rectangle 42"/>
          <p:cNvSpPr>
            <a:spLocks noChangeArrowheads="1"/>
          </p:cNvSpPr>
          <p:nvPr/>
        </p:nvSpPr>
        <p:spPr bwMode="auto">
          <a:xfrm>
            <a:off x="214313" y="1214438"/>
            <a:ext cx="8772525" cy="157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7325" indent="-187325" eaLnBrk="1" hangingPunct="1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源算法中使用最广泛的是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协议中的拥塞控制算法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.TCP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是目前在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Internet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中使用最广泛的传输协议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187325" indent="-187325" eaLnBrk="1" hangingPunct="1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根据统计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总字节数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95%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和总报文数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90%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传输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187325" indent="-187325" eaLnBrk="1" hangingPunct="1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下表给出拥塞控制源算法的简单描述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链路拥塞控制算法 </a:t>
            </a:r>
          </a:p>
        </p:txBody>
      </p:sp>
      <p:sp>
        <p:nvSpPr>
          <p:cNvPr id="33797" name="Rectangle 54"/>
          <p:cNvSpPr>
            <a:spLocks noChangeArrowheads="1"/>
          </p:cNvSpPr>
          <p:nvPr/>
        </p:nvSpPr>
        <p:spPr bwMode="auto">
          <a:xfrm>
            <a:off x="357188" y="1571625"/>
            <a:ext cx="8153400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4650" indent="-374650" eaLnBrk="1" hangingPunct="1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2000"/>
              <a:t>链路算法的研究目前主要集中在</a:t>
            </a:r>
            <a:r>
              <a:rPr kumimoji="1" lang="zh-CN" altLang="en-US" sz="2000">
                <a:solidFill>
                  <a:srgbClr val="FF0000"/>
                </a:solidFill>
              </a:rPr>
              <a:t>主动队列管理</a:t>
            </a:r>
            <a:r>
              <a:rPr kumimoji="1" lang="en-US" altLang="zh-CN" sz="2000">
                <a:solidFill>
                  <a:srgbClr val="FF0000"/>
                </a:solidFill>
              </a:rPr>
              <a:t>AQM</a:t>
            </a:r>
            <a:r>
              <a:rPr kumimoji="1" lang="zh-CN" altLang="en-US" sz="2000"/>
              <a:t>算法方面</a:t>
            </a:r>
            <a:r>
              <a:rPr kumimoji="1" lang="en-US" altLang="zh-CN" sz="2000"/>
              <a:t>.</a:t>
            </a:r>
          </a:p>
          <a:p>
            <a:pPr marL="374650" indent="-374650" eaLnBrk="1" hangingPunct="1">
              <a:buClr>
                <a:schemeClr val="hlink"/>
              </a:buClr>
              <a:buFont typeface="Wingdings" pitchFamily="2" charset="2"/>
              <a:buChar char="Ø"/>
            </a:pPr>
            <a:r>
              <a:rPr kumimoji="1" lang="zh-CN" altLang="en-US" sz="2000"/>
              <a:t>下表给出主动队列管理算法的简单描述 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285750" y="2643188"/>
          <a:ext cx="850112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/>
                <a:gridCol w="7286676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主动队列管理算法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基本内容</a:t>
                      </a:r>
                      <a:endParaRPr kumimoji="1" lang="en-US" altLang="zh-CN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eaLnBrk="1" hangingPunct="1"/>
                      <a:r>
                        <a:rPr kumimoji="1" lang="en-US" altLang="zh-CN" sz="1800" dirty="0" smtClean="0"/>
                        <a:t>RED</a:t>
                      </a:r>
                      <a:endParaRPr kumimoji="1" lang="en-US" altLang="zh-C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比例控制器＋低通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滤波器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ARED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根据网络负载的情况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调整标记</a:t>
                      </a:r>
                      <a:r>
                        <a:rPr kumimoji="1" lang="en-US" altLang="zh-CN" sz="18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丢失</a:t>
                      </a:r>
                      <a:r>
                        <a:rPr kumimoji="1" lang="zh-CN" altLang="en-US" sz="1800" dirty="0" smtClean="0"/>
                        <a:t>概率</a:t>
                      </a:r>
                      <a:r>
                        <a:rPr kumimoji="1" lang="en-US" altLang="zh-CN" sz="18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SRED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通过估计网络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中流的个数来调整</a:t>
                      </a:r>
                      <a:r>
                        <a:rPr kumimoji="1" lang="zh-CN" altLang="en-US" sz="1800" dirty="0" smtClean="0"/>
                        <a:t>报文标记</a:t>
                      </a:r>
                      <a:r>
                        <a:rPr kumimoji="1" lang="en-US" altLang="zh-CN" sz="1800" dirty="0" smtClean="0"/>
                        <a:t>/</a:t>
                      </a:r>
                      <a:r>
                        <a:rPr kumimoji="1" lang="zh-CN" altLang="en-US" sz="1800" dirty="0" smtClean="0"/>
                        <a:t>丢失概率</a:t>
                      </a:r>
                      <a:r>
                        <a:rPr kumimoji="1" lang="en-US" altLang="zh-CN" sz="1800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BLUE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以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“</a:t>
                      </a:r>
                      <a:r>
                        <a:rPr kumimoji="1" lang="zh-CN" altLang="en-US" sz="1800" dirty="0" smtClean="0"/>
                        <a:t>分组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丢失率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”</a:t>
                      </a:r>
                      <a:r>
                        <a:rPr kumimoji="1" lang="zh-CN" altLang="en-US" sz="1800" dirty="0" smtClean="0"/>
                        <a:t>和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“</a:t>
                      </a:r>
                      <a:r>
                        <a:rPr kumimoji="1" lang="zh-CN" altLang="en-US" sz="1800" dirty="0" smtClean="0"/>
                        <a:t>链路有效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利用率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”</a:t>
                      </a:r>
                      <a:r>
                        <a:rPr kumimoji="1" lang="zh-CN" altLang="en-US" sz="1800" dirty="0" smtClean="0"/>
                        <a:t>作为拥塞是否发生的标准</a:t>
                      </a:r>
                      <a:r>
                        <a:rPr kumimoji="1" lang="en-US" altLang="zh-CN" sz="18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利用了网络流量优化理论中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“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  <a:latin typeface="Times New Roman"/>
                        </a:rPr>
                        <a:t>代价</a:t>
                      </a:r>
                      <a:r>
                        <a:rPr kumimoji="1" lang="zh-CN" altLang="en-US" sz="1800" dirty="0" smtClean="0">
                          <a:latin typeface="Times New Roman"/>
                        </a:rPr>
                        <a:t>”</a:t>
                      </a:r>
                      <a:r>
                        <a:rPr kumimoji="1" lang="zh-CN" altLang="en-US" sz="1800" dirty="0" smtClean="0"/>
                        <a:t>的概念来探测和控制网络拥塞</a:t>
                      </a:r>
                      <a:r>
                        <a:rPr kumimoji="1" lang="en-US" altLang="zh-CN" sz="18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AVQ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dirty="0" smtClean="0"/>
                        <a:t>使用</a:t>
                      </a:r>
                      <a:r>
                        <a:rPr kumimoji="1" lang="en-US" altLang="zh-CN" sz="1800" dirty="0" smtClean="0">
                          <a:solidFill>
                            <a:srgbClr val="FF0000"/>
                          </a:solidFill>
                        </a:rPr>
                        <a:t>PI</a:t>
                      </a:r>
                      <a:r>
                        <a:rPr kumimoji="1" lang="zh-CN" altLang="en-US" sz="1800" dirty="0" smtClean="0"/>
                        <a:t>控制器</a:t>
                      </a:r>
                      <a:r>
                        <a:rPr kumimoji="1" lang="en-US" altLang="zh-CN" sz="1800" dirty="0" smtClean="0"/>
                        <a:t>,</a:t>
                      </a:r>
                      <a:r>
                        <a:rPr kumimoji="1" lang="zh-CN" altLang="en-US" sz="1800" dirty="0" smtClean="0"/>
                        <a:t>控制的是队列的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入口速率</a:t>
                      </a:r>
                      <a:r>
                        <a:rPr kumimoji="1" lang="en-US" altLang="zh-CN" sz="1800" dirty="0" smtClean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dirty="0" smtClean="0"/>
                        <a:t>PI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1800" dirty="0" smtClean="0"/>
                        <a:t>使用</a:t>
                      </a:r>
                      <a:r>
                        <a:rPr kumimoji="1" lang="en-US" altLang="zh-CN" sz="1800" dirty="0" smtClean="0">
                          <a:solidFill>
                            <a:srgbClr val="FF0000"/>
                          </a:solidFill>
                        </a:rPr>
                        <a:t>PI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控制器</a:t>
                      </a:r>
                      <a:r>
                        <a:rPr kumimoji="1" lang="en-US" altLang="zh-CN" sz="1800" dirty="0" smtClean="0"/>
                        <a:t>,</a:t>
                      </a:r>
                      <a:r>
                        <a:rPr kumimoji="1" lang="zh-CN" altLang="en-US" sz="1800" dirty="0" smtClean="0"/>
                        <a:t>控制的是</a:t>
                      </a:r>
                      <a:r>
                        <a:rPr kumimoji="1" lang="zh-CN" altLang="en-US" sz="1800" dirty="0" smtClean="0">
                          <a:solidFill>
                            <a:srgbClr val="FF0000"/>
                          </a:solidFill>
                        </a:rPr>
                        <a:t>队列长度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3400" cy="5410200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 smtClean="0"/>
              <a:t>衡量网络是否拥塞的参数</a:t>
            </a:r>
          </a:p>
          <a:p>
            <a:pPr marL="685800" lvl="1" indent="-228600">
              <a:defRPr/>
            </a:pPr>
            <a:r>
              <a:rPr lang="zh-CN" altLang="en-US" sz="2400" smtClean="0"/>
              <a:t>缓冲区缺乏造成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丢包率</a:t>
            </a:r>
            <a:r>
              <a:rPr lang="zh-CN" altLang="en-US" sz="2400" dirty="0" smtClean="0"/>
              <a:t>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平均</a:t>
            </a:r>
            <a:r>
              <a:rPr lang="zh-CN" altLang="en-US" sz="2400" dirty="0" smtClean="0">
                <a:solidFill>
                  <a:srgbClr val="FF0000"/>
                </a:solidFill>
              </a:rPr>
              <a:t>队列长度</a:t>
            </a:r>
            <a:r>
              <a:rPr lang="zh-CN" altLang="en-US" sz="2400" dirty="0" smtClean="0"/>
              <a:t>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超时</a:t>
            </a:r>
            <a:r>
              <a:rPr lang="zh-CN" altLang="en-US" sz="2400" dirty="0" smtClean="0">
                <a:solidFill>
                  <a:srgbClr val="FF0000"/>
                </a:solidFill>
              </a:rPr>
              <a:t>重传包</a:t>
            </a:r>
            <a:r>
              <a:rPr lang="zh-CN" altLang="en-US" sz="2400" dirty="0" smtClean="0"/>
              <a:t>数目；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平均</a:t>
            </a:r>
            <a:r>
              <a:rPr lang="zh-CN" altLang="en-US" sz="2400" dirty="0" smtClean="0">
                <a:solidFill>
                  <a:srgbClr val="FF0000"/>
                </a:solidFill>
              </a:rPr>
              <a:t>包延迟</a:t>
            </a:r>
            <a:r>
              <a:rPr lang="zh-CN" altLang="en-US" sz="2400" dirty="0" smtClean="0"/>
              <a:t>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包延迟</a:t>
            </a:r>
            <a:r>
              <a:rPr lang="zh-CN" altLang="en-US" sz="2400" dirty="0" smtClean="0">
                <a:solidFill>
                  <a:srgbClr val="FF0000"/>
                </a:solidFill>
              </a:rPr>
              <a:t>变化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Jitter</a:t>
            </a:r>
            <a:r>
              <a:rPr lang="zh-CN" altLang="en-US" sz="2400" dirty="0" smtClean="0"/>
              <a:t>）。</a:t>
            </a:r>
          </a:p>
          <a:p>
            <a:pPr marL="285750" indent="-285750">
              <a:defRPr/>
            </a:pPr>
            <a:r>
              <a:rPr lang="zh-CN" altLang="en-US" sz="2800" dirty="0" smtClean="0"/>
              <a:t>反馈方法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向负载</a:t>
            </a:r>
            <a:r>
              <a:rPr lang="zh-CN" altLang="en-US" sz="2400" dirty="0" smtClean="0">
                <a:solidFill>
                  <a:srgbClr val="FF0000"/>
                </a:solidFill>
              </a:rPr>
              <a:t>发生源</a:t>
            </a:r>
            <a:r>
              <a:rPr lang="zh-CN" altLang="en-US" sz="2400" dirty="0" smtClean="0"/>
              <a:t>发送一个告警包；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包结构中保留一个位或域用来表示发生拥塞，一旦发生拥塞，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路由器将</a:t>
            </a:r>
            <a:r>
              <a:rPr lang="zh-CN" altLang="en-US" sz="2400" dirty="0" smtClean="0"/>
              <a:t>所有的输出包置位，向</a:t>
            </a:r>
            <a:r>
              <a:rPr lang="zh-CN" altLang="en-US" sz="2400" dirty="0" smtClean="0">
                <a:solidFill>
                  <a:srgbClr val="FF0000"/>
                </a:solidFill>
              </a:rPr>
              <a:t>邻居告警</a:t>
            </a:r>
            <a:r>
              <a:rPr lang="zh-CN" altLang="en-US" sz="2400" dirty="0" smtClean="0"/>
              <a:t>；</a:t>
            </a:r>
          </a:p>
          <a:p>
            <a:pPr marL="685800" lvl="1" indent="-228600">
              <a:defRPr/>
            </a:pPr>
            <a:r>
              <a:rPr lang="zh-CN" altLang="en-US" sz="2400" dirty="0" smtClean="0"/>
              <a:t>主机或路由器</a:t>
            </a:r>
            <a:r>
              <a:rPr lang="zh-CN" altLang="en-US" sz="2400" dirty="0" smtClean="0">
                <a:solidFill>
                  <a:srgbClr val="FF0000"/>
                </a:solidFill>
              </a:rPr>
              <a:t>主动地、周期性</a:t>
            </a:r>
            <a:r>
              <a:rPr lang="zh-CN" altLang="en-US" sz="2400" dirty="0" smtClean="0"/>
              <a:t>地发送</a:t>
            </a:r>
            <a:r>
              <a:rPr lang="zh-CN" altLang="en-US" sz="2400" dirty="0" smtClean="0">
                <a:solidFill>
                  <a:srgbClr val="FF0000"/>
                </a:solidFill>
              </a:rPr>
              <a:t>探报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probe</a:t>
            </a:r>
            <a:r>
              <a:rPr lang="zh-CN" altLang="en-US" sz="2400" dirty="0" smtClean="0"/>
              <a:t>），</a:t>
            </a:r>
            <a:r>
              <a:rPr lang="zh-CN" altLang="zh-CN" sz="2400" dirty="0" smtClean="0"/>
              <a:t>查询是否发生拥塞。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折中方案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不精确的资源分配，但拥塞仍然发生，故仍需要某些</a:t>
            </a:r>
            <a:r>
              <a:rPr lang="zh-CN" altLang="en-US" sz="2800" dirty="0" smtClean="0">
                <a:solidFill>
                  <a:srgbClr val="FF0000"/>
                </a:solidFill>
              </a:rPr>
              <a:t>解除</a:t>
            </a:r>
            <a:r>
              <a:rPr lang="zh-CN" altLang="en-US" sz="2800" dirty="0" smtClean="0"/>
              <a:t>拥塞的机制</a:t>
            </a:r>
          </a:p>
          <a:p>
            <a:pPr>
              <a:defRPr/>
            </a:pPr>
            <a:r>
              <a:rPr lang="zh-CN" altLang="en-US" sz="2800" dirty="0" smtClean="0"/>
              <a:t>拥塞控制和资源分配包括主机和路由器等网络元素</a:t>
            </a:r>
          </a:p>
          <a:p>
            <a:pPr lvl="1">
              <a:defRPr/>
            </a:pPr>
            <a:r>
              <a:rPr lang="zh-CN" altLang="en-US" sz="2400" dirty="0" smtClean="0"/>
              <a:t>在网络元素中，可用各种</a:t>
            </a:r>
            <a:r>
              <a:rPr lang="zh-CN" altLang="en-US" sz="2400" dirty="0" smtClean="0">
                <a:solidFill>
                  <a:srgbClr val="FF0000"/>
                </a:solidFill>
              </a:rPr>
              <a:t>排队策略</a:t>
            </a:r>
            <a:r>
              <a:rPr lang="zh-CN" altLang="en-US" sz="2400" dirty="0" smtClean="0"/>
              <a:t>来控制哪些包发送或丢掉</a:t>
            </a:r>
          </a:p>
          <a:p>
            <a:pPr lvl="1">
              <a:defRPr/>
            </a:pPr>
            <a:r>
              <a:rPr lang="zh-CN" altLang="en-US" sz="2400" dirty="0" smtClean="0"/>
              <a:t>排队策略还可隔离，即使某个用户的包不过度地影响另一个用户的包</a:t>
            </a:r>
          </a:p>
          <a:p>
            <a:pPr>
              <a:defRPr/>
            </a:pPr>
            <a:r>
              <a:rPr lang="zh-CN" altLang="en-US" sz="2800" dirty="0" smtClean="0"/>
              <a:t>在端主机，拥塞控制可协调</a:t>
            </a:r>
            <a:r>
              <a:rPr lang="zh-CN" altLang="en-US" sz="2800" dirty="0" smtClean="0">
                <a:solidFill>
                  <a:srgbClr val="FF0000"/>
                </a:solidFill>
              </a:rPr>
              <a:t>源发送包</a:t>
            </a:r>
            <a:r>
              <a:rPr lang="zh-CN" altLang="en-US" sz="2800" dirty="0" smtClean="0"/>
              <a:t>的速度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资源分配中的问题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71600"/>
            <a:ext cx="8786813" cy="42719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资源分配</a:t>
            </a:r>
            <a:r>
              <a:rPr lang="zh-CN" altLang="en-US" smtClean="0"/>
              <a:t>和拥塞控制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是</a:t>
            </a:r>
            <a:r>
              <a:rPr lang="zh-CN" altLang="en-US" dirty="0" smtClean="0"/>
              <a:t>一</a:t>
            </a:r>
            <a:r>
              <a:rPr lang="zh-CN" altLang="en-US" smtClean="0"/>
              <a:t>个复杂问题</a:t>
            </a:r>
            <a:r>
              <a:rPr lang="en-US" altLang="zh-CN" dirty="0" smtClean="0"/>
              <a:t>,</a:t>
            </a:r>
            <a:r>
              <a:rPr lang="zh-CN" altLang="en-US" smtClean="0"/>
              <a:t>从设计第一</a:t>
            </a:r>
            <a:r>
              <a:rPr lang="zh-CN" altLang="en-US" dirty="0" smtClean="0"/>
              <a:t>个网络以来就一直</a:t>
            </a:r>
            <a:r>
              <a:rPr lang="zh-CN" altLang="en-US" smtClean="0"/>
              <a:t>是研究课题</a:t>
            </a:r>
            <a:r>
              <a:rPr lang="en-US" altLang="zh-CN" dirty="0" smtClean="0"/>
              <a:t>.</a:t>
            </a:r>
            <a:r>
              <a:rPr lang="zh-CN" altLang="en-US" dirty="0" smtClean="0"/>
              <a:t>现在仍然是一个活跃的研究领域</a:t>
            </a:r>
          </a:p>
          <a:p>
            <a:pPr lvl="1">
              <a:defRPr/>
            </a:pPr>
            <a:r>
              <a:rPr lang="zh-CN" altLang="en-US" dirty="0" smtClean="0"/>
              <a:t>复杂的原因在于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它不是只涉及一个孤立的单协议层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资源分配分别在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网络内的路由器或交换机</a:t>
            </a:r>
            <a:r>
              <a:rPr lang="zh-CN" altLang="en-US" dirty="0" smtClean="0"/>
              <a:t>及运行在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端主机上的传输协议</a:t>
            </a:r>
            <a:r>
              <a:rPr lang="zh-CN" altLang="en-US" dirty="0" smtClean="0"/>
              <a:t>中实现</a:t>
            </a:r>
          </a:p>
          <a:p>
            <a:pPr lvl="1">
              <a:defRPr/>
            </a:pPr>
            <a:r>
              <a:rPr lang="zh-CN" altLang="en-US" dirty="0" smtClean="0"/>
              <a:t>端系统用</a:t>
            </a:r>
            <a:r>
              <a:rPr lang="zh-CN" altLang="en-US" dirty="0" smtClean="0">
                <a:solidFill>
                  <a:srgbClr val="FF0000"/>
                </a:solidFill>
              </a:rPr>
              <a:t>信令协议</a:t>
            </a:r>
            <a:r>
              <a:rPr lang="zh-CN" altLang="en-US" dirty="0" smtClean="0"/>
              <a:t>把其资源请求传输到</a:t>
            </a:r>
            <a:r>
              <a:rPr lang="zh-CN" altLang="en-US" dirty="0" smtClean="0">
                <a:solidFill>
                  <a:srgbClr val="FF0000"/>
                </a:solidFill>
              </a:rPr>
              <a:t>网络节点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这些节点回答资源是否可用的信息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研究意义：</a:t>
            </a:r>
            <a:r>
              <a:rPr lang="en-US" altLang="zh-CN" sz="40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Redhat</a:t>
            </a:r>
            <a:r>
              <a:rPr lang="en-US" altLang="zh-C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7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版本对</a:t>
            </a:r>
            <a:r>
              <a:rPr lang="en-US" altLang="zh-CN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TCP</a:t>
            </a:r>
            <a:r>
              <a:rPr lang="zh-CN" alt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调整</a:t>
            </a:r>
            <a:endParaRPr lang="en-US" altLang="zh-CN" sz="4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143000"/>
            <a:ext cx="8678167" cy="5500688"/>
          </a:xfrm>
        </p:spPr>
        <p:txBody>
          <a:bodyPr/>
          <a:lstStyle/>
          <a:p>
            <a:pPr lvl="1">
              <a:lnSpc>
                <a:spcPct val="90000"/>
              </a:lnSpc>
              <a:defRPr/>
            </a:pPr>
            <a:r>
              <a:rPr lang="en-US" altLang="zh-CN" sz="2400" dirty="0" smtClean="0"/>
              <a:t>TCP </a:t>
            </a:r>
            <a:r>
              <a:rPr lang="en-US" altLang="zh-CN" sz="2400" dirty="0" smtClean="0"/>
              <a:t>ENHANCEMENTS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2400" dirty="0" smtClean="0"/>
              <a:t>• </a:t>
            </a:r>
            <a:r>
              <a:rPr lang="en-US" altLang="zh-CN" sz="1800" dirty="0" smtClean="0">
                <a:solidFill>
                  <a:srgbClr val="FF0000"/>
                </a:solidFill>
              </a:rPr>
              <a:t>Fast Open </a:t>
            </a:r>
            <a:r>
              <a:rPr lang="en-US" altLang="zh-CN" sz="1800" dirty="0" smtClean="0"/>
              <a:t>is an experimental TCP extension designed to reduce overhead when establishing a </a:t>
            </a:r>
            <a:r>
              <a:rPr lang="en-US" altLang="zh-CN" sz="1800" dirty="0" smtClean="0"/>
              <a:t>TCP </a:t>
            </a:r>
            <a:r>
              <a:rPr lang="en-US" altLang="zh-CN" sz="1800" dirty="0" smtClean="0"/>
              <a:t>connection by eliminating one round time trip (RTT) from certain kinds of TCP conversations. </a:t>
            </a:r>
            <a:r>
              <a:rPr lang="en-US" altLang="zh-CN" sz="1800" dirty="0" smtClean="0"/>
              <a:t>Fast </a:t>
            </a:r>
            <a:r>
              <a:rPr lang="en-US" altLang="zh-CN" sz="1800" dirty="0" smtClean="0"/>
              <a:t>Open could result in speed increases of between 4% and 41% in page-load times for busy </a:t>
            </a:r>
            <a:r>
              <a:rPr lang="en-US" altLang="zh-CN" sz="1800" dirty="0" smtClean="0"/>
              <a:t>web </a:t>
            </a:r>
            <a:r>
              <a:rPr lang="en-US" altLang="zh-CN" sz="1800" dirty="0" smtClean="0"/>
              <a:t>sites.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1800" dirty="0" smtClean="0"/>
              <a:t>• </a:t>
            </a:r>
            <a:r>
              <a:rPr lang="en-US" altLang="zh-CN" sz="1800" dirty="0" smtClean="0">
                <a:solidFill>
                  <a:srgbClr val="FF0000"/>
                </a:solidFill>
              </a:rPr>
              <a:t>Tail loss probe (TLP), </a:t>
            </a:r>
            <a:r>
              <a:rPr lang="en-US" altLang="zh-CN" sz="1800" dirty="0" smtClean="0"/>
              <a:t>an experimental algorithm, improves the efficiency of how the TCP </a:t>
            </a:r>
            <a:r>
              <a:rPr lang="en-US" altLang="zh-CN" sz="1800" dirty="0" smtClean="0"/>
              <a:t>networking </a:t>
            </a:r>
            <a:r>
              <a:rPr lang="en-US" altLang="zh-CN" sz="1800" dirty="0" smtClean="0"/>
              <a:t>stack deals with lost packets at the end of a TCP transaction. For short transactions, </a:t>
            </a:r>
            <a:r>
              <a:rPr lang="en-US" altLang="zh-CN" sz="1800" dirty="0" smtClean="0"/>
              <a:t>TLP </a:t>
            </a:r>
            <a:r>
              <a:rPr lang="en-US" altLang="zh-CN" sz="1800" dirty="0" smtClean="0"/>
              <a:t>could reduce re-transmission timeouts by 15% and shorten HTTP response times by </a:t>
            </a:r>
            <a:r>
              <a:rPr lang="en-US" altLang="zh-CN" sz="1800" dirty="0" smtClean="0"/>
              <a:t>an </a:t>
            </a:r>
            <a:r>
              <a:rPr lang="en-US" altLang="zh-CN" sz="1800" dirty="0" smtClean="0"/>
              <a:t>average of 6%.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1800" dirty="0" smtClean="0"/>
              <a:t>• </a:t>
            </a:r>
            <a:r>
              <a:rPr lang="en-US" altLang="zh-CN" sz="1800" dirty="0" smtClean="0">
                <a:solidFill>
                  <a:srgbClr val="FF0000"/>
                </a:solidFill>
              </a:rPr>
              <a:t>Early Retransmit (RFC 5827) </a:t>
            </a:r>
            <a:r>
              <a:rPr lang="en-US" altLang="zh-CN" sz="1800" dirty="0" smtClean="0"/>
              <a:t>allows the transport to use fast retransmits to recover segment </a:t>
            </a:r>
            <a:r>
              <a:rPr lang="en-US" altLang="zh-CN" sz="1800" dirty="0" smtClean="0"/>
              <a:t>losses </a:t>
            </a:r>
            <a:r>
              <a:rPr lang="en-US" altLang="zh-CN" sz="1800" dirty="0" smtClean="0"/>
              <a:t>that would otherwise require a lengthy re-transmission timeout. Connections can recover </a:t>
            </a:r>
            <a:r>
              <a:rPr lang="en-US" altLang="zh-CN" sz="1800" dirty="0" smtClean="0"/>
              <a:t>from </a:t>
            </a:r>
            <a:r>
              <a:rPr lang="en-US" altLang="zh-CN" sz="1800" dirty="0" smtClean="0"/>
              <a:t>lost packets faster, decreasing overall latency.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sz="1800" dirty="0" smtClean="0"/>
              <a:t>• </a:t>
            </a:r>
            <a:r>
              <a:rPr lang="en-US" altLang="zh-CN" sz="1800" dirty="0" smtClean="0">
                <a:solidFill>
                  <a:srgbClr val="FF0000"/>
                </a:solidFill>
              </a:rPr>
              <a:t>Proportional Rate Reduction (PRR) </a:t>
            </a:r>
            <a:r>
              <a:rPr lang="en-US" altLang="zh-CN" sz="1800" dirty="0" smtClean="0"/>
              <a:t>is an experimental algorithm designed to return to the </a:t>
            </a:r>
            <a:r>
              <a:rPr lang="en-US" altLang="zh-CN" sz="1800" dirty="0" smtClean="0"/>
              <a:t>maximum </a:t>
            </a:r>
            <a:r>
              <a:rPr lang="en-US" altLang="zh-CN" sz="1800" dirty="0" smtClean="0"/>
              <a:t>transfer rate quickly. It can potentially reduce HTTP response times by 3-10</a:t>
            </a:r>
            <a:r>
              <a:rPr lang="en-US" altLang="zh-CN" sz="1800" dirty="0" smtClean="0"/>
              <a:t>%.</a:t>
            </a:r>
            <a:r>
              <a:rPr lang="zh-CN" altLang="en-US" sz="1800" dirty="0" smtClean="0"/>
              <a:t>（</a:t>
            </a:r>
            <a:r>
              <a:rPr lang="en-US" altLang="zh-CN" sz="1800" dirty="0" err="1" smtClean="0"/>
              <a:t>google</a:t>
            </a:r>
            <a:r>
              <a:rPr lang="zh-CN" altLang="en-US" sz="1800" dirty="0" smtClean="0"/>
              <a:t>提出）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chemeClr val="tx1"/>
                </a:solidFill>
              </a:rPr>
              <a:t>2.1.3</a:t>
            </a:r>
            <a:r>
              <a:rPr lang="en-US" altLang="zh-CN" smtClean="0"/>
              <a:t> </a:t>
            </a:r>
            <a:r>
              <a:rPr lang="zh-CN" altLang="en-US" smtClean="0"/>
              <a:t>网络模型及特点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网络结构 </a:t>
            </a:r>
            <a:r>
              <a:rPr lang="en-US" altLang="zh-CN" sz="2800" dirty="0" smtClean="0"/>
              <a:t>3 </a:t>
            </a:r>
            <a:r>
              <a:rPr lang="zh-CN" altLang="en-US" sz="2800" dirty="0" smtClean="0"/>
              <a:t>个显著的特点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包交换</a:t>
            </a:r>
            <a:r>
              <a:rPr lang="zh-CN" altLang="en-US" sz="2400" dirty="0" smtClean="0"/>
              <a:t>网络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无连接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流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Best-effort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服务模型</a:t>
            </a:r>
          </a:p>
          <a:p>
            <a:pPr>
              <a:defRPr/>
            </a:pPr>
            <a:r>
              <a:rPr lang="zh-CN" altLang="en-US" sz="2800" dirty="0" smtClean="0">
                <a:latin typeface="宋体" pitchFamily="2" charset="-122"/>
              </a:rPr>
              <a:t>互联网的主要技术特点</a:t>
            </a:r>
          </a:p>
          <a:p>
            <a:pPr lvl="1">
              <a:defRPr/>
            </a:pPr>
            <a:r>
              <a:rPr lang="zh-CN" altLang="en-US" sz="2400" dirty="0" smtClean="0">
                <a:latin typeface="宋体" pitchFamily="2" charset="-122"/>
              </a:rPr>
              <a:t>分布式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分层</a:t>
            </a:r>
            <a:r>
              <a:rPr lang="zh-CN" altLang="en-US" sz="2400" dirty="0" smtClean="0">
                <a:latin typeface="宋体" pitchFamily="2" charset="-122"/>
              </a:rPr>
              <a:t>体系结构</a:t>
            </a:r>
            <a:endParaRPr lang="zh-CN" altLang="en-US" sz="2000" dirty="0" smtClean="0">
              <a:latin typeface="宋体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路由器加专线</a:t>
            </a:r>
            <a:r>
              <a:rPr lang="zh-CN" altLang="en-US" sz="2400" dirty="0" smtClean="0">
                <a:latin typeface="宋体" pitchFamily="2" charset="-122"/>
              </a:rPr>
              <a:t>的网络结构</a:t>
            </a:r>
          </a:p>
          <a:p>
            <a:pPr lvl="1">
              <a:defRPr/>
            </a:pPr>
            <a:r>
              <a:rPr lang="zh-CN" altLang="en-US" sz="2400" dirty="0" smtClean="0">
                <a:latin typeface="宋体" pitchFamily="2" charset="-122"/>
              </a:rPr>
              <a:t>可扩展的路由技术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端到端</a:t>
            </a:r>
            <a:r>
              <a:rPr lang="zh-CN" altLang="en-US" sz="2400" dirty="0" smtClean="0">
                <a:latin typeface="宋体" pitchFamily="2" charset="-122"/>
              </a:rPr>
              <a:t>的网络通信技术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层次结构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域名</a:t>
            </a:r>
            <a:r>
              <a:rPr lang="zh-CN" altLang="en-US" sz="2400" dirty="0" smtClean="0">
                <a:latin typeface="宋体" pitchFamily="2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网管</a:t>
            </a:r>
            <a:r>
              <a:rPr lang="zh-CN" altLang="en-US" sz="2400" dirty="0" smtClean="0">
                <a:latin typeface="宋体" pitchFamily="2" charset="-122"/>
              </a:rPr>
              <a:t>技术</a:t>
            </a:r>
          </a:p>
          <a:p>
            <a:pPr lvl="1">
              <a:defRPr/>
            </a:pPr>
            <a:r>
              <a:rPr lang="zh-CN" altLang="en-US" sz="2400" dirty="0" smtClean="0">
                <a:latin typeface="宋体" pitchFamily="2" charset="-122"/>
              </a:rPr>
              <a:t>开发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通用</a:t>
            </a:r>
            <a:r>
              <a:rPr lang="zh-CN" altLang="en-US" sz="2400" dirty="0" smtClean="0">
                <a:latin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</a:rPr>
              <a:t>应用</a:t>
            </a:r>
            <a:r>
              <a:rPr lang="zh-CN" altLang="en-US" sz="2400" dirty="0" smtClean="0">
                <a:latin typeface="宋体" pitchFamily="2" charset="-122"/>
              </a:rPr>
              <a:t>技术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0000"/>
                </a:solidFill>
              </a:rPr>
              <a:t>I)</a:t>
            </a:r>
            <a:r>
              <a:rPr lang="en-US" altLang="zh-CN" smtClean="0"/>
              <a:t> </a:t>
            </a:r>
            <a:r>
              <a:rPr lang="zh-CN" altLang="en-US" smtClean="0"/>
              <a:t>包交换网</a:t>
            </a:r>
            <a:r>
              <a:rPr lang="zh-CN" altLang="en-US" dirty="0" smtClean="0"/>
              <a:t>络中的拥塞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2895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在由多条链路和交换机（路由器）组成的包交换网络中的资源分配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网中</a:t>
            </a:r>
            <a:r>
              <a:rPr lang="zh-CN" altLang="en-US" sz="2400" smtClean="0">
                <a:solidFill>
                  <a:srgbClr val="FF0000"/>
                </a:solidFill>
              </a:rPr>
              <a:t>路由器</a:t>
            </a:r>
            <a:r>
              <a:rPr lang="zh-CN" altLang="en-US" sz="2400" smtClean="0"/>
              <a:t>与内联网中的</a:t>
            </a:r>
            <a:r>
              <a:rPr lang="zh-CN" altLang="en-US" sz="2400" smtClean="0">
                <a:solidFill>
                  <a:srgbClr val="FF0000"/>
                </a:solidFill>
              </a:rPr>
              <a:t>交换机</a:t>
            </a:r>
            <a:r>
              <a:rPr lang="zh-CN" altLang="en-US" sz="2400" smtClean="0"/>
              <a:t>问题相同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在这样环境下：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某个源在其直连的链路上可能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有足够的容量</a:t>
            </a:r>
            <a:r>
              <a:rPr lang="zh-CN" altLang="en-US" sz="2400" smtClean="0"/>
              <a:t>去发送包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但在网络中间的某处该包须经过的链路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正在被许多不同的流</a:t>
            </a:r>
            <a:r>
              <a:rPr lang="zh-CN" altLang="en-US" sz="2400" smtClean="0"/>
              <a:t>在使用</a:t>
            </a:r>
          </a:p>
        </p:txBody>
      </p:sp>
      <p:grpSp>
        <p:nvGrpSpPr>
          <p:cNvPr id="3079" name="Group 4"/>
          <p:cNvGrpSpPr>
            <a:grpSpLocks/>
          </p:cNvGrpSpPr>
          <p:nvPr/>
        </p:nvGrpSpPr>
        <p:grpSpPr bwMode="auto">
          <a:xfrm>
            <a:off x="857250" y="4429125"/>
            <a:ext cx="7521575" cy="2209800"/>
            <a:chOff x="544" y="1396"/>
            <a:chExt cx="4738" cy="1750"/>
          </a:xfrm>
        </p:grpSpPr>
        <p:sp>
          <p:nvSpPr>
            <p:cNvPr id="3080" name="Freeform 5"/>
            <p:cNvSpPr>
              <a:spLocks/>
            </p:cNvSpPr>
            <p:nvPr/>
          </p:nvSpPr>
          <p:spPr bwMode="auto">
            <a:xfrm>
              <a:off x="2308" y="2025"/>
              <a:ext cx="681" cy="400"/>
            </a:xfrm>
            <a:custGeom>
              <a:avLst/>
              <a:gdLst>
                <a:gd name="T0" fmla="*/ 0 w 681"/>
                <a:gd name="T1" fmla="*/ 0 h 400"/>
                <a:gd name="T2" fmla="*/ 681 w 681"/>
                <a:gd name="T3" fmla="*/ 0 h 400"/>
                <a:gd name="T4" fmla="*/ 681 w 681"/>
                <a:gd name="T5" fmla="*/ 400 h 400"/>
                <a:gd name="T6" fmla="*/ 0 w 681"/>
                <a:gd name="T7" fmla="*/ 400 h 400"/>
                <a:gd name="T8" fmla="*/ 0 w 681"/>
                <a:gd name="T9" fmla="*/ 0 h 400"/>
                <a:gd name="T10" fmla="*/ 0 w 68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400"/>
                <a:gd name="T20" fmla="*/ 681 w 681"/>
                <a:gd name="T21" fmla="*/ 400 h 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400">
                  <a:moveTo>
                    <a:pt x="0" y="0"/>
                  </a:moveTo>
                  <a:lnTo>
                    <a:pt x="681" y="0"/>
                  </a:lnTo>
                  <a:lnTo>
                    <a:pt x="681" y="400"/>
                  </a:lnTo>
                  <a:lnTo>
                    <a:pt x="0" y="40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Freeform 6"/>
            <p:cNvSpPr>
              <a:spLocks/>
            </p:cNvSpPr>
            <p:nvPr/>
          </p:nvSpPr>
          <p:spPr bwMode="auto">
            <a:xfrm>
              <a:off x="2212" y="2061"/>
              <a:ext cx="96" cy="56"/>
            </a:xfrm>
            <a:custGeom>
              <a:avLst/>
              <a:gdLst>
                <a:gd name="T0" fmla="*/ 0 w 96"/>
                <a:gd name="T1" fmla="*/ 48 h 56"/>
                <a:gd name="T2" fmla="*/ 96 w 96"/>
                <a:gd name="T3" fmla="*/ 56 h 56"/>
                <a:gd name="T4" fmla="*/ 20 w 96"/>
                <a:gd name="T5" fmla="*/ 0 h 56"/>
                <a:gd name="T6" fmla="*/ 4 w 96"/>
                <a:gd name="T7" fmla="*/ 48 h 56"/>
                <a:gd name="T8" fmla="*/ 4 w 96"/>
                <a:gd name="T9" fmla="*/ 48 h 56"/>
                <a:gd name="T10" fmla="*/ 0 w 96"/>
                <a:gd name="T11" fmla="*/ 48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"/>
                <a:gd name="T20" fmla="*/ 96 w 96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">
                  <a:moveTo>
                    <a:pt x="0" y="48"/>
                  </a:moveTo>
                  <a:lnTo>
                    <a:pt x="96" y="56"/>
                  </a:lnTo>
                  <a:lnTo>
                    <a:pt x="20" y="0"/>
                  </a:lnTo>
                  <a:lnTo>
                    <a:pt x="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Line 7"/>
            <p:cNvSpPr>
              <a:spLocks noChangeShapeType="1"/>
            </p:cNvSpPr>
            <p:nvPr/>
          </p:nvSpPr>
          <p:spPr bwMode="auto">
            <a:xfrm>
              <a:off x="1125" y="1712"/>
              <a:ext cx="1127" cy="3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8"/>
            <p:cNvSpPr>
              <a:spLocks/>
            </p:cNvSpPr>
            <p:nvPr/>
          </p:nvSpPr>
          <p:spPr bwMode="auto">
            <a:xfrm>
              <a:off x="2212" y="2369"/>
              <a:ext cx="96" cy="56"/>
            </a:xfrm>
            <a:custGeom>
              <a:avLst/>
              <a:gdLst>
                <a:gd name="T0" fmla="*/ 16 w 96"/>
                <a:gd name="T1" fmla="*/ 52 h 56"/>
                <a:gd name="T2" fmla="*/ 96 w 96"/>
                <a:gd name="T3" fmla="*/ 0 h 56"/>
                <a:gd name="T4" fmla="*/ 0 w 96"/>
                <a:gd name="T5" fmla="*/ 8 h 56"/>
                <a:gd name="T6" fmla="*/ 16 w 96"/>
                <a:gd name="T7" fmla="*/ 56 h 56"/>
                <a:gd name="T8" fmla="*/ 16 w 96"/>
                <a:gd name="T9" fmla="*/ 56 h 56"/>
                <a:gd name="T10" fmla="*/ 16 w 96"/>
                <a:gd name="T11" fmla="*/ 52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56"/>
                <a:gd name="T20" fmla="*/ 96 w 96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56">
                  <a:moveTo>
                    <a:pt x="16" y="52"/>
                  </a:moveTo>
                  <a:lnTo>
                    <a:pt x="96" y="0"/>
                  </a:lnTo>
                  <a:lnTo>
                    <a:pt x="0" y="8"/>
                  </a:lnTo>
                  <a:lnTo>
                    <a:pt x="16" y="56"/>
                  </a:lnTo>
                  <a:lnTo>
                    <a:pt x="1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V="1">
              <a:off x="1121" y="2389"/>
              <a:ext cx="1131" cy="3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0"/>
            <p:cNvSpPr>
              <a:spLocks/>
            </p:cNvSpPr>
            <p:nvPr/>
          </p:nvSpPr>
          <p:spPr bwMode="auto">
            <a:xfrm>
              <a:off x="4436" y="2181"/>
              <a:ext cx="96" cy="48"/>
            </a:xfrm>
            <a:custGeom>
              <a:avLst/>
              <a:gdLst>
                <a:gd name="T0" fmla="*/ 0 w 96"/>
                <a:gd name="T1" fmla="*/ 44 h 48"/>
                <a:gd name="T2" fmla="*/ 96 w 96"/>
                <a:gd name="T3" fmla="*/ 24 h 48"/>
                <a:gd name="T4" fmla="*/ 4 w 96"/>
                <a:gd name="T5" fmla="*/ 0 h 48"/>
                <a:gd name="T6" fmla="*/ 4 w 96"/>
                <a:gd name="T7" fmla="*/ 48 h 48"/>
                <a:gd name="T8" fmla="*/ 4 w 96"/>
                <a:gd name="T9" fmla="*/ 48 h 48"/>
                <a:gd name="T10" fmla="*/ 0 w 96"/>
                <a:gd name="T11" fmla="*/ 44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6"/>
                <a:gd name="T19" fmla="*/ 0 h 48"/>
                <a:gd name="T20" fmla="*/ 96 w 9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6" h="48">
                  <a:moveTo>
                    <a:pt x="0" y="44"/>
                  </a:moveTo>
                  <a:lnTo>
                    <a:pt x="96" y="24"/>
                  </a:lnTo>
                  <a:lnTo>
                    <a:pt x="4" y="0"/>
                  </a:lnTo>
                  <a:lnTo>
                    <a:pt x="4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1"/>
            <p:cNvSpPr>
              <a:spLocks noChangeShapeType="1"/>
            </p:cNvSpPr>
            <p:nvPr/>
          </p:nvSpPr>
          <p:spPr bwMode="auto">
            <a:xfrm>
              <a:off x="2976" y="2208"/>
              <a:ext cx="1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Freeform 12"/>
            <p:cNvSpPr>
              <a:spLocks/>
            </p:cNvSpPr>
            <p:nvPr/>
          </p:nvSpPr>
          <p:spPr bwMode="auto">
            <a:xfrm>
              <a:off x="3614" y="2061"/>
              <a:ext cx="245" cy="96"/>
            </a:xfrm>
            <a:custGeom>
              <a:avLst/>
              <a:gdLst>
                <a:gd name="T0" fmla="*/ 0 w 245"/>
                <a:gd name="T1" fmla="*/ 0 h 96"/>
                <a:gd name="T2" fmla="*/ 245 w 245"/>
                <a:gd name="T3" fmla="*/ 4 h 96"/>
                <a:gd name="T4" fmla="*/ 245 w 245"/>
                <a:gd name="T5" fmla="*/ 96 h 96"/>
                <a:gd name="T6" fmla="*/ 4 w 245"/>
                <a:gd name="T7" fmla="*/ 96 h 96"/>
                <a:gd name="T8" fmla="*/ 4 w 245"/>
                <a:gd name="T9" fmla="*/ 4 h 96"/>
                <a:gd name="T10" fmla="*/ 4 w 245"/>
                <a:gd name="T11" fmla="*/ 4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5"/>
                <a:gd name="T19" fmla="*/ 0 h 96"/>
                <a:gd name="T20" fmla="*/ 245 w 245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5" h="96">
                  <a:moveTo>
                    <a:pt x="0" y="0"/>
                  </a:moveTo>
                  <a:lnTo>
                    <a:pt x="245" y="4"/>
                  </a:lnTo>
                  <a:lnTo>
                    <a:pt x="245" y="96"/>
                  </a:lnTo>
                  <a:lnTo>
                    <a:pt x="4" y="96"/>
                  </a:lnTo>
                  <a:lnTo>
                    <a:pt x="4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Freeform 13"/>
            <p:cNvSpPr>
              <a:spLocks/>
            </p:cNvSpPr>
            <p:nvPr/>
          </p:nvSpPr>
          <p:spPr bwMode="auto">
            <a:xfrm>
              <a:off x="3069" y="2061"/>
              <a:ext cx="241" cy="96"/>
            </a:xfrm>
            <a:custGeom>
              <a:avLst/>
              <a:gdLst>
                <a:gd name="T0" fmla="*/ 0 w 241"/>
                <a:gd name="T1" fmla="*/ 0 h 96"/>
                <a:gd name="T2" fmla="*/ 241 w 241"/>
                <a:gd name="T3" fmla="*/ 4 h 96"/>
                <a:gd name="T4" fmla="*/ 241 w 241"/>
                <a:gd name="T5" fmla="*/ 96 h 96"/>
                <a:gd name="T6" fmla="*/ 0 w 241"/>
                <a:gd name="T7" fmla="*/ 96 h 96"/>
                <a:gd name="T8" fmla="*/ 0 w 241"/>
                <a:gd name="T9" fmla="*/ 4 h 96"/>
                <a:gd name="T10" fmla="*/ 0 w 241"/>
                <a:gd name="T11" fmla="*/ 4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96"/>
                <a:gd name="T20" fmla="*/ 241 w 24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96">
                  <a:moveTo>
                    <a:pt x="0" y="0"/>
                  </a:moveTo>
                  <a:lnTo>
                    <a:pt x="241" y="4"/>
                  </a:lnTo>
                  <a:lnTo>
                    <a:pt x="241" y="96"/>
                  </a:lnTo>
                  <a:lnTo>
                    <a:pt x="0" y="96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14"/>
            <p:cNvSpPr>
              <a:spLocks/>
            </p:cNvSpPr>
            <p:nvPr/>
          </p:nvSpPr>
          <p:spPr bwMode="auto">
            <a:xfrm>
              <a:off x="4095" y="2061"/>
              <a:ext cx="241" cy="96"/>
            </a:xfrm>
            <a:custGeom>
              <a:avLst/>
              <a:gdLst>
                <a:gd name="T0" fmla="*/ 0 w 241"/>
                <a:gd name="T1" fmla="*/ 0 h 96"/>
                <a:gd name="T2" fmla="*/ 241 w 241"/>
                <a:gd name="T3" fmla="*/ 4 h 96"/>
                <a:gd name="T4" fmla="*/ 241 w 241"/>
                <a:gd name="T5" fmla="*/ 96 h 96"/>
                <a:gd name="T6" fmla="*/ 0 w 241"/>
                <a:gd name="T7" fmla="*/ 96 h 96"/>
                <a:gd name="T8" fmla="*/ 0 w 241"/>
                <a:gd name="T9" fmla="*/ 4 h 96"/>
                <a:gd name="T10" fmla="*/ 0 w 241"/>
                <a:gd name="T11" fmla="*/ 4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1"/>
                <a:gd name="T19" fmla="*/ 0 h 96"/>
                <a:gd name="T20" fmla="*/ 241 w 241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1" h="96">
                  <a:moveTo>
                    <a:pt x="0" y="0"/>
                  </a:moveTo>
                  <a:lnTo>
                    <a:pt x="241" y="4"/>
                  </a:lnTo>
                  <a:lnTo>
                    <a:pt x="241" y="96"/>
                  </a:lnTo>
                  <a:lnTo>
                    <a:pt x="0" y="96"/>
                  </a:lnTo>
                  <a:lnTo>
                    <a:pt x="0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15"/>
            <p:cNvSpPr>
              <a:spLocks/>
            </p:cNvSpPr>
            <p:nvPr/>
          </p:nvSpPr>
          <p:spPr bwMode="auto">
            <a:xfrm>
              <a:off x="4548" y="1837"/>
              <a:ext cx="734" cy="732"/>
            </a:xfrm>
            <a:custGeom>
              <a:avLst/>
              <a:gdLst>
                <a:gd name="T0" fmla="*/ 365 w 734"/>
                <a:gd name="T1" fmla="*/ 732 h 732"/>
                <a:gd name="T2" fmla="*/ 425 w 734"/>
                <a:gd name="T3" fmla="*/ 728 h 732"/>
                <a:gd name="T4" fmla="*/ 485 w 734"/>
                <a:gd name="T5" fmla="*/ 716 h 732"/>
                <a:gd name="T6" fmla="*/ 538 w 734"/>
                <a:gd name="T7" fmla="*/ 692 h 732"/>
                <a:gd name="T8" fmla="*/ 586 w 734"/>
                <a:gd name="T9" fmla="*/ 664 h 732"/>
                <a:gd name="T10" fmla="*/ 626 w 734"/>
                <a:gd name="T11" fmla="*/ 628 h 732"/>
                <a:gd name="T12" fmla="*/ 662 w 734"/>
                <a:gd name="T13" fmla="*/ 584 h 732"/>
                <a:gd name="T14" fmla="*/ 694 w 734"/>
                <a:gd name="T15" fmla="*/ 536 h 732"/>
                <a:gd name="T16" fmla="*/ 714 w 734"/>
                <a:gd name="T17" fmla="*/ 484 h 732"/>
                <a:gd name="T18" fmla="*/ 730 w 734"/>
                <a:gd name="T19" fmla="*/ 428 h 732"/>
                <a:gd name="T20" fmla="*/ 734 w 734"/>
                <a:gd name="T21" fmla="*/ 368 h 732"/>
                <a:gd name="T22" fmla="*/ 730 w 734"/>
                <a:gd name="T23" fmla="*/ 308 h 732"/>
                <a:gd name="T24" fmla="*/ 714 w 734"/>
                <a:gd name="T25" fmla="*/ 252 h 732"/>
                <a:gd name="T26" fmla="*/ 694 w 734"/>
                <a:gd name="T27" fmla="*/ 200 h 732"/>
                <a:gd name="T28" fmla="*/ 662 w 734"/>
                <a:gd name="T29" fmla="*/ 152 h 732"/>
                <a:gd name="T30" fmla="*/ 626 w 734"/>
                <a:gd name="T31" fmla="*/ 108 h 732"/>
                <a:gd name="T32" fmla="*/ 586 w 734"/>
                <a:gd name="T33" fmla="*/ 72 h 732"/>
                <a:gd name="T34" fmla="*/ 538 w 734"/>
                <a:gd name="T35" fmla="*/ 40 h 732"/>
                <a:gd name="T36" fmla="*/ 485 w 734"/>
                <a:gd name="T37" fmla="*/ 20 h 732"/>
                <a:gd name="T38" fmla="*/ 425 w 734"/>
                <a:gd name="T39" fmla="*/ 4 h 732"/>
                <a:gd name="T40" fmla="*/ 369 w 734"/>
                <a:gd name="T41" fmla="*/ 0 h 732"/>
                <a:gd name="T42" fmla="*/ 309 w 734"/>
                <a:gd name="T43" fmla="*/ 4 h 732"/>
                <a:gd name="T44" fmla="*/ 253 w 734"/>
                <a:gd name="T45" fmla="*/ 20 h 732"/>
                <a:gd name="T46" fmla="*/ 201 w 734"/>
                <a:gd name="T47" fmla="*/ 40 h 732"/>
                <a:gd name="T48" fmla="*/ 153 w 734"/>
                <a:gd name="T49" fmla="*/ 72 h 732"/>
                <a:gd name="T50" fmla="*/ 109 w 734"/>
                <a:gd name="T51" fmla="*/ 108 h 732"/>
                <a:gd name="T52" fmla="*/ 73 w 734"/>
                <a:gd name="T53" fmla="*/ 152 h 732"/>
                <a:gd name="T54" fmla="*/ 41 w 734"/>
                <a:gd name="T55" fmla="*/ 200 h 732"/>
                <a:gd name="T56" fmla="*/ 20 w 734"/>
                <a:gd name="T57" fmla="*/ 252 h 732"/>
                <a:gd name="T58" fmla="*/ 4 w 734"/>
                <a:gd name="T59" fmla="*/ 308 h 732"/>
                <a:gd name="T60" fmla="*/ 0 w 734"/>
                <a:gd name="T61" fmla="*/ 368 h 732"/>
                <a:gd name="T62" fmla="*/ 4 w 734"/>
                <a:gd name="T63" fmla="*/ 428 h 732"/>
                <a:gd name="T64" fmla="*/ 20 w 734"/>
                <a:gd name="T65" fmla="*/ 484 h 732"/>
                <a:gd name="T66" fmla="*/ 41 w 734"/>
                <a:gd name="T67" fmla="*/ 536 h 732"/>
                <a:gd name="T68" fmla="*/ 73 w 734"/>
                <a:gd name="T69" fmla="*/ 584 h 732"/>
                <a:gd name="T70" fmla="*/ 109 w 734"/>
                <a:gd name="T71" fmla="*/ 628 h 732"/>
                <a:gd name="T72" fmla="*/ 153 w 734"/>
                <a:gd name="T73" fmla="*/ 664 h 732"/>
                <a:gd name="T74" fmla="*/ 201 w 734"/>
                <a:gd name="T75" fmla="*/ 692 h 732"/>
                <a:gd name="T76" fmla="*/ 253 w 734"/>
                <a:gd name="T77" fmla="*/ 716 h 732"/>
                <a:gd name="T78" fmla="*/ 309 w 734"/>
                <a:gd name="T79" fmla="*/ 728 h 732"/>
                <a:gd name="T80" fmla="*/ 369 w 734"/>
                <a:gd name="T81" fmla="*/ 732 h 732"/>
                <a:gd name="T82" fmla="*/ 369 w 734"/>
                <a:gd name="T83" fmla="*/ 732 h 7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34"/>
                <a:gd name="T127" fmla="*/ 0 h 732"/>
                <a:gd name="T128" fmla="*/ 734 w 734"/>
                <a:gd name="T129" fmla="*/ 732 h 7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34" h="732">
                  <a:moveTo>
                    <a:pt x="365" y="732"/>
                  </a:moveTo>
                  <a:lnTo>
                    <a:pt x="425" y="728"/>
                  </a:lnTo>
                  <a:lnTo>
                    <a:pt x="485" y="716"/>
                  </a:lnTo>
                  <a:lnTo>
                    <a:pt x="538" y="692"/>
                  </a:lnTo>
                  <a:lnTo>
                    <a:pt x="586" y="664"/>
                  </a:lnTo>
                  <a:lnTo>
                    <a:pt x="626" y="628"/>
                  </a:lnTo>
                  <a:lnTo>
                    <a:pt x="662" y="584"/>
                  </a:lnTo>
                  <a:lnTo>
                    <a:pt x="694" y="536"/>
                  </a:lnTo>
                  <a:lnTo>
                    <a:pt x="714" y="484"/>
                  </a:lnTo>
                  <a:lnTo>
                    <a:pt x="730" y="428"/>
                  </a:lnTo>
                  <a:lnTo>
                    <a:pt x="734" y="368"/>
                  </a:lnTo>
                  <a:lnTo>
                    <a:pt x="730" y="308"/>
                  </a:lnTo>
                  <a:lnTo>
                    <a:pt x="714" y="252"/>
                  </a:lnTo>
                  <a:lnTo>
                    <a:pt x="694" y="200"/>
                  </a:lnTo>
                  <a:lnTo>
                    <a:pt x="662" y="152"/>
                  </a:lnTo>
                  <a:lnTo>
                    <a:pt x="626" y="108"/>
                  </a:lnTo>
                  <a:lnTo>
                    <a:pt x="586" y="72"/>
                  </a:lnTo>
                  <a:lnTo>
                    <a:pt x="538" y="40"/>
                  </a:lnTo>
                  <a:lnTo>
                    <a:pt x="485" y="20"/>
                  </a:lnTo>
                  <a:lnTo>
                    <a:pt x="425" y="4"/>
                  </a:lnTo>
                  <a:lnTo>
                    <a:pt x="369" y="0"/>
                  </a:lnTo>
                  <a:lnTo>
                    <a:pt x="309" y="4"/>
                  </a:lnTo>
                  <a:lnTo>
                    <a:pt x="253" y="20"/>
                  </a:lnTo>
                  <a:lnTo>
                    <a:pt x="201" y="40"/>
                  </a:lnTo>
                  <a:lnTo>
                    <a:pt x="153" y="72"/>
                  </a:lnTo>
                  <a:lnTo>
                    <a:pt x="109" y="108"/>
                  </a:lnTo>
                  <a:lnTo>
                    <a:pt x="73" y="152"/>
                  </a:lnTo>
                  <a:lnTo>
                    <a:pt x="41" y="200"/>
                  </a:lnTo>
                  <a:lnTo>
                    <a:pt x="20" y="252"/>
                  </a:lnTo>
                  <a:lnTo>
                    <a:pt x="4" y="308"/>
                  </a:lnTo>
                  <a:lnTo>
                    <a:pt x="0" y="368"/>
                  </a:lnTo>
                  <a:lnTo>
                    <a:pt x="4" y="428"/>
                  </a:lnTo>
                  <a:lnTo>
                    <a:pt x="20" y="484"/>
                  </a:lnTo>
                  <a:lnTo>
                    <a:pt x="41" y="536"/>
                  </a:lnTo>
                  <a:lnTo>
                    <a:pt x="73" y="584"/>
                  </a:lnTo>
                  <a:lnTo>
                    <a:pt x="109" y="628"/>
                  </a:lnTo>
                  <a:lnTo>
                    <a:pt x="153" y="664"/>
                  </a:lnTo>
                  <a:lnTo>
                    <a:pt x="201" y="692"/>
                  </a:lnTo>
                  <a:lnTo>
                    <a:pt x="253" y="716"/>
                  </a:lnTo>
                  <a:lnTo>
                    <a:pt x="309" y="728"/>
                  </a:lnTo>
                  <a:lnTo>
                    <a:pt x="369" y="73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Rectangle 16"/>
            <p:cNvSpPr>
              <a:spLocks noChangeArrowheads="1"/>
            </p:cNvSpPr>
            <p:nvPr/>
          </p:nvSpPr>
          <p:spPr bwMode="auto">
            <a:xfrm>
              <a:off x="4593" y="2125"/>
              <a:ext cx="68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Destination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92" name="Rectangle 17"/>
            <p:cNvSpPr>
              <a:spLocks noChangeArrowheads="1"/>
            </p:cNvSpPr>
            <p:nvPr/>
          </p:nvSpPr>
          <p:spPr bwMode="auto">
            <a:xfrm>
              <a:off x="3254" y="2237"/>
              <a:ext cx="100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1.5-Mbps T1 link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93" name="Rectangle 18"/>
            <p:cNvSpPr>
              <a:spLocks noChangeArrowheads="1"/>
            </p:cNvSpPr>
            <p:nvPr/>
          </p:nvSpPr>
          <p:spPr bwMode="auto">
            <a:xfrm>
              <a:off x="2448" y="2061"/>
              <a:ext cx="40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Router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094" name="Freeform 19"/>
            <p:cNvSpPr>
              <a:spLocks/>
            </p:cNvSpPr>
            <p:nvPr/>
          </p:nvSpPr>
          <p:spPr bwMode="auto">
            <a:xfrm>
              <a:off x="1546" y="1712"/>
              <a:ext cx="265" cy="169"/>
            </a:xfrm>
            <a:custGeom>
              <a:avLst/>
              <a:gdLst>
                <a:gd name="T0" fmla="*/ 36 w 265"/>
                <a:gd name="T1" fmla="*/ 0 h 169"/>
                <a:gd name="T2" fmla="*/ 265 w 265"/>
                <a:gd name="T3" fmla="*/ 80 h 169"/>
                <a:gd name="T4" fmla="*/ 229 w 265"/>
                <a:gd name="T5" fmla="*/ 169 h 169"/>
                <a:gd name="T6" fmla="*/ 0 w 265"/>
                <a:gd name="T7" fmla="*/ 88 h 169"/>
                <a:gd name="T8" fmla="*/ 36 w 265"/>
                <a:gd name="T9" fmla="*/ 0 h 169"/>
                <a:gd name="T10" fmla="*/ 36 w 265"/>
                <a:gd name="T11" fmla="*/ 0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5"/>
                <a:gd name="T19" fmla="*/ 0 h 169"/>
                <a:gd name="T20" fmla="*/ 265 w 265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5" h="169">
                  <a:moveTo>
                    <a:pt x="36" y="0"/>
                  </a:moveTo>
                  <a:lnTo>
                    <a:pt x="265" y="80"/>
                  </a:lnTo>
                  <a:lnTo>
                    <a:pt x="229" y="169"/>
                  </a:lnTo>
                  <a:lnTo>
                    <a:pt x="0" y="88"/>
                  </a:lnTo>
                  <a:lnTo>
                    <a:pt x="3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20"/>
            <p:cNvSpPr>
              <a:spLocks/>
            </p:cNvSpPr>
            <p:nvPr/>
          </p:nvSpPr>
          <p:spPr bwMode="auto">
            <a:xfrm>
              <a:off x="1177" y="1584"/>
              <a:ext cx="265" cy="172"/>
            </a:xfrm>
            <a:custGeom>
              <a:avLst/>
              <a:gdLst>
                <a:gd name="T0" fmla="*/ 32 w 265"/>
                <a:gd name="T1" fmla="*/ 0 h 172"/>
                <a:gd name="T2" fmla="*/ 265 w 265"/>
                <a:gd name="T3" fmla="*/ 84 h 172"/>
                <a:gd name="T4" fmla="*/ 229 w 265"/>
                <a:gd name="T5" fmla="*/ 172 h 172"/>
                <a:gd name="T6" fmla="*/ 0 w 265"/>
                <a:gd name="T7" fmla="*/ 92 h 172"/>
                <a:gd name="T8" fmla="*/ 36 w 265"/>
                <a:gd name="T9" fmla="*/ 4 h 172"/>
                <a:gd name="T10" fmla="*/ 36 w 265"/>
                <a:gd name="T11" fmla="*/ 4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5"/>
                <a:gd name="T19" fmla="*/ 0 h 172"/>
                <a:gd name="T20" fmla="*/ 265 w 265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5" h="172">
                  <a:moveTo>
                    <a:pt x="32" y="0"/>
                  </a:moveTo>
                  <a:lnTo>
                    <a:pt x="265" y="84"/>
                  </a:lnTo>
                  <a:lnTo>
                    <a:pt x="229" y="172"/>
                  </a:lnTo>
                  <a:lnTo>
                    <a:pt x="0" y="92"/>
                  </a:lnTo>
                  <a:lnTo>
                    <a:pt x="36" y="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21"/>
            <p:cNvSpPr>
              <a:spLocks/>
            </p:cNvSpPr>
            <p:nvPr/>
          </p:nvSpPr>
          <p:spPr bwMode="auto">
            <a:xfrm>
              <a:off x="1867" y="1820"/>
              <a:ext cx="264" cy="169"/>
            </a:xfrm>
            <a:custGeom>
              <a:avLst/>
              <a:gdLst>
                <a:gd name="T0" fmla="*/ 32 w 264"/>
                <a:gd name="T1" fmla="*/ 0 h 169"/>
                <a:gd name="T2" fmla="*/ 264 w 264"/>
                <a:gd name="T3" fmla="*/ 81 h 169"/>
                <a:gd name="T4" fmla="*/ 228 w 264"/>
                <a:gd name="T5" fmla="*/ 169 h 169"/>
                <a:gd name="T6" fmla="*/ 0 w 264"/>
                <a:gd name="T7" fmla="*/ 89 h 169"/>
                <a:gd name="T8" fmla="*/ 32 w 264"/>
                <a:gd name="T9" fmla="*/ 0 h 169"/>
                <a:gd name="T10" fmla="*/ 32 w 264"/>
                <a:gd name="T11" fmla="*/ 0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4"/>
                <a:gd name="T19" fmla="*/ 0 h 169"/>
                <a:gd name="T20" fmla="*/ 264 w 264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4" h="169">
                  <a:moveTo>
                    <a:pt x="32" y="0"/>
                  </a:moveTo>
                  <a:lnTo>
                    <a:pt x="264" y="81"/>
                  </a:lnTo>
                  <a:lnTo>
                    <a:pt x="228" y="169"/>
                  </a:lnTo>
                  <a:lnTo>
                    <a:pt x="0" y="89"/>
                  </a:lnTo>
                  <a:lnTo>
                    <a:pt x="3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22"/>
            <p:cNvSpPr>
              <a:spLocks/>
            </p:cNvSpPr>
            <p:nvPr/>
          </p:nvSpPr>
          <p:spPr bwMode="auto">
            <a:xfrm>
              <a:off x="1478" y="2421"/>
              <a:ext cx="269" cy="164"/>
            </a:xfrm>
            <a:custGeom>
              <a:avLst/>
              <a:gdLst>
                <a:gd name="T0" fmla="*/ 0 w 269"/>
                <a:gd name="T1" fmla="*/ 76 h 164"/>
                <a:gd name="T2" fmla="*/ 232 w 269"/>
                <a:gd name="T3" fmla="*/ 0 h 164"/>
                <a:gd name="T4" fmla="*/ 269 w 269"/>
                <a:gd name="T5" fmla="*/ 88 h 164"/>
                <a:gd name="T6" fmla="*/ 36 w 269"/>
                <a:gd name="T7" fmla="*/ 164 h 164"/>
                <a:gd name="T8" fmla="*/ 4 w 269"/>
                <a:gd name="T9" fmla="*/ 76 h 164"/>
                <a:gd name="T10" fmla="*/ 4 w 269"/>
                <a:gd name="T11" fmla="*/ 76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9"/>
                <a:gd name="T19" fmla="*/ 0 h 164"/>
                <a:gd name="T20" fmla="*/ 269 w 269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9" h="164">
                  <a:moveTo>
                    <a:pt x="0" y="76"/>
                  </a:moveTo>
                  <a:lnTo>
                    <a:pt x="232" y="0"/>
                  </a:lnTo>
                  <a:lnTo>
                    <a:pt x="269" y="88"/>
                  </a:lnTo>
                  <a:lnTo>
                    <a:pt x="36" y="164"/>
                  </a:lnTo>
                  <a:lnTo>
                    <a:pt x="4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23"/>
            <p:cNvSpPr>
              <a:spLocks/>
            </p:cNvSpPr>
            <p:nvPr/>
          </p:nvSpPr>
          <p:spPr bwMode="auto">
            <a:xfrm>
              <a:off x="1145" y="2533"/>
              <a:ext cx="265" cy="168"/>
            </a:xfrm>
            <a:custGeom>
              <a:avLst/>
              <a:gdLst>
                <a:gd name="T0" fmla="*/ 0 w 265"/>
                <a:gd name="T1" fmla="*/ 80 h 168"/>
                <a:gd name="T2" fmla="*/ 229 w 265"/>
                <a:gd name="T3" fmla="*/ 0 h 168"/>
                <a:gd name="T4" fmla="*/ 265 w 265"/>
                <a:gd name="T5" fmla="*/ 88 h 168"/>
                <a:gd name="T6" fmla="*/ 36 w 265"/>
                <a:gd name="T7" fmla="*/ 168 h 168"/>
                <a:gd name="T8" fmla="*/ 0 w 265"/>
                <a:gd name="T9" fmla="*/ 80 h 168"/>
                <a:gd name="T10" fmla="*/ 0 w 265"/>
                <a:gd name="T11" fmla="*/ 80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5"/>
                <a:gd name="T19" fmla="*/ 0 h 168"/>
                <a:gd name="T20" fmla="*/ 265 w 265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5" h="168">
                  <a:moveTo>
                    <a:pt x="0" y="80"/>
                  </a:moveTo>
                  <a:lnTo>
                    <a:pt x="229" y="0"/>
                  </a:lnTo>
                  <a:lnTo>
                    <a:pt x="265" y="88"/>
                  </a:lnTo>
                  <a:lnTo>
                    <a:pt x="36" y="168"/>
                  </a:lnTo>
                  <a:lnTo>
                    <a:pt x="0" y="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24"/>
            <p:cNvSpPr>
              <a:spLocks/>
            </p:cNvSpPr>
            <p:nvPr/>
          </p:nvSpPr>
          <p:spPr bwMode="auto">
            <a:xfrm>
              <a:off x="1855" y="2293"/>
              <a:ext cx="264" cy="164"/>
            </a:xfrm>
            <a:custGeom>
              <a:avLst/>
              <a:gdLst>
                <a:gd name="T0" fmla="*/ 0 w 264"/>
                <a:gd name="T1" fmla="*/ 76 h 164"/>
                <a:gd name="T2" fmla="*/ 228 w 264"/>
                <a:gd name="T3" fmla="*/ 0 h 164"/>
                <a:gd name="T4" fmla="*/ 264 w 264"/>
                <a:gd name="T5" fmla="*/ 88 h 164"/>
                <a:gd name="T6" fmla="*/ 36 w 264"/>
                <a:gd name="T7" fmla="*/ 164 h 164"/>
                <a:gd name="T8" fmla="*/ 0 w 264"/>
                <a:gd name="T9" fmla="*/ 76 h 164"/>
                <a:gd name="T10" fmla="*/ 0 w 264"/>
                <a:gd name="T11" fmla="*/ 76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4"/>
                <a:gd name="T19" fmla="*/ 0 h 164"/>
                <a:gd name="T20" fmla="*/ 264 w 264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4" h="164">
                  <a:moveTo>
                    <a:pt x="0" y="76"/>
                  </a:moveTo>
                  <a:lnTo>
                    <a:pt x="228" y="0"/>
                  </a:lnTo>
                  <a:lnTo>
                    <a:pt x="264" y="88"/>
                  </a:lnTo>
                  <a:lnTo>
                    <a:pt x="36" y="164"/>
                  </a:lnTo>
                  <a:lnTo>
                    <a:pt x="0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25"/>
            <p:cNvSpPr>
              <a:spLocks/>
            </p:cNvSpPr>
            <p:nvPr/>
          </p:nvSpPr>
          <p:spPr bwMode="auto">
            <a:xfrm>
              <a:off x="544" y="1396"/>
              <a:ext cx="581" cy="581"/>
            </a:xfrm>
            <a:custGeom>
              <a:avLst/>
              <a:gdLst>
                <a:gd name="T0" fmla="*/ 305 w 581"/>
                <a:gd name="T1" fmla="*/ 581 h 581"/>
                <a:gd name="T2" fmla="*/ 353 w 581"/>
                <a:gd name="T3" fmla="*/ 577 h 581"/>
                <a:gd name="T4" fmla="*/ 397 w 581"/>
                <a:gd name="T5" fmla="*/ 561 h 581"/>
                <a:gd name="T6" fmla="*/ 441 w 581"/>
                <a:gd name="T7" fmla="*/ 541 h 581"/>
                <a:gd name="T8" fmla="*/ 477 w 581"/>
                <a:gd name="T9" fmla="*/ 517 h 581"/>
                <a:gd name="T10" fmla="*/ 509 w 581"/>
                <a:gd name="T11" fmla="*/ 485 h 581"/>
                <a:gd name="T12" fmla="*/ 537 w 581"/>
                <a:gd name="T13" fmla="*/ 449 h 581"/>
                <a:gd name="T14" fmla="*/ 557 w 581"/>
                <a:gd name="T15" fmla="*/ 408 h 581"/>
                <a:gd name="T16" fmla="*/ 573 w 581"/>
                <a:gd name="T17" fmla="*/ 368 h 581"/>
                <a:gd name="T18" fmla="*/ 581 w 581"/>
                <a:gd name="T19" fmla="*/ 320 h 581"/>
                <a:gd name="T20" fmla="*/ 581 w 581"/>
                <a:gd name="T21" fmla="*/ 276 h 581"/>
                <a:gd name="T22" fmla="*/ 577 w 581"/>
                <a:gd name="T23" fmla="*/ 228 h 581"/>
                <a:gd name="T24" fmla="*/ 561 w 581"/>
                <a:gd name="T25" fmla="*/ 184 h 581"/>
                <a:gd name="T26" fmla="*/ 541 w 581"/>
                <a:gd name="T27" fmla="*/ 144 h 581"/>
                <a:gd name="T28" fmla="*/ 517 w 581"/>
                <a:gd name="T29" fmla="*/ 108 h 581"/>
                <a:gd name="T30" fmla="*/ 485 w 581"/>
                <a:gd name="T31" fmla="*/ 76 h 581"/>
                <a:gd name="T32" fmla="*/ 449 w 581"/>
                <a:gd name="T33" fmla="*/ 48 h 581"/>
                <a:gd name="T34" fmla="*/ 413 w 581"/>
                <a:gd name="T35" fmla="*/ 24 h 581"/>
                <a:gd name="T36" fmla="*/ 369 w 581"/>
                <a:gd name="T37" fmla="*/ 12 h 581"/>
                <a:gd name="T38" fmla="*/ 325 w 581"/>
                <a:gd name="T39" fmla="*/ 0 h 581"/>
                <a:gd name="T40" fmla="*/ 277 w 581"/>
                <a:gd name="T41" fmla="*/ 0 h 581"/>
                <a:gd name="T42" fmla="*/ 229 w 581"/>
                <a:gd name="T43" fmla="*/ 8 h 581"/>
                <a:gd name="T44" fmla="*/ 184 w 581"/>
                <a:gd name="T45" fmla="*/ 20 h 581"/>
                <a:gd name="T46" fmla="*/ 144 w 581"/>
                <a:gd name="T47" fmla="*/ 40 h 581"/>
                <a:gd name="T48" fmla="*/ 108 w 581"/>
                <a:gd name="T49" fmla="*/ 64 h 581"/>
                <a:gd name="T50" fmla="*/ 76 w 581"/>
                <a:gd name="T51" fmla="*/ 96 h 581"/>
                <a:gd name="T52" fmla="*/ 48 w 581"/>
                <a:gd name="T53" fmla="*/ 132 h 581"/>
                <a:gd name="T54" fmla="*/ 24 w 581"/>
                <a:gd name="T55" fmla="*/ 172 h 581"/>
                <a:gd name="T56" fmla="*/ 12 w 581"/>
                <a:gd name="T57" fmla="*/ 212 h 581"/>
                <a:gd name="T58" fmla="*/ 4 w 581"/>
                <a:gd name="T59" fmla="*/ 260 h 581"/>
                <a:gd name="T60" fmla="*/ 0 w 581"/>
                <a:gd name="T61" fmla="*/ 308 h 581"/>
                <a:gd name="T62" fmla="*/ 8 w 581"/>
                <a:gd name="T63" fmla="*/ 352 h 581"/>
                <a:gd name="T64" fmla="*/ 20 w 581"/>
                <a:gd name="T65" fmla="*/ 396 h 581"/>
                <a:gd name="T66" fmla="*/ 40 w 581"/>
                <a:gd name="T67" fmla="*/ 441 h 581"/>
                <a:gd name="T68" fmla="*/ 68 w 581"/>
                <a:gd name="T69" fmla="*/ 477 h 581"/>
                <a:gd name="T70" fmla="*/ 96 w 581"/>
                <a:gd name="T71" fmla="*/ 509 h 581"/>
                <a:gd name="T72" fmla="*/ 132 w 581"/>
                <a:gd name="T73" fmla="*/ 537 h 581"/>
                <a:gd name="T74" fmla="*/ 172 w 581"/>
                <a:gd name="T75" fmla="*/ 557 h 581"/>
                <a:gd name="T76" fmla="*/ 216 w 581"/>
                <a:gd name="T77" fmla="*/ 573 h 581"/>
                <a:gd name="T78" fmla="*/ 261 w 581"/>
                <a:gd name="T79" fmla="*/ 581 h 581"/>
                <a:gd name="T80" fmla="*/ 309 w 581"/>
                <a:gd name="T81" fmla="*/ 581 h 581"/>
                <a:gd name="T82" fmla="*/ 309 w 581"/>
                <a:gd name="T83" fmla="*/ 581 h 5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1"/>
                <a:gd name="T127" fmla="*/ 0 h 581"/>
                <a:gd name="T128" fmla="*/ 581 w 581"/>
                <a:gd name="T129" fmla="*/ 581 h 58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1" h="581">
                  <a:moveTo>
                    <a:pt x="305" y="581"/>
                  </a:moveTo>
                  <a:lnTo>
                    <a:pt x="353" y="577"/>
                  </a:lnTo>
                  <a:lnTo>
                    <a:pt x="397" y="561"/>
                  </a:lnTo>
                  <a:lnTo>
                    <a:pt x="441" y="541"/>
                  </a:lnTo>
                  <a:lnTo>
                    <a:pt x="477" y="517"/>
                  </a:lnTo>
                  <a:lnTo>
                    <a:pt x="509" y="485"/>
                  </a:lnTo>
                  <a:lnTo>
                    <a:pt x="537" y="449"/>
                  </a:lnTo>
                  <a:lnTo>
                    <a:pt x="557" y="408"/>
                  </a:lnTo>
                  <a:lnTo>
                    <a:pt x="573" y="368"/>
                  </a:lnTo>
                  <a:lnTo>
                    <a:pt x="581" y="320"/>
                  </a:lnTo>
                  <a:lnTo>
                    <a:pt x="581" y="276"/>
                  </a:lnTo>
                  <a:lnTo>
                    <a:pt x="577" y="228"/>
                  </a:lnTo>
                  <a:lnTo>
                    <a:pt x="561" y="184"/>
                  </a:lnTo>
                  <a:lnTo>
                    <a:pt x="541" y="144"/>
                  </a:lnTo>
                  <a:lnTo>
                    <a:pt x="517" y="108"/>
                  </a:lnTo>
                  <a:lnTo>
                    <a:pt x="485" y="76"/>
                  </a:lnTo>
                  <a:lnTo>
                    <a:pt x="449" y="48"/>
                  </a:lnTo>
                  <a:lnTo>
                    <a:pt x="413" y="24"/>
                  </a:lnTo>
                  <a:lnTo>
                    <a:pt x="369" y="12"/>
                  </a:lnTo>
                  <a:lnTo>
                    <a:pt x="325" y="0"/>
                  </a:lnTo>
                  <a:lnTo>
                    <a:pt x="277" y="0"/>
                  </a:lnTo>
                  <a:lnTo>
                    <a:pt x="229" y="8"/>
                  </a:lnTo>
                  <a:lnTo>
                    <a:pt x="184" y="20"/>
                  </a:lnTo>
                  <a:lnTo>
                    <a:pt x="144" y="40"/>
                  </a:lnTo>
                  <a:lnTo>
                    <a:pt x="108" y="64"/>
                  </a:lnTo>
                  <a:lnTo>
                    <a:pt x="76" y="96"/>
                  </a:lnTo>
                  <a:lnTo>
                    <a:pt x="48" y="132"/>
                  </a:lnTo>
                  <a:lnTo>
                    <a:pt x="24" y="172"/>
                  </a:lnTo>
                  <a:lnTo>
                    <a:pt x="12" y="212"/>
                  </a:lnTo>
                  <a:lnTo>
                    <a:pt x="4" y="260"/>
                  </a:lnTo>
                  <a:lnTo>
                    <a:pt x="0" y="308"/>
                  </a:lnTo>
                  <a:lnTo>
                    <a:pt x="8" y="352"/>
                  </a:lnTo>
                  <a:lnTo>
                    <a:pt x="20" y="396"/>
                  </a:lnTo>
                  <a:lnTo>
                    <a:pt x="40" y="441"/>
                  </a:lnTo>
                  <a:lnTo>
                    <a:pt x="68" y="477"/>
                  </a:lnTo>
                  <a:lnTo>
                    <a:pt x="96" y="509"/>
                  </a:lnTo>
                  <a:lnTo>
                    <a:pt x="132" y="537"/>
                  </a:lnTo>
                  <a:lnTo>
                    <a:pt x="172" y="557"/>
                  </a:lnTo>
                  <a:lnTo>
                    <a:pt x="216" y="573"/>
                  </a:lnTo>
                  <a:lnTo>
                    <a:pt x="261" y="581"/>
                  </a:lnTo>
                  <a:lnTo>
                    <a:pt x="309" y="58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Rectangle 26"/>
            <p:cNvSpPr>
              <a:spLocks noChangeArrowheads="1"/>
            </p:cNvSpPr>
            <p:nvPr/>
          </p:nvSpPr>
          <p:spPr bwMode="auto">
            <a:xfrm>
              <a:off x="644" y="2722"/>
              <a:ext cx="4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Source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2" name="Rectangle 27"/>
            <p:cNvSpPr>
              <a:spLocks noChangeArrowheads="1"/>
            </p:cNvSpPr>
            <p:nvPr/>
          </p:nvSpPr>
          <p:spPr bwMode="auto">
            <a:xfrm>
              <a:off x="801" y="2878"/>
              <a:ext cx="7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3" name="Rectangle 28"/>
            <p:cNvSpPr>
              <a:spLocks noChangeArrowheads="1"/>
            </p:cNvSpPr>
            <p:nvPr/>
          </p:nvSpPr>
          <p:spPr bwMode="auto">
            <a:xfrm rot="-60000">
              <a:off x="639" y="1567"/>
              <a:ext cx="4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Source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4" name="Rectangle 29"/>
            <p:cNvSpPr>
              <a:spLocks noChangeArrowheads="1"/>
            </p:cNvSpPr>
            <p:nvPr/>
          </p:nvSpPr>
          <p:spPr bwMode="auto">
            <a:xfrm rot="-60000">
              <a:off x="796" y="1732"/>
              <a:ext cx="7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5" name="Freeform 30"/>
            <p:cNvSpPr>
              <a:spLocks/>
            </p:cNvSpPr>
            <p:nvPr/>
          </p:nvSpPr>
          <p:spPr bwMode="auto">
            <a:xfrm>
              <a:off x="548" y="2561"/>
              <a:ext cx="581" cy="585"/>
            </a:xfrm>
            <a:custGeom>
              <a:avLst/>
              <a:gdLst>
                <a:gd name="T0" fmla="*/ 277 w 581"/>
                <a:gd name="T1" fmla="*/ 581 h 585"/>
                <a:gd name="T2" fmla="*/ 329 w 581"/>
                <a:gd name="T3" fmla="*/ 581 h 585"/>
                <a:gd name="T4" fmla="*/ 373 w 581"/>
                <a:gd name="T5" fmla="*/ 573 h 585"/>
                <a:gd name="T6" fmla="*/ 417 w 581"/>
                <a:gd name="T7" fmla="*/ 557 h 585"/>
                <a:gd name="T8" fmla="*/ 453 w 581"/>
                <a:gd name="T9" fmla="*/ 533 h 585"/>
                <a:gd name="T10" fmla="*/ 489 w 581"/>
                <a:gd name="T11" fmla="*/ 505 h 585"/>
                <a:gd name="T12" fmla="*/ 521 w 581"/>
                <a:gd name="T13" fmla="*/ 473 h 585"/>
                <a:gd name="T14" fmla="*/ 545 w 581"/>
                <a:gd name="T15" fmla="*/ 437 h 585"/>
                <a:gd name="T16" fmla="*/ 565 w 581"/>
                <a:gd name="T17" fmla="*/ 397 h 585"/>
                <a:gd name="T18" fmla="*/ 577 w 581"/>
                <a:gd name="T19" fmla="*/ 353 h 585"/>
                <a:gd name="T20" fmla="*/ 581 w 581"/>
                <a:gd name="T21" fmla="*/ 305 h 585"/>
                <a:gd name="T22" fmla="*/ 581 w 581"/>
                <a:gd name="T23" fmla="*/ 257 h 585"/>
                <a:gd name="T24" fmla="*/ 573 w 581"/>
                <a:gd name="T25" fmla="*/ 213 h 585"/>
                <a:gd name="T26" fmla="*/ 557 w 581"/>
                <a:gd name="T27" fmla="*/ 169 h 585"/>
                <a:gd name="T28" fmla="*/ 533 w 581"/>
                <a:gd name="T29" fmla="*/ 132 h 585"/>
                <a:gd name="T30" fmla="*/ 505 w 581"/>
                <a:gd name="T31" fmla="*/ 96 h 585"/>
                <a:gd name="T32" fmla="*/ 473 w 581"/>
                <a:gd name="T33" fmla="*/ 64 h 585"/>
                <a:gd name="T34" fmla="*/ 437 w 581"/>
                <a:gd name="T35" fmla="*/ 40 h 585"/>
                <a:gd name="T36" fmla="*/ 393 w 581"/>
                <a:gd name="T37" fmla="*/ 20 h 585"/>
                <a:gd name="T38" fmla="*/ 349 w 581"/>
                <a:gd name="T39" fmla="*/ 8 h 585"/>
                <a:gd name="T40" fmla="*/ 305 w 581"/>
                <a:gd name="T41" fmla="*/ 0 h 585"/>
                <a:gd name="T42" fmla="*/ 257 w 581"/>
                <a:gd name="T43" fmla="*/ 4 h 585"/>
                <a:gd name="T44" fmla="*/ 212 w 581"/>
                <a:gd name="T45" fmla="*/ 12 h 585"/>
                <a:gd name="T46" fmla="*/ 168 w 581"/>
                <a:gd name="T47" fmla="*/ 28 h 585"/>
                <a:gd name="T48" fmla="*/ 128 w 581"/>
                <a:gd name="T49" fmla="*/ 52 h 585"/>
                <a:gd name="T50" fmla="*/ 92 w 581"/>
                <a:gd name="T51" fmla="*/ 80 h 585"/>
                <a:gd name="T52" fmla="*/ 64 w 581"/>
                <a:gd name="T53" fmla="*/ 112 h 585"/>
                <a:gd name="T54" fmla="*/ 40 w 581"/>
                <a:gd name="T55" fmla="*/ 148 h 585"/>
                <a:gd name="T56" fmla="*/ 20 w 581"/>
                <a:gd name="T57" fmla="*/ 189 h 585"/>
                <a:gd name="T58" fmla="*/ 8 w 581"/>
                <a:gd name="T59" fmla="*/ 233 h 585"/>
                <a:gd name="T60" fmla="*/ 0 w 581"/>
                <a:gd name="T61" fmla="*/ 281 h 585"/>
                <a:gd name="T62" fmla="*/ 4 w 581"/>
                <a:gd name="T63" fmla="*/ 329 h 585"/>
                <a:gd name="T64" fmla="*/ 12 w 581"/>
                <a:gd name="T65" fmla="*/ 373 h 585"/>
                <a:gd name="T66" fmla="*/ 28 w 581"/>
                <a:gd name="T67" fmla="*/ 417 h 585"/>
                <a:gd name="T68" fmla="*/ 48 w 581"/>
                <a:gd name="T69" fmla="*/ 457 h 585"/>
                <a:gd name="T70" fmla="*/ 76 w 581"/>
                <a:gd name="T71" fmla="*/ 489 h 585"/>
                <a:gd name="T72" fmla="*/ 112 w 581"/>
                <a:gd name="T73" fmla="*/ 521 h 585"/>
                <a:gd name="T74" fmla="*/ 148 w 581"/>
                <a:gd name="T75" fmla="*/ 545 h 585"/>
                <a:gd name="T76" fmla="*/ 188 w 581"/>
                <a:gd name="T77" fmla="*/ 565 h 585"/>
                <a:gd name="T78" fmla="*/ 233 w 581"/>
                <a:gd name="T79" fmla="*/ 577 h 585"/>
                <a:gd name="T80" fmla="*/ 281 w 581"/>
                <a:gd name="T81" fmla="*/ 585 h 585"/>
                <a:gd name="T82" fmla="*/ 281 w 581"/>
                <a:gd name="T83" fmla="*/ 585 h 5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81"/>
                <a:gd name="T127" fmla="*/ 0 h 585"/>
                <a:gd name="T128" fmla="*/ 581 w 581"/>
                <a:gd name="T129" fmla="*/ 585 h 58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81" h="585">
                  <a:moveTo>
                    <a:pt x="277" y="581"/>
                  </a:moveTo>
                  <a:lnTo>
                    <a:pt x="329" y="581"/>
                  </a:lnTo>
                  <a:lnTo>
                    <a:pt x="373" y="573"/>
                  </a:lnTo>
                  <a:lnTo>
                    <a:pt x="417" y="557"/>
                  </a:lnTo>
                  <a:lnTo>
                    <a:pt x="453" y="533"/>
                  </a:lnTo>
                  <a:lnTo>
                    <a:pt x="489" y="505"/>
                  </a:lnTo>
                  <a:lnTo>
                    <a:pt x="521" y="473"/>
                  </a:lnTo>
                  <a:lnTo>
                    <a:pt x="545" y="437"/>
                  </a:lnTo>
                  <a:lnTo>
                    <a:pt x="565" y="397"/>
                  </a:lnTo>
                  <a:lnTo>
                    <a:pt x="577" y="353"/>
                  </a:lnTo>
                  <a:lnTo>
                    <a:pt x="581" y="305"/>
                  </a:lnTo>
                  <a:lnTo>
                    <a:pt x="581" y="257"/>
                  </a:lnTo>
                  <a:lnTo>
                    <a:pt x="573" y="213"/>
                  </a:lnTo>
                  <a:lnTo>
                    <a:pt x="557" y="169"/>
                  </a:lnTo>
                  <a:lnTo>
                    <a:pt x="533" y="132"/>
                  </a:lnTo>
                  <a:lnTo>
                    <a:pt x="505" y="96"/>
                  </a:lnTo>
                  <a:lnTo>
                    <a:pt x="473" y="64"/>
                  </a:lnTo>
                  <a:lnTo>
                    <a:pt x="437" y="40"/>
                  </a:lnTo>
                  <a:lnTo>
                    <a:pt x="393" y="20"/>
                  </a:lnTo>
                  <a:lnTo>
                    <a:pt x="349" y="8"/>
                  </a:lnTo>
                  <a:lnTo>
                    <a:pt x="305" y="0"/>
                  </a:lnTo>
                  <a:lnTo>
                    <a:pt x="257" y="4"/>
                  </a:lnTo>
                  <a:lnTo>
                    <a:pt x="212" y="12"/>
                  </a:lnTo>
                  <a:lnTo>
                    <a:pt x="168" y="28"/>
                  </a:lnTo>
                  <a:lnTo>
                    <a:pt x="128" y="52"/>
                  </a:lnTo>
                  <a:lnTo>
                    <a:pt x="92" y="80"/>
                  </a:lnTo>
                  <a:lnTo>
                    <a:pt x="64" y="112"/>
                  </a:lnTo>
                  <a:lnTo>
                    <a:pt x="40" y="148"/>
                  </a:lnTo>
                  <a:lnTo>
                    <a:pt x="20" y="189"/>
                  </a:lnTo>
                  <a:lnTo>
                    <a:pt x="8" y="233"/>
                  </a:lnTo>
                  <a:lnTo>
                    <a:pt x="0" y="281"/>
                  </a:lnTo>
                  <a:lnTo>
                    <a:pt x="4" y="329"/>
                  </a:lnTo>
                  <a:lnTo>
                    <a:pt x="12" y="373"/>
                  </a:lnTo>
                  <a:lnTo>
                    <a:pt x="28" y="417"/>
                  </a:lnTo>
                  <a:lnTo>
                    <a:pt x="48" y="457"/>
                  </a:lnTo>
                  <a:lnTo>
                    <a:pt x="76" y="489"/>
                  </a:lnTo>
                  <a:lnTo>
                    <a:pt x="112" y="521"/>
                  </a:lnTo>
                  <a:lnTo>
                    <a:pt x="148" y="545"/>
                  </a:lnTo>
                  <a:lnTo>
                    <a:pt x="188" y="565"/>
                  </a:lnTo>
                  <a:lnTo>
                    <a:pt x="233" y="577"/>
                  </a:lnTo>
                  <a:lnTo>
                    <a:pt x="281" y="58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Rectangle 31"/>
            <p:cNvSpPr>
              <a:spLocks noChangeArrowheads="1"/>
            </p:cNvSpPr>
            <p:nvPr/>
          </p:nvSpPr>
          <p:spPr bwMode="auto">
            <a:xfrm rot="-1200000">
              <a:off x="1236" y="2603"/>
              <a:ext cx="96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100-Mbps FDDI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7" name="Rectangle 32"/>
            <p:cNvSpPr>
              <a:spLocks noChangeArrowheads="1"/>
            </p:cNvSpPr>
            <p:nvPr/>
          </p:nvSpPr>
          <p:spPr bwMode="auto">
            <a:xfrm rot="1080000">
              <a:off x="1117" y="1914"/>
              <a:ext cx="108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10-Mbps Ethernet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08" name="Freeform 33"/>
            <p:cNvSpPr>
              <a:spLocks/>
            </p:cNvSpPr>
            <p:nvPr/>
          </p:nvSpPr>
          <p:spPr bwMode="auto">
            <a:xfrm>
              <a:off x="2520" y="2245"/>
              <a:ext cx="277" cy="112"/>
            </a:xfrm>
            <a:custGeom>
              <a:avLst/>
              <a:gdLst>
                <a:gd name="T0" fmla="*/ 0 w 277"/>
                <a:gd name="T1" fmla="*/ 0 h 112"/>
                <a:gd name="T2" fmla="*/ 277 w 277"/>
                <a:gd name="T3" fmla="*/ 4 h 112"/>
                <a:gd name="T4" fmla="*/ 277 w 277"/>
                <a:gd name="T5" fmla="*/ 112 h 112"/>
                <a:gd name="T6" fmla="*/ 0 w 277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"/>
                <a:gd name="T13" fmla="*/ 0 h 112"/>
                <a:gd name="T14" fmla="*/ 277 w 277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" h="112">
                  <a:moveTo>
                    <a:pt x="0" y="0"/>
                  </a:moveTo>
                  <a:lnTo>
                    <a:pt x="277" y="4"/>
                  </a:lnTo>
                  <a:lnTo>
                    <a:pt x="277" y="112"/>
                  </a:lnTo>
                  <a:lnTo>
                    <a:pt x="0" y="11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34"/>
            <p:cNvSpPr>
              <a:spLocks noChangeShapeType="1"/>
            </p:cNvSpPr>
            <p:nvPr/>
          </p:nvSpPr>
          <p:spPr bwMode="auto">
            <a:xfrm>
              <a:off x="2769" y="2249"/>
              <a:ext cx="1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35"/>
            <p:cNvSpPr>
              <a:spLocks noChangeShapeType="1"/>
            </p:cNvSpPr>
            <p:nvPr/>
          </p:nvSpPr>
          <p:spPr bwMode="auto">
            <a:xfrm>
              <a:off x="2737" y="2249"/>
              <a:ext cx="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36"/>
            <p:cNvSpPr>
              <a:spLocks noChangeShapeType="1"/>
            </p:cNvSpPr>
            <p:nvPr/>
          </p:nvSpPr>
          <p:spPr bwMode="auto">
            <a:xfrm>
              <a:off x="2705" y="2249"/>
              <a:ext cx="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37"/>
            <p:cNvSpPr>
              <a:spLocks noChangeShapeType="1"/>
            </p:cNvSpPr>
            <p:nvPr/>
          </p:nvSpPr>
          <p:spPr bwMode="auto">
            <a:xfrm>
              <a:off x="2673" y="2249"/>
              <a:ext cx="4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38"/>
            <p:cNvSpPr>
              <a:spLocks noChangeShapeType="1"/>
            </p:cNvSpPr>
            <p:nvPr/>
          </p:nvSpPr>
          <p:spPr bwMode="auto">
            <a:xfrm>
              <a:off x="2644" y="2249"/>
              <a:ext cx="1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39"/>
            <p:cNvSpPr>
              <a:spLocks noChangeShapeType="1"/>
            </p:cNvSpPr>
            <p:nvPr/>
          </p:nvSpPr>
          <p:spPr bwMode="auto">
            <a:xfrm>
              <a:off x="2612" y="2249"/>
              <a:ext cx="1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3714750" y="6000750"/>
          <a:ext cx="3441700" cy="719138"/>
        </p:xfrm>
        <a:graphic>
          <a:graphicData uri="http://schemas.openxmlformats.org/presentationml/2006/ole">
            <p:oleObj spid="_x0000_s3078" name="公式" r:id="rId3" imgW="2145369" imgH="444307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42875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拥塞控制不同于路由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428750"/>
            <a:ext cx="8501062" cy="4429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通过路由</a:t>
            </a:r>
            <a:r>
              <a:rPr lang="zh-CN" altLang="en-US" smtClean="0"/>
              <a:t>传播协议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可</a:t>
            </a:r>
            <a:r>
              <a:rPr lang="zh-CN" altLang="en-US" dirty="0" smtClean="0"/>
              <a:t>把拥塞的链路设计为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大权边而绕过它</a:t>
            </a:r>
            <a:r>
              <a:rPr lang="zh-CN" altLang="en-US" dirty="0" smtClean="0"/>
              <a:t>。但并没有解决拥塞的问题</a:t>
            </a:r>
          </a:p>
          <a:p>
            <a:pPr>
              <a:defRPr/>
            </a:pPr>
            <a:r>
              <a:rPr lang="zh-CN" altLang="en-US" smtClean="0"/>
              <a:t>稍复杂是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所有</a:t>
            </a:r>
            <a:r>
              <a:rPr lang="zh-CN" altLang="en-US" dirty="0" smtClean="0"/>
              <a:t>流量要通过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而到达目的</a:t>
            </a:r>
          </a:p>
          <a:p>
            <a:pPr>
              <a:defRPr/>
            </a:pPr>
            <a:r>
              <a:rPr lang="zh-CN" altLang="en-US" dirty="0" smtClean="0"/>
              <a:t>更</a:t>
            </a:r>
            <a:r>
              <a:rPr lang="zh-CN" altLang="en-US" smtClean="0"/>
              <a:t>通常是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某些</a:t>
            </a:r>
            <a:r>
              <a:rPr lang="en-US" altLang="zh-CN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不可能去绕着走</a:t>
            </a:r>
            <a:r>
              <a:rPr lang="zh-CN" altLang="en-US" dirty="0" smtClean="0"/>
              <a:t>，故在此拥塞，这儿没有任何</a:t>
            </a:r>
            <a:r>
              <a:rPr lang="zh-CN" altLang="en-US" smtClean="0"/>
              <a:t>可行机制，称其为</a:t>
            </a:r>
            <a:r>
              <a:rPr lang="zh-CN" altLang="en-US" dirty="0" smtClean="0">
                <a:solidFill>
                  <a:srgbClr val="FF0000"/>
                </a:solidFill>
              </a:rPr>
              <a:t>瓶颈路由器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II) </a:t>
            </a:r>
            <a:r>
              <a:rPr lang="zh-CN" altLang="en-US" smtClean="0"/>
              <a:t>无</a:t>
            </a:r>
            <a:r>
              <a:rPr lang="zh-CN" altLang="en-US" dirty="0" smtClean="0"/>
              <a:t>连接流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58250" cy="4724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IP</a:t>
            </a:r>
            <a:r>
              <a:rPr lang="zh-CN" altLang="en-US" sz="2800" dirty="0" smtClean="0"/>
              <a:t>网络本质是无连接的</a:t>
            </a:r>
          </a:p>
          <a:p>
            <a:pPr lvl="1">
              <a:defRPr/>
            </a:pPr>
            <a:r>
              <a:rPr lang="zh-CN" altLang="en-US" sz="2400" dirty="0" smtClean="0"/>
              <a:t>任何面向连接服务是由运行在端主机上的</a:t>
            </a:r>
            <a:r>
              <a:rPr lang="zh-CN" altLang="en-US" sz="2400" dirty="0" smtClean="0">
                <a:solidFill>
                  <a:srgbClr val="FF0000"/>
                </a:solidFill>
              </a:rPr>
              <a:t>传输层实现</a:t>
            </a:r>
            <a:r>
              <a:rPr lang="zh-CN" altLang="en-US" sz="2400" dirty="0" smtClean="0"/>
              <a:t>的</a:t>
            </a:r>
          </a:p>
          <a:p>
            <a:pPr lvl="1">
              <a:defRPr/>
            </a:pPr>
            <a:r>
              <a:rPr lang="en-US" altLang="zh-CN" sz="2400" dirty="0" smtClean="0"/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无连接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实现</a:t>
            </a:r>
            <a:r>
              <a:rPr lang="zh-CN" altLang="en-US" sz="2400" dirty="0" smtClean="0">
                <a:solidFill>
                  <a:srgbClr val="FF0000"/>
                </a:solidFill>
              </a:rPr>
              <a:t>端</a:t>
            </a:r>
            <a:r>
              <a:rPr lang="en-US" altLang="zh-CN" sz="2400" smtClean="0">
                <a:solidFill>
                  <a:srgbClr val="FF0000"/>
                </a:solidFill>
              </a:rPr>
              <a:t>-</a:t>
            </a:r>
            <a:r>
              <a:rPr lang="zh-CN" altLang="en-US" sz="2400" smtClean="0">
                <a:solidFill>
                  <a:srgbClr val="FF0000"/>
                </a:solidFill>
              </a:rPr>
              <a:t>端逻辑连接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流</a:t>
            </a:r>
          </a:p>
          <a:p>
            <a:pPr lvl="1">
              <a:defRPr/>
            </a:pPr>
            <a:r>
              <a:rPr lang="zh-CN" altLang="en-US" sz="2400" dirty="0" smtClean="0"/>
              <a:t>在源目主机对间，流过网络中</a:t>
            </a:r>
            <a:r>
              <a:rPr lang="zh-CN" altLang="en-US" sz="2400" dirty="0" smtClean="0">
                <a:solidFill>
                  <a:srgbClr val="FF0000"/>
                </a:solidFill>
              </a:rPr>
              <a:t>相同路由</a:t>
            </a:r>
            <a:r>
              <a:rPr lang="zh-CN" altLang="en-US" sz="2400" dirty="0" smtClean="0"/>
              <a:t>而发送的一系列包</a:t>
            </a:r>
          </a:p>
          <a:p>
            <a:pPr lvl="1">
              <a:defRPr/>
            </a:pPr>
            <a:r>
              <a:rPr lang="zh-CN" altLang="en-US" sz="2400" dirty="0" smtClean="0"/>
              <a:t>在资源分配的上下文中这是一个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重要的抽象</a:t>
            </a:r>
          </a:p>
          <a:p>
            <a:pPr lvl="1">
              <a:defRPr/>
            </a:pPr>
            <a:r>
              <a:rPr lang="zh-CN" altLang="en-US" sz="2400" dirty="0" smtClean="0"/>
              <a:t>流同通道（</a:t>
            </a:r>
            <a:r>
              <a:rPr lang="en-US" altLang="zh-CN" sz="2400" dirty="0" smtClean="0"/>
              <a:t>Channel</a:t>
            </a:r>
            <a:r>
              <a:rPr lang="zh-CN" altLang="en-US" sz="2400" dirty="0" smtClean="0"/>
              <a:t>）本质上是相同的，不过“流”对网络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是可见的</a:t>
            </a:r>
            <a:r>
              <a:rPr lang="zh-CN" altLang="en-US" sz="2400" dirty="0" smtClean="0"/>
              <a:t>。通道是</a:t>
            </a:r>
            <a:r>
              <a:rPr lang="zh-CN" altLang="en-US" sz="2400" dirty="0" smtClean="0">
                <a:solidFill>
                  <a:srgbClr val="FF0000"/>
                </a:solidFill>
              </a:rPr>
              <a:t>端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</a:rPr>
              <a:t>端的抽象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smtClean="0"/>
              <a:t> </a:t>
            </a:r>
            <a:r>
              <a:rPr lang="en-US" altLang="zh-CN" sz="4400" smtClean="0">
                <a:solidFill>
                  <a:srgbClr val="FF0000"/>
                </a:solidFill>
              </a:rPr>
              <a:t>III) </a:t>
            </a:r>
            <a:r>
              <a:rPr lang="zh-CN" altLang="en-US" sz="4400" smtClean="0"/>
              <a:t>服务</a:t>
            </a:r>
            <a:r>
              <a:rPr lang="zh-CN" altLang="en-US" sz="4400" dirty="0" smtClean="0"/>
              <a:t>模式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因特网</a:t>
            </a:r>
            <a:r>
              <a:rPr lang="en-US" altLang="zh-CN" dirty="0" smtClean="0"/>
              <a:t>Best-effort</a:t>
            </a:r>
            <a:r>
              <a:rPr lang="zh-CN" altLang="en-US" dirty="0" smtClean="0"/>
              <a:t>服务模式</a:t>
            </a:r>
          </a:p>
          <a:p>
            <a:pPr lvl="1">
              <a:defRPr/>
            </a:pPr>
            <a:r>
              <a:rPr lang="zh-CN" altLang="en-US" dirty="0" smtClean="0"/>
              <a:t>每个包都以相同的方法</a:t>
            </a:r>
            <a:r>
              <a:rPr lang="en-US" altLang="zh-CN" dirty="0" smtClean="0">
                <a:solidFill>
                  <a:srgbClr val="FF0000"/>
                </a:solidFill>
              </a:rPr>
              <a:t>FIFO</a:t>
            </a:r>
            <a:r>
              <a:rPr lang="zh-CN" altLang="en-US" dirty="0" smtClean="0"/>
              <a:t>处理，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不保障</a:t>
            </a:r>
            <a:r>
              <a:rPr lang="zh-CN" altLang="en-US" dirty="0" smtClean="0"/>
              <a:t>主机对网络流的</a:t>
            </a:r>
            <a:r>
              <a:rPr lang="zh-CN" altLang="en-US" dirty="0" smtClean="0">
                <a:solidFill>
                  <a:srgbClr val="FF0000"/>
                </a:solidFill>
              </a:rPr>
              <a:t>要求</a:t>
            </a:r>
          </a:p>
          <a:p>
            <a:pPr>
              <a:defRPr/>
            </a:pPr>
            <a:r>
              <a:rPr lang="zh-CN" altLang="en-US" dirty="0" smtClean="0"/>
              <a:t>简单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头部有</a:t>
            </a:r>
            <a:r>
              <a:rPr lang="en-US" altLang="zh-CN" dirty="0" err="1" smtClean="0"/>
              <a:t>ToS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支持某种有保障的服务模式</a:t>
            </a:r>
          </a:p>
          <a:p>
            <a:pPr lvl="1">
              <a:defRPr/>
            </a:pPr>
            <a:r>
              <a:rPr lang="zh-CN" altLang="en-US" dirty="0" smtClean="0"/>
              <a:t>如保障视频流的带</a:t>
            </a:r>
            <a:r>
              <a:rPr lang="zh-CN" altLang="en-US" sz="3200" dirty="0" smtClean="0"/>
              <a:t>宽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066800"/>
          </a:xfrm>
        </p:spPr>
        <p:txBody>
          <a:bodyPr/>
          <a:lstStyle/>
          <a:p>
            <a:pPr>
              <a:defRPr/>
            </a:pPr>
            <a:r>
              <a:rPr lang="en-US" altLang="zh-CN" sz="4400" smtClean="0"/>
              <a:t>2.1.4  </a:t>
            </a:r>
            <a:r>
              <a:rPr lang="zh-CN" altLang="en-US" sz="4400" smtClean="0"/>
              <a:t>资源分配机制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smtClean="0"/>
              <a:t>以路由器为中心与以主机为中心</a:t>
            </a:r>
          </a:p>
          <a:p>
            <a:pPr>
              <a:defRPr/>
            </a:pPr>
            <a:r>
              <a:rPr lang="zh-CN" altLang="en-US" sz="4000" smtClean="0"/>
              <a:t>基于预留与基于反馈</a:t>
            </a:r>
          </a:p>
          <a:p>
            <a:pPr>
              <a:defRPr/>
            </a:pPr>
            <a:r>
              <a:rPr lang="zh-CN" altLang="en-US" sz="4000" smtClean="0"/>
              <a:t>基于窗口与基于速率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0000"/>
                </a:solidFill>
              </a:rPr>
              <a:t>I) </a:t>
            </a:r>
            <a:r>
              <a:rPr lang="en-US" altLang="zh-CN" smtClean="0"/>
              <a:t>R/H</a:t>
            </a:r>
            <a:r>
              <a:rPr lang="zh-CN" altLang="en-US" smtClean="0"/>
              <a:t>为中心的分配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defRPr/>
            </a:pP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为中心之设计</a:t>
            </a:r>
            <a:r>
              <a:rPr lang="zh-CN" altLang="en-US" sz="2800" smtClean="0"/>
              <a:t>，定位在</a:t>
            </a:r>
            <a:r>
              <a:rPr lang="zh-CN" altLang="en-US" sz="2800" smtClean="0">
                <a:solidFill>
                  <a:srgbClr val="FF0000"/>
                </a:solidFill>
              </a:rPr>
              <a:t>网络内部</a:t>
            </a:r>
          </a:p>
          <a:p>
            <a:pPr lvl="1">
              <a:defRPr/>
            </a:pPr>
            <a:r>
              <a:rPr lang="en-US" altLang="zh-CN" sz="2400" smtClean="0"/>
              <a:t>R</a:t>
            </a:r>
            <a:r>
              <a:rPr lang="zh-CN" altLang="en-US" sz="2400" smtClean="0"/>
              <a:t>决定何时转发包，决定丢掉哪个包，</a:t>
            </a:r>
          </a:p>
          <a:p>
            <a:pPr lvl="1">
              <a:defRPr/>
            </a:pPr>
            <a:r>
              <a:rPr lang="zh-CN" altLang="en-US" sz="2400" smtClean="0"/>
              <a:t>通知正产生网络流量的那些主机允许它们发送包代数目</a:t>
            </a:r>
          </a:p>
          <a:p>
            <a:pPr>
              <a:defRPr/>
            </a:pPr>
            <a:r>
              <a:rPr lang="zh-CN" altLang="en-US" sz="2800" smtClean="0"/>
              <a:t>以</a:t>
            </a:r>
            <a:r>
              <a:rPr lang="en-US" altLang="zh-CN" sz="2800" smtClean="0">
                <a:solidFill>
                  <a:srgbClr val="FF0000"/>
                </a:solidFill>
              </a:rPr>
              <a:t>H</a:t>
            </a:r>
            <a:r>
              <a:rPr lang="zh-CN" altLang="en-US" sz="2800" smtClean="0">
                <a:solidFill>
                  <a:srgbClr val="FF0000"/>
                </a:solidFill>
              </a:rPr>
              <a:t>为中心</a:t>
            </a:r>
            <a:r>
              <a:rPr lang="zh-CN" altLang="en-US" sz="2800" smtClean="0"/>
              <a:t>之设计：定位在</a:t>
            </a:r>
            <a:r>
              <a:rPr lang="zh-CN" altLang="en-US" sz="2800" smtClean="0">
                <a:solidFill>
                  <a:srgbClr val="FF0000"/>
                </a:solidFill>
              </a:rPr>
              <a:t>网络边缘</a:t>
            </a:r>
          </a:p>
          <a:p>
            <a:pPr lvl="1">
              <a:defRPr/>
            </a:pPr>
            <a:r>
              <a:rPr lang="zh-CN" altLang="en-US" sz="2400" smtClean="0"/>
              <a:t>端主机观察网络状态（多少个包成功通过了网络）</a:t>
            </a:r>
          </a:p>
          <a:p>
            <a:pPr lvl="1">
              <a:defRPr/>
            </a:pPr>
            <a:r>
              <a:rPr lang="zh-CN" altLang="en-US" sz="2400" smtClean="0"/>
              <a:t>并因而调整其行为</a:t>
            </a:r>
          </a:p>
          <a:p>
            <a:pPr>
              <a:defRPr/>
            </a:pPr>
            <a:r>
              <a:rPr lang="zh-CN" altLang="en-US" sz="2800" smtClean="0"/>
              <a:t>二者并不互斥，</a:t>
            </a:r>
          </a:p>
          <a:p>
            <a:pPr lvl="1">
              <a:defRPr/>
            </a:pPr>
            <a:r>
              <a:rPr lang="en-US" altLang="zh-CN" sz="2400" smtClean="0"/>
              <a:t>R</a:t>
            </a:r>
            <a:r>
              <a:rPr lang="zh-CN" altLang="en-US" sz="2400" smtClean="0"/>
              <a:t>中心的拥塞管理仍需要</a:t>
            </a:r>
            <a:r>
              <a:rPr lang="en-US" altLang="zh-CN" sz="2400" smtClean="0">
                <a:solidFill>
                  <a:srgbClr val="FF0000"/>
                </a:solidFill>
              </a:rPr>
              <a:t>H</a:t>
            </a:r>
            <a:r>
              <a:rPr lang="zh-CN" altLang="en-US" sz="2400" smtClean="0">
                <a:solidFill>
                  <a:srgbClr val="FF0000"/>
                </a:solidFill>
              </a:rPr>
              <a:t>执行</a:t>
            </a:r>
            <a:r>
              <a:rPr lang="en-US" altLang="zh-CN" sz="2400" smtClean="0">
                <a:solidFill>
                  <a:srgbClr val="FF0000"/>
                </a:solidFill>
              </a:rPr>
              <a:t>R</a:t>
            </a:r>
            <a:r>
              <a:rPr lang="zh-CN" altLang="en-US" sz="2400" smtClean="0">
                <a:solidFill>
                  <a:srgbClr val="FF0000"/>
                </a:solidFill>
              </a:rPr>
              <a:t>发送的建议消息</a:t>
            </a:r>
          </a:p>
          <a:p>
            <a:pPr lvl="1">
              <a:defRPr/>
            </a:pPr>
            <a:r>
              <a:rPr lang="en-US" altLang="zh-CN" sz="2400" smtClean="0"/>
              <a:t>H</a:t>
            </a:r>
            <a:r>
              <a:rPr lang="zh-CN" altLang="en-US" sz="2400" smtClean="0"/>
              <a:t>中心的拥塞管理业需要</a:t>
            </a:r>
            <a:r>
              <a:rPr lang="en-US" altLang="zh-CN" sz="2400" smtClean="0">
                <a:solidFill>
                  <a:srgbClr val="FF0000"/>
                </a:solidFill>
              </a:rPr>
              <a:t>R</a:t>
            </a:r>
            <a:r>
              <a:rPr lang="zh-CN" altLang="en-US" sz="2400" smtClean="0">
                <a:solidFill>
                  <a:srgbClr val="FF0000"/>
                </a:solidFill>
              </a:rPr>
              <a:t>丢弃</a:t>
            </a:r>
            <a:r>
              <a:rPr lang="en-US" altLang="zh-CN" sz="2400" smtClean="0"/>
              <a:t>R</a:t>
            </a:r>
            <a:r>
              <a:rPr lang="zh-CN" altLang="en-US" sz="2400" smtClean="0"/>
              <a:t>溢出时那些包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solidFill>
                  <a:srgbClr val="FF0000"/>
                </a:solidFill>
              </a:rPr>
              <a:t>II) </a:t>
            </a:r>
            <a:r>
              <a:rPr lang="zh-CN" altLang="en-US" sz="4400" smtClean="0"/>
              <a:t>基于预留与基于反馈</a:t>
            </a:r>
          </a:p>
        </p:txBody>
      </p:sp>
      <p:sp>
        <p:nvSpPr>
          <p:cNvPr id="397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05400"/>
          </a:xfrm>
        </p:spPr>
        <p:txBody>
          <a:bodyPr/>
          <a:lstStyle/>
          <a:p>
            <a:pPr marL="288925" indent="-288925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800" smtClean="0"/>
              <a:t>基于</a:t>
            </a:r>
            <a:r>
              <a:rPr lang="zh-CN" altLang="en-US" sz="2800" smtClean="0">
                <a:solidFill>
                  <a:srgbClr val="FF0000"/>
                </a:solidFill>
              </a:rPr>
              <a:t>预留</a:t>
            </a:r>
          </a:p>
          <a:p>
            <a:pPr marL="765175" lvl="1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400" smtClean="0"/>
              <a:t>建立流时，端主机请求网络给予一定的容量，每个</a:t>
            </a:r>
            <a:r>
              <a:rPr lang="en-US" altLang="zh-CN" sz="2400" smtClean="0"/>
              <a:t>R</a:t>
            </a:r>
            <a:r>
              <a:rPr lang="zh-CN" altLang="en-US" sz="2400" smtClean="0">
                <a:solidFill>
                  <a:srgbClr val="FF0000"/>
                </a:solidFill>
              </a:rPr>
              <a:t>分配足够的资源</a:t>
            </a:r>
            <a:r>
              <a:rPr lang="zh-CN" altLang="en-US" sz="2400" smtClean="0"/>
              <a:t>（缓冲区或链路带宽的比例）来满足这一请求。问题：利用率？</a:t>
            </a:r>
          </a:p>
          <a:p>
            <a:pPr marL="765175" lvl="1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400" smtClean="0"/>
              <a:t>如果由于资源的过量则</a:t>
            </a:r>
            <a:r>
              <a:rPr lang="en-US" altLang="zh-CN" sz="2400" smtClean="0"/>
              <a:t>R</a:t>
            </a:r>
            <a:r>
              <a:rPr lang="zh-CN" altLang="en-US" sz="2400" smtClean="0"/>
              <a:t>不能满足该请求而拒绝该流。这同打电话时碰到忙音一样？</a:t>
            </a:r>
          </a:p>
          <a:p>
            <a:pPr marL="288925" indent="-288925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800" smtClean="0"/>
              <a:t>基于</a:t>
            </a:r>
            <a:r>
              <a:rPr lang="zh-CN" altLang="en-US" sz="2800" smtClean="0">
                <a:solidFill>
                  <a:srgbClr val="FF0000"/>
                </a:solidFill>
              </a:rPr>
              <a:t>反馈</a:t>
            </a:r>
          </a:p>
          <a:p>
            <a:pPr marL="765175" lvl="1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400" smtClean="0"/>
              <a:t>端主机首先没有预留任何容量，而按照它们接收到的反馈来调整其发送。</a:t>
            </a:r>
          </a:p>
          <a:p>
            <a:pPr marL="765175" lvl="1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400" smtClean="0"/>
              <a:t>调整或者是显式的，如拥塞</a:t>
            </a:r>
            <a:r>
              <a:rPr lang="en-US" altLang="zh-CN" sz="2400" smtClean="0"/>
              <a:t>R</a:t>
            </a:r>
            <a:r>
              <a:rPr lang="zh-CN" altLang="en-US" sz="2400" smtClean="0"/>
              <a:t>发送一个“请慢下来”消息到主机</a:t>
            </a:r>
          </a:p>
          <a:p>
            <a:pPr marL="765175" lvl="1">
              <a:lnSpc>
                <a:spcPct val="90000"/>
              </a:lnSpc>
              <a:tabLst>
                <a:tab pos="187325" algn="l"/>
              </a:tabLst>
              <a:defRPr/>
            </a:pPr>
            <a:r>
              <a:rPr lang="zh-CN" altLang="en-US" sz="2400" smtClean="0"/>
              <a:t>或隐式的：如端主机根据外部可观察的网络行为，如包丢失率，来调整其发送率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两种机制的比较</a:t>
            </a:r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基于预留的系统总是意味着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以</a:t>
            </a:r>
            <a:r>
              <a:rPr lang="zh-CN" altLang="en-US" sz="2400" smtClean="0">
                <a:solidFill>
                  <a:srgbClr val="FF0000"/>
                </a:solidFill>
              </a:rPr>
              <a:t>路由器为中心</a:t>
            </a:r>
            <a:r>
              <a:rPr lang="zh-CN" altLang="en-US" sz="2400" smtClean="0"/>
              <a:t>的资源分配机制：因每个</a:t>
            </a:r>
            <a:r>
              <a:rPr lang="en-US" altLang="zh-CN" sz="2400" smtClean="0"/>
              <a:t>R</a:t>
            </a:r>
            <a:r>
              <a:rPr lang="zh-CN" altLang="en-US" sz="2400" smtClean="0"/>
              <a:t>负责保持跟踪现在</a:t>
            </a:r>
            <a:r>
              <a:rPr lang="zh-CN" altLang="en-US" sz="2400" smtClean="0">
                <a:solidFill>
                  <a:srgbClr val="FF0000"/>
                </a:solidFill>
              </a:rPr>
              <a:t>有多少容量被预留</a:t>
            </a:r>
            <a:r>
              <a:rPr lang="zh-CN" altLang="en-US" sz="2400" smtClean="0"/>
              <a:t>，并保障在其所做的预留内每个主机是活着的。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如果在作了预留后某主机发送数据快于它曾经所要求的，则该主机的包将是准备丢弃。</a:t>
            </a:r>
            <a:r>
              <a:rPr lang="en-US" altLang="zh-CN" sz="2400" smtClean="0"/>
              <a:t>R</a:t>
            </a:r>
            <a:r>
              <a:rPr lang="zh-CN" altLang="en-US" sz="2400" smtClean="0"/>
              <a:t>也将会拥塞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基于反馈的系统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可以既是以</a:t>
            </a:r>
            <a:r>
              <a:rPr lang="en-US" altLang="zh-CN" sz="2400" smtClean="0">
                <a:solidFill>
                  <a:srgbClr val="FF0000"/>
                </a:solidFill>
              </a:rPr>
              <a:t>R</a:t>
            </a:r>
            <a:r>
              <a:rPr lang="zh-CN" altLang="en-US" sz="2400" smtClean="0">
                <a:solidFill>
                  <a:srgbClr val="FF0000"/>
                </a:solidFill>
              </a:rPr>
              <a:t>为中心</a:t>
            </a:r>
            <a:r>
              <a:rPr lang="zh-CN" altLang="en-US" sz="2400" smtClean="0"/>
              <a:t>也可是</a:t>
            </a:r>
            <a:r>
              <a:rPr lang="zh-CN" altLang="en-US" sz="2400" smtClean="0">
                <a:solidFill>
                  <a:srgbClr val="FF0000"/>
                </a:solidFill>
              </a:rPr>
              <a:t>以</a:t>
            </a:r>
            <a:r>
              <a:rPr lang="en-US" altLang="zh-CN" sz="2400" smtClean="0">
                <a:solidFill>
                  <a:srgbClr val="FF0000"/>
                </a:solidFill>
              </a:rPr>
              <a:t>H</a:t>
            </a:r>
            <a:r>
              <a:rPr lang="zh-CN" altLang="en-US" sz="2400" smtClean="0">
                <a:solidFill>
                  <a:srgbClr val="FF0000"/>
                </a:solidFill>
              </a:rPr>
              <a:t>为中心</a:t>
            </a:r>
            <a:r>
              <a:rPr lang="zh-CN" altLang="en-US" sz="2400" smtClean="0"/>
              <a:t>的机制。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一般如果反馈是</a:t>
            </a:r>
            <a:r>
              <a:rPr lang="zh-CN" altLang="en-US" sz="2400" smtClean="0">
                <a:solidFill>
                  <a:srgbClr val="FF0000"/>
                </a:solidFill>
              </a:rPr>
              <a:t>显式</a:t>
            </a:r>
            <a:r>
              <a:rPr lang="zh-CN" altLang="en-US" sz="2400" smtClean="0"/>
              <a:t>的，则，</a:t>
            </a:r>
            <a:r>
              <a:rPr lang="en-US" altLang="zh-CN" sz="2400" smtClean="0"/>
              <a:t>R</a:t>
            </a:r>
            <a:r>
              <a:rPr lang="zh-CN" altLang="en-US" sz="2400" smtClean="0"/>
              <a:t>至少某种程度就被包括在资源分配模式里；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如果反馈是</a:t>
            </a:r>
            <a:r>
              <a:rPr lang="zh-CN" altLang="en-US" sz="2400" smtClean="0">
                <a:solidFill>
                  <a:srgbClr val="FF0000"/>
                </a:solidFill>
              </a:rPr>
              <a:t>隐式</a:t>
            </a:r>
            <a:r>
              <a:rPr lang="zh-CN" altLang="en-US" sz="2400" smtClean="0"/>
              <a:t>的，则几乎所有的重担都落在端主机上，当</a:t>
            </a:r>
            <a:r>
              <a:rPr lang="en-US" altLang="zh-CN" sz="2400" smtClean="0"/>
              <a:t>R</a:t>
            </a:r>
            <a:r>
              <a:rPr lang="zh-CN" altLang="en-US" sz="2400" smtClean="0"/>
              <a:t>变成拥塞后就默默地丢包。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smtClean="0">
                <a:solidFill>
                  <a:srgbClr val="FF0000"/>
                </a:solidFill>
              </a:rPr>
              <a:t>III) </a:t>
            </a:r>
            <a:r>
              <a:rPr lang="zh-CN" altLang="en-US" sz="4400" smtClean="0"/>
              <a:t>基于窗口与基于速率</a:t>
            </a:r>
            <a:endParaRPr lang="zh-CN" altLang="en-US" smtClean="0"/>
          </a:p>
        </p:txBody>
      </p:sp>
      <p:sp>
        <p:nvSpPr>
          <p:cNvPr id="403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01013" cy="38957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不论流控还是拥控，对发送者，都需要一个方法来表达：</a:t>
            </a:r>
            <a:r>
              <a:rPr lang="zh-CN" altLang="en-US" smtClean="0">
                <a:solidFill>
                  <a:srgbClr val="FF0000"/>
                </a:solidFill>
              </a:rPr>
              <a:t>多少数据要传输？</a:t>
            </a:r>
          </a:p>
          <a:p>
            <a:pPr lvl="1">
              <a:defRPr/>
            </a:pP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窗口大小</a:t>
            </a:r>
            <a:r>
              <a:rPr lang="zh-CN" altLang="en-US" smtClean="0"/>
              <a:t>来描述：如</a:t>
            </a:r>
            <a:r>
              <a:rPr lang="en-US" altLang="zh-CN" smtClean="0"/>
              <a:t>TCP</a:t>
            </a:r>
            <a:r>
              <a:rPr lang="zh-CN" altLang="en-US" smtClean="0"/>
              <a:t>：流控也可用窗口通告机制来</a:t>
            </a:r>
            <a:r>
              <a:rPr lang="zh-CN" altLang="en-US" smtClean="0">
                <a:solidFill>
                  <a:srgbClr val="FF0000"/>
                </a:solidFill>
              </a:rPr>
              <a:t>预留缓冲空间</a:t>
            </a:r>
            <a:r>
              <a:rPr lang="zh-CN" altLang="en-US" smtClean="0"/>
              <a:t>，来支持资源分配</a:t>
            </a:r>
          </a:p>
          <a:p>
            <a:pPr lvl="1">
              <a:defRPr/>
            </a:pP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速率大小</a:t>
            </a:r>
            <a:r>
              <a:rPr lang="zh-CN" altLang="en-US" smtClean="0"/>
              <a:t>来描述：用速率控制</a:t>
            </a:r>
            <a:r>
              <a:rPr lang="zh-CN" altLang="en-US" smtClean="0">
                <a:solidFill>
                  <a:srgbClr val="FF0000"/>
                </a:solidFill>
              </a:rPr>
              <a:t>发送者行为</a:t>
            </a:r>
            <a:r>
              <a:rPr lang="zh-CN" altLang="en-US" smtClean="0"/>
              <a:t>，如接收方可说它可处理</a:t>
            </a:r>
            <a:r>
              <a:rPr lang="en-US" altLang="zh-CN" smtClean="0"/>
              <a:t>1Mbps</a:t>
            </a:r>
            <a:r>
              <a:rPr lang="zh-CN" altLang="zh-CN" smtClean="0"/>
              <a:t>的视频，而发送方则坚持这一速率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en-US" altLang="zh-CN" sz="4400" smtClean="0"/>
              <a:t>2.1 </a:t>
            </a:r>
            <a:r>
              <a:rPr lang="zh-CN" altLang="en-US" sz="4400" smtClean="0"/>
              <a:t>拥塞控制相关基础</a:t>
            </a:r>
            <a:endParaRPr lang="en-US" altLang="zh-CN" sz="440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0101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800" dirty="0" smtClean="0"/>
              <a:t>2.1.1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拥塞控制的基本原理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问题：因资源竞争的用户集合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 smtClean="0"/>
              <a:t>怎样有效和公平地</a:t>
            </a:r>
            <a:r>
              <a:rPr lang="zh-CN" altLang="en-US" sz="2400" dirty="0" smtClean="0">
                <a:solidFill>
                  <a:srgbClr val="FF0000"/>
                </a:solidFill>
              </a:rPr>
              <a:t>分配</a:t>
            </a:r>
            <a:r>
              <a:rPr lang="zh-CN" altLang="en-US" sz="2400" dirty="0" smtClean="0"/>
              <a:t>有限资源</a:t>
            </a:r>
            <a:r>
              <a:rPr lang="en-US" altLang="zh-CN" sz="2400" dirty="0" smtClean="0"/>
              <a:t>;</a:t>
            </a:r>
            <a:endParaRPr lang="zh-CN" altLang="en-US" sz="2400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 smtClean="0"/>
              <a:t>怎样</a:t>
            </a:r>
            <a:r>
              <a:rPr lang="zh-CN" altLang="en-US" sz="2400" dirty="0" smtClean="0">
                <a:solidFill>
                  <a:srgbClr val="FF0000"/>
                </a:solidFill>
              </a:rPr>
              <a:t>共享</a:t>
            </a:r>
            <a:r>
              <a:rPr lang="zh-CN" altLang="en-US" sz="2400" dirty="0" smtClean="0"/>
              <a:t>资源：包括链路带宽、路由器、交换机中的缓冲区（包在此排队等待传输）和处理机时间等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拥塞（</a:t>
            </a:r>
            <a:r>
              <a:rPr lang="en-US" altLang="zh-CN" sz="2800" dirty="0" smtClean="0"/>
              <a:t>congestion</a:t>
            </a:r>
            <a:r>
              <a:rPr lang="zh-CN" altLang="en-US" sz="2800" dirty="0" smtClean="0"/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当过多的包在网络缓冲区中竞争某个相同链路时，队列会溢出丢包，当这种丢包成为普通事件时，则称网络发生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拥塞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zh-CN" altLang="en-US" sz="2400" dirty="0" smtClean="0"/>
              <a:t>对聚合带宽的需求超过了链路的可用容量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571750" y="4857750"/>
          <a:ext cx="3441700" cy="719138"/>
        </p:xfrm>
        <a:graphic>
          <a:graphicData uri="http://schemas.openxmlformats.org/presentationml/2006/ole">
            <p:oleObj spid="_x0000_s1030" name="公式" r:id="rId3" imgW="2145369" imgH="444307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资源分配小结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800" smtClean="0"/>
              <a:t>3</a:t>
            </a:r>
            <a:r>
              <a:rPr lang="zh-CN" altLang="en-US" sz="2800" smtClean="0"/>
              <a:t>个分类，每类有</a:t>
            </a:r>
            <a:r>
              <a:rPr lang="en-US" altLang="zh-CN" sz="2800" smtClean="0"/>
              <a:t>2</a:t>
            </a:r>
            <a:r>
              <a:rPr lang="zh-CN" altLang="en-US" sz="2800" smtClean="0"/>
              <a:t>种，故共有</a:t>
            </a:r>
            <a:r>
              <a:rPr lang="en-US" altLang="zh-CN" sz="2800" smtClean="0"/>
              <a:t>8</a:t>
            </a:r>
            <a:r>
              <a:rPr lang="zh-CN" altLang="en-US" sz="2800" smtClean="0"/>
              <a:t>种不同策略，而实际上看来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只有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个是普通流行</a:t>
            </a:r>
            <a:r>
              <a:rPr lang="zh-CN" altLang="en-US" sz="2800" smtClean="0"/>
              <a:t>的，并与网络的现行服务模式连在一起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smtClean="0"/>
              <a:t>Best-effort</a:t>
            </a:r>
            <a:r>
              <a:rPr lang="zh-CN" altLang="en-US" sz="2800" smtClean="0"/>
              <a:t>服务模式意味着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是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反馈</a:t>
            </a:r>
            <a:r>
              <a:rPr lang="zh-CN" altLang="en-US" sz="2400" smtClean="0"/>
              <a:t>机制，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最终由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端用户</a:t>
            </a:r>
            <a:r>
              <a:rPr lang="zh-CN" altLang="en-US" sz="2400" smtClean="0"/>
              <a:t>来解决拥塞，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实际上这样的网络使用基于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窗口</a:t>
            </a:r>
            <a:r>
              <a:rPr lang="zh-CN" altLang="en-US" sz="2400" smtClean="0"/>
              <a:t>的信息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smtClean="0"/>
              <a:t>QoS</a:t>
            </a:r>
            <a:r>
              <a:rPr lang="zh-CN" altLang="en-US" sz="2800" smtClean="0"/>
              <a:t>服务模式意味着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资源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预留</a:t>
            </a:r>
            <a:r>
              <a:rPr lang="zh-CN" altLang="en-US" sz="2400" smtClean="0"/>
              <a:t>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需要包含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zh-CN" altLang="en-US" sz="2400" smtClean="0"/>
              <a:t>，如排队包的不同取决于它所需预留资源的级别，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这时用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速率</a:t>
            </a:r>
            <a:r>
              <a:rPr lang="zh-CN" altLang="en-US" sz="2400" smtClean="0"/>
              <a:t>来表示这种预留是很自然的，因为窗口是针对某带宽而言的</a:t>
            </a:r>
          </a:p>
        </p:txBody>
      </p:sp>
    </p:spTree>
  </p:cSld>
  <p:clrMapOvr>
    <a:masterClrMapping/>
  </p:clrMapOvr>
  <p:transition spd="med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zh-CN" altLang="en-US" sz="4000" smtClean="0"/>
              <a:t>拥塞控制和资源分配是硬币之两面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353425" cy="4800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主动分配资源</a:t>
            </a:r>
            <a:r>
              <a:rPr lang="zh-CN" altLang="en-US" sz="2800" dirty="0" smtClean="0"/>
              <a:t>，则拥塞控制就无必要</a:t>
            </a:r>
          </a:p>
          <a:p>
            <a:pPr lvl="1">
              <a:defRPr/>
            </a:pPr>
            <a:r>
              <a:rPr lang="zh-CN" altLang="en-US" sz="2400" dirty="0" smtClean="0"/>
              <a:t>如在某时段内，给定物理电路来获得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虚电路</a:t>
            </a:r>
            <a:r>
              <a:rPr lang="zh-CN" altLang="en-US" sz="2400" dirty="0" smtClean="0"/>
              <a:t>，避免拥塞</a:t>
            </a:r>
          </a:p>
          <a:p>
            <a:pPr lvl="1">
              <a:defRPr/>
            </a:pPr>
            <a:r>
              <a:rPr lang="zh-CN" altLang="en-US" sz="2400" dirty="0" smtClean="0"/>
              <a:t>但</a:t>
            </a:r>
            <a:r>
              <a:rPr lang="zh-CN" altLang="en-US" sz="2400" dirty="0" smtClean="0">
                <a:solidFill>
                  <a:srgbClr val="FF0000"/>
                </a:solidFill>
              </a:rPr>
              <a:t>跨域</a:t>
            </a:r>
            <a:r>
              <a:rPr lang="zh-CN" altLang="en-US" sz="2400" dirty="0" smtClean="0"/>
              <a:t>（国家、洲、</a:t>
            </a:r>
            <a:r>
              <a:rPr lang="en-US" altLang="zh-CN" sz="2400" dirty="0" smtClean="0"/>
              <a:t>ISP</a:t>
            </a:r>
            <a:r>
              <a:rPr lang="zh-CN" altLang="en-US" sz="2400" dirty="0" smtClean="0"/>
              <a:t>）精细的资源分配是</a:t>
            </a:r>
            <a:r>
              <a:rPr lang="zh-CN" altLang="en-US" sz="2400" dirty="0" smtClean="0">
                <a:solidFill>
                  <a:srgbClr val="FF0000"/>
                </a:solidFill>
              </a:rPr>
              <a:t>困难</a:t>
            </a:r>
            <a:r>
              <a:rPr lang="zh-CN" altLang="en-US" sz="2400" dirty="0" smtClean="0"/>
              <a:t>的，因为问题中的资源分布在网络上，需要调度连接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一系列路由器的多条链路</a:t>
            </a:r>
          </a:p>
          <a:p>
            <a:pPr>
              <a:defRPr/>
            </a:pPr>
            <a:r>
              <a:rPr lang="zh-CN" altLang="en-US" sz="2800" dirty="0" smtClean="0"/>
              <a:t>若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主动拥塞控制：</a:t>
            </a:r>
            <a:endParaRPr lang="en-US" altLang="zh-CN" sz="28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defRPr/>
            </a:pPr>
            <a:r>
              <a:rPr lang="zh-CN" altLang="en-US" sz="2400" dirty="0" smtClean="0"/>
              <a:t>发方开始任意输出，拥塞发生后再将其恢复；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效果</a:t>
            </a:r>
          </a:p>
          <a:p>
            <a:pPr lvl="2">
              <a:defRPr/>
            </a:pPr>
            <a:r>
              <a:rPr lang="zh-CN" altLang="en-US" sz="2000" dirty="0" smtClean="0"/>
              <a:t>简易，但拥塞得到</a:t>
            </a:r>
            <a:r>
              <a:rPr lang="zh-CN" altLang="en-US" sz="2000" dirty="0" smtClean="0">
                <a:solidFill>
                  <a:srgbClr val="FF0000"/>
                </a:solidFill>
              </a:rPr>
              <a:t>控制之前</a:t>
            </a:r>
            <a:r>
              <a:rPr lang="zh-CN" altLang="en-US" sz="2000" dirty="0" smtClean="0"/>
              <a:t>，网络可能就已</a:t>
            </a:r>
            <a:r>
              <a:rPr lang="zh-CN" altLang="en-US" sz="2000" dirty="0" smtClean="0">
                <a:solidFill>
                  <a:srgbClr val="FF0000"/>
                </a:solidFill>
              </a:rPr>
              <a:t>开始丢包</a:t>
            </a:r>
          </a:p>
          <a:p>
            <a:pPr lvl="2">
              <a:defRPr/>
            </a:pPr>
            <a:r>
              <a:rPr lang="zh-CN" altLang="en-US" sz="2000" dirty="0" smtClean="0"/>
              <a:t>网络</a:t>
            </a:r>
            <a:r>
              <a:rPr lang="zh-CN" altLang="en-US" sz="2000" dirty="0" smtClean="0">
                <a:solidFill>
                  <a:srgbClr val="FF0000"/>
                </a:solidFill>
              </a:rPr>
              <a:t>拥塞</a:t>
            </a:r>
            <a:r>
              <a:rPr lang="zh-CN" altLang="en-US" sz="2000" dirty="0" smtClean="0"/>
              <a:t>时，资源</a:t>
            </a:r>
            <a:r>
              <a:rPr lang="zh-CN" altLang="en-US" sz="2000" dirty="0" smtClean="0">
                <a:solidFill>
                  <a:srgbClr val="FF0000"/>
                </a:solidFill>
              </a:rPr>
              <a:t>已不足</a:t>
            </a:r>
            <a:r>
              <a:rPr lang="zh-CN" altLang="en-US" sz="2000" dirty="0" smtClean="0"/>
              <a:t>，对竞争用户间的资源分配更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敏感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2.1.4 </a:t>
            </a:r>
            <a:r>
              <a:rPr lang="zh-CN" altLang="en-US" smtClean="0"/>
              <a:t>资源分配评价标准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怎样评价资源分配机制的好坏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有效性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tx2"/>
                </a:solidFill>
              </a:rPr>
              <a:t>公平性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mtClean="0">
                <a:solidFill>
                  <a:srgbClr val="FF0000"/>
                </a:solidFill>
              </a:rPr>
              <a:t>I </a:t>
            </a:r>
            <a:r>
              <a:rPr lang="zh-CN" altLang="en-US" smtClean="0"/>
              <a:t>资源分配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有效性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提高网络效率）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个主要测量指标：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/>
              <a:t>网络吞吐量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dirty="0" smtClean="0"/>
              <a:t>延迟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mtClean="0"/>
              <a:t>有方法：</a:t>
            </a:r>
            <a:endParaRPr lang="en-US" altLang="zh-CN" smtClean="0"/>
          </a:p>
          <a:p>
            <a:pPr lvl="2">
              <a:lnSpc>
                <a:spcPct val="90000"/>
              </a:lnSpc>
              <a:defRPr/>
            </a:pPr>
            <a:r>
              <a:rPr lang="zh-CN" altLang="en-US" smtClean="0"/>
              <a:t>增加</a:t>
            </a:r>
            <a:r>
              <a:rPr lang="zh-CN" altLang="en-US" dirty="0" smtClean="0"/>
              <a:t>吞吐率，提高</a:t>
            </a:r>
            <a:r>
              <a:rPr lang="zh-CN" altLang="en-US" smtClean="0"/>
              <a:t>链路利用率；</a:t>
            </a:r>
            <a:endParaRPr lang="en-US" altLang="zh-CN" smtClean="0"/>
          </a:p>
          <a:p>
            <a:pPr lvl="2">
              <a:lnSpc>
                <a:spcPct val="90000"/>
              </a:lnSpc>
              <a:defRPr/>
            </a:pPr>
            <a:r>
              <a:rPr lang="zh-CN" altLang="en-US" smtClean="0"/>
              <a:t>结果增加</a:t>
            </a:r>
            <a:r>
              <a:rPr lang="en-US" altLang="zh-CN" smtClean="0"/>
              <a:t>R</a:t>
            </a:r>
            <a:r>
              <a:rPr lang="zh-CN" altLang="en-US" smtClean="0"/>
              <a:t>内队列长度，包平均</a:t>
            </a:r>
            <a:r>
              <a:rPr lang="zh-CN" altLang="en-US" dirty="0" smtClean="0"/>
              <a:t>延迟也变</a:t>
            </a:r>
            <a:r>
              <a:rPr lang="zh-CN" altLang="en-US" smtClean="0"/>
              <a:t>长了？</a:t>
            </a:r>
            <a:endParaRPr lang="zh-CN" altLang="en-US" dirty="0" smtClean="0"/>
          </a:p>
        </p:txBody>
      </p:sp>
    </p:spTree>
  </p:cSld>
  <p:clrMapOvr>
    <a:masterClrMapping/>
  </p:clrMapOvr>
  <p:transition spd="med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5400" smtClean="0"/>
              <a:t>网络能力</a:t>
            </a:r>
            <a:endParaRPr lang="zh-CN" altLang="en-US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00200"/>
            <a:ext cx="8643938" cy="454342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用吞吐率和延迟</a:t>
            </a:r>
            <a:r>
              <a:rPr lang="zh-CN" altLang="en-US" sz="2800" dirty="0" smtClean="0">
                <a:solidFill>
                  <a:srgbClr val="FF0000"/>
                </a:solidFill>
              </a:rPr>
              <a:t>之比</a:t>
            </a:r>
            <a:r>
              <a:rPr lang="zh-CN" altLang="en-US" sz="2800" dirty="0" smtClean="0"/>
              <a:t>来描述资源分配模式的有效性，该比称为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网络能力</a:t>
            </a:r>
          </a:p>
          <a:p>
            <a:pPr lvl="1">
              <a:defRPr/>
            </a:pPr>
            <a:r>
              <a:rPr lang="en-US" altLang="zh-CN" sz="2400" dirty="0" smtClean="0"/>
              <a:t>Power = </a:t>
            </a:r>
            <a:r>
              <a:rPr lang="zh-CN" altLang="en-US" sz="2400" dirty="0" smtClean="0"/>
              <a:t>吞吐率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延迟 </a:t>
            </a:r>
            <a:r>
              <a:rPr lang="zh-CN" altLang="en-US" sz="2400" dirty="0" smtClean="0"/>
              <a:t>吞吐率</a:t>
            </a:r>
            <a:r>
              <a:rPr lang="zh-CN" altLang="en-US" sz="2400" dirty="0" smtClean="0"/>
              <a:t>是 </a:t>
            </a:r>
            <a:r>
              <a:rPr lang="en-US" altLang="zh-CN" sz="2400" dirty="0" smtClean="0"/>
              <a:t>Bit/s </a:t>
            </a:r>
            <a:r>
              <a:rPr lang="zh-CN" altLang="en-US" sz="2400" dirty="0" smtClean="0"/>
              <a:t>延迟单位是</a:t>
            </a:r>
            <a:r>
              <a:rPr lang="en-US" altLang="zh-CN" sz="2400" dirty="0" smtClean="0"/>
              <a:t>s</a:t>
            </a:r>
          </a:p>
          <a:p>
            <a:pPr lvl="1">
              <a:defRPr/>
            </a:pPr>
            <a:r>
              <a:rPr lang="en-US" altLang="zh-CN" sz="2400" dirty="0" smtClean="0"/>
              <a:t>Power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0000"/>
                </a:solidFill>
              </a:rPr>
              <a:t>加速度量纲 </a:t>
            </a:r>
            <a:r>
              <a:rPr lang="en-US" altLang="zh-CN" sz="2400" dirty="0" smtClean="0"/>
              <a:t>bit/s</a:t>
            </a:r>
            <a:r>
              <a:rPr lang="en-US" altLang="zh-CN" sz="2400" baseline="30000" dirty="0" smtClean="0"/>
              <a:t>2</a:t>
            </a:r>
          </a:p>
          <a:p>
            <a:pPr lvl="1">
              <a:defRPr/>
            </a:pPr>
            <a:r>
              <a:rPr lang="zh-CN" altLang="en-US" sz="2400" dirty="0" smtClean="0"/>
              <a:t>该判据对资源分配</a:t>
            </a:r>
            <a:r>
              <a:rPr lang="zh-CN" altLang="en-US" sz="2400" dirty="0" smtClean="0">
                <a:solidFill>
                  <a:srgbClr val="FF0000"/>
                </a:solidFill>
              </a:rPr>
              <a:t>有效性</a:t>
            </a:r>
            <a:r>
              <a:rPr lang="zh-CN" altLang="en-US" sz="2400" dirty="0" smtClean="0"/>
              <a:t>并不十分明显，但是可接受的</a:t>
            </a:r>
          </a:p>
          <a:p>
            <a:pPr lvl="2">
              <a:defRPr/>
            </a:pPr>
            <a:r>
              <a:rPr lang="zh-CN" altLang="en-US" sz="2000" dirty="0" smtClean="0"/>
              <a:t>因为，</a:t>
            </a:r>
            <a:r>
              <a:rPr lang="en-US" altLang="zh-CN" sz="2000" dirty="0" smtClean="0"/>
              <a:t>M/M/1</a:t>
            </a:r>
            <a:r>
              <a:rPr lang="zh-CN" altLang="en-US" sz="2000" dirty="0" smtClean="0"/>
              <a:t>排队论假设队列是无限的，而实际网络是</a:t>
            </a:r>
            <a:r>
              <a:rPr lang="zh-CN" altLang="en-US" sz="2000" dirty="0" smtClean="0">
                <a:solidFill>
                  <a:srgbClr val="FF0000"/>
                </a:solidFill>
              </a:rPr>
              <a:t>有限缓冲</a:t>
            </a:r>
            <a:r>
              <a:rPr lang="zh-CN" altLang="en-US" sz="2000" dirty="0" smtClean="0"/>
              <a:t>区并有时丢包</a:t>
            </a:r>
          </a:p>
          <a:p>
            <a:pPr lvl="2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只定义了单个连接流</a:t>
            </a:r>
            <a:r>
              <a:rPr lang="zh-CN" altLang="en-US" sz="2000" dirty="0" smtClean="0"/>
              <a:t>，对多个连接、竞争未考虑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Group 15"/>
          <p:cNvGrpSpPr>
            <a:grpSpLocks/>
          </p:cNvGrpSpPr>
          <p:nvPr/>
        </p:nvGrpSpPr>
        <p:grpSpPr bwMode="auto">
          <a:xfrm>
            <a:off x="989013" y="609600"/>
            <a:ext cx="7918450" cy="3951288"/>
            <a:chOff x="575" y="1200"/>
            <a:chExt cx="4988" cy="2489"/>
          </a:xfrm>
        </p:grpSpPr>
        <p:sp>
          <p:nvSpPr>
            <p:cNvPr id="51207" name="Freeform 2"/>
            <p:cNvSpPr>
              <a:spLocks/>
            </p:cNvSpPr>
            <p:nvPr/>
          </p:nvSpPr>
          <p:spPr bwMode="auto">
            <a:xfrm>
              <a:off x="871" y="1536"/>
              <a:ext cx="4499" cy="1858"/>
            </a:xfrm>
            <a:custGeom>
              <a:avLst/>
              <a:gdLst>
                <a:gd name="T0" fmla="*/ 0 w 2258"/>
                <a:gd name="T1" fmla="*/ 3191 h 1418"/>
                <a:gd name="T2" fmla="*/ 3379 w 2258"/>
                <a:gd name="T3" fmla="*/ 485 h 1418"/>
                <a:gd name="T4" fmla="*/ 3379 w 2258"/>
                <a:gd name="T5" fmla="*/ 465 h 1418"/>
                <a:gd name="T6" fmla="*/ 3411 w 2258"/>
                <a:gd name="T7" fmla="*/ 430 h 1418"/>
                <a:gd name="T8" fmla="*/ 3505 w 2258"/>
                <a:gd name="T9" fmla="*/ 383 h 1418"/>
                <a:gd name="T10" fmla="*/ 3600 w 2258"/>
                <a:gd name="T11" fmla="*/ 320 h 1418"/>
                <a:gd name="T12" fmla="*/ 3756 w 2258"/>
                <a:gd name="T13" fmla="*/ 245 h 1418"/>
                <a:gd name="T14" fmla="*/ 3955 w 2258"/>
                <a:gd name="T15" fmla="*/ 173 h 1418"/>
                <a:gd name="T16" fmla="*/ 4176 w 2258"/>
                <a:gd name="T17" fmla="*/ 109 h 1418"/>
                <a:gd name="T18" fmla="*/ 4471 w 2258"/>
                <a:gd name="T19" fmla="*/ 54 h 1418"/>
                <a:gd name="T20" fmla="*/ 4784 w 2258"/>
                <a:gd name="T21" fmla="*/ 17 h 1418"/>
                <a:gd name="T22" fmla="*/ 5141 w 2258"/>
                <a:gd name="T23" fmla="*/ 0 h 1418"/>
                <a:gd name="T24" fmla="*/ 5300 w 2258"/>
                <a:gd name="T25" fmla="*/ 0 h 1418"/>
                <a:gd name="T26" fmla="*/ 5459 w 2258"/>
                <a:gd name="T27" fmla="*/ 9 h 1418"/>
                <a:gd name="T28" fmla="*/ 5625 w 2258"/>
                <a:gd name="T29" fmla="*/ 17 h 1418"/>
                <a:gd name="T30" fmla="*/ 5812 w 2258"/>
                <a:gd name="T31" fmla="*/ 37 h 1418"/>
                <a:gd name="T32" fmla="*/ 5971 w 2258"/>
                <a:gd name="T33" fmla="*/ 63 h 1418"/>
                <a:gd name="T34" fmla="*/ 6137 w 2258"/>
                <a:gd name="T35" fmla="*/ 100 h 1418"/>
                <a:gd name="T36" fmla="*/ 6296 w 2258"/>
                <a:gd name="T37" fmla="*/ 138 h 1418"/>
                <a:gd name="T38" fmla="*/ 6456 w 2258"/>
                <a:gd name="T39" fmla="*/ 182 h 1418"/>
                <a:gd name="T40" fmla="*/ 6621 w 2258"/>
                <a:gd name="T41" fmla="*/ 237 h 1418"/>
                <a:gd name="T42" fmla="*/ 6748 w 2258"/>
                <a:gd name="T43" fmla="*/ 292 h 1418"/>
                <a:gd name="T44" fmla="*/ 6872 w 2258"/>
                <a:gd name="T45" fmla="*/ 355 h 1418"/>
                <a:gd name="T46" fmla="*/ 7000 w 2258"/>
                <a:gd name="T47" fmla="*/ 411 h 1418"/>
                <a:gd name="T48" fmla="*/ 7133 w 2258"/>
                <a:gd name="T49" fmla="*/ 474 h 1418"/>
                <a:gd name="T50" fmla="*/ 7261 w 2258"/>
                <a:gd name="T51" fmla="*/ 537 h 1418"/>
                <a:gd name="T52" fmla="*/ 7420 w 2258"/>
                <a:gd name="T53" fmla="*/ 630 h 1418"/>
                <a:gd name="T54" fmla="*/ 7619 w 2258"/>
                <a:gd name="T55" fmla="*/ 740 h 1418"/>
                <a:gd name="T56" fmla="*/ 7840 w 2258"/>
                <a:gd name="T57" fmla="*/ 878 h 1418"/>
                <a:gd name="T58" fmla="*/ 8091 w 2258"/>
                <a:gd name="T59" fmla="*/ 1051 h 1418"/>
                <a:gd name="T60" fmla="*/ 8448 w 2258"/>
                <a:gd name="T61" fmla="*/ 1261 h 1418"/>
                <a:gd name="T62" fmla="*/ 8868 w 2258"/>
                <a:gd name="T63" fmla="*/ 1525 h 1418"/>
                <a:gd name="T64" fmla="*/ 9444 w 2258"/>
                <a:gd name="T65" fmla="*/ 1854 h 1418"/>
                <a:gd name="T66" fmla="*/ 10052 w 2258"/>
                <a:gd name="T67" fmla="*/ 2129 h 1418"/>
                <a:gd name="T68" fmla="*/ 10696 w 2258"/>
                <a:gd name="T69" fmla="*/ 2357 h 1418"/>
                <a:gd name="T70" fmla="*/ 11373 w 2258"/>
                <a:gd name="T71" fmla="*/ 2550 h 1418"/>
                <a:gd name="T72" fmla="*/ 12048 w 2258"/>
                <a:gd name="T73" fmla="*/ 2695 h 1418"/>
                <a:gd name="T74" fmla="*/ 12688 w 2258"/>
                <a:gd name="T75" fmla="*/ 2815 h 1418"/>
                <a:gd name="T76" fmla="*/ 13264 w 2258"/>
                <a:gd name="T77" fmla="*/ 2898 h 1418"/>
                <a:gd name="T78" fmla="*/ 13780 w 2258"/>
                <a:gd name="T79" fmla="*/ 2960 h 1418"/>
                <a:gd name="T80" fmla="*/ 14228 w 2258"/>
                <a:gd name="T81" fmla="*/ 2995 h 1418"/>
                <a:gd name="T82" fmla="*/ 14553 w 2258"/>
                <a:gd name="T83" fmla="*/ 3015 h 1418"/>
                <a:gd name="T84" fmla="*/ 14840 w 2258"/>
                <a:gd name="T85" fmla="*/ 3025 h 1418"/>
                <a:gd name="T86" fmla="*/ 15197 w 2258"/>
                <a:gd name="T87" fmla="*/ 3044 h 1418"/>
                <a:gd name="T88" fmla="*/ 15613 w 2258"/>
                <a:gd name="T89" fmla="*/ 3044 h 1418"/>
                <a:gd name="T90" fmla="*/ 16067 w 2258"/>
                <a:gd name="T91" fmla="*/ 3053 h 1418"/>
                <a:gd name="T92" fmla="*/ 16508 w 2258"/>
                <a:gd name="T93" fmla="*/ 3061 h 1418"/>
                <a:gd name="T94" fmla="*/ 16928 w 2258"/>
                <a:gd name="T95" fmla="*/ 3061 h 1418"/>
                <a:gd name="T96" fmla="*/ 17285 w 2258"/>
                <a:gd name="T97" fmla="*/ 3061 h 1418"/>
                <a:gd name="T98" fmla="*/ 17607 w 2258"/>
                <a:gd name="T99" fmla="*/ 3071 h 1418"/>
                <a:gd name="T100" fmla="*/ 17797 w 2258"/>
                <a:gd name="T101" fmla="*/ 3071 h 1418"/>
                <a:gd name="T102" fmla="*/ 17861 w 2258"/>
                <a:gd name="T103" fmla="*/ 3071 h 141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258"/>
                <a:gd name="T157" fmla="*/ 0 h 1418"/>
                <a:gd name="T158" fmla="*/ 2258 w 2258"/>
                <a:gd name="T159" fmla="*/ 1418 h 141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258" h="1418">
                  <a:moveTo>
                    <a:pt x="0" y="1418"/>
                  </a:moveTo>
                  <a:lnTo>
                    <a:pt x="427" y="215"/>
                  </a:lnTo>
                  <a:lnTo>
                    <a:pt x="427" y="207"/>
                  </a:lnTo>
                  <a:lnTo>
                    <a:pt x="431" y="191"/>
                  </a:lnTo>
                  <a:lnTo>
                    <a:pt x="443" y="170"/>
                  </a:lnTo>
                  <a:lnTo>
                    <a:pt x="455" y="142"/>
                  </a:lnTo>
                  <a:lnTo>
                    <a:pt x="475" y="109"/>
                  </a:lnTo>
                  <a:lnTo>
                    <a:pt x="500" y="77"/>
                  </a:lnTo>
                  <a:lnTo>
                    <a:pt x="528" y="48"/>
                  </a:lnTo>
                  <a:lnTo>
                    <a:pt x="565" y="24"/>
                  </a:lnTo>
                  <a:lnTo>
                    <a:pt x="605" y="8"/>
                  </a:lnTo>
                  <a:lnTo>
                    <a:pt x="650" y="0"/>
                  </a:lnTo>
                  <a:lnTo>
                    <a:pt x="670" y="0"/>
                  </a:lnTo>
                  <a:lnTo>
                    <a:pt x="690" y="4"/>
                  </a:lnTo>
                  <a:lnTo>
                    <a:pt x="711" y="8"/>
                  </a:lnTo>
                  <a:lnTo>
                    <a:pt x="735" y="16"/>
                  </a:lnTo>
                  <a:lnTo>
                    <a:pt x="755" y="28"/>
                  </a:lnTo>
                  <a:lnTo>
                    <a:pt x="776" y="44"/>
                  </a:lnTo>
                  <a:lnTo>
                    <a:pt x="796" y="61"/>
                  </a:lnTo>
                  <a:lnTo>
                    <a:pt x="816" y="81"/>
                  </a:lnTo>
                  <a:lnTo>
                    <a:pt x="837" y="105"/>
                  </a:lnTo>
                  <a:lnTo>
                    <a:pt x="853" y="130"/>
                  </a:lnTo>
                  <a:lnTo>
                    <a:pt x="869" y="158"/>
                  </a:lnTo>
                  <a:lnTo>
                    <a:pt x="885" y="183"/>
                  </a:lnTo>
                  <a:lnTo>
                    <a:pt x="902" y="211"/>
                  </a:lnTo>
                  <a:lnTo>
                    <a:pt x="918" y="239"/>
                  </a:lnTo>
                  <a:lnTo>
                    <a:pt x="938" y="280"/>
                  </a:lnTo>
                  <a:lnTo>
                    <a:pt x="963" y="329"/>
                  </a:lnTo>
                  <a:lnTo>
                    <a:pt x="991" y="390"/>
                  </a:lnTo>
                  <a:lnTo>
                    <a:pt x="1023" y="467"/>
                  </a:lnTo>
                  <a:lnTo>
                    <a:pt x="1068" y="560"/>
                  </a:lnTo>
                  <a:lnTo>
                    <a:pt x="1121" y="678"/>
                  </a:lnTo>
                  <a:lnTo>
                    <a:pt x="1194" y="824"/>
                  </a:lnTo>
                  <a:lnTo>
                    <a:pt x="1271" y="946"/>
                  </a:lnTo>
                  <a:lnTo>
                    <a:pt x="1352" y="1048"/>
                  </a:lnTo>
                  <a:lnTo>
                    <a:pt x="1438" y="1133"/>
                  </a:lnTo>
                  <a:lnTo>
                    <a:pt x="1523" y="1198"/>
                  </a:lnTo>
                  <a:lnTo>
                    <a:pt x="1604" y="1251"/>
                  </a:lnTo>
                  <a:lnTo>
                    <a:pt x="1677" y="1288"/>
                  </a:lnTo>
                  <a:lnTo>
                    <a:pt x="1742" y="1316"/>
                  </a:lnTo>
                  <a:lnTo>
                    <a:pt x="1799" y="1332"/>
                  </a:lnTo>
                  <a:lnTo>
                    <a:pt x="1840" y="1340"/>
                  </a:lnTo>
                  <a:lnTo>
                    <a:pt x="1876" y="1345"/>
                  </a:lnTo>
                  <a:lnTo>
                    <a:pt x="1921" y="1353"/>
                  </a:lnTo>
                  <a:lnTo>
                    <a:pt x="1974" y="1353"/>
                  </a:lnTo>
                  <a:lnTo>
                    <a:pt x="2031" y="1357"/>
                  </a:lnTo>
                  <a:lnTo>
                    <a:pt x="2087" y="1361"/>
                  </a:lnTo>
                  <a:lnTo>
                    <a:pt x="2140" y="1361"/>
                  </a:lnTo>
                  <a:lnTo>
                    <a:pt x="2185" y="1361"/>
                  </a:lnTo>
                  <a:lnTo>
                    <a:pt x="2226" y="1365"/>
                  </a:lnTo>
                  <a:lnTo>
                    <a:pt x="2250" y="1365"/>
                  </a:lnTo>
                  <a:lnTo>
                    <a:pt x="2258" y="136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Freeform 3"/>
            <p:cNvSpPr>
              <a:spLocks/>
            </p:cNvSpPr>
            <p:nvPr/>
          </p:nvSpPr>
          <p:spPr bwMode="auto">
            <a:xfrm>
              <a:off x="864" y="1296"/>
              <a:ext cx="4533" cy="2110"/>
            </a:xfrm>
            <a:custGeom>
              <a:avLst/>
              <a:gdLst>
                <a:gd name="T0" fmla="*/ 0 w 2303"/>
                <a:gd name="T1" fmla="*/ 0 h 1593"/>
                <a:gd name="T2" fmla="*/ 31 w 2303"/>
                <a:gd name="T3" fmla="*/ 3702 h 1593"/>
                <a:gd name="T4" fmla="*/ 17561 w 2303"/>
                <a:gd name="T5" fmla="*/ 3702 h 1593"/>
                <a:gd name="T6" fmla="*/ 0 60000 65536"/>
                <a:gd name="T7" fmla="*/ 0 60000 65536"/>
                <a:gd name="T8" fmla="*/ 0 60000 65536"/>
                <a:gd name="T9" fmla="*/ 0 w 2303"/>
                <a:gd name="T10" fmla="*/ 0 h 1593"/>
                <a:gd name="T11" fmla="*/ 2303 w 2303"/>
                <a:gd name="T12" fmla="*/ 1593 h 15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3" h="1593">
                  <a:moveTo>
                    <a:pt x="0" y="0"/>
                  </a:moveTo>
                  <a:lnTo>
                    <a:pt x="4" y="1593"/>
                  </a:lnTo>
                  <a:lnTo>
                    <a:pt x="2303" y="15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Freeform 4"/>
            <p:cNvSpPr>
              <a:spLocks/>
            </p:cNvSpPr>
            <p:nvPr/>
          </p:nvSpPr>
          <p:spPr bwMode="auto">
            <a:xfrm>
              <a:off x="5376" y="3360"/>
              <a:ext cx="187" cy="65"/>
            </a:xfrm>
            <a:custGeom>
              <a:avLst/>
              <a:gdLst>
                <a:gd name="T0" fmla="*/ 0 w 94"/>
                <a:gd name="T1" fmla="*/ 114 h 49"/>
                <a:gd name="T2" fmla="*/ 740 w 94"/>
                <a:gd name="T3" fmla="*/ 58 h 49"/>
                <a:gd name="T4" fmla="*/ 0 w 94"/>
                <a:gd name="T5" fmla="*/ 0 h 49"/>
                <a:gd name="T6" fmla="*/ 0 w 94"/>
                <a:gd name="T7" fmla="*/ 114 h 49"/>
                <a:gd name="T8" fmla="*/ 0 w 94"/>
                <a:gd name="T9" fmla="*/ 11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9"/>
                <a:gd name="T17" fmla="*/ 94 w 9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9">
                  <a:moveTo>
                    <a:pt x="0" y="49"/>
                  </a:moveTo>
                  <a:lnTo>
                    <a:pt x="94" y="25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0" name="Freeform 5"/>
            <p:cNvSpPr>
              <a:spLocks/>
            </p:cNvSpPr>
            <p:nvPr/>
          </p:nvSpPr>
          <p:spPr bwMode="auto">
            <a:xfrm>
              <a:off x="816" y="1200"/>
              <a:ext cx="96" cy="126"/>
            </a:xfrm>
            <a:custGeom>
              <a:avLst/>
              <a:gdLst>
                <a:gd name="T0" fmla="*/ 352 w 48"/>
                <a:gd name="T1" fmla="*/ 214 h 94"/>
                <a:gd name="T2" fmla="*/ 192 w 48"/>
                <a:gd name="T3" fmla="*/ 0 h 94"/>
                <a:gd name="T4" fmla="*/ 0 w 48"/>
                <a:gd name="T5" fmla="*/ 227 h 94"/>
                <a:gd name="T6" fmla="*/ 384 w 48"/>
                <a:gd name="T7" fmla="*/ 227 h 94"/>
                <a:gd name="T8" fmla="*/ 384 w 48"/>
                <a:gd name="T9" fmla="*/ 227 h 94"/>
                <a:gd name="T10" fmla="*/ 352 w 48"/>
                <a:gd name="T11" fmla="*/ 214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"/>
                <a:gd name="T19" fmla="*/ 0 h 94"/>
                <a:gd name="T20" fmla="*/ 48 w 4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" h="94">
                  <a:moveTo>
                    <a:pt x="44" y="89"/>
                  </a:moveTo>
                  <a:lnTo>
                    <a:pt x="24" y="0"/>
                  </a:lnTo>
                  <a:lnTo>
                    <a:pt x="0" y="94"/>
                  </a:lnTo>
                  <a:lnTo>
                    <a:pt x="48" y="94"/>
                  </a:lnTo>
                  <a:lnTo>
                    <a:pt x="44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1" name="Line 6"/>
            <p:cNvSpPr>
              <a:spLocks noChangeShapeType="1"/>
            </p:cNvSpPr>
            <p:nvPr/>
          </p:nvSpPr>
          <p:spPr bwMode="auto">
            <a:xfrm flipV="1">
              <a:off x="2160" y="1344"/>
              <a:ext cx="2" cy="20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Rectangle 7"/>
            <p:cNvSpPr>
              <a:spLocks noChangeArrowheads="1"/>
            </p:cNvSpPr>
            <p:nvPr/>
          </p:nvSpPr>
          <p:spPr bwMode="auto">
            <a:xfrm>
              <a:off x="1662" y="3405"/>
              <a:ext cx="4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Optimal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213" name="Rectangle 8"/>
            <p:cNvSpPr>
              <a:spLocks noChangeArrowheads="1"/>
            </p:cNvSpPr>
            <p:nvPr/>
          </p:nvSpPr>
          <p:spPr bwMode="auto">
            <a:xfrm>
              <a:off x="2160" y="3408"/>
              <a:ext cx="257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load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214" name="Rectangle 9"/>
            <p:cNvSpPr>
              <a:spLocks noChangeArrowheads="1"/>
            </p:cNvSpPr>
            <p:nvPr/>
          </p:nvSpPr>
          <p:spPr bwMode="auto">
            <a:xfrm>
              <a:off x="4913" y="3526"/>
              <a:ext cx="30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Load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215" name="Rectangle 10"/>
            <p:cNvSpPr>
              <a:spLocks noChangeArrowheads="1"/>
            </p:cNvSpPr>
            <p:nvPr/>
          </p:nvSpPr>
          <p:spPr bwMode="auto">
            <a:xfrm rot="-5400000">
              <a:off x="-113" y="2320"/>
              <a:ext cx="154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700">
                  <a:solidFill>
                    <a:srgbClr val="FF0000"/>
                  </a:solidFill>
                  <a:latin typeface="Arial" charset="0"/>
                  <a:ea typeface="宋体" charset="-122"/>
                </a:rPr>
                <a:t>Power</a:t>
              </a:r>
              <a:r>
                <a:rPr kumimoji="1" lang="en-US" altLang="zh-CN" sz="1700">
                  <a:solidFill>
                    <a:srgbClr val="000000"/>
                  </a:solidFill>
                  <a:latin typeface="Arial" charset="0"/>
                  <a:ea typeface="宋体" charset="-122"/>
                </a:rPr>
                <a:t>=Throughput/delay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1447800" y="50292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能力曲线</a:t>
            </a:r>
            <a:r>
              <a:rPr kumimoji="1"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</a:rPr>
              <a:t>—</a:t>
            </a:r>
            <a:r>
              <a:rPr kumimoji="1"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负载与吞吐</a:t>
            </a:r>
            <a:r>
              <a:rPr kumimoji="1"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kumimoji="1"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延迟比</a:t>
            </a:r>
          </a:p>
        </p:txBody>
      </p:sp>
      <p:sp>
        <p:nvSpPr>
          <p:cNvPr id="51206" name="AutoShape 16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077200" y="594360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目标是最大化吞吐</a:t>
            </a:r>
            <a:r>
              <a:rPr lang="en-US" altLang="zh-CN" smtClean="0"/>
              <a:t>/</a:t>
            </a:r>
            <a:r>
              <a:rPr lang="zh-CN" altLang="en-US" smtClean="0"/>
              <a:t>延迟比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网络上有多少负载，这将由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资源分配机制</a:t>
            </a:r>
            <a:r>
              <a:rPr lang="zh-CN" altLang="en-US" smtClean="0"/>
              <a:t>来设置。</a:t>
            </a:r>
          </a:p>
          <a:p>
            <a:pPr>
              <a:defRPr/>
            </a:pPr>
            <a:r>
              <a:rPr lang="zh-CN" altLang="en-US" smtClean="0"/>
              <a:t>理想情况下应在该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曲线峰顶</a:t>
            </a:r>
            <a:r>
              <a:rPr lang="zh-CN" altLang="en-US" smtClean="0"/>
              <a:t>上运行。</a:t>
            </a:r>
          </a:p>
          <a:p>
            <a:pPr>
              <a:defRPr/>
            </a:pPr>
            <a:r>
              <a:rPr lang="zh-CN" altLang="en-US" smtClean="0"/>
              <a:t>峰值左边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太保守</a:t>
            </a:r>
            <a:r>
              <a:rPr lang="zh-CN" altLang="en-US" smtClean="0"/>
              <a:t>，允许包太少、链路利用率低</a:t>
            </a:r>
          </a:p>
          <a:p>
            <a:pPr>
              <a:defRPr/>
            </a:pPr>
            <a:r>
              <a:rPr lang="zh-CN" altLang="en-US" smtClean="0"/>
              <a:t>峰值右边太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过分</a:t>
            </a:r>
            <a:r>
              <a:rPr lang="zh-CN" altLang="en-US" smtClean="0"/>
              <a:t>，许多包容许到网络，队列的延迟增加超过了吞吐率大增加</a:t>
            </a:r>
          </a:p>
          <a:p>
            <a:pPr>
              <a:defRPr/>
            </a:pPr>
            <a:r>
              <a:rPr lang="zh-CN" altLang="en-US" smtClean="0"/>
              <a:t>一般实行粗略控制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FF0000"/>
                </a:solidFill>
              </a:rPr>
              <a:t>II</a:t>
            </a:r>
            <a:r>
              <a:rPr lang="en-US" altLang="zh-CN" smtClean="0"/>
              <a:t> </a:t>
            </a:r>
            <a:r>
              <a:rPr lang="zh-CN" altLang="en-US" smtClean="0"/>
              <a:t>资源分配的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公平性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724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网络资源分配还要考虑公平性</a:t>
            </a:r>
          </a:p>
          <a:p>
            <a:pPr>
              <a:defRPr/>
            </a:pPr>
            <a:r>
              <a:rPr lang="zh-CN" altLang="en-US" dirty="0" smtClean="0"/>
              <a:t>定义公平性时又陷入</a:t>
            </a:r>
            <a:r>
              <a:rPr lang="zh-CN" altLang="en-US" dirty="0" smtClean="0">
                <a:solidFill>
                  <a:srgbClr val="FF0000"/>
                </a:solidFill>
              </a:rPr>
              <a:t>什么是公平</a:t>
            </a:r>
            <a:r>
              <a:rPr lang="zh-CN" altLang="en-US" dirty="0" smtClean="0"/>
              <a:t>的困难</a:t>
            </a:r>
          </a:p>
          <a:p>
            <a:pPr lvl="1">
              <a:defRPr/>
            </a:pPr>
            <a:r>
              <a:rPr lang="zh-CN" altLang="en-US" dirty="0" smtClean="0"/>
              <a:t>基于预约的资源分配机制显然导致了</a:t>
            </a:r>
            <a:r>
              <a:rPr lang="zh-CN" altLang="en-US" dirty="0" smtClean="0">
                <a:solidFill>
                  <a:srgbClr val="FF0000"/>
                </a:solidFill>
              </a:rPr>
              <a:t>可控制的不公平</a:t>
            </a:r>
          </a:p>
          <a:p>
            <a:pPr lvl="1">
              <a:defRPr/>
            </a:pPr>
            <a:r>
              <a:rPr lang="zh-CN" altLang="en-US" dirty="0" smtClean="0"/>
              <a:t>该机制可能通过预约使</a:t>
            </a:r>
            <a:r>
              <a:rPr lang="zh-CN" altLang="en-US" dirty="0" smtClean="0">
                <a:solidFill>
                  <a:srgbClr val="FF0000"/>
                </a:solidFill>
              </a:rPr>
              <a:t>接收视频</a:t>
            </a:r>
            <a:r>
              <a:rPr lang="zh-CN" altLang="en-US" dirty="0" smtClean="0"/>
              <a:t>流在</a:t>
            </a:r>
            <a:r>
              <a:rPr lang="en-US" altLang="zh-CN" dirty="0" smtClean="0">
                <a:solidFill>
                  <a:srgbClr val="FF0000"/>
                </a:solidFill>
              </a:rPr>
              <a:t>1Mbps</a:t>
            </a:r>
            <a:r>
              <a:rPr lang="zh-CN" altLang="en-US" dirty="0" smtClean="0"/>
              <a:t>，而相同链路中的</a:t>
            </a:r>
            <a:r>
              <a:rPr lang="en-US" altLang="zh-CN" dirty="0" smtClean="0">
                <a:solidFill>
                  <a:srgbClr val="FF0000"/>
                </a:solidFill>
              </a:rPr>
              <a:t>FTP</a:t>
            </a:r>
            <a:r>
              <a:rPr lang="zh-CN" altLang="en-US" dirty="0" smtClean="0"/>
              <a:t>却只有</a:t>
            </a:r>
            <a:r>
              <a:rPr lang="en-US" altLang="zh-CN" dirty="0" smtClean="0">
                <a:solidFill>
                  <a:srgbClr val="FF0000"/>
                </a:solidFill>
              </a:rPr>
              <a:t>10Kbps</a:t>
            </a:r>
          </a:p>
          <a:p>
            <a:pPr>
              <a:defRPr/>
            </a:pPr>
            <a:r>
              <a:rPr lang="zh-CN" altLang="en-US" dirty="0" smtClean="0"/>
              <a:t>一般公平原则（若没有明确要求）</a:t>
            </a:r>
          </a:p>
          <a:p>
            <a:pPr lvl="1">
              <a:defRPr/>
            </a:pPr>
            <a:r>
              <a:rPr lang="zh-CN" altLang="en-US" dirty="0" smtClean="0"/>
              <a:t>当某条特别链路中存在几个流时，对接收</a:t>
            </a:r>
            <a:r>
              <a:rPr lang="zh-CN" altLang="en-US" dirty="0" smtClean="0">
                <a:solidFill>
                  <a:srgbClr val="FF0000"/>
                </a:solidFill>
              </a:rPr>
              <a:t>每个流都应该有相等的带宽</a:t>
            </a:r>
            <a:r>
              <a:rPr lang="zh-CN" altLang="en-US" dirty="0" smtClean="0"/>
              <a:t>（平均主义）</a:t>
            </a:r>
          </a:p>
        </p:txBody>
      </p:sp>
    </p:spTree>
  </p:cSld>
  <p:clrMapOvr>
    <a:masterClrMapping/>
  </p:clrMapOvr>
  <p:transition spd="med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公平的定义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71625"/>
            <a:ext cx="8929687" cy="2438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假设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公平分享带宽就是带宽相等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即使不预约情况下，</a:t>
            </a:r>
            <a:r>
              <a:rPr lang="zh-CN" altLang="en-US" dirty="0" smtClean="0">
                <a:solidFill>
                  <a:srgbClr val="FF0000"/>
                </a:solidFill>
              </a:rPr>
              <a:t>平均分配</a:t>
            </a:r>
            <a:r>
              <a:rPr lang="zh-CN" altLang="en-US" dirty="0" smtClean="0"/>
              <a:t>也不等于</a:t>
            </a:r>
            <a:r>
              <a:rPr lang="zh-CN" altLang="en-US" dirty="0" smtClean="0">
                <a:solidFill>
                  <a:srgbClr val="FF0000"/>
                </a:solidFill>
              </a:rPr>
              <a:t>公平分配</a:t>
            </a:r>
            <a:r>
              <a:rPr lang="zh-CN" altLang="en-US" dirty="0" smtClean="0"/>
              <a:t>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是否要考虑</a:t>
            </a:r>
            <a:r>
              <a:rPr lang="zh-CN" altLang="en-US" dirty="0" smtClean="0">
                <a:solidFill>
                  <a:srgbClr val="FF0000"/>
                </a:solidFill>
              </a:rPr>
              <a:t>流的路径长度</a:t>
            </a:r>
            <a:r>
              <a:rPr lang="zh-CN" altLang="en-US" dirty="0" smtClean="0"/>
              <a:t>？如下图，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跳流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</a:t>
            </a:r>
            <a:r>
              <a:rPr lang="en-US" altLang="zh-C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跳流</a:t>
            </a:r>
            <a:r>
              <a:rPr lang="zh-CN" altLang="en-US" dirty="0" smtClean="0"/>
              <a:t>竞争时，公平性是什么？</a:t>
            </a:r>
          </a:p>
        </p:txBody>
      </p:sp>
      <p:sp>
        <p:nvSpPr>
          <p:cNvPr id="54278" name="Freeform 5"/>
          <p:cNvSpPr>
            <a:spLocks/>
          </p:cNvSpPr>
          <p:nvPr/>
        </p:nvSpPr>
        <p:spPr bwMode="auto">
          <a:xfrm>
            <a:off x="1617663" y="4419600"/>
            <a:ext cx="622300" cy="627063"/>
          </a:xfrm>
          <a:custGeom>
            <a:avLst/>
            <a:gdLst>
              <a:gd name="T0" fmla="*/ 2147483647 w 392"/>
              <a:gd name="T1" fmla="*/ 2147483647 h 395"/>
              <a:gd name="T2" fmla="*/ 2147483647 w 392"/>
              <a:gd name="T3" fmla="*/ 2147483647 h 395"/>
              <a:gd name="T4" fmla="*/ 2147483647 w 392"/>
              <a:gd name="T5" fmla="*/ 2147483647 h 395"/>
              <a:gd name="T6" fmla="*/ 2147483647 w 392"/>
              <a:gd name="T7" fmla="*/ 2147483647 h 395"/>
              <a:gd name="T8" fmla="*/ 2147483647 w 392"/>
              <a:gd name="T9" fmla="*/ 2147483647 h 395"/>
              <a:gd name="T10" fmla="*/ 2147483647 w 392"/>
              <a:gd name="T11" fmla="*/ 2147483647 h 395"/>
              <a:gd name="T12" fmla="*/ 2147483647 w 392"/>
              <a:gd name="T13" fmla="*/ 2147483647 h 395"/>
              <a:gd name="T14" fmla="*/ 2147483647 w 392"/>
              <a:gd name="T15" fmla="*/ 2147483647 h 395"/>
              <a:gd name="T16" fmla="*/ 2147483647 w 392"/>
              <a:gd name="T17" fmla="*/ 2147483647 h 395"/>
              <a:gd name="T18" fmla="*/ 2147483647 w 392"/>
              <a:gd name="T19" fmla="*/ 2147483647 h 395"/>
              <a:gd name="T20" fmla="*/ 2147483647 w 392"/>
              <a:gd name="T21" fmla="*/ 2147483647 h 395"/>
              <a:gd name="T22" fmla="*/ 2147483647 w 392"/>
              <a:gd name="T23" fmla="*/ 2147483647 h 395"/>
              <a:gd name="T24" fmla="*/ 2147483647 w 392"/>
              <a:gd name="T25" fmla="*/ 2147483647 h 395"/>
              <a:gd name="T26" fmla="*/ 2147483647 w 392"/>
              <a:gd name="T27" fmla="*/ 2147483647 h 395"/>
              <a:gd name="T28" fmla="*/ 2147483647 w 392"/>
              <a:gd name="T29" fmla="*/ 2147483647 h 395"/>
              <a:gd name="T30" fmla="*/ 2147483647 w 392"/>
              <a:gd name="T31" fmla="*/ 2147483647 h 395"/>
              <a:gd name="T32" fmla="*/ 2147483647 w 392"/>
              <a:gd name="T33" fmla="*/ 2147483647 h 395"/>
              <a:gd name="T34" fmla="*/ 2147483647 w 392"/>
              <a:gd name="T35" fmla="*/ 2147483647 h 395"/>
              <a:gd name="T36" fmla="*/ 2147483647 w 392"/>
              <a:gd name="T37" fmla="*/ 2147483647 h 395"/>
              <a:gd name="T38" fmla="*/ 2147483647 w 392"/>
              <a:gd name="T39" fmla="*/ 2147483647 h 395"/>
              <a:gd name="T40" fmla="*/ 2147483647 w 392"/>
              <a:gd name="T41" fmla="*/ 0 h 395"/>
              <a:gd name="T42" fmla="*/ 2147483647 w 392"/>
              <a:gd name="T43" fmla="*/ 2147483647 h 395"/>
              <a:gd name="T44" fmla="*/ 2147483647 w 392"/>
              <a:gd name="T45" fmla="*/ 2147483647 h 395"/>
              <a:gd name="T46" fmla="*/ 2147483647 w 392"/>
              <a:gd name="T47" fmla="*/ 2147483647 h 395"/>
              <a:gd name="T48" fmla="*/ 2147483647 w 392"/>
              <a:gd name="T49" fmla="*/ 2147483647 h 395"/>
              <a:gd name="T50" fmla="*/ 2147483647 w 392"/>
              <a:gd name="T51" fmla="*/ 2147483647 h 395"/>
              <a:gd name="T52" fmla="*/ 2147483647 w 392"/>
              <a:gd name="T53" fmla="*/ 2147483647 h 395"/>
              <a:gd name="T54" fmla="*/ 2147483647 w 392"/>
              <a:gd name="T55" fmla="*/ 2147483647 h 395"/>
              <a:gd name="T56" fmla="*/ 2147483647 w 392"/>
              <a:gd name="T57" fmla="*/ 2147483647 h 395"/>
              <a:gd name="T58" fmla="*/ 2147483647 w 392"/>
              <a:gd name="T59" fmla="*/ 2147483647 h 395"/>
              <a:gd name="T60" fmla="*/ 0 w 392"/>
              <a:gd name="T61" fmla="*/ 2147483647 h 395"/>
              <a:gd name="T62" fmla="*/ 2147483647 w 392"/>
              <a:gd name="T63" fmla="*/ 2147483647 h 395"/>
              <a:gd name="T64" fmla="*/ 2147483647 w 392"/>
              <a:gd name="T65" fmla="*/ 2147483647 h 395"/>
              <a:gd name="T66" fmla="*/ 2147483647 w 392"/>
              <a:gd name="T67" fmla="*/ 2147483647 h 395"/>
              <a:gd name="T68" fmla="*/ 2147483647 w 392"/>
              <a:gd name="T69" fmla="*/ 2147483647 h 395"/>
              <a:gd name="T70" fmla="*/ 2147483647 w 392"/>
              <a:gd name="T71" fmla="*/ 2147483647 h 395"/>
              <a:gd name="T72" fmla="*/ 2147483647 w 392"/>
              <a:gd name="T73" fmla="*/ 2147483647 h 395"/>
              <a:gd name="T74" fmla="*/ 2147483647 w 392"/>
              <a:gd name="T75" fmla="*/ 2147483647 h 395"/>
              <a:gd name="T76" fmla="*/ 2147483647 w 392"/>
              <a:gd name="T77" fmla="*/ 2147483647 h 395"/>
              <a:gd name="T78" fmla="*/ 2147483647 w 392"/>
              <a:gd name="T79" fmla="*/ 2147483647 h 395"/>
              <a:gd name="T80" fmla="*/ 2147483647 w 392"/>
              <a:gd name="T81" fmla="*/ 2147483647 h 395"/>
              <a:gd name="T82" fmla="*/ 2147483647 w 392"/>
              <a:gd name="T83" fmla="*/ 2147483647 h 3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92"/>
              <a:gd name="T127" fmla="*/ 0 h 395"/>
              <a:gd name="T128" fmla="*/ 392 w 392"/>
              <a:gd name="T129" fmla="*/ 395 h 39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92" h="395">
                <a:moveTo>
                  <a:pt x="194" y="392"/>
                </a:moveTo>
                <a:lnTo>
                  <a:pt x="227" y="392"/>
                </a:lnTo>
                <a:lnTo>
                  <a:pt x="260" y="384"/>
                </a:lnTo>
                <a:lnTo>
                  <a:pt x="285" y="373"/>
                </a:lnTo>
                <a:lnTo>
                  <a:pt x="311" y="355"/>
                </a:lnTo>
                <a:lnTo>
                  <a:pt x="337" y="337"/>
                </a:lnTo>
                <a:lnTo>
                  <a:pt x="355" y="315"/>
                </a:lnTo>
                <a:lnTo>
                  <a:pt x="370" y="289"/>
                </a:lnTo>
                <a:lnTo>
                  <a:pt x="384" y="260"/>
                </a:lnTo>
                <a:lnTo>
                  <a:pt x="392" y="231"/>
                </a:lnTo>
                <a:lnTo>
                  <a:pt x="392" y="198"/>
                </a:lnTo>
                <a:lnTo>
                  <a:pt x="392" y="165"/>
                </a:lnTo>
                <a:lnTo>
                  <a:pt x="384" y="136"/>
                </a:lnTo>
                <a:lnTo>
                  <a:pt x="370" y="106"/>
                </a:lnTo>
                <a:lnTo>
                  <a:pt x="355" y="81"/>
                </a:lnTo>
                <a:lnTo>
                  <a:pt x="337" y="59"/>
                </a:lnTo>
                <a:lnTo>
                  <a:pt x="311" y="37"/>
                </a:lnTo>
                <a:lnTo>
                  <a:pt x="285" y="22"/>
                </a:lnTo>
                <a:lnTo>
                  <a:pt x="260" y="11"/>
                </a:lnTo>
                <a:lnTo>
                  <a:pt x="227" y="4"/>
                </a:lnTo>
                <a:lnTo>
                  <a:pt x="197" y="0"/>
                </a:lnTo>
                <a:lnTo>
                  <a:pt x="164" y="4"/>
                </a:lnTo>
                <a:lnTo>
                  <a:pt x="135" y="11"/>
                </a:lnTo>
                <a:lnTo>
                  <a:pt x="106" y="22"/>
                </a:lnTo>
                <a:lnTo>
                  <a:pt x="80" y="37"/>
                </a:lnTo>
                <a:lnTo>
                  <a:pt x="58" y="59"/>
                </a:lnTo>
                <a:lnTo>
                  <a:pt x="36" y="81"/>
                </a:lnTo>
                <a:lnTo>
                  <a:pt x="22" y="106"/>
                </a:lnTo>
                <a:lnTo>
                  <a:pt x="11" y="136"/>
                </a:lnTo>
                <a:lnTo>
                  <a:pt x="3" y="165"/>
                </a:lnTo>
                <a:lnTo>
                  <a:pt x="0" y="198"/>
                </a:lnTo>
                <a:lnTo>
                  <a:pt x="3" y="231"/>
                </a:lnTo>
                <a:lnTo>
                  <a:pt x="11" y="260"/>
                </a:lnTo>
                <a:lnTo>
                  <a:pt x="22" y="289"/>
                </a:lnTo>
                <a:lnTo>
                  <a:pt x="36" y="315"/>
                </a:lnTo>
                <a:lnTo>
                  <a:pt x="58" y="337"/>
                </a:lnTo>
                <a:lnTo>
                  <a:pt x="80" y="355"/>
                </a:lnTo>
                <a:lnTo>
                  <a:pt x="106" y="373"/>
                </a:lnTo>
                <a:lnTo>
                  <a:pt x="135" y="384"/>
                </a:lnTo>
                <a:lnTo>
                  <a:pt x="164" y="392"/>
                </a:lnTo>
                <a:lnTo>
                  <a:pt x="197" y="39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79" name="Freeform 6"/>
          <p:cNvSpPr>
            <a:spLocks/>
          </p:cNvSpPr>
          <p:nvPr/>
        </p:nvSpPr>
        <p:spPr bwMode="auto">
          <a:xfrm>
            <a:off x="3402013" y="4419600"/>
            <a:ext cx="628650" cy="627063"/>
          </a:xfrm>
          <a:custGeom>
            <a:avLst/>
            <a:gdLst>
              <a:gd name="T0" fmla="*/ 2147483647 w 396"/>
              <a:gd name="T1" fmla="*/ 2147483647 h 395"/>
              <a:gd name="T2" fmla="*/ 2147483647 w 396"/>
              <a:gd name="T3" fmla="*/ 2147483647 h 395"/>
              <a:gd name="T4" fmla="*/ 2147483647 w 396"/>
              <a:gd name="T5" fmla="*/ 2147483647 h 395"/>
              <a:gd name="T6" fmla="*/ 2147483647 w 396"/>
              <a:gd name="T7" fmla="*/ 2147483647 h 395"/>
              <a:gd name="T8" fmla="*/ 2147483647 w 396"/>
              <a:gd name="T9" fmla="*/ 2147483647 h 395"/>
              <a:gd name="T10" fmla="*/ 2147483647 w 396"/>
              <a:gd name="T11" fmla="*/ 2147483647 h 395"/>
              <a:gd name="T12" fmla="*/ 2147483647 w 396"/>
              <a:gd name="T13" fmla="*/ 2147483647 h 395"/>
              <a:gd name="T14" fmla="*/ 2147483647 w 396"/>
              <a:gd name="T15" fmla="*/ 2147483647 h 395"/>
              <a:gd name="T16" fmla="*/ 2147483647 w 396"/>
              <a:gd name="T17" fmla="*/ 2147483647 h 395"/>
              <a:gd name="T18" fmla="*/ 2147483647 w 396"/>
              <a:gd name="T19" fmla="*/ 2147483647 h 395"/>
              <a:gd name="T20" fmla="*/ 2147483647 w 396"/>
              <a:gd name="T21" fmla="*/ 2147483647 h 395"/>
              <a:gd name="T22" fmla="*/ 2147483647 w 396"/>
              <a:gd name="T23" fmla="*/ 2147483647 h 395"/>
              <a:gd name="T24" fmla="*/ 2147483647 w 396"/>
              <a:gd name="T25" fmla="*/ 2147483647 h 395"/>
              <a:gd name="T26" fmla="*/ 2147483647 w 396"/>
              <a:gd name="T27" fmla="*/ 2147483647 h 395"/>
              <a:gd name="T28" fmla="*/ 2147483647 w 396"/>
              <a:gd name="T29" fmla="*/ 2147483647 h 395"/>
              <a:gd name="T30" fmla="*/ 2147483647 w 396"/>
              <a:gd name="T31" fmla="*/ 2147483647 h 395"/>
              <a:gd name="T32" fmla="*/ 2147483647 w 396"/>
              <a:gd name="T33" fmla="*/ 2147483647 h 395"/>
              <a:gd name="T34" fmla="*/ 2147483647 w 396"/>
              <a:gd name="T35" fmla="*/ 2147483647 h 395"/>
              <a:gd name="T36" fmla="*/ 2147483647 w 396"/>
              <a:gd name="T37" fmla="*/ 2147483647 h 395"/>
              <a:gd name="T38" fmla="*/ 2147483647 w 396"/>
              <a:gd name="T39" fmla="*/ 2147483647 h 395"/>
              <a:gd name="T40" fmla="*/ 2147483647 w 396"/>
              <a:gd name="T41" fmla="*/ 0 h 395"/>
              <a:gd name="T42" fmla="*/ 2147483647 w 396"/>
              <a:gd name="T43" fmla="*/ 2147483647 h 395"/>
              <a:gd name="T44" fmla="*/ 2147483647 w 396"/>
              <a:gd name="T45" fmla="*/ 2147483647 h 395"/>
              <a:gd name="T46" fmla="*/ 2147483647 w 396"/>
              <a:gd name="T47" fmla="*/ 2147483647 h 395"/>
              <a:gd name="T48" fmla="*/ 2147483647 w 396"/>
              <a:gd name="T49" fmla="*/ 2147483647 h 395"/>
              <a:gd name="T50" fmla="*/ 2147483647 w 396"/>
              <a:gd name="T51" fmla="*/ 2147483647 h 395"/>
              <a:gd name="T52" fmla="*/ 2147483647 w 396"/>
              <a:gd name="T53" fmla="*/ 2147483647 h 395"/>
              <a:gd name="T54" fmla="*/ 2147483647 w 396"/>
              <a:gd name="T55" fmla="*/ 2147483647 h 395"/>
              <a:gd name="T56" fmla="*/ 2147483647 w 396"/>
              <a:gd name="T57" fmla="*/ 2147483647 h 395"/>
              <a:gd name="T58" fmla="*/ 2147483647 w 396"/>
              <a:gd name="T59" fmla="*/ 2147483647 h 395"/>
              <a:gd name="T60" fmla="*/ 0 w 396"/>
              <a:gd name="T61" fmla="*/ 2147483647 h 395"/>
              <a:gd name="T62" fmla="*/ 2147483647 w 396"/>
              <a:gd name="T63" fmla="*/ 2147483647 h 395"/>
              <a:gd name="T64" fmla="*/ 2147483647 w 396"/>
              <a:gd name="T65" fmla="*/ 2147483647 h 395"/>
              <a:gd name="T66" fmla="*/ 2147483647 w 396"/>
              <a:gd name="T67" fmla="*/ 2147483647 h 395"/>
              <a:gd name="T68" fmla="*/ 2147483647 w 396"/>
              <a:gd name="T69" fmla="*/ 2147483647 h 395"/>
              <a:gd name="T70" fmla="*/ 2147483647 w 396"/>
              <a:gd name="T71" fmla="*/ 2147483647 h 395"/>
              <a:gd name="T72" fmla="*/ 2147483647 w 396"/>
              <a:gd name="T73" fmla="*/ 2147483647 h 395"/>
              <a:gd name="T74" fmla="*/ 2147483647 w 396"/>
              <a:gd name="T75" fmla="*/ 2147483647 h 395"/>
              <a:gd name="T76" fmla="*/ 2147483647 w 396"/>
              <a:gd name="T77" fmla="*/ 2147483647 h 395"/>
              <a:gd name="T78" fmla="*/ 2147483647 w 396"/>
              <a:gd name="T79" fmla="*/ 2147483647 h 395"/>
              <a:gd name="T80" fmla="*/ 2147483647 w 396"/>
              <a:gd name="T81" fmla="*/ 2147483647 h 395"/>
              <a:gd name="T82" fmla="*/ 2147483647 w 396"/>
              <a:gd name="T83" fmla="*/ 2147483647 h 3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96"/>
              <a:gd name="T127" fmla="*/ 0 h 395"/>
              <a:gd name="T128" fmla="*/ 396 w 396"/>
              <a:gd name="T129" fmla="*/ 395 h 39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96" h="395">
                <a:moveTo>
                  <a:pt x="198" y="392"/>
                </a:moveTo>
                <a:lnTo>
                  <a:pt x="231" y="392"/>
                </a:lnTo>
                <a:lnTo>
                  <a:pt x="260" y="384"/>
                </a:lnTo>
                <a:lnTo>
                  <a:pt x="290" y="373"/>
                </a:lnTo>
                <a:lnTo>
                  <a:pt x="315" y="355"/>
                </a:lnTo>
                <a:lnTo>
                  <a:pt x="337" y="337"/>
                </a:lnTo>
                <a:lnTo>
                  <a:pt x="356" y="315"/>
                </a:lnTo>
                <a:lnTo>
                  <a:pt x="374" y="289"/>
                </a:lnTo>
                <a:lnTo>
                  <a:pt x="385" y="260"/>
                </a:lnTo>
                <a:lnTo>
                  <a:pt x="392" y="231"/>
                </a:lnTo>
                <a:lnTo>
                  <a:pt x="396" y="198"/>
                </a:lnTo>
                <a:lnTo>
                  <a:pt x="392" y="165"/>
                </a:lnTo>
                <a:lnTo>
                  <a:pt x="385" y="136"/>
                </a:lnTo>
                <a:lnTo>
                  <a:pt x="374" y="106"/>
                </a:lnTo>
                <a:lnTo>
                  <a:pt x="356" y="81"/>
                </a:lnTo>
                <a:lnTo>
                  <a:pt x="337" y="59"/>
                </a:lnTo>
                <a:lnTo>
                  <a:pt x="315" y="37"/>
                </a:lnTo>
                <a:lnTo>
                  <a:pt x="290" y="22"/>
                </a:lnTo>
                <a:lnTo>
                  <a:pt x="260" y="11"/>
                </a:lnTo>
                <a:lnTo>
                  <a:pt x="231" y="4"/>
                </a:lnTo>
                <a:lnTo>
                  <a:pt x="198" y="0"/>
                </a:lnTo>
                <a:lnTo>
                  <a:pt x="165" y="4"/>
                </a:lnTo>
                <a:lnTo>
                  <a:pt x="136" y="11"/>
                </a:lnTo>
                <a:lnTo>
                  <a:pt x="106" y="22"/>
                </a:lnTo>
                <a:lnTo>
                  <a:pt x="81" y="37"/>
                </a:lnTo>
                <a:lnTo>
                  <a:pt x="59" y="59"/>
                </a:lnTo>
                <a:lnTo>
                  <a:pt x="40" y="81"/>
                </a:lnTo>
                <a:lnTo>
                  <a:pt x="22" y="106"/>
                </a:lnTo>
                <a:lnTo>
                  <a:pt x="11" y="136"/>
                </a:lnTo>
                <a:lnTo>
                  <a:pt x="4" y="165"/>
                </a:lnTo>
                <a:lnTo>
                  <a:pt x="0" y="198"/>
                </a:lnTo>
                <a:lnTo>
                  <a:pt x="4" y="231"/>
                </a:lnTo>
                <a:lnTo>
                  <a:pt x="11" y="260"/>
                </a:lnTo>
                <a:lnTo>
                  <a:pt x="22" y="289"/>
                </a:lnTo>
                <a:lnTo>
                  <a:pt x="40" y="315"/>
                </a:lnTo>
                <a:lnTo>
                  <a:pt x="59" y="337"/>
                </a:lnTo>
                <a:lnTo>
                  <a:pt x="81" y="355"/>
                </a:lnTo>
                <a:lnTo>
                  <a:pt x="106" y="373"/>
                </a:lnTo>
                <a:lnTo>
                  <a:pt x="136" y="384"/>
                </a:lnTo>
                <a:lnTo>
                  <a:pt x="165" y="392"/>
                </a:lnTo>
                <a:lnTo>
                  <a:pt x="198" y="39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0" name="Freeform 7"/>
          <p:cNvSpPr>
            <a:spLocks/>
          </p:cNvSpPr>
          <p:nvPr/>
        </p:nvSpPr>
        <p:spPr bwMode="auto">
          <a:xfrm>
            <a:off x="5181600" y="4419600"/>
            <a:ext cx="628650" cy="627063"/>
          </a:xfrm>
          <a:custGeom>
            <a:avLst/>
            <a:gdLst>
              <a:gd name="T0" fmla="*/ 2147483647 w 396"/>
              <a:gd name="T1" fmla="*/ 2147483647 h 395"/>
              <a:gd name="T2" fmla="*/ 2147483647 w 396"/>
              <a:gd name="T3" fmla="*/ 2147483647 h 395"/>
              <a:gd name="T4" fmla="*/ 2147483647 w 396"/>
              <a:gd name="T5" fmla="*/ 2147483647 h 395"/>
              <a:gd name="T6" fmla="*/ 2147483647 w 396"/>
              <a:gd name="T7" fmla="*/ 2147483647 h 395"/>
              <a:gd name="T8" fmla="*/ 2147483647 w 396"/>
              <a:gd name="T9" fmla="*/ 2147483647 h 395"/>
              <a:gd name="T10" fmla="*/ 2147483647 w 396"/>
              <a:gd name="T11" fmla="*/ 2147483647 h 395"/>
              <a:gd name="T12" fmla="*/ 2147483647 w 396"/>
              <a:gd name="T13" fmla="*/ 2147483647 h 395"/>
              <a:gd name="T14" fmla="*/ 2147483647 w 396"/>
              <a:gd name="T15" fmla="*/ 2147483647 h 395"/>
              <a:gd name="T16" fmla="*/ 2147483647 w 396"/>
              <a:gd name="T17" fmla="*/ 2147483647 h 395"/>
              <a:gd name="T18" fmla="*/ 2147483647 w 396"/>
              <a:gd name="T19" fmla="*/ 2147483647 h 395"/>
              <a:gd name="T20" fmla="*/ 2147483647 w 396"/>
              <a:gd name="T21" fmla="*/ 2147483647 h 395"/>
              <a:gd name="T22" fmla="*/ 2147483647 w 396"/>
              <a:gd name="T23" fmla="*/ 2147483647 h 395"/>
              <a:gd name="T24" fmla="*/ 2147483647 w 396"/>
              <a:gd name="T25" fmla="*/ 2147483647 h 395"/>
              <a:gd name="T26" fmla="*/ 2147483647 w 396"/>
              <a:gd name="T27" fmla="*/ 2147483647 h 395"/>
              <a:gd name="T28" fmla="*/ 2147483647 w 396"/>
              <a:gd name="T29" fmla="*/ 2147483647 h 395"/>
              <a:gd name="T30" fmla="*/ 2147483647 w 396"/>
              <a:gd name="T31" fmla="*/ 2147483647 h 395"/>
              <a:gd name="T32" fmla="*/ 2147483647 w 396"/>
              <a:gd name="T33" fmla="*/ 2147483647 h 395"/>
              <a:gd name="T34" fmla="*/ 2147483647 w 396"/>
              <a:gd name="T35" fmla="*/ 2147483647 h 395"/>
              <a:gd name="T36" fmla="*/ 2147483647 w 396"/>
              <a:gd name="T37" fmla="*/ 2147483647 h 395"/>
              <a:gd name="T38" fmla="*/ 2147483647 w 396"/>
              <a:gd name="T39" fmla="*/ 2147483647 h 395"/>
              <a:gd name="T40" fmla="*/ 2147483647 w 396"/>
              <a:gd name="T41" fmla="*/ 0 h 395"/>
              <a:gd name="T42" fmla="*/ 2147483647 w 396"/>
              <a:gd name="T43" fmla="*/ 2147483647 h 395"/>
              <a:gd name="T44" fmla="*/ 2147483647 w 396"/>
              <a:gd name="T45" fmla="*/ 2147483647 h 395"/>
              <a:gd name="T46" fmla="*/ 2147483647 w 396"/>
              <a:gd name="T47" fmla="*/ 2147483647 h 395"/>
              <a:gd name="T48" fmla="*/ 2147483647 w 396"/>
              <a:gd name="T49" fmla="*/ 2147483647 h 395"/>
              <a:gd name="T50" fmla="*/ 2147483647 w 396"/>
              <a:gd name="T51" fmla="*/ 2147483647 h 395"/>
              <a:gd name="T52" fmla="*/ 2147483647 w 396"/>
              <a:gd name="T53" fmla="*/ 2147483647 h 395"/>
              <a:gd name="T54" fmla="*/ 2147483647 w 396"/>
              <a:gd name="T55" fmla="*/ 2147483647 h 395"/>
              <a:gd name="T56" fmla="*/ 2147483647 w 396"/>
              <a:gd name="T57" fmla="*/ 2147483647 h 395"/>
              <a:gd name="T58" fmla="*/ 2147483647 w 396"/>
              <a:gd name="T59" fmla="*/ 2147483647 h 395"/>
              <a:gd name="T60" fmla="*/ 0 w 396"/>
              <a:gd name="T61" fmla="*/ 2147483647 h 395"/>
              <a:gd name="T62" fmla="*/ 2147483647 w 396"/>
              <a:gd name="T63" fmla="*/ 2147483647 h 395"/>
              <a:gd name="T64" fmla="*/ 2147483647 w 396"/>
              <a:gd name="T65" fmla="*/ 2147483647 h 395"/>
              <a:gd name="T66" fmla="*/ 2147483647 w 396"/>
              <a:gd name="T67" fmla="*/ 2147483647 h 395"/>
              <a:gd name="T68" fmla="*/ 2147483647 w 396"/>
              <a:gd name="T69" fmla="*/ 2147483647 h 395"/>
              <a:gd name="T70" fmla="*/ 2147483647 w 396"/>
              <a:gd name="T71" fmla="*/ 2147483647 h 395"/>
              <a:gd name="T72" fmla="*/ 2147483647 w 396"/>
              <a:gd name="T73" fmla="*/ 2147483647 h 395"/>
              <a:gd name="T74" fmla="*/ 2147483647 w 396"/>
              <a:gd name="T75" fmla="*/ 2147483647 h 395"/>
              <a:gd name="T76" fmla="*/ 2147483647 w 396"/>
              <a:gd name="T77" fmla="*/ 2147483647 h 395"/>
              <a:gd name="T78" fmla="*/ 2147483647 w 396"/>
              <a:gd name="T79" fmla="*/ 2147483647 h 395"/>
              <a:gd name="T80" fmla="*/ 2147483647 w 396"/>
              <a:gd name="T81" fmla="*/ 2147483647 h 395"/>
              <a:gd name="T82" fmla="*/ 2147483647 w 396"/>
              <a:gd name="T83" fmla="*/ 2147483647 h 3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96"/>
              <a:gd name="T127" fmla="*/ 0 h 395"/>
              <a:gd name="T128" fmla="*/ 396 w 396"/>
              <a:gd name="T129" fmla="*/ 395 h 39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96" h="395">
                <a:moveTo>
                  <a:pt x="198" y="392"/>
                </a:moveTo>
                <a:lnTo>
                  <a:pt x="231" y="392"/>
                </a:lnTo>
                <a:lnTo>
                  <a:pt x="260" y="384"/>
                </a:lnTo>
                <a:lnTo>
                  <a:pt x="290" y="373"/>
                </a:lnTo>
                <a:lnTo>
                  <a:pt x="315" y="355"/>
                </a:lnTo>
                <a:lnTo>
                  <a:pt x="337" y="337"/>
                </a:lnTo>
                <a:lnTo>
                  <a:pt x="359" y="315"/>
                </a:lnTo>
                <a:lnTo>
                  <a:pt x="374" y="289"/>
                </a:lnTo>
                <a:lnTo>
                  <a:pt x="385" y="260"/>
                </a:lnTo>
                <a:lnTo>
                  <a:pt x="392" y="231"/>
                </a:lnTo>
                <a:lnTo>
                  <a:pt x="396" y="198"/>
                </a:lnTo>
                <a:lnTo>
                  <a:pt x="392" y="165"/>
                </a:lnTo>
                <a:lnTo>
                  <a:pt x="385" y="136"/>
                </a:lnTo>
                <a:lnTo>
                  <a:pt x="374" y="106"/>
                </a:lnTo>
                <a:lnTo>
                  <a:pt x="359" y="81"/>
                </a:lnTo>
                <a:lnTo>
                  <a:pt x="337" y="59"/>
                </a:lnTo>
                <a:lnTo>
                  <a:pt x="315" y="37"/>
                </a:lnTo>
                <a:lnTo>
                  <a:pt x="290" y="22"/>
                </a:lnTo>
                <a:lnTo>
                  <a:pt x="260" y="11"/>
                </a:lnTo>
                <a:lnTo>
                  <a:pt x="231" y="4"/>
                </a:lnTo>
                <a:lnTo>
                  <a:pt x="198" y="0"/>
                </a:lnTo>
                <a:lnTo>
                  <a:pt x="169" y="4"/>
                </a:lnTo>
                <a:lnTo>
                  <a:pt x="136" y="11"/>
                </a:lnTo>
                <a:lnTo>
                  <a:pt x="110" y="22"/>
                </a:lnTo>
                <a:lnTo>
                  <a:pt x="81" y="37"/>
                </a:lnTo>
                <a:lnTo>
                  <a:pt x="59" y="59"/>
                </a:lnTo>
                <a:lnTo>
                  <a:pt x="40" y="81"/>
                </a:lnTo>
                <a:lnTo>
                  <a:pt x="22" y="106"/>
                </a:lnTo>
                <a:lnTo>
                  <a:pt x="11" y="136"/>
                </a:lnTo>
                <a:lnTo>
                  <a:pt x="4" y="165"/>
                </a:lnTo>
                <a:lnTo>
                  <a:pt x="0" y="198"/>
                </a:lnTo>
                <a:lnTo>
                  <a:pt x="4" y="231"/>
                </a:lnTo>
                <a:lnTo>
                  <a:pt x="11" y="260"/>
                </a:lnTo>
                <a:lnTo>
                  <a:pt x="22" y="289"/>
                </a:lnTo>
                <a:lnTo>
                  <a:pt x="40" y="315"/>
                </a:lnTo>
                <a:lnTo>
                  <a:pt x="59" y="337"/>
                </a:lnTo>
                <a:lnTo>
                  <a:pt x="81" y="355"/>
                </a:lnTo>
                <a:lnTo>
                  <a:pt x="110" y="373"/>
                </a:lnTo>
                <a:lnTo>
                  <a:pt x="136" y="384"/>
                </a:lnTo>
                <a:lnTo>
                  <a:pt x="169" y="392"/>
                </a:lnTo>
                <a:lnTo>
                  <a:pt x="198" y="39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1" name="Freeform 8"/>
          <p:cNvSpPr>
            <a:spLocks/>
          </p:cNvSpPr>
          <p:nvPr/>
        </p:nvSpPr>
        <p:spPr bwMode="auto">
          <a:xfrm>
            <a:off x="6967538" y="4419600"/>
            <a:ext cx="622300" cy="627063"/>
          </a:xfrm>
          <a:custGeom>
            <a:avLst/>
            <a:gdLst>
              <a:gd name="T0" fmla="*/ 2147483647 w 392"/>
              <a:gd name="T1" fmla="*/ 2147483647 h 395"/>
              <a:gd name="T2" fmla="*/ 2147483647 w 392"/>
              <a:gd name="T3" fmla="*/ 2147483647 h 395"/>
              <a:gd name="T4" fmla="*/ 2147483647 w 392"/>
              <a:gd name="T5" fmla="*/ 2147483647 h 395"/>
              <a:gd name="T6" fmla="*/ 2147483647 w 392"/>
              <a:gd name="T7" fmla="*/ 2147483647 h 395"/>
              <a:gd name="T8" fmla="*/ 2147483647 w 392"/>
              <a:gd name="T9" fmla="*/ 2147483647 h 395"/>
              <a:gd name="T10" fmla="*/ 2147483647 w 392"/>
              <a:gd name="T11" fmla="*/ 2147483647 h 395"/>
              <a:gd name="T12" fmla="*/ 2147483647 w 392"/>
              <a:gd name="T13" fmla="*/ 2147483647 h 395"/>
              <a:gd name="T14" fmla="*/ 2147483647 w 392"/>
              <a:gd name="T15" fmla="*/ 2147483647 h 395"/>
              <a:gd name="T16" fmla="*/ 2147483647 w 392"/>
              <a:gd name="T17" fmla="*/ 2147483647 h 395"/>
              <a:gd name="T18" fmla="*/ 2147483647 w 392"/>
              <a:gd name="T19" fmla="*/ 2147483647 h 395"/>
              <a:gd name="T20" fmla="*/ 2147483647 w 392"/>
              <a:gd name="T21" fmla="*/ 2147483647 h 395"/>
              <a:gd name="T22" fmla="*/ 2147483647 w 392"/>
              <a:gd name="T23" fmla="*/ 2147483647 h 395"/>
              <a:gd name="T24" fmla="*/ 2147483647 w 392"/>
              <a:gd name="T25" fmla="*/ 2147483647 h 395"/>
              <a:gd name="T26" fmla="*/ 2147483647 w 392"/>
              <a:gd name="T27" fmla="*/ 2147483647 h 395"/>
              <a:gd name="T28" fmla="*/ 2147483647 w 392"/>
              <a:gd name="T29" fmla="*/ 2147483647 h 395"/>
              <a:gd name="T30" fmla="*/ 2147483647 w 392"/>
              <a:gd name="T31" fmla="*/ 2147483647 h 395"/>
              <a:gd name="T32" fmla="*/ 2147483647 w 392"/>
              <a:gd name="T33" fmla="*/ 2147483647 h 395"/>
              <a:gd name="T34" fmla="*/ 2147483647 w 392"/>
              <a:gd name="T35" fmla="*/ 2147483647 h 395"/>
              <a:gd name="T36" fmla="*/ 2147483647 w 392"/>
              <a:gd name="T37" fmla="*/ 2147483647 h 395"/>
              <a:gd name="T38" fmla="*/ 2147483647 w 392"/>
              <a:gd name="T39" fmla="*/ 2147483647 h 395"/>
              <a:gd name="T40" fmla="*/ 2147483647 w 392"/>
              <a:gd name="T41" fmla="*/ 0 h 395"/>
              <a:gd name="T42" fmla="*/ 2147483647 w 392"/>
              <a:gd name="T43" fmla="*/ 2147483647 h 395"/>
              <a:gd name="T44" fmla="*/ 2147483647 w 392"/>
              <a:gd name="T45" fmla="*/ 2147483647 h 395"/>
              <a:gd name="T46" fmla="*/ 2147483647 w 392"/>
              <a:gd name="T47" fmla="*/ 2147483647 h 395"/>
              <a:gd name="T48" fmla="*/ 2147483647 w 392"/>
              <a:gd name="T49" fmla="*/ 2147483647 h 395"/>
              <a:gd name="T50" fmla="*/ 2147483647 w 392"/>
              <a:gd name="T51" fmla="*/ 2147483647 h 395"/>
              <a:gd name="T52" fmla="*/ 2147483647 w 392"/>
              <a:gd name="T53" fmla="*/ 2147483647 h 395"/>
              <a:gd name="T54" fmla="*/ 2147483647 w 392"/>
              <a:gd name="T55" fmla="*/ 2147483647 h 395"/>
              <a:gd name="T56" fmla="*/ 2147483647 w 392"/>
              <a:gd name="T57" fmla="*/ 2147483647 h 395"/>
              <a:gd name="T58" fmla="*/ 0 w 392"/>
              <a:gd name="T59" fmla="*/ 2147483647 h 395"/>
              <a:gd name="T60" fmla="*/ 0 w 392"/>
              <a:gd name="T61" fmla="*/ 2147483647 h 395"/>
              <a:gd name="T62" fmla="*/ 0 w 392"/>
              <a:gd name="T63" fmla="*/ 2147483647 h 395"/>
              <a:gd name="T64" fmla="*/ 2147483647 w 392"/>
              <a:gd name="T65" fmla="*/ 2147483647 h 395"/>
              <a:gd name="T66" fmla="*/ 2147483647 w 392"/>
              <a:gd name="T67" fmla="*/ 2147483647 h 395"/>
              <a:gd name="T68" fmla="*/ 2147483647 w 392"/>
              <a:gd name="T69" fmla="*/ 2147483647 h 395"/>
              <a:gd name="T70" fmla="*/ 2147483647 w 392"/>
              <a:gd name="T71" fmla="*/ 2147483647 h 395"/>
              <a:gd name="T72" fmla="*/ 2147483647 w 392"/>
              <a:gd name="T73" fmla="*/ 2147483647 h 395"/>
              <a:gd name="T74" fmla="*/ 2147483647 w 392"/>
              <a:gd name="T75" fmla="*/ 2147483647 h 395"/>
              <a:gd name="T76" fmla="*/ 2147483647 w 392"/>
              <a:gd name="T77" fmla="*/ 2147483647 h 395"/>
              <a:gd name="T78" fmla="*/ 2147483647 w 392"/>
              <a:gd name="T79" fmla="*/ 2147483647 h 395"/>
              <a:gd name="T80" fmla="*/ 2147483647 w 392"/>
              <a:gd name="T81" fmla="*/ 2147483647 h 395"/>
              <a:gd name="T82" fmla="*/ 2147483647 w 392"/>
              <a:gd name="T83" fmla="*/ 2147483647 h 39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92"/>
              <a:gd name="T127" fmla="*/ 0 h 395"/>
              <a:gd name="T128" fmla="*/ 392 w 392"/>
              <a:gd name="T129" fmla="*/ 395 h 39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92" h="395">
                <a:moveTo>
                  <a:pt x="194" y="392"/>
                </a:moveTo>
                <a:lnTo>
                  <a:pt x="227" y="392"/>
                </a:lnTo>
                <a:lnTo>
                  <a:pt x="256" y="384"/>
                </a:lnTo>
                <a:lnTo>
                  <a:pt x="286" y="373"/>
                </a:lnTo>
                <a:lnTo>
                  <a:pt x="311" y="355"/>
                </a:lnTo>
                <a:lnTo>
                  <a:pt x="337" y="337"/>
                </a:lnTo>
                <a:lnTo>
                  <a:pt x="355" y="315"/>
                </a:lnTo>
                <a:lnTo>
                  <a:pt x="370" y="289"/>
                </a:lnTo>
                <a:lnTo>
                  <a:pt x="384" y="260"/>
                </a:lnTo>
                <a:lnTo>
                  <a:pt x="392" y="231"/>
                </a:lnTo>
                <a:lnTo>
                  <a:pt x="392" y="198"/>
                </a:lnTo>
                <a:lnTo>
                  <a:pt x="392" y="165"/>
                </a:lnTo>
                <a:lnTo>
                  <a:pt x="384" y="136"/>
                </a:lnTo>
                <a:lnTo>
                  <a:pt x="370" y="106"/>
                </a:lnTo>
                <a:lnTo>
                  <a:pt x="355" y="81"/>
                </a:lnTo>
                <a:lnTo>
                  <a:pt x="337" y="59"/>
                </a:lnTo>
                <a:lnTo>
                  <a:pt x="311" y="37"/>
                </a:lnTo>
                <a:lnTo>
                  <a:pt x="286" y="22"/>
                </a:lnTo>
                <a:lnTo>
                  <a:pt x="256" y="11"/>
                </a:lnTo>
                <a:lnTo>
                  <a:pt x="227" y="4"/>
                </a:lnTo>
                <a:lnTo>
                  <a:pt x="198" y="0"/>
                </a:lnTo>
                <a:lnTo>
                  <a:pt x="165" y="4"/>
                </a:lnTo>
                <a:lnTo>
                  <a:pt x="135" y="11"/>
                </a:lnTo>
                <a:lnTo>
                  <a:pt x="106" y="22"/>
                </a:lnTo>
                <a:lnTo>
                  <a:pt x="80" y="37"/>
                </a:lnTo>
                <a:lnTo>
                  <a:pt x="55" y="59"/>
                </a:lnTo>
                <a:lnTo>
                  <a:pt x="36" y="81"/>
                </a:lnTo>
                <a:lnTo>
                  <a:pt x="22" y="106"/>
                </a:lnTo>
                <a:lnTo>
                  <a:pt x="7" y="136"/>
                </a:lnTo>
                <a:lnTo>
                  <a:pt x="0" y="165"/>
                </a:lnTo>
                <a:lnTo>
                  <a:pt x="0" y="198"/>
                </a:lnTo>
                <a:lnTo>
                  <a:pt x="0" y="231"/>
                </a:lnTo>
                <a:lnTo>
                  <a:pt x="7" y="260"/>
                </a:lnTo>
                <a:lnTo>
                  <a:pt x="22" y="289"/>
                </a:lnTo>
                <a:lnTo>
                  <a:pt x="36" y="315"/>
                </a:lnTo>
                <a:lnTo>
                  <a:pt x="55" y="337"/>
                </a:lnTo>
                <a:lnTo>
                  <a:pt x="80" y="355"/>
                </a:lnTo>
                <a:lnTo>
                  <a:pt x="106" y="373"/>
                </a:lnTo>
                <a:lnTo>
                  <a:pt x="135" y="384"/>
                </a:lnTo>
                <a:lnTo>
                  <a:pt x="165" y="392"/>
                </a:lnTo>
                <a:lnTo>
                  <a:pt x="198" y="39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9"/>
          <p:cNvSpPr>
            <a:spLocks noChangeShapeType="1"/>
          </p:cNvSpPr>
          <p:nvPr/>
        </p:nvSpPr>
        <p:spPr bwMode="auto">
          <a:xfrm>
            <a:off x="838200" y="4646613"/>
            <a:ext cx="7367588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3" name="Freeform 10"/>
          <p:cNvSpPr>
            <a:spLocks/>
          </p:cNvSpPr>
          <p:nvPr/>
        </p:nvSpPr>
        <p:spPr bwMode="auto">
          <a:xfrm>
            <a:off x="8177213" y="4611688"/>
            <a:ext cx="133350" cy="69850"/>
          </a:xfrm>
          <a:custGeom>
            <a:avLst/>
            <a:gdLst>
              <a:gd name="T0" fmla="*/ 0 w 84"/>
              <a:gd name="T1" fmla="*/ 2147483647 h 44"/>
              <a:gd name="T2" fmla="*/ 2147483647 w 84"/>
              <a:gd name="T3" fmla="*/ 2147483647 h 44"/>
              <a:gd name="T4" fmla="*/ 2147483647 w 84"/>
              <a:gd name="T5" fmla="*/ 0 h 44"/>
              <a:gd name="T6" fmla="*/ 2147483647 w 84"/>
              <a:gd name="T7" fmla="*/ 2147483647 h 44"/>
              <a:gd name="T8" fmla="*/ 2147483647 w 84"/>
              <a:gd name="T9" fmla="*/ 2147483647 h 44"/>
              <a:gd name="T10" fmla="*/ 0 w 84"/>
              <a:gd name="T11" fmla="*/ 2147483647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"/>
              <a:gd name="T19" fmla="*/ 0 h 44"/>
              <a:gd name="T20" fmla="*/ 84 w 84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" h="44">
                <a:moveTo>
                  <a:pt x="0" y="44"/>
                </a:moveTo>
                <a:lnTo>
                  <a:pt x="84" y="22"/>
                </a:lnTo>
                <a:lnTo>
                  <a:pt x="3" y="0"/>
                </a:lnTo>
                <a:lnTo>
                  <a:pt x="3" y="44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4" name="Freeform 11"/>
          <p:cNvSpPr>
            <a:spLocks/>
          </p:cNvSpPr>
          <p:nvPr/>
        </p:nvSpPr>
        <p:spPr bwMode="auto">
          <a:xfrm>
            <a:off x="2012950" y="4826000"/>
            <a:ext cx="1633538" cy="900113"/>
          </a:xfrm>
          <a:custGeom>
            <a:avLst/>
            <a:gdLst>
              <a:gd name="T0" fmla="*/ 0 w 1029"/>
              <a:gd name="T1" fmla="*/ 2147483647 h 567"/>
              <a:gd name="T2" fmla="*/ 2147483647 w 1029"/>
              <a:gd name="T3" fmla="*/ 2147483647 h 567"/>
              <a:gd name="T4" fmla="*/ 2147483647 w 1029"/>
              <a:gd name="T5" fmla="*/ 0 h 567"/>
              <a:gd name="T6" fmla="*/ 2147483647 w 1029"/>
              <a:gd name="T7" fmla="*/ 0 h 567"/>
              <a:gd name="T8" fmla="*/ 2147483647 w 1029"/>
              <a:gd name="T9" fmla="*/ 2147483647 h 567"/>
              <a:gd name="T10" fmla="*/ 2147483647 w 1029"/>
              <a:gd name="T11" fmla="*/ 2147483647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9"/>
              <a:gd name="T19" fmla="*/ 0 h 567"/>
              <a:gd name="T20" fmla="*/ 1029 w 1029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9" h="567">
                <a:moveTo>
                  <a:pt x="0" y="567"/>
                </a:moveTo>
                <a:lnTo>
                  <a:pt x="3" y="44"/>
                </a:lnTo>
                <a:lnTo>
                  <a:pt x="44" y="0"/>
                </a:lnTo>
                <a:lnTo>
                  <a:pt x="970" y="0"/>
                </a:lnTo>
                <a:lnTo>
                  <a:pt x="1029" y="44"/>
                </a:lnTo>
                <a:lnTo>
                  <a:pt x="1029" y="487"/>
                </a:lnTo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5" name="Freeform 12"/>
          <p:cNvSpPr>
            <a:spLocks/>
          </p:cNvSpPr>
          <p:nvPr/>
        </p:nvSpPr>
        <p:spPr bwMode="auto">
          <a:xfrm>
            <a:off x="3611563" y="5575300"/>
            <a:ext cx="69850" cy="133350"/>
          </a:xfrm>
          <a:custGeom>
            <a:avLst/>
            <a:gdLst>
              <a:gd name="T0" fmla="*/ 0 w 44"/>
              <a:gd name="T1" fmla="*/ 0 h 84"/>
              <a:gd name="T2" fmla="*/ 2147483647 w 44"/>
              <a:gd name="T3" fmla="*/ 2147483647 h 84"/>
              <a:gd name="T4" fmla="*/ 2147483647 w 44"/>
              <a:gd name="T5" fmla="*/ 2147483647 h 84"/>
              <a:gd name="T6" fmla="*/ 0 w 44"/>
              <a:gd name="T7" fmla="*/ 2147483647 h 84"/>
              <a:gd name="T8" fmla="*/ 0 w 44"/>
              <a:gd name="T9" fmla="*/ 2147483647 h 84"/>
              <a:gd name="T10" fmla="*/ 0 w 44"/>
              <a:gd name="T11" fmla="*/ 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"/>
              <a:gd name="T19" fmla="*/ 0 h 84"/>
              <a:gd name="T20" fmla="*/ 44 w 44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" h="84">
                <a:moveTo>
                  <a:pt x="0" y="0"/>
                </a:moveTo>
                <a:lnTo>
                  <a:pt x="22" y="84"/>
                </a:lnTo>
                <a:lnTo>
                  <a:pt x="4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6" name="Freeform 13"/>
          <p:cNvSpPr>
            <a:spLocks/>
          </p:cNvSpPr>
          <p:nvPr/>
        </p:nvSpPr>
        <p:spPr bwMode="auto">
          <a:xfrm>
            <a:off x="3797300" y="4826000"/>
            <a:ext cx="1635125" cy="900113"/>
          </a:xfrm>
          <a:custGeom>
            <a:avLst/>
            <a:gdLst>
              <a:gd name="T0" fmla="*/ 0 w 1030"/>
              <a:gd name="T1" fmla="*/ 2147483647 h 567"/>
              <a:gd name="T2" fmla="*/ 0 w 1030"/>
              <a:gd name="T3" fmla="*/ 2147483647 h 567"/>
              <a:gd name="T4" fmla="*/ 2147483647 w 1030"/>
              <a:gd name="T5" fmla="*/ 0 h 567"/>
              <a:gd name="T6" fmla="*/ 2147483647 w 1030"/>
              <a:gd name="T7" fmla="*/ 0 h 567"/>
              <a:gd name="T8" fmla="*/ 2147483647 w 1030"/>
              <a:gd name="T9" fmla="*/ 2147483647 h 567"/>
              <a:gd name="T10" fmla="*/ 2147483647 w 1030"/>
              <a:gd name="T11" fmla="*/ 2147483647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0"/>
              <a:gd name="T19" fmla="*/ 0 h 567"/>
              <a:gd name="T20" fmla="*/ 1030 w 1030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0" h="567">
                <a:moveTo>
                  <a:pt x="0" y="567"/>
                </a:moveTo>
                <a:lnTo>
                  <a:pt x="0" y="44"/>
                </a:lnTo>
                <a:lnTo>
                  <a:pt x="41" y="0"/>
                </a:lnTo>
                <a:lnTo>
                  <a:pt x="971" y="0"/>
                </a:lnTo>
                <a:lnTo>
                  <a:pt x="1030" y="44"/>
                </a:lnTo>
                <a:lnTo>
                  <a:pt x="1030" y="487"/>
                </a:lnTo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7" name="Freeform 14"/>
          <p:cNvSpPr>
            <a:spLocks/>
          </p:cNvSpPr>
          <p:nvPr/>
        </p:nvSpPr>
        <p:spPr bwMode="auto">
          <a:xfrm>
            <a:off x="5391150" y="5575300"/>
            <a:ext cx="76200" cy="133350"/>
          </a:xfrm>
          <a:custGeom>
            <a:avLst/>
            <a:gdLst>
              <a:gd name="T0" fmla="*/ 0 w 48"/>
              <a:gd name="T1" fmla="*/ 0 h 84"/>
              <a:gd name="T2" fmla="*/ 2147483647 w 48"/>
              <a:gd name="T3" fmla="*/ 2147483647 h 84"/>
              <a:gd name="T4" fmla="*/ 2147483647 w 48"/>
              <a:gd name="T5" fmla="*/ 2147483647 h 84"/>
              <a:gd name="T6" fmla="*/ 2147483647 w 48"/>
              <a:gd name="T7" fmla="*/ 2147483647 h 84"/>
              <a:gd name="T8" fmla="*/ 2147483647 w 48"/>
              <a:gd name="T9" fmla="*/ 2147483647 h 84"/>
              <a:gd name="T10" fmla="*/ 0 w 48"/>
              <a:gd name="T11" fmla="*/ 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84"/>
              <a:gd name="T20" fmla="*/ 48 w 48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84">
                <a:moveTo>
                  <a:pt x="0" y="0"/>
                </a:moveTo>
                <a:lnTo>
                  <a:pt x="26" y="84"/>
                </a:lnTo>
                <a:lnTo>
                  <a:pt x="48" y="4"/>
                </a:lnTo>
                <a:lnTo>
                  <a:pt x="4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8" name="Freeform 15"/>
          <p:cNvSpPr>
            <a:spLocks/>
          </p:cNvSpPr>
          <p:nvPr/>
        </p:nvSpPr>
        <p:spPr bwMode="auto">
          <a:xfrm>
            <a:off x="5576888" y="4826000"/>
            <a:ext cx="1635125" cy="900113"/>
          </a:xfrm>
          <a:custGeom>
            <a:avLst/>
            <a:gdLst>
              <a:gd name="T0" fmla="*/ 0 w 1030"/>
              <a:gd name="T1" fmla="*/ 2147483647 h 567"/>
              <a:gd name="T2" fmla="*/ 0 w 1030"/>
              <a:gd name="T3" fmla="*/ 2147483647 h 567"/>
              <a:gd name="T4" fmla="*/ 2147483647 w 1030"/>
              <a:gd name="T5" fmla="*/ 0 h 567"/>
              <a:gd name="T6" fmla="*/ 2147483647 w 1030"/>
              <a:gd name="T7" fmla="*/ 0 h 567"/>
              <a:gd name="T8" fmla="*/ 2147483647 w 1030"/>
              <a:gd name="T9" fmla="*/ 2147483647 h 567"/>
              <a:gd name="T10" fmla="*/ 2147483647 w 1030"/>
              <a:gd name="T11" fmla="*/ 2147483647 h 5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0"/>
              <a:gd name="T19" fmla="*/ 0 h 567"/>
              <a:gd name="T20" fmla="*/ 1030 w 1030"/>
              <a:gd name="T21" fmla="*/ 567 h 56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0" h="567">
                <a:moveTo>
                  <a:pt x="0" y="567"/>
                </a:moveTo>
                <a:lnTo>
                  <a:pt x="0" y="44"/>
                </a:lnTo>
                <a:lnTo>
                  <a:pt x="41" y="0"/>
                </a:lnTo>
                <a:lnTo>
                  <a:pt x="971" y="0"/>
                </a:lnTo>
                <a:lnTo>
                  <a:pt x="1030" y="44"/>
                </a:lnTo>
                <a:lnTo>
                  <a:pt x="1030" y="487"/>
                </a:lnTo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9" name="Freeform 16"/>
          <p:cNvSpPr>
            <a:spLocks/>
          </p:cNvSpPr>
          <p:nvPr/>
        </p:nvSpPr>
        <p:spPr bwMode="auto">
          <a:xfrm>
            <a:off x="7170738" y="5575300"/>
            <a:ext cx="76200" cy="133350"/>
          </a:xfrm>
          <a:custGeom>
            <a:avLst/>
            <a:gdLst>
              <a:gd name="T0" fmla="*/ 0 w 48"/>
              <a:gd name="T1" fmla="*/ 0 h 84"/>
              <a:gd name="T2" fmla="*/ 2147483647 w 48"/>
              <a:gd name="T3" fmla="*/ 2147483647 h 84"/>
              <a:gd name="T4" fmla="*/ 2147483647 w 48"/>
              <a:gd name="T5" fmla="*/ 2147483647 h 84"/>
              <a:gd name="T6" fmla="*/ 2147483647 w 48"/>
              <a:gd name="T7" fmla="*/ 2147483647 h 84"/>
              <a:gd name="T8" fmla="*/ 2147483647 w 48"/>
              <a:gd name="T9" fmla="*/ 2147483647 h 84"/>
              <a:gd name="T10" fmla="*/ 0 w 48"/>
              <a:gd name="T11" fmla="*/ 0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84"/>
              <a:gd name="T20" fmla="*/ 48 w 48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84">
                <a:moveTo>
                  <a:pt x="0" y="0"/>
                </a:moveTo>
                <a:lnTo>
                  <a:pt x="26" y="84"/>
                </a:lnTo>
                <a:lnTo>
                  <a:pt x="48" y="4"/>
                </a:lnTo>
                <a:lnTo>
                  <a:pt x="4" y="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Raj Jain </a:t>
            </a:r>
            <a:r>
              <a:rPr lang="zh-CN" altLang="en-US" dirty="0" smtClean="0"/>
              <a:t>公平</a:t>
            </a:r>
            <a:r>
              <a:rPr lang="zh-CN" altLang="en-US" dirty="0" smtClean="0">
                <a:solidFill>
                  <a:srgbClr val="FF0000"/>
                </a:solidFill>
              </a:rPr>
              <a:t>指数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71563"/>
            <a:ext cx="8153400" cy="12192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假设公平性是指</a:t>
            </a:r>
            <a:r>
              <a:rPr lang="zh-CN" altLang="en-US" sz="2400" dirty="0" smtClean="0">
                <a:solidFill>
                  <a:srgbClr val="FF0000"/>
                </a:solidFill>
              </a:rPr>
              <a:t>带宽相等</a:t>
            </a:r>
            <a:r>
              <a:rPr lang="zh-CN" altLang="en-US" sz="2400" dirty="0" smtClean="0"/>
              <a:t>且所有</a:t>
            </a:r>
            <a:r>
              <a:rPr lang="zh-CN" altLang="en-US" sz="2400" dirty="0" smtClean="0">
                <a:solidFill>
                  <a:srgbClr val="FF0000"/>
                </a:solidFill>
              </a:rPr>
              <a:t>通道长度相等</a:t>
            </a:r>
            <a:r>
              <a:rPr lang="zh-CN" altLang="en-US" sz="2400" dirty="0" smtClean="0"/>
              <a:t>，给定一组流的吞吐量（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</a:t>
            </a:r>
            <a:r>
              <a:rPr lang="en-US" altLang="zh-CN" sz="2400" dirty="0" smtClean="0">
                <a:latin typeface="Times New Roman"/>
              </a:rPr>
              <a:t>…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用单位</a:t>
            </a:r>
            <a:r>
              <a:rPr lang="en-US" altLang="zh-CN" sz="2400" dirty="0" smtClean="0"/>
              <a:t>bps</a:t>
            </a:r>
            <a:r>
              <a:rPr lang="zh-CN" altLang="en-US" sz="2400" dirty="0" smtClean="0"/>
              <a:t>测量</a:t>
            </a:r>
            <a:r>
              <a:rPr lang="en-US" altLang="zh-CN" sz="2400" dirty="0" smtClean="0"/>
              <a:t>]</a:t>
            </a:r>
          </a:p>
          <a:p>
            <a:pPr>
              <a:defRPr/>
            </a:pPr>
            <a:r>
              <a:rPr lang="zh-CN" altLang="en-US" sz="2400" dirty="0" smtClean="0"/>
              <a:t>赋予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－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的公平性指数的函数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n</a:t>
            </a:r>
            <a:r>
              <a:rPr lang="zh-CN" altLang="en-US" sz="1800" dirty="0" smtClean="0">
                <a:solidFill>
                  <a:srgbClr val="FF0000"/>
                </a:solidFill>
              </a:rPr>
              <a:t>数和之平方</a:t>
            </a:r>
            <a:r>
              <a:rPr lang="en-US" altLang="zh-CN" sz="1800" dirty="0" smtClean="0">
                <a:solidFill>
                  <a:srgbClr val="FF0000"/>
                </a:solidFill>
              </a:rPr>
              <a:t>/n</a:t>
            </a:r>
            <a:r>
              <a:rPr lang="zh-CN" altLang="en-US" sz="1800" dirty="0" smtClean="0">
                <a:solidFill>
                  <a:srgbClr val="FF0000"/>
                </a:solidFill>
              </a:rPr>
              <a:t>数平方和之</a:t>
            </a:r>
            <a:r>
              <a:rPr lang="en-US" altLang="zh-CN" sz="1800" dirty="0" smtClean="0">
                <a:solidFill>
                  <a:srgbClr val="FF0000"/>
                </a:solidFill>
              </a:rPr>
              <a:t>n</a:t>
            </a:r>
            <a:r>
              <a:rPr lang="zh-CN" altLang="en-US" sz="1800" dirty="0" smtClean="0">
                <a:solidFill>
                  <a:srgbClr val="FF0000"/>
                </a:solidFill>
              </a:rPr>
              <a:t>倍）</a:t>
            </a:r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3638550" y="31480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24000" y="2286000"/>
          <a:ext cx="4724400" cy="1101725"/>
        </p:xfrm>
        <a:graphic>
          <a:graphicData uri="http://schemas.openxmlformats.org/presentationml/2006/ole">
            <p:oleObj spid="_x0000_s4114" r:id="rId3" imgW="1866900" imgH="558800" progId="Equation.3">
              <p:embed/>
            </p:oleObj>
          </a:graphicData>
        </a:graphic>
      </p:graphicFrame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609600" y="3352800"/>
            <a:ext cx="7924800" cy="2790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当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个流都获得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个单位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吞吐量时，公平指数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当某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个流获得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＋的吞吐量时，公平指数是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endParaRPr kumimoji="1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endParaRPr kumimoji="1" lang="zh-CN" alt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个流中只有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个接收相等等吞吐量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其余为</a:t>
            </a:r>
            <a:r>
              <a:rPr kumimoji="1"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0,</a:t>
            </a:r>
            <a:r>
              <a:rPr kumimoji="1"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公平指数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1" lang="en-US" altLang="zh-CN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743200" y="3733800"/>
          <a:ext cx="2819400" cy="608013"/>
        </p:xfrm>
        <a:graphic>
          <a:graphicData uri="http://schemas.openxmlformats.org/presentationml/2006/ole">
            <p:oleObj spid="_x0000_s4115" r:id="rId4" imgW="1727200" imgH="419100" progId="Equation.3">
              <p:embed/>
            </p:oleObj>
          </a:graphicData>
        </a:graphic>
      </p:graphicFrame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2709863" y="3200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2709863" y="3200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1371600" y="4800600"/>
          <a:ext cx="5562600" cy="642938"/>
        </p:xfrm>
        <a:graphic>
          <a:graphicData uri="http://schemas.openxmlformats.org/presentationml/2006/ole">
            <p:oleObj spid="_x0000_s4116" r:id="rId5" imgW="3721100" imgH="457200" progId="Equation.3">
              <p:embed/>
            </p:oleObj>
          </a:graphicData>
        </a:graphic>
      </p:graphicFrame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3919538" y="32337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3071813" y="6072188"/>
          <a:ext cx="2286000" cy="684212"/>
        </p:xfrm>
        <a:graphic>
          <a:graphicData uri="http://schemas.openxmlformats.org/presentationml/2006/ole">
            <p:oleObj spid="_x0000_s4117" r:id="rId6" imgW="1307532" imgH="393529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2.2 </a:t>
            </a:r>
            <a:r>
              <a:rPr lang="zh-CN" altLang="en-US" smtClean="0"/>
              <a:t>排队规则与流量整形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571625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排队规则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不管</a:t>
            </a:r>
            <a:r>
              <a:rPr lang="zh-CN" altLang="en-US" dirty="0" smtClean="0"/>
              <a:t>其它资源分配机制是多么简单</a:t>
            </a:r>
            <a:r>
              <a:rPr lang="zh-CN" altLang="en-US" smtClean="0"/>
              <a:t>或复杂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每个</a:t>
            </a:r>
            <a:r>
              <a:rPr lang="zh-CN" altLang="en-US" dirty="0" smtClean="0"/>
              <a:t>路由器都必须实现某些</a:t>
            </a:r>
            <a:r>
              <a:rPr lang="zh-CN" altLang="en-US" dirty="0" smtClean="0">
                <a:solidFill>
                  <a:srgbClr val="FF0000"/>
                </a:solidFill>
              </a:rPr>
              <a:t>排队或调度</a:t>
            </a:r>
            <a:r>
              <a:rPr lang="zh-CN" altLang="en-US" dirty="0" smtClean="0"/>
              <a:t>规则，以便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r>
              <a:rPr lang="zh-CN" altLang="en-US" dirty="0" smtClean="0"/>
              <a:t>等待发送包的</a:t>
            </a:r>
            <a:r>
              <a:rPr lang="zh-CN" altLang="en-US" dirty="0" smtClean="0">
                <a:solidFill>
                  <a:srgbClr val="FF0000"/>
                </a:solidFill>
              </a:rPr>
              <a:t>缓冲</a:t>
            </a:r>
          </a:p>
          <a:p>
            <a:pPr>
              <a:defRPr/>
            </a:pPr>
            <a:r>
              <a:rPr lang="zh-CN" altLang="en-US" smtClean="0"/>
              <a:t>排队算法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带宽</a:t>
            </a:r>
            <a:r>
              <a:rPr lang="zh-CN" altLang="en-US" dirty="0" smtClean="0"/>
              <a:t>（包得到发送）和</a:t>
            </a:r>
            <a:r>
              <a:rPr lang="zh-CN" altLang="en-US" dirty="0" smtClean="0">
                <a:solidFill>
                  <a:srgbClr val="FF0000"/>
                </a:solidFill>
              </a:rPr>
              <a:t>缓冲</a:t>
            </a:r>
            <a:r>
              <a:rPr lang="zh-CN" altLang="en-US" dirty="0" smtClean="0"/>
              <a:t>空间的</a:t>
            </a:r>
            <a:r>
              <a:rPr lang="zh-CN" altLang="en-US" dirty="0" smtClean="0">
                <a:solidFill>
                  <a:srgbClr val="FF0000"/>
                </a:solidFill>
              </a:rPr>
              <a:t>分配</a:t>
            </a:r>
            <a:r>
              <a:rPr lang="zh-CN" altLang="en-US" dirty="0" smtClean="0"/>
              <a:t>（包被丢弃），它还直接影响包经历</a:t>
            </a:r>
            <a:r>
              <a:rPr lang="zh-CN" altLang="en-US" smtClean="0"/>
              <a:t>的延迟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个排队算法：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和公平排队</a:t>
            </a:r>
          </a:p>
        </p:txBody>
      </p:sp>
    </p:spTree>
  </p:cSld>
  <p:clrMapOvr>
    <a:masterClrMapping/>
  </p:clrMapOvr>
  <p:transition spd="med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hlinkClick r:id="" action="ppaction://hlinkshowjump?jump=lastslideviewed"/>
          </p:cNvPr>
          <p:cNvGraphicFramePr>
            <a:graphicFrameLocks noChangeAspect="1"/>
          </p:cNvGraphicFramePr>
          <p:nvPr/>
        </p:nvGraphicFramePr>
        <p:xfrm>
          <a:off x="285750" y="214313"/>
          <a:ext cx="8501063" cy="5942012"/>
        </p:xfrm>
        <a:graphic>
          <a:graphicData uri="http://schemas.openxmlformats.org/presentationml/2006/ole">
            <p:oleObj spid="_x0000_s2054" name="位图图像" r:id="rId3" imgW="7114286" imgH="4971429" progId="PBrush">
              <p:embed/>
            </p:oleObj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85938" y="6072188"/>
            <a:ext cx="50942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Fig. 2.1  </a:t>
            </a:r>
            <a:r>
              <a:rPr lang="zh-CN" altLang="en-US" b="1"/>
              <a:t>超载下的拥塞与性能下降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2.2.1 FIFO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First In First Out</a:t>
            </a:r>
            <a:r>
              <a:rPr lang="en-US" altLang="zh-CN" smtClean="0"/>
              <a:t>:</a:t>
            </a:r>
          </a:p>
          <a:p>
            <a:pPr lvl="1">
              <a:defRPr/>
            </a:pPr>
            <a:r>
              <a:rPr lang="zh-CN" altLang="en-US" smtClean="0"/>
              <a:t>首先到达的包首先发送</a:t>
            </a:r>
          </a:p>
          <a:p>
            <a:pPr lvl="1">
              <a:defRPr/>
            </a:pPr>
            <a:r>
              <a:rPr lang="zh-CN" altLang="en-US" smtClean="0"/>
              <a:t>当</a:t>
            </a:r>
            <a:r>
              <a:rPr lang="en-US" altLang="zh-CN" smtClean="0"/>
              <a:t>R</a:t>
            </a:r>
            <a:r>
              <a:rPr lang="zh-CN" altLang="en-US" smtClean="0"/>
              <a:t>的缓冲空间（本例</a:t>
            </a:r>
            <a:r>
              <a:rPr lang="en-US" altLang="zh-CN" smtClean="0"/>
              <a:t>8</a:t>
            </a:r>
            <a:r>
              <a:rPr lang="zh-CN" altLang="en-US" smtClean="0"/>
              <a:t>个包）满时，尾部的包就丢弃（</a:t>
            </a:r>
            <a:r>
              <a:rPr lang="en-US" altLang="zh-CN" smtClean="0"/>
              <a:t>tail drop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 smtClean="0"/>
              <a:t>不考虑是否重要等</a:t>
            </a:r>
          </a:p>
          <a:p>
            <a:pPr lvl="1">
              <a:defRPr/>
            </a:pPr>
            <a:r>
              <a:rPr lang="en-US" altLang="zh-CN" smtClean="0"/>
              <a:t>FIFO</a:t>
            </a:r>
            <a:r>
              <a:rPr lang="zh-CN" altLang="en-US" smtClean="0"/>
              <a:t>和</a:t>
            </a:r>
            <a:r>
              <a:rPr lang="en-US" altLang="zh-CN" smtClean="0"/>
              <a:t>tail drop</a:t>
            </a:r>
            <a:r>
              <a:rPr lang="zh-CN" altLang="en-US" smtClean="0"/>
              <a:t>是不同的概念，前者是发送调度策略，后者是丢弃策略，但二者常捆绑在一起叫做</a:t>
            </a:r>
            <a:r>
              <a:rPr lang="en-US" altLang="zh-CN" smtClean="0"/>
              <a:t>FIFO</a:t>
            </a:r>
          </a:p>
        </p:txBody>
      </p:sp>
    </p:spTree>
  </p:cSld>
  <p:clrMapOvr>
    <a:masterClrMapping/>
  </p:clrMapOvr>
  <p:transition spd="med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8" name="Group 72"/>
          <p:cNvGrpSpPr>
            <a:grpSpLocks/>
          </p:cNvGrpSpPr>
          <p:nvPr/>
        </p:nvGrpSpPr>
        <p:grpSpPr bwMode="auto">
          <a:xfrm>
            <a:off x="1143000" y="457200"/>
            <a:ext cx="6781800" cy="4624388"/>
            <a:chOff x="1449" y="684"/>
            <a:chExt cx="2829" cy="2913"/>
          </a:xfrm>
        </p:grpSpPr>
        <p:sp>
          <p:nvSpPr>
            <p:cNvPr id="57351" name="Rectangle 2"/>
            <p:cNvSpPr>
              <a:spLocks noChangeArrowheads="1"/>
            </p:cNvSpPr>
            <p:nvPr/>
          </p:nvSpPr>
          <p:spPr bwMode="auto">
            <a:xfrm>
              <a:off x="1455" y="684"/>
              <a:ext cx="36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Arriving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52" name="Rectangle 3"/>
            <p:cNvSpPr>
              <a:spLocks noChangeArrowheads="1"/>
            </p:cNvSpPr>
            <p:nvPr/>
          </p:nvSpPr>
          <p:spPr bwMode="auto">
            <a:xfrm>
              <a:off x="1455" y="805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packet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53" name="Freeform 4"/>
            <p:cNvSpPr>
              <a:spLocks/>
            </p:cNvSpPr>
            <p:nvPr/>
          </p:nvSpPr>
          <p:spPr bwMode="auto">
            <a:xfrm>
              <a:off x="3337" y="1220"/>
              <a:ext cx="195" cy="387"/>
            </a:xfrm>
            <a:custGeom>
              <a:avLst/>
              <a:gdLst>
                <a:gd name="T0" fmla="*/ 195 w 195"/>
                <a:gd name="T1" fmla="*/ 384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4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Freeform 5"/>
            <p:cNvSpPr>
              <a:spLocks/>
            </p:cNvSpPr>
            <p:nvPr/>
          </p:nvSpPr>
          <p:spPr bwMode="auto">
            <a:xfrm>
              <a:off x="3532" y="1220"/>
              <a:ext cx="192" cy="387"/>
            </a:xfrm>
            <a:custGeom>
              <a:avLst/>
              <a:gdLst>
                <a:gd name="T0" fmla="*/ 192 w 192"/>
                <a:gd name="T1" fmla="*/ 384 h 387"/>
                <a:gd name="T2" fmla="*/ 0 w 192"/>
                <a:gd name="T3" fmla="*/ 387 h 387"/>
                <a:gd name="T4" fmla="*/ 0 w 192"/>
                <a:gd name="T5" fmla="*/ 0 h 387"/>
                <a:gd name="T6" fmla="*/ 192 w 192"/>
                <a:gd name="T7" fmla="*/ 0 h 387"/>
                <a:gd name="T8" fmla="*/ 192 w 192"/>
                <a:gd name="T9" fmla="*/ 387 h 387"/>
                <a:gd name="T10" fmla="*/ 192 w 192"/>
                <a:gd name="T11" fmla="*/ 387 h 387"/>
                <a:gd name="T12" fmla="*/ 192 w 192"/>
                <a:gd name="T13" fmla="*/ 384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87"/>
                <a:gd name="T23" fmla="*/ 192 w 192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87">
                  <a:moveTo>
                    <a:pt x="192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387"/>
                  </a:lnTo>
                  <a:lnTo>
                    <a:pt x="192" y="38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Freeform 6"/>
            <p:cNvSpPr>
              <a:spLocks/>
            </p:cNvSpPr>
            <p:nvPr/>
          </p:nvSpPr>
          <p:spPr bwMode="auto">
            <a:xfrm>
              <a:off x="3724" y="1220"/>
              <a:ext cx="195" cy="387"/>
            </a:xfrm>
            <a:custGeom>
              <a:avLst/>
              <a:gdLst>
                <a:gd name="T0" fmla="*/ 195 w 195"/>
                <a:gd name="T1" fmla="*/ 384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4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Freeform 7"/>
            <p:cNvSpPr>
              <a:spLocks/>
            </p:cNvSpPr>
            <p:nvPr/>
          </p:nvSpPr>
          <p:spPr bwMode="auto">
            <a:xfrm>
              <a:off x="1790" y="1220"/>
              <a:ext cx="195" cy="387"/>
            </a:xfrm>
            <a:custGeom>
              <a:avLst/>
              <a:gdLst>
                <a:gd name="T0" fmla="*/ 195 w 195"/>
                <a:gd name="T1" fmla="*/ 384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4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4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Freeform 8"/>
            <p:cNvSpPr>
              <a:spLocks/>
            </p:cNvSpPr>
            <p:nvPr/>
          </p:nvSpPr>
          <p:spPr bwMode="auto">
            <a:xfrm>
              <a:off x="1790" y="1220"/>
              <a:ext cx="195" cy="387"/>
            </a:xfrm>
            <a:custGeom>
              <a:avLst/>
              <a:gdLst>
                <a:gd name="T0" fmla="*/ 195 w 195"/>
                <a:gd name="T1" fmla="*/ 384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87"/>
                <a:gd name="T20" fmla="*/ 195 w 195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87">
                  <a:moveTo>
                    <a:pt x="195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Freeform 9"/>
            <p:cNvSpPr>
              <a:spLocks/>
            </p:cNvSpPr>
            <p:nvPr/>
          </p:nvSpPr>
          <p:spPr bwMode="auto">
            <a:xfrm>
              <a:off x="2371" y="1220"/>
              <a:ext cx="1548" cy="387"/>
            </a:xfrm>
            <a:custGeom>
              <a:avLst/>
              <a:gdLst>
                <a:gd name="T0" fmla="*/ 1548 w 1548"/>
                <a:gd name="T1" fmla="*/ 384 h 387"/>
                <a:gd name="T2" fmla="*/ 0 w 1548"/>
                <a:gd name="T3" fmla="*/ 387 h 387"/>
                <a:gd name="T4" fmla="*/ 0 w 1548"/>
                <a:gd name="T5" fmla="*/ 0 h 387"/>
                <a:gd name="T6" fmla="*/ 1548 w 1548"/>
                <a:gd name="T7" fmla="*/ 0 h 387"/>
                <a:gd name="T8" fmla="*/ 1548 w 1548"/>
                <a:gd name="T9" fmla="*/ 387 h 387"/>
                <a:gd name="T10" fmla="*/ 1548 w 1548"/>
                <a:gd name="T11" fmla="*/ 387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8"/>
                <a:gd name="T19" fmla="*/ 0 h 387"/>
                <a:gd name="T20" fmla="*/ 1548 w 1548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8" h="387">
                  <a:moveTo>
                    <a:pt x="1548" y="384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548" y="0"/>
                  </a:lnTo>
                  <a:lnTo>
                    <a:pt x="1548" y="3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0"/>
            <p:cNvSpPr>
              <a:spLocks noChangeShapeType="1"/>
            </p:cNvSpPr>
            <p:nvPr/>
          </p:nvSpPr>
          <p:spPr bwMode="auto">
            <a:xfrm flipV="1">
              <a:off x="2563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1"/>
            <p:cNvSpPr>
              <a:spLocks noChangeShapeType="1"/>
            </p:cNvSpPr>
            <p:nvPr/>
          </p:nvSpPr>
          <p:spPr bwMode="auto">
            <a:xfrm flipV="1">
              <a:off x="2758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2950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 flipV="1">
              <a:off x="3145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 flipV="1">
              <a:off x="3337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 flipV="1">
              <a:off x="3532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 flipV="1">
              <a:off x="3724" y="1220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Line 17"/>
            <p:cNvSpPr>
              <a:spLocks noChangeShapeType="1"/>
            </p:cNvSpPr>
            <p:nvPr/>
          </p:nvSpPr>
          <p:spPr bwMode="auto">
            <a:xfrm>
              <a:off x="2009" y="1412"/>
              <a:ext cx="22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Freeform 18"/>
            <p:cNvSpPr>
              <a:spLocks/>
            </p:cNvSpPr>
            <p:nvPr/>
          </p:nvSpPr>
          <p:spPr bwMode="auto">
            <a:xfrm>
              <a:off x="2204" y="1375"/>
              <a:ext cx="140" cy="74"/>
            </a:xfrm>
            <a:custGeom>
              <a:avLst/>
              <a:gdLst>
                <a:gd name="T0" fmla="*/ 0 w 140"/>
                <a:gd name="T1" fmla="*/ 74 h 74"/>
                <a:gd name="T2" fmla="*/ 140 w 140"/>
                <a:gd name="T3" fmla="*/ 37 h 74"/>
                <a:gd name="T4" fmla="*/ 0 w 140"/>
                <a:gd name="T5" fmla="*/ 0 h 74"/>
                <a:gd name="T6" fmla="*/ 0 w 140"/>
                <a:gd name="T7" fmla="*/ 74 h 74"/>
                <a:gd name="T8" fmla="*/ 0 w 140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4"/>
                <a:gd name="T17" fmla="*/ 140 w 14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4">
                  <a:moveTo>
                    <a:pt x="0" y="74"/>
                  </a:moveTo>
                  <a:lnTo>
                    <a:pt x="140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19"/>
            <p:cNvSpPr>
              <a:spLocks noChangeShapeType="1"/>
            </p:cNvSpPr>
            <p:nvPr/>
          </p:nvSpPr>
          <p:spPr bwMode="auto">
            <a:xfrm>
              <a:off x="3919" y="1412"/>
              <a:ext cx="24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Freeform 20"/>
            <p:cNvSpPr>
              <a:spLocks/>
            </p:cNvSpPr>
            <p:nvPr/>
          </p:nvSpPr>
          <p:spPr bwMode="auto">
            <a:xfrm>
              <a:off x="4138" y="1375"/>
              <a:ext cx="140" cy="74"/>
            </a:xfrm>
            <a:custGeom>
              <a:avLst/>
              <a:gdLst>
                <a:gd name="T0" fmla="*/ 0 w 140"/>
                <a:gd name="T1" fmla="*/ 74 h 74"/>
                <a:gd name="T2" fmla="*/ 140 w 140"/>
                <a:gd name="T3" fmla="*/ 37 h 74"/>
                <a:gd name="T4" fmla="*/ 0 w 140"/>
                <a:gd name="T5" fmla="*/ 0 h 74"/>
                <a:gd name="T6" fmla="*/ 0 w 140"/>
                <a:gd name="T7" fmla="*/ 74 h 74"/>
                <a:gd name="T8" fmla="*/ 0 w 140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4"/>
                <a:gd name="T17" fmla="*/ 140 w 140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4">
                  <a:moveTo>
                    <a:pt x="0" y="74"/>
                  </a:moveTo>
                  <a:lnTo>
                    <a:pt x="140" y="37"/>
                  </a:lnTo>
                  <a:lnTo>
                    <a:pt x="0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0" name="Rectangle 21"/>
            <p:cNvSpPr>
              <a:spLocks noChangeArrowheads="1"/>
            </p:cNvSpPr>
            <p:nvPr/>
          </p:nvSpPr>
          <p:spPr bwMode="auto">
            <a:xfrm>
              <a:off x="2808" y="684"/>
              <a:ext cx="4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Next free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1" name="Rectangle 22"/>
            <p:cNvSpPr>
              <a:spLocks noChangeArrowheads="1"/>
            </p:cNvSpPr>
            <p:nvPr/>
          </p:nvSpPr>
          <p:spPr bwMode="auto">
            <a:xfrm>
              <a:off x="2808" y="805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buffer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2" name="Rectangle 23"/>
            <p:cNvSpPr>
              <a:spLocks noChangeArrowheads="1"/>
            </p:cNvSpPr>
            <p:nvPr/>
          </p:nvSpPr>
          <p:spPr bwMode="auto">
            <a:xfrm>
              <a:off x="2359" y="1975"/>
              <a:ext cx="55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Free buffers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3" name="Rectangle 24"/>
            <p:cNvSpPr>
              <a:spLocks noChangeArrowheads="1"/>
            </p:cNvSpPr>
            <p:nvPr/>
          </p:nvSpPr>
          <p:spPr bwMode="auto">
            <a:xfrm>
              <a:off x="3058" y="1975"/>
              <a:ext cx="7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Queued packets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4" name="Rectangle 25"/>
            <p:cNvSpPr>
              <a:spLocks noChangeArrowheads="1"/>
            </p:cNvSpPr>
            <p:nvPr/>
          </p:nvSpPr>
          <p:spPr bwMode="auto">
            <a:xfrm>
              <a:off x="3411" y="684"/>
              <a:ext cx="3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Next to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5" name="Rectangle 26"/>
            <p:cNvSpPr>
              <a:spLocks noChangeArrowheads="1"/>
            </p:cNvSpPr>
            <p:nvPr/>
          </p:nvSpPr>
          <p:spPr bwMode="auto">
            <a:xfrm>
              <a:off x="3411" y="805"/>
              <a:ext cx="3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transmit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6" name="Rectangle 27"/>
            <p:cNvSpPr>
              <a:spLocks noChangeArrowheads="1"/>
            </p:cNvSpPr>
            <p:nvPr/>
          </p:nvSpPr>
          <p:spPr bwMode="auto">
            <a:xfrm>
              <a:off x="2371" y="1644"/>
              <a:ext cx="954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7" name="Rectangle 28"/>
            <p:cNvSpPr>
              <a:spLocks noChangeArrowheads="1"/>
            </p:cNvSpPr>
            <p:nvPr/>
          </p:nvSpPr>
          <p:spPr bwMode="auto">
            <a:xfrm>
              <a:off x="3352" y="1644"/>
              <a:ext cx="567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Rectangle 29"/>
            <p:cNvSpPr>
              <a:spLocks noChangeArrowheads="1"/>
            </p:cNvSpPr>
            <p:nvPr/>
          </p:nvSpPr>
          <p:spPr bwMode="auto">
            <a:xfrm>
              <a:off x="1449" y="1969"/>
              <a:ext cx="11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(a)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79" name="Rectangle 30"/>
            <p:cNvSpPr>
              <a:spLocks noChangeArrowheads="1"/>
            </p:cNvSpPr>
            <p:nvPr/>
          </p:nvSpPr>
          <p:spPr bwMode="auto">
            <a:xfrm>
              <a:off x="1455" y="2387"/>
              <a:ext cx="36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Arriving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80" name="Rectangle 31"/>
            <p:cNvSpPr>
              <a:spLocks noChangeArrowheads="1"/>
            </p:cNvSpPr>
            <p:nvPr/>
          </p:nvSpPr>
          <p:spPr bwMode="auto">
            <a:xfrm>
              <a:off x="1455" y="2508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packet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381" name="Freeform 32"/>
            <p:cNvSpPr>
              <a:spLocks/>
            </p:cNvSpPr>
            <p:nvPr/>
          </p:nvSpPr>
          <p:spPr bwMode="auto">
            <a:xfrm>
              <a:off x="3337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2" name="Freeform 33"/>
            <p:cNvSpPr>
              <a:spLocks/>
            </p:cNvSpPr>
            <p:nvPr/>
          </p:nvSpPr>
          <p:spPr bwMode="auto">
            <a:xfrm>
              <a:off x="3145" y="2923"/>
              <a:ext cx="192" cy="387"/>
            </a:xfrm>
            <a:custGeom>
              <a:avLst/>
              <a:gdLst>
                <a:gd name="T0" fmla="*/ 192 w 192"/>
                <a:gd name="T1" fmla="*/ 383 h 387"/>
                <a:gd name="T2" fmla="*/ 0 w 192"/>
                <a:gd name="T3" fmla="*/ 387 h 387"/>
                <a:gd name="T4" fmla="*/ 0 w 192"/>
                <a:gd name="T5" fmla="*/ 0 h 387"/>
                <a:gd name="T6" fmla="*/ 192 w 192"/>
                <a:gd name="T7" fmla="*/ 0 h 387"/>
                <a:gd name="T8" fmla="*/ 192 w 192"/>
                <a:gd name="T9" fmla="*/ 387 h 387"/>
                <a:gd name="T10" fmla="*/ 192 w 192"/>
                <a:gd name="T11" fmla="*/ 387 h 387"/>
                <a:gd name="T12" fmla="*/ 192 w 192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87"/>
                <a:gd name="T23" fmla="*/ 192 w 192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87">
                  <a:moveTo>
                    <a:pt x="192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387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3" name="Freeform 34"/>
            <p:cNvSpPr>
              <a:spLocks/>
            </p:cNvSpPr>
            <p:nvPr/>
          </p:nvSpPr>
          <p:spPr bwMode="auto">
            <a:xfrm>
              <a:off x="2950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4" name="Freeform 35"/>
            <p:cNvSpPr>
              <a:spLocks/>
            </p:cNvSpPr>
            <p:nvPr/>
          </p:nvSpPr>
          <p:spPr bwMode="auto">
            <a:xfrm>
              <a:off x="2758" y="2923"/>
              <a:ext cx="192" cy="387"/>
            </a:xfrm>
            <a:custGeom>
              <a:avLst/>
              <a:gdLst>
                <a:gd name="T0" fmla="*/ 192 w 192"/>
                <a:gd name="T1" fmla="*/ 383 h 387"/>
                <a:gd name="T2" fmla="*/ 0 w 192"/>
                <a:gd name="T3" fmla="*/ 387 h 387"/>
                <a:gd name="T4" fmla="*/ 0 w 192"/>
                <a:gd name="T5" fmla="*/ 0 h 387"/>
                <a:gd name="T6" fmla="*/ 192 w 192"/>
                <a:gd name="T7" fmla="*/ 0 h 387"/>
                <a:gd name="T8" fmla="*/ 192 w 192"/>
                <a:gd name="T9" fmla="*/ 387 h 387"/>
                <a:gd name="T10" fmla="*/ 192 w 192"/>
                <a:gd name="T11" fmla="*/ 387 h 387"/>
                <a:gd name="T12" fmla="*/ 192 w 192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87"/>
                <a:gd name="T23" fmla="*/ 192 w 192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87">
                  <a:moveTo>
                    <a:pt x="192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387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5" name="Freeform 36"/>
            <p:cNvSpPr>
              <a:spLocks/>
            </p:cNvSpPr>
            <p:nvPr/>
          </p:nvSpPr>
          <p:spPr bwMode="auto">
            <a:xfrm>
              <a:off x="2563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6" name="Freeform 37"/>
            <p:cNvSpPr>
              <a:spLocks/>
            </p:cNvSpPr>
            <p:nvPr/>
          </p:nvSpPr>
          <p:spPr bwMode="auto">
            <a:xfrm>
              <a:off x="2371" y="2923"/>
              <a:ext cx="192" cy="387"/>
            </a:xfrm>
            <a:custGeom>
              <a:avLst/>
              <a:gdLst>
                <a:gd name="T0" fmla="*/ 192 w 192"/>
                <a:gd name="T1" fmla="*/ 383 h 387"/>
                <a:gd name="T2" fmla="*/ 0 w 192"/>
                <a:gd name="T3" fmla="*/ 387 h 387"/>
                <a:gd name="T4" fmla="*/ 0 w 192"/>
                <a:gd name="T5" fmla="*/ 0 h 387"/>
                <a:gd name="T6" fmla="*/ 192 w 192"/>
                <a:gd name="T7" fmla="*/ 0 h 387"/>
                <a:gd name="T8" fmla="*/ 192 w 192"/>
                <a:gd name="T9" fmla="*/ 387 h 387"/>
                <a:gd name="T10" fmla="*/ 192 w 192"/>
                <a:gd name="T11" fmla="*/ 387 h 387"/>
                <a:gd name="T12" fmla="*/ 192 w 192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87"/>
                <a:gd name="T23" fmla="*/ 192 w 192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87">
                  <a:moveTo>
                    <a:pt x="192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387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7" name="Freeform 38"/>
            <p:cNvSpPr>
              <a:spLocks/>
            </p:cNvSpPr>
            <p:nvPr/>
          </p:nvSpPr>
          <p:spPr bwMode="auto">
            <a:xfrm>
              <a:off x="3532" y="2923"/>
              <a:ext cx="192" cy="387"/>
            </a:xfrm>
            <a:custGeom>
              <a:avLst/>
              <a:gdLst>
                <a:gd name="T0" fmla="*/ 192 w 192"/>
                <a:gd name="T1" fmla="*/ 383 h 387"/>
                <a:gd name="T2" fmla="*/ 0 w 192"/>
                <a:gd name="T3" fmla="*/ 387 h 387"/>
                <a:gd name="T4" fmla="*/ 0 w 192"/>
                <a:gd name="T5" fmla="*/ 0 h 387"/>
                <a:gd name="T6" fmla="*/ 192 w 192"/>
                <a:gd name="T7" fmla="*/ 0 h 387"/>
                <a:gd name="T8" fmla="*/ 192 w 192"/>
                <a:gd name="T9" fmla="*/ 387 h 387"/>
                <a:gd name="T10" fmla="*/ 192 w 192"/>
                <a:gd name="T11" fmla="*/ 387 h 387"/>
                <a:gd name="T12" fmla="*/ 192 w 192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87"/>
                <a:gd name="T23" fmla="*/ 192 w 192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87">
                  <a:moveTo>
                    <a:pt x="192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387"/>
                  </a:lnTo>
                  <a:lnTo>
                    <a:pt x="192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8" name="Freeform 39"/>
            <p:cNvSpPr>
              <a:spLocks/>
            </p:cNvSpPr>
            <p:nvPr/>
          </p:nvSpPr>
          <p:spPr bwMode="auto">
            <a:xfrm>
              <a:off x="3724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9" name="Freeform 40"/>
            <p:cNvSpPr>
              <a:spLocks/>
            </p:cNvSpPr>
            <p:nvPr/>
          </p:nvSpPr>
          <p:spPr bwMode="auto">
            <a:xfrm>
              <a:off x="1790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195 w 195"/>
                <a:gd name="T13" fmla="*/ 383 h 3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5"/>
                <a:gd name="T22" fmla="*/ 0 h 387"/>
                <a:gd name="T23" fmla="*/ 195 w 195"/>
                <a:gd name="T24" fmla="*/ 387 h 3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  <a:lnTo>
                    <a:pt x="195" y="38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0" name="Freeform 41"/>
            <p:cNvSpPr>
              <a:spLocks/>
            </p:cNvSpPr>
            <p:nvPr/>
          </p:nvSpPr>
          <p:spPr bwMode="auto">
            <a:xfrm>
              <a:off x="1790" y="2923"/>
              <a:ext cx="195" cy="387"/>
            </a:xfrm>
            <a:custGeom>
              <a:avLst/>
              <a:gdLst>
                <a:gd name="T0" fmla="*/ 195 w 195"/>
                <a:gd name="T1" fmla="*/ 383 h 387"/>
                <a:gd name="T2" fmla="*/ 0 w 195"/>
                <a:gd name="T3" fmla="*/ 387 h 387"/>
                <a:gd name="T4" fmla="*/ 0 w 195"/>
                <a:gd name="T5" fmla="*/ 0 h 387"/>
                <a:gd name="T6" fmla="*/ 195 w 195"/>
                <a:gd name="T7" fmla="*/ 0 h 387"/>
                <a:gd name="T8" fmla="*/ 195 w 195"/>
                <a:gd name="T9" fmla="*/ 387 h 387"/>
                <a:gd name="T10" fmla="*/ 195 w 195"/>
                <a:gd name="T11" fmla="*/ 387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5"/>
                <a:gd name="T19" fmla="*/ 0 h 387"/>
                <a:gd name="T20" fmla="*/ 195 w 195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5" h="387">
                  <a:moveTo>
                    <a:pt x="195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195" y="3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1" name="Freeform 42"/>
            <p:cNvSpPr>
              <a:spLocks/>
            </p:cNvSpPr>
            <p:nvPr/>
          </p:nvSpPr>
          <p:spPr bwMode="auto">
            <a:xfrm>
              <a:off x="2371" y="2923"/>
              <a:ext cx="1548" cy="387"/>
            </a:xfrm>
            <a:custGeom>
              <a:avLst/>
              <a:gdLst>
                <a:gd name="T0" fmla="*/ 1548 w 1548"/>
                <a:gd name="T1" fmla="*/ 383 h 387"/>
                <a:gd name="T2" fmla="*/ 0 w 1548"/>
                <a:gd name="T3" fmla="*/ 387 h 387"/>
                <a:gd name="T4" fmla="*/ 0 w 1548"/>
                <a:gd name="T5" fmla="*/ 0 h 387"/>
                <a:gd name="T6" fmla="*/ 1548 w 1548"/>
                <a:gd name="T7" fmla="*/ 0 h 387"/>
                <a:gd name="T8" fmla="*/ 1548 w 1548"/>
                <a:gd name="T9" fmla="*/ 387 h 387"/>
                <a:gd name="T10" fmla="*/ 1548 w 1548"/>
                <a:gd name="T11" fmla="*/ 387 h 3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8"/>
                <a:gd name="T19" fmla="*/ 0 h 387"/>
                <a:gd name="T20" fmla="*/ 1548 w 1548"/>
                <a:gd name="T21" fmla="*/ 387 h 3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8" h="387">
                  <a:moveTo>
                    <a:pt x="1548" y="383"/>
                  </a:moveTo>
                  <a:lnTo>
                    <a:pt x="0" y="387"/>
                  </a:lnTo>
                  <a:lnTo>
                    <a:pt x="0" y="0"/>
                  </a:lnTo>
                  <a:lnTo>
                    <a:pt x="1548" y="0"/>
                  </a:lnTo>
                  <a:lnTo>
                    <a:pt x="1548" y="3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2" name="Line 43"/>
            <p:cNvSpPr>
              <a:spLocks noChangeShapeType="1"/>
            </p:cNvSpPr>
            <p:nvPr/>
          </p:nvSpPr>
          <p:spPr bwMode="auto">
            <a:xfrm flipV="1">
              <a:off x="2563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44"/>
            <p:cNvSpPr>
              <a:spLocks noChangeShapeType="1"/>
            </p:cNvSpPr>
            <p:nvPr/>
          </p:nvSpPr>
          <p:spPr bwMode="auto">
            <a:xfrm flipV="1">
              <a:off x="2758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Line 45"/>
            <p:cNvSpPr>
              <a:spLocks noChangeShapeType="1"/>
            </p:cNvSpPr>
            <p:nvPr/>
          </p:nvSpPr>
          <p:spPr bwMode="auto">
            <a:xfrm flipV="1">
              <a:off x="2950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5" name="Line 46"/>
            <p:cNvSpPr>
              <a:spLocks noChangeShapeType="1"/>
            </p:cNvSpPr>
            <p:nvPr/>
          </p:nvSpPr>
          <p:spPr bwMode="auto">
            <a:xfrm flipV="1">
              <a:off x="3145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Line 47"/>
            <p:cNvSpPr>
              <a:spLocks noChangeShapeType="1"/>
            </p:cNvSpPr>
            <p:nvPr/>
          </p:nvSpPr>
          <p:spPr bwMode="auto">
            <a:xfrm flipV="1">
              <a:off x="3337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7" name="Line 48"/>
            <p:cNvSpPr>
              <a:spLocks noChangeShapeType="1"/>
            </p:cNvSpPr>
            <p:nvPr/>
          </p:nvSpPr>
          <p:spPr bwMode="auto">
            <a:xfrm flipV="1">
              <a:off x="3532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8" name="Line 49"/>
            <p:cNvSpPr>
              <a:spLocks noChangeShapeType="1"/>
            </p:cNvSpPr>
            <p:nvPr/>
          </p:nvSpPr>
          <p:spPr bwMode="auto">
            <a:xfrm flipV="1">
              <a:off x="3724" y="2923"/>
              <a:ext cx="1" cy="3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Line 50"/>
            <p:cNvSpPr>
              <a:spLocks noChangeShapeType="1"/>
            </p:cNvSpPr>
            <p:nvPr/>
          </p:nvSpPr>
          <p:spPr bwMode="auto">
            <a:xfrm>
              <a:off x="2009" y="3115"/>
              <a:ext cx="112" cy="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0" name="Freeform 51"/>
            <p:cNvSpPr>
              <a:spLocks/>
            </p:cNvSpPr>
            <p:nvPr/>
          </p:nvSpPr>
          <p:spPr bwMode="auto">
            <a:xfrm>
              <a:off x="2074" y="3266"/>
              <a:ext cx="102" cy="140"/>
            </a:xfrm>
            <a:custGeom>
              <a:avLst/>
              <a:gdLst>
                <a:gd name="T0" fmla="*/ 0 w 102"/>
                <a:gd name="T1" fmla="*/ 34 h 140"/>
                <a:gd name="T2" fmla="*/ 102 w 102"/>
                <a:gd name="T3" fmla="*/ 140 h 140"/>
                <a:gd name="T4" fmla="*/ 65 w 102"/>
                <a:gd name="T5" fmla="*/ 0 h 140"/>
                <a:gd name="T6" fmla="*/ 0 w 102"/>
                <a:gd name="T7" fmla="*/ 37 h 140"/>
                <a:gd name="T8" fmla="*/ 0 w 102"/>
                <a:gd name="T9" fmla="*/ 37 h 140"/>
                <a:gd name="T10" fmla="*/ 0 w 102"/>
                <a:gd name="T11" fmla="*/ 34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2"/>
                <a:gd name="T19" fmla="*/ 0 h 140"/>
                <a:gd name="T20" fmla="*/ 102 w 102"/>
                <a:gd name="T21" fmla="*/ 140 h 1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2" h="140">
                  <a:moveTo>
                    <a:pt x="0" y="34"/>
                  </a:moveTo>
                  <a:lnTo>
                    <a:pt x="102" y="140"/>
                  </a:lnTo>
                  <a:lnTo>
                    <a:pt x="65" y="0"/>
                  </a:lnTo>
                  <a:lnTo>
                    <a:pt x="0" y="37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1" name="Line 52"/>
            <p:cNvSpPr>
              <a:spLocks noChangeShapeType="1"/>
            </p:cNvSpPr>
            <p:nvPr/>
          </p:nvSpPr>
          <p:spPr bwMode="auto">
            <a:xfrm>
              <a:off x="3936" y="3120"/>
              <a:ext cx="24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2" name="Freeform 53"/>
            <p:cNvSpPr>
              <a:spLocks/>
            </p:cNvSpPr>
            <p:nvPr/>
          </p:nvSpPr>
          <p:spPr bwMode="auto">
            <a:xfrm>
              <a:off x="4138" y="3077"/>
              <a:ext cx="140" cy="75"/>
            </a:xfrm>
            <a:custGeom>
              <a:avLst/>
              <a:gdLst>
                <a:gd name="T0" fmla="*/ 0 w 140"/>
                <a:gd name="T1" fmla="*/ 75 h 75"/>
                <a:gd name="T2" fmla="*/ 140 w 140"/>
                <a:gd name="T3" fmla="*/ 38 h 75"/>
                <a:gd name="T4" fmla="*/ 0 w 140"/>
                <a:gd name="T5" fmla="*/ 0 h 75"/>
                <a:gd name="T6" fmla="*/ 0 w 140"/>
                <a:gd name="T7" fmla="*/ 75 h 75"/>
                <a:gd name="T8" fmla="*/ 0 w 140"/>
                <a:gd name="T9" fmla="*/ 75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"/>
                <a:gd name="T16" fmla="*/ 0 h 75"/>
                <a:gd name="T17" fmla="*/ 140 w 140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" h="75">
                  <a:moveTo>
                    <a:pt x="0" y="75"/>
                  </a:moveTo>
                  <a:lnTo>
                    <a:pt x="14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3" name="Rectangle 54"/>
            <p:cNvSpPr>
              <a:spLocks noChangeArrowheads="1"/>
            </p:cNvSpPr>
            <p:nvPr/>
          </p:nvSpPr>
          <p:spPr bwMode="auto">
            <a:xfrm>
              <a:off x="3411" y="2387"/>
              <a:ext cx="3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Next to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404" name="Rectangle 55"/>
            <p:cNvSpPr>
              <a:spLocks noChangeArrowheads="1"/>
            </p:cNvSpPr>
            <p:nvPr/>
          </p:nvSpPr>
          <p:spPr bwMode="auto">
            <a:xfrm>
              <a:off x="3411" y="2508"/>
              <a:ext cx="3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transmit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405" name="Rectangle 56"/>
            <p:cNvSpPr>
              <a:spLocks noChangeArrowheads="1"/>
            </p:cNvSpPr>
            <p:nvPr/>
          </p:nvSpPr>
          <p:spPr bwMode="auto">
            <a:xfrm>
              <a:off x="1449" y="3421"/>
              <a:ext cx="1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(b)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406" name="Rectangle 57"/>
            <p:cNvSpPr>
              <a:spLocks noChangeArrowheads="1"/>
            </p:cNvSpPr>
            <p:nvPr/>
          </p:nvSpPr>
          <p:spPr bwMode="auto">
            <a:xfrm>
              <a:off x="2059" y="342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Drop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407" name="Line 58"/>
            <p:cNvSpPr>
              <a:spLocks noChangeShapeType="1"/>
            </p:cNvSpPr>
            <p:nvPr/>
          </p:nvSpPr>
          <p:spPr bwMode="auto">
            <a:xfrm>
              <a:off x="1669" y="960"/>
              <a:ext cx="201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Freeform 59"/>
            <p:cNvSpPr>
              <a:spLocks/>
            </p:cNvSpPr>
            <p:nvPr/>
          </p:nvSpPr>
          <p:spPr bwMode="auto">
            <a:xfrm>
              <a:off x="1848" y="1143"/>
              <a:ext cx="65" cy="61"/>
            </a:xfrm>
            <a:custGeom>
              <a:avLst/>
              <a:gdLst>
                <a:gd name="T0" fmla="*/ 0 w 65"/>
                <a:gd name="T1" fmla="*/ 24 h 61"/>
                <a:gd name="T2" fmla="*/ 65 w 65"/>
                <a:gd name="T3" fmla="*/ 61 h 61"/>
                <a:gd name="T4" fmla="*/ 28 w 65"/>
                <a:gd name="T5" fmla="*/ 0 h 61"/>
                <a:gd name="T6" fmla="*/ 0 w 65"/>
                <a:gd name="T7" fmla="*/ 24 h 61"/>
                <a:gd name="T8" fmla="*/ 0 w 65"/>
                <a:gd name="T9" fmla="*/ 24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61"/>
                <a:gd name="T17" fmla="*/ 65 w 6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61">
                  <a:moveTo>
                    <a:pt x="0" y="24"/>
                  </a:moveTo>
                  <a:lnTo>
                    <a:pt x="65" y="61"/>
                  </a:lnTo>
                  <a:lnTo>
                    <a:pt x="2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60"/>
            <p:cNvSpPr>
              <a:spLocks noChangeShapeType="1"/>
            </p:cNvSpPr>
            <p:nvPr/>
          </p:nvSpPr>
          <p:spPr bwMode="auto">
            <a:xfrm>
              <a:off x="3021" y="960"/>
              <a:ext cx="205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Freeform 61"/>
            <p:cNvSpPr>
              <a:spLocks/>
            </p:cNvSpPr>
            <p:nvPr/>
          </p:nvSpPr>
          <p:spPr bwMode="auto">
            <a:xfrm>
              <a:off x="3204" y="1143"/>
              <a:ext cx="62" cy="61"/>
            </a:xfrm>
            <a:custGeom>
              <a:avLst/>
              <a:gdLst>
                <a:gd name="T0" fmla="*/ 0 w 62"/>
                <a:gd name="T1" fmla="*/ 24 h 61"/>
                <a:gd name="T2" fmla="*/ 62 w 62"/>
                <a:gd name="T3" fmla="*/ 61 h 61"/>
                <a:gd name="T4" fmla="*/ 28 w 62"/>
                <a:gd name="T5" fmla="*/ 0 h 61"/>
                <a:gd name="T6" fmla="*/ 0 w 62"/>
                <a:gd name="T7" fmla="*/ 24 h 61"/>
                <a:gd name="T8" fmla="*/ 0 w 62"/>
                <a:gd name="T9" fmla="*/ 24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0" y="24"/>
                  </a:moveTo>
                  <a:lnTo>
                    <a:pt x="62" y="61"/>
                  </a:lnTo>
                  <a:lnTo>
                    <a:pt x="2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1" name="Line 62"/>
            <p:cNvSpPr>
              <a:spLocks noChangeShapeType="1"/>
            </p:cNvSpPr>
            <p:nvPr/>
          </p:nvSpPr>
          <p:spPr bwMode="auto">
            <a:xfrm>
              <a:off x="1666" y="2663"/>
              <a:ext cx="204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2" name="Freeform 63"/>
            <p:cNvSpPr>
              <a:spLocks/>
            </p:cNvSpPr>
            <p:nvPr/>
          </p:nvSpPr>
          <p:spPr bwMode="auto">
            <a:xfrm>
              <a:off x="1845" y="2842"/>
              <a:ext cx="65" cy="65"/>
            </a:xfrm>
            <a:custGeom>
              <a:avLst/>
              <a:gdLst>
                <a:gd name="T0" fmla="*/ 0 w 65"/>
                <a:gd name="T1" fmla="*/ 28 h 65"/>
                <a:gd name="T2" fmla="*/ 65 w 65"/>
                <a:gd name="T3" fmla="*/ 65 h 65"/>
                <a:gd name="T4" fmla="*/ 28 w 65"/>
                <a:gd name="T5" fmla="*/ 0 h 65"/>
                <a:gd name="T6" fmla="*/ 3 w 65"/>
                <a:gd name="T7" fmla="*/ 28 h 65"/>
                <a:gd name="T8" fmla="*/ 3 w 65"/>
                <a:gd name="T9" fmla="*/ 28 h 65"/>
                <a:gd name="T10" fmla="*/ 0 w 65"/>
                <a:gd name="T11" fmla="*/ 28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5"/>
                <a:gd name="T20" fmla="*/ 65 w 65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5">
                  <a:moveTo>
                    <a:pt x="0" y="28"/>
                  </a:moveTo>
                  <a:lnTo>
                    <a:pt x="65" y="65"/>
                  </a:lnTo>
                  <a:lnTo>
                    <a:pt x="28" y="0"/>
                  </a:lnTo>
                  <a:lnTo>
                    <a:pt x="3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64"/>
            <p:cNvSpPr>
              <a:spLocks noChangeShapeType="1"/>
            </p:cNvSpPr>
            <p:nvPr/>
          </p:nvSpPr>
          <p:spPr bwMode="auto">
            <a:xfrm>
              <a:off x="3600" y="2663"/>
              <a:ext cx="204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Freeform 65"/>
            <p:cNvSpPr>
              <a:spLocks/>
            </p:cNvSpPr>
            <p:nvPr/>
          </p:nvSpPr>
          <p:spPr bwMode="auto">
            <a:xfrm>
              <a:off x="3779" y="2842"/>
              <a:ext cx="65" cy="65"/>
            </a:xfrm>
            <a:custGeom>
              <a:avLst/>
              <a:gdLst>
                <a:gd name="T0" fmla="*/ 0 w 65"/>
                <a:gd name="T1" fmla="*/ 28 h 65"/>
                <a:gd name="T2" fmla="*/ 65 w 65"/>
                <a:gd name="T3" fmla="*/ 65 h 65"/>
                <a:gd name="T4" fmla="*/ 28 w 65"/>
                <a:gd name="T5" fmla="*/ 0 h 65"/>
                <a:gd name="T6" fmla="*/ 4 w 65"/>
                <a:gd name="T7" fmla="*/ 28 h 65"/>
                <a:gd name="T8" fmla="*/ 4 w 65"/>
                <a:gd name="T9" fmla="*/ 28 h 65"/>
                <a:gd name="T10" fmla="*/ 0 w 65"/>
                <a:gd name="T11" fmla="*/ 28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5"/>
                <a:gd name="T20" fmla="*/ 65 w 65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5">
                  <a:moveTo>
                    <a:pt x="0" y="28"/>
                  </a:moveTo>
                  <a:lnTo>
                    <a:pt x="65" y="65"/>
                  </a:lnTo>
                  <a:lnTo>
                    <a:pt x="28" y="0"/>
                  </a:lnTo>
                  <a:lnTo>
                    <a:pt x="4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5" name="Line 66"/>
            <p:cNvSpPr>
              <a:spLocks noChangeShapeType="1"/>
            </p:cNvSpPr>
            <p:nvPr/>
          </p:nvSpPr>
          <p:spPr bwMode="auto">
            <a:xfrm>
              <a:off x="3603" y="960"/>
              <a:ext cx="204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Freeform 67"/>
            <p:cNvSpPr>
              <a:spLocks/>
            </p:cNvSpPr>
            <p:nvPr/>
          </p:nvSpPr>
          <p:spPr bwMode="auto">
            <a:xfrm>
              <a:off x="3783" y="1143"/>
              <a:ext cx="64" cy="61"/>
            </a:xfrm>
            <a:custGeom>
              <a:avLst/>
              <a:gdLst>
                <a:gd name="T0" fmla="*/ 0 w 64"/>
                <a:gd name="T1" fmla="*/ 24 h 61"/>
                <a:gd name="T2" fmla="*/ 64 w 64"/>
                <a:gd name="T3" fmla="*/ 61 h 61"/>
                <a:gd name="T4" fmla="*/ 27 w 64"/>
                <a:gd name="T5" fmla="*/ 0 h 61"/>
                <a:gd name="T6" fmla="*/ 3 w 64"/>
                <a:gd name="T7" fmla="*/ 24 h 61"/>
                <a:gd name="T8" fmla="*/ 3 w 64"/>
                <a:gd name="T9" fmla="*/ 24 h 61"/>
                <a:gd name="T10" fmla="*/ 0 w 64"/>
                <a:gd name="T11" fmla="*/ 24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61"/>
                <a:gd name="T20" fmla="*/ 64 w 6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61">
                  <a:moveTo>
                    <a:pt x="0" y="24"/>
                  </a:moveTo>
                  <a:lnTo>
                    <a:pt x="64" y="61"/>
                  </a:lnTo>
                  <a:lnTo>
                    <a:pt x="27" y="0"/>
                  </a:lnTo>
                  <a:lnTo>
                    <a:pt x="3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7" name="Line 68"/>
            <p:cNvSpPr>
              <a:spLocks noChangeShapeType="1"/>
            </p:cNvSpPr>
            <p:nvPr/>
          </p:nvSpPr>
          <p:spPr bwMode="auto">
            <a:xfrm flipV="1">
              <a:off x="3414" y="1743"/>
              <a:ext cx="205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8" name="Freeform 69"/>
            <p:cNvSpPr>
              <a:spLocks/>
            </p:cNvSpPr>
            <p:nvPr/>
          </p:nvSpPr>
          <p:spPr bwMode="auto">
            <a:xfrm>
              <a:off x="3594" y="1703"/>
              <a:ext cx="65" cy="62"/>
            </a:xfrm>
            <a:custGeom>
              <a:avLst/>
              <a:gdLst>
                <a:gd name="T0" fmla="*/ 0 w 65"/>
                <a:gd name="T1" fmla="*/ 37 h 62"/>
                <a:gd name="T2" fmla="*/ 65 w 65"/>
                <a:gd name="T3" fmla="*/ 0 h 62"/>
                <a:gd name="T4" fmla="*/ 28 w 65"/>
                <a:gd name="T5" fmla="*/ 62 h 62"/>
                <a:gd name="T6" fmla="*/ 3 w 65"/>
                <a:gd name="T7" fmla="*/ 37 h 62"/>
                <a:gd name="T8" fmla="*/ 3 w 65"/>
                <a:gd name="T9" fmla="*/ 37 h 62"/>
                <a:gd name="T10" fmla="*/ 0 w 65"/>
                <a:gd name="T11" fmla="*/ 37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2"/>
                <a:gd name="T20" fmla="*/ 65 w 65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2">
                  <a:moveTo>
                    <a:pt x="0" y="37"/>
                  </a:moveTo>
                  <a:lnTo>
                    <a:pt x="65" y="0"/>
                  </a:lnTo>
                  <a:lnTo>
                    <a:pt x="28" y="62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Line 70"/>
            <p:cNvSpPr>
              <a:spLocks noChangeShapeType="1"/>
            </p:cNvSpPr>
            <p:nvPr/>
          </p:nvSpPr>
          <p:spPr bwMode="auto">
            <a:xfrm flipV="1">
              <a:off x="2625" y="1743"/>
              <a:ext cx="204" cy="2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0" name="Freeform 71"/>
            <p:cNvSpPr>
              <a:spLocks/>
            </p:cNvSpPr>
            <p:nvPr/>
          </p:nvSpPr>
          <p:spPr bwMode="auto">
            <a:xfrm>
              <a:off x="2805" y="1703"/>
              <a:ext cx="65" cy="62"/>
            </a:xfrm>
            <a:custGeom>
              <a:avLst/>
              <a:gdLst>
                <a:gd name="T0" fmla="*/ 0 w 65"/>
                <a:gd name="T1" fmla="*/ 37 h 62"/>
                <a:gd name="T2" fmla="*/ 65 w 65"/>
                <a:gd name="T3" fmla="*/ 0 h 62"/>
                <a:gd name="T4" fmla="*/ 28 w 65"/>
                <a:gd name="T5" fmla="*/ 62 h 62"/>
                <a:gd name="T6" fmla="*/ 3 w 65"/>
                <a:gd name="T7" fmla="*/ 37 h 62"/>
                <a:gd name="T8" fmla="*/ 3 w 65"/>
                <a:gd name="T9" fmla="*/ 37 h 62"/>
                <a:gd name="T10" fmla="*/ 0 w 65"/>
                <a:gd name="T11" fmla="*/ 37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62"/>
                <a:gd name="T20" fmla="*/ 65 w 65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62">
                  <a:moveTo>
                    <a:pt x="0" y="37"/>
                  </a:moveTo>
                  <a:lnTo>
                    <a:pt x="65" y="0"/>
                  </a:lnTo>
                  <a:lnTo>
                    <a:pt x="28" y="62"/>
                  </a:lnTo>
                  <a:lnTo>
                    <a:pt x="3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2329" name="Rectangle 73"/>
          <p:cNvSpPr>
            <a:spLocks noChangeArrowheads="1"/>
          </p:cNvSpPr>
          <p:nvPr/>
        </p:nvSpPr>
        <p:spPr bwMode="auto">
          <a:xfrm>
            <a:off x="1981200" y="5410200"/>
            <a:ext cx="548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Fig.2.4 FIFO</a:t>
            </a:r>
            <a:r>
              <a:rPr kumimoji="1"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排队及其截尾</a:t>
            </a:r>
          </a:p>
        </p:txBody>
      </p:sp>
      <p:sp>
        <p:nvSpPr>
          <p:cNvPr id="57350" name="AutoShape 7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8153400" y="586740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2.2.2 </a:t>
            </a:r>
            <a:r>
              <a:rPr lang="zh-CN" altLang="en-US" smtClean="0">
                <a:solidFill>
                  <a:srgbClr val="FF0000"/>
                </a:solidFill>
              </a:rPr>
              <a:t>优先</a:t>
            </a:r>
            <a:r>
              <a:rPr lang="zh-CN" altLang="en-US" smtClean="0"/>
              <a:t>排队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mtClean="0"/>
              <a:t>当前拥塞控制和资源分配责任</a:t>
            </a:r>
            <a:endParaRPr lang="en-US" altLang="zh-CN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mtClean="0"/>
              <a:t>简单地</a:t>
            </a:r>
            <a:r>
              <a:rPr lang="zh-CN" altLang="en-US" smtClean="0">
                <a:solidFill>
                  <a:srgbClr val="FF0000"/>
                </a:solidFill>
              </a:rPr>
              <a:t>推到网络边沿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mtClean="0">
                <a:solidFill>
                  <a:srgbClr val="FF0000"/>
                </a:solidFill>
              </a:rPr>
              <a:t>路由器</a:t>
            </a:r>
            <a:r>
              <a:rPr lang="zh-CN" altLang="en-US" smtClean="0"/>
              <a:t>没有取多大作用，</a:t>
            </a:r>
            <a:r>
              <a:rPr lang="en-US" altLang="zh-CN" smtClean="0">
                <a:solidFill>
                  <a:srgbClr val="FF0000"/>
                </a:solidFill>
              </a:rPr>
              <a:t>TCP</a:t>
            </a:r>
            <a:r>
              <a:rPr lang="zh-CN" altLang="en-US" smtClean="0">
                <a:solidFill>
                  <a:srgbClr val="FF0000"/>
                </a:solidFill>
              </a:rPr>
              <a:t>担负</a:t>
            </a:r>
            <a:r>
              <a:rPr lang="zh-CN" altLang="en-US" smtClean="0"/>
              <a:t>了所有的责任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mtClean="0"/>
              <a:t>对基本</a:t>
            </a:r>
            <a:r>
              <a:rPr lang="en-US" altLang="zh-CN" smtClean="0"/>
              <a:t>FIFO</a:t>
            </a:r>
            <a:r>
              <a:rPr lang="zh-CN" altLang="en-US" smtClean="0"/>
              <a:t>的简单变化是优先排队策略：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mtClean="0"/>
              <a:t>给每个包打上可携带的</a:t>
            </a:r>
            <a:r>
              <a:rPr lang="zh-CN" altLang="en-US" smtClean="0">
                <a:solidFill>
                  <a:srgbClr val="FF0000"/>
                </a:solidFill>
              </a:rPr>
              <a:t>优先权标记</a:t>
            </a:r>
            <a:r>
              <a:rPr lang="zh-CN" altLang="en-US" smtClean="0"/>
              <a:t>，如</a:t>
            </a:r>
            <a:r>
              <a:rPr lang="en-US" altLang="zh-CN" smtClean="0"/>
              <a:t>IP</a:t>
            </a:r>
            <a:r>
              <a:rPr lang="zh-CN" altLang="en-US" smtClean="0"/>
              <a:t>服务类型</a:t>
            </a:r>
            <a:r>
              <a:rPr lang="en-US" altLang="zh-CN" smtClean="0"/>
              <a:t>TOS</a:t>
            </a:r>
            <a:r>
              <a:rPr lang="zh-CN" altLang="en-US" smtClean="0"/>
              <a:t>（</a:t>
            </a:r>
            <a:r>
              <a:rPr lang="en-US" altLang="zh-CN" smtClean="0"/>
              <a:t>DiffServ.</a:t>
            </a:r>
            <a:r>
              <a:rPr lang="zh-CN" altLang="en-US" smtClean="0"/>
              <a:t>）。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mtClean="0"/>
              <a:t>R</a:t>
            </a:r>
            <a:r>
              <a:rPr lang="zh-CN" altLang="en-US" smtClean="0"/>
              <a:t>先发送其优先权高的包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mtClean="0"/>
              <a:t>这一方式离</a:t>
            </a:r>
            <a:r>
              <a:rPr lang="en-US" altLang="zh-CN" smtClean="0"/>
              <a:t>Best-effort delivery</a:t>
            </a:r>
            <a:r>
              <a:rPr lang="zh-CN" altLang="en-US" smtClean="0">
                <a:solidFill>
                  <a:srgbClr val="FF0000"/>
                </a:solidFill>
              </a:rPr>
              <a:t>并不远</a:t>
            </a:r>
          </a:p>
        </p:txBody>
      </p:sp>
    </p:spTree>
  </p:cSld>
  <p:clrMapOvr>
    <a:masterClrMapping/>
  </p:clrMapOvr>
  <p:transition spd="med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620000" cy="4668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2209800" y="5257800"/>
            <a:ext cx="441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Fig 2.5 </a:t>
            </a:r>
            <a:r>
              <a:rPr kumimoji="1"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优先级排队模型</a:t>
            </a:r>
          </a:p>
        </p:txBody>
      </p:sp>
    </p:spTree>
  </p:cSld>
  <p:clrMapOvr>
    <a:masterClrMapping/>
  </p:clrMapOvr>
  <p:transition spd="med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优先排队策略的应用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一个显然的方式是运用</a:t>
            </a:r>
            <a:r>
              <a:rPr lang="zh-CN" altLang="en-US" dirty="0" smtClean="0">
                <a:solidFill>
                  <a:srgbClr val="FF0000"/>
                </a:solidFill>
              </a:rPr>
              <a:t>经济杠杆</a:t>
            </a:r>
            <a:r>
              <a:rPr lang="zh-CN" altLang="en-US" dirty="0" smtClean="0"/>
              <a:t>，包的有限权越高，则付费越高。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然而，富有挑战的是，在因特网这样的分布式环境下</a:t>
            </a:r>
            <a:r>
              <a:rPr lang="zh-CN" altLang="en-US" dirty="0" smtClean="0">
                <a:solidFill>
                  <a:srgbClr val="FF0000"/>
                </a:solidFill>
              </a:rPr>
              <a:t>如何实现</a:t>
            </a:r>
            <a:r>
              <a:rPr lang="zh-CN" altLang="en-US" dirty="0" smtClean="0"/>
              <a:t>？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/>
              <a:t>优先权排队常用在因特网中以保护重要包的传递，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如</a:t>
            </a:r>
            <a:r>
              <a:rPr lang="en-US" altLang="zh-CN" dirty="0" smtClean="0">
                <a:solidFill>
                  <a:srgbClr val="FF0000"/>
                </a:solidFill>
              </a:rPr>
              <a:t>RIP/OSPF/BGP</a:t>
            </a:r>
            <a:r>
              <a:rPr lang="zh-CN" altLang="en-US" dirty="0" smtClean="0">
                <a:solidFill>
                  <a:srgbClr val="FF0000"/>
                </a:solidFill>
              </a:rPr>
              <a:t>等路由更新包</a:t>
            </a:r>
            <a:r>
              <a:rPr lang="zh-CN" altLang="en-US" dirty="0" smtClean="0"/>
              <a:t>，以保障在网络拓扑改变后路由表的稳定。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/>
              <a:t>特别队列</a:t>
            </a:r>
            <a:r>
              <a:rPr lang="en-US" altLang="zh-CN" dirty="0" smtClean="0">
                <a:solidFill>
                  <a:srgbClr val="FF0000"/>
                </a:solidFill>
              </a:rPr>
              <a:t>TOS</a:t>
            </a:r>
            <a:r>
              <a:rPr lang="en-US" altLang="zh-CN" dirty="0" smtClean="0">
                <a:solidFill>
                  <a:srgbClr val="FF0000"/>
                </a:solidFill>
                <a:latin typeface="Times New Roman"/>
              </a:rPr>
              <a:t>—</a:t>
            </a:r>
            <a:r>
              <a:rPr lang="en-US" altLang="zh-CN" dirty="0" err="1" smtClean="0">
                <a:solidFill>
                  <a:srgbClr val="FF0000"/>
                </a:solidFill>
              </a:rPr>
              <a:t>DiffSer</a:t>
            </a:r>
            <a:r>
              <a:rPr lang="en-US" altLang="zh-CN" dirty="0" smtClean="0"/>
              <a:t>.</a:t>
            </a:r>
          </a:p>
        </p:txBody>
      </p:sp>
    </p:spTree>
  </p:cSld>
  <p:clrMapOvr>
    <a:masterClrMapping/>
  </p:clrMapOvr>
  <p:transition spd="med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2.2.3 </a:t>
            </a:r>
            <a:r>
              <a:rPr lang="zh-CN" altLang="en-US" smtClean="0"/>
              <a:t>公平排队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FIFO</a:t>
            </a:r>
            <a:r>
              <a:rPr lang="zh-CN" altLang="en-US" dirty="0" smtClean="0"/>
              <a:t>主要问题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不能区别不同的流源</a:t>
            </a:r>
            <a:r>
              <a:rPr lang="zh-CN" altLang="en-US" dirty="0" smtClean="0"/>
              <a:t>，即不能按他们所属的流来区分各包。问题在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个不同的层次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来自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</a:rPr>
              <a:t>的少量帮助</a:t>
            </a:r>
            <a:r>
              <a:rPr lang="zh-CN" altLang="en-US" dirty="0" smtClean="0"/>
              <a:t>对任何全部在源端实现的拥塞控制算法都是</a:t>
            </a:r>
            <a:r>
              <a:rPr lang="zh-CN" altLang="en-US" dirty="0" smtClean="0">
                <a:solidFill>
                  <a:srgbClr val="FF0000"/>
                </a:solidFill>
              </a:rPr>
              <a:t>不适宜的</a:t>
            </a:r>
          </a:p>
          <a:p>
            <a:pPr lvl="2">
              <a:defRPr/>
            </a:pPr>
            <a:r>
              <a:rPr lang="zh-CN" altLang="en-US" dirty="0" smtClean="0"/>
              <a:t>全部拥塞控制机制</a:t>
            </a:r>
            <a:r>
              <a:rPr lang="zh-CN" altLang="en-US" dirty="0" smtClean="0">
                <a:solidFill>
                  <a:srgbClr val="FF0000"/>
                </a:solidFill>
              </a:rPr>
              <a:t>都在源端实现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不提供手段引导怎样的资源来坚持这种机制</a:t>
            </a:r>
          </a:p>
          <a:p>
            <a:pPr lvl="1">
              <a:defRPr/>
            </a:pPr>
            <a:r>
              <a:rPr lang="zh-CN" altLang="en-US" dirty="0" smtClean="0"/>
              <a:t>非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应用，可能把端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端拥塞机制</a:t>
            </a:r>
            <a:r>
              <a:rPr lang="zh-CN" altLang="en-US" dirty="0" smtClean="0">
                <a:solidFill>
                  <a:srgbClr val="FF0000"/>
                </a:solidFill>
              </a:rPr>
              <a:t>旁路掉</a:t>
            </a: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电话</a:t>
            </a:r>
            <a:r>
              <a:rPr lang="zh-CN" altLang="en-US" dirty="0" smtClean="0"/>
              <a:t>，这类应用能把自己的包洪泛到网上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，引起丢弃其他应用的包</a:t>
            </a:r>
          </a:p>
          <a:p>
            <a:pPr lvl="2">
              <a:defRPr/>
            </a:pPr>
            <a:r>
              <a:rPr lang="zh-CN" altLang="en-US" dirty="0" smtClean="0"/>
              <a:t>大多数基于</a:t>
            </a:r>
            <a:r>
              <a:rPr lang="en-US" altLang="zh-CN" dirty="0" smtClean="0">
                <a:solidFill>
                  <a:srgbClr val="FF0000"/>
                </a:solidFill>
              </a:rPr>
              <a:t>UDP</a:t>
            </a:r>
            <a:r>
              <a:rPr lang="zh-CN" altLang="en-US" dirty="0" smtClean="0">
                <a:solidFill>
                  <a:srgbClr val="FF0000"/>
                </a:solidFill>
              </a:rPr>
              <a:t>对多媒体</a:t>
            </a:r>
            <a:r>
              <a:rPr lang="zh-CN" altLang="en-US" dirty="0" smtClean="0"/>
              <a:t>应用</a:t>
            </a:r>
          </a:p>
        </p:txBody>
      </p:sp>
    </p:spTree>
  </p:cSld>
  <p:clrMapOvr>
    <a:masterClrMapping/>
  </p:clrMapOvr>
  <p:transition spd="med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公平排队算法</a:t>
            </a:r>
            <a:r>
              <a:rPr lang="en-US" altLang="zh-CN" smtClean="0"/>
              <a:t>FQ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FQ</a:t>
            </a:r>
            <a:r>
              <a:rPr lang="zh-CN" altLang="en-US" dirty="0" smtClean="0"/>
              <a:t>主要思想：</a:t>
            </a:r>
          </a:p>
          <a:p>
            <a:pPr lvl="1">
              <a:defRPr/>
            </a:pP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zh-CN" altLang="en-US" dirty="0" smtClean="0"/>
              <a:t>正在被路由器处理的</a:t>
            </a:r>
            <a:r>
              <a:rPr lang="zh-CN" altLang="en-US" dirty="0" smtClean="0">
                <a:solidFill>
                  <a:srgbClr val="FF0000"/>
                </a:solidFill>
              </a:rPr>
              <a:t>流</a:t>
            </a:r>
            <a:r>
              <a:rPr lang="zh-CN" altLang="en-US" dirty="0" smtClean="0"/>
              <a:t>分别维护一个</a:t>
            </a:r>
            <a:r>
              <a:rPr lang="zh-CN" altLang="en-US" dirty="0" smtClean="0">
                <a:solidFill>
                  <a:srgbClr val="FF0000"/>
                </a:solidFill>
              </a:rPr>
              <a:t>队列</a:t>
            </a:r>
            <a:r>
              <a:rPr lang="zh-CN" altLang="en-US" dirty="0" smtClean="0"/>
              <a:t>，路由器以</a:t>
            </a:r>
            <a:r>
              <a:rPr lang="zh-CN" altLang="en-US" dirty="0" smtClean="0">
                <a:solidFill>
                  <a:srgbClr val="FF0000"/>
                </a:solidFill>
              </a:rPr>
              <a:t>轮循</a:t>
            </a:r>
            <a:r>
              <a:rPr lang="zh-CN" altLang="en-US" dirty="0" smtClean="0"/>
              <a:t>方式服务每个队列。</a:t>
            </a:r>
          </a:p>
          <a:p>
            <a:pPr lvl="1">
              <a:defRPr/>
            </a:pPr>
            <a:r>
              <a:rPr lang="zh-CN" altLang="en-US" dirty="0" smtClean="0"/>
              <a:t>当一个流发送包太快，则其队列填满；当一个队列到达一个特定的长度，属于该队列的后继包就被丢掉，这样，任何源就不可能多占用其他流的网络容量</a:t>
            </a:r>
          </a:p>
          <a:p>
            <a:pPr lvl="1">
              <a:defRPr/>
            </a:pPr>
            <a:r>
              <a:rPr lang="en-US" altLang="zh-CN" dirty="0" smtClean="0"/>
              <a:t>FQ</a:t>
            </a:r>
            <a:r>
              <a:rPr lang="zh-CN" altLang="en-US" dirty="0" smtClean="0">
                <a:solidFill>
                  <a:srgbClr val="FF0000"/>
                </a:solidFill>
              </a:rPr>
              <a:t>并不告诉源端</a:t>
            </a:r>
            <a:r>
              <a:rPr lang="zh-CN" altLang="en-US" dirty="0" smtClean="0"/>
              <a:t>任何有关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的状态，或并不限制源端发送怎样快</a:t>
            </a:r>
          </a:p>
        </p:txBody>
      </p:sp>
    </p:spTree>
  </p:cSld>
  <p:clrMapOvr>
    <a:masterClrMapping/>
  </p:clrMapOvr>
  <p:transition spd="med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72"/>
          <p:cNvGrpSpPr>
            <a:grpSpLocks/>
          </p:cNvGrpSpPr>
          <p:nvPr/>
        </p:nvGrpSpPr>
        <p:grpSpPr bwMode="auto">
          <a:xfrm>
            <a:off x="1447800" y="2133600"/>
            <a:ext cx="6180138" cy="3619500"/>
            <a:chOff x="1536" y="1056"/>
            <a:chExt cx="2669" cy="2280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1540" y="2444"/>
              <a:ext cx="3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3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3613" y="1992"/>
              <a:ext cx="5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Round-robin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496" name="Rectangle 7"/>
            <p:cNvSpPr>
              <a:spLocks noChangeArrowheads="1"/>
            </p:cNvSpPr>
            <p:nvPr/>
          </p:nvSpPr>
          <p:spPr bwMode="auto">
            <a:xfrm>
              <a:off x="3803" y="215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service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497" name="Group 42"/>
            <p:cNvGrpSpPr>
              <a:grpSpLocks/>
            </p:cNvGrpSpPr>
            <p:nvPr/>
          </p:nvGrpSpPr>
          <p:grpSpPr bwMode="auto">
            <a:xfrm>
              <a:off x="1540" y="1747"/>
              <a:ext cx="1167" cy="312"/>
              <a:chOff x="1540" y="1747"/>
              <a:chExt cx="1167" cy="312"/>
            </a:xfrm>
          </p:grpSpPr>
          <p:sp>
            <p:nvSpPr>
              <p:cNvPr id="63522" name="Rectangle 3"/>
              <p:cNvSpPr>
                <a:spLocks noChangeArrowheads="1"/>
              </p:cNvSpPr>
              <p:nvPr/>
            </p:nvSpPr>
            <p:spPr bwMode="auto">
              <a:xfrm>
                <a:off x="1540" y="1813"/>
                <a:ext cx="30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800" b="1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Flow 2</a:t>
                </a:r>
                <a:endParaRPr kumimoji="1" lang="en-US" altLang="zh-CN" sz="18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23" name="Freeform 14"/>
              <p:cNvSpPr>
                <a:spLocks/>
              </p:cNvSpPr>
              <p:nvPr/>
            </p:nvSpPr>
            <p:spPr bwMode="auto">
              <a:xfrm>
                <a:off x="1748" y="1747"/>
                <a:ext cx="959" cy="312"/>
              </a:xfrm>
              <a:custGeom>
                <a:avLst/>
                <a:gdLst>
                  <a:gd name="T0" fmla="*/ 0 w 959"/>
                  <a:gd name="T1" fmla="*/ 307 h 312"/>
                  <a:gd name="T2" fmla="*/ 959 w 959"/>
                  <a:gd name="T3" fmla="*/ 312 h 312"/>
                  <a:gd name="T4" fmla="*/ 959 w 959"/>
                  <a:gd name="T5" fmla="*/ 0 h 312"/>
                  <a:gd name="T6" fmla="*/ 0 w 959"/>
                  <a:gd name="T7" fmla="*/ 0 h 3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59"/>
                  <a:gd name="T13" fmla="*/ 0 h 312"/>
                  <a:gd name="T14" fmla="*/ 959 w 959"/>
                  <a:gd name="T15" fmla="*/ 312 h 3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59" h="312">
                    <a:moveTo>
                      <a:pt x="0" y="307"/>
                    </a:moveTo>
                    <a:lnTo>
                      <a:pt x="959" y="312"/>
                    </a:lnTo>
                    <a:lnTo>
                      <a:pt x="95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4" name="Line 15"/>
              <p:cNvSpPr>
                <a:spLocks noChangeShapeType="1"/>
              </p:cNvSpPr>
              <p:nvPr/>
            </p:nvSpPr>
            <p:spPr bwMode="auto">
              <a:xfrm>
                <a:off x="2632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5" name="Line 16"/>
              <p:cNvSpPr>
                <a:spLocks noChangeShapeType="1"/>
              </p:cNvSpPr>
              <p:nvPr/>
            </p:nvSpPr>
            <p:spPr bwMode="auto">
              <a:xfrm>
                <a:off x="2553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6" name="Line 17"/>
              <p:cNvSpPr>
                <a:spLocks noChangeShapeType="1"/>
              </p:cNvSpPr>
              <p:nvPr/>
            </p:nvSpPr>
            <p:spPr bwMode="auto">
              <a:xfrm>
                <a:off x="2470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7" name="Line 18"/>
              <p:cNvSpPr>
                <a:spLocks noChangeShapeType="1"/>
              </p:cNvSpPr>
              <p:nvPr/>
            </p:nvSpPr>
            <p:spPr bwMode="auto">
              <a:xfrm>
                <a:off x="2387" y="1747"/>
                <a:ext cx="4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8" name="Line 19"/>
              <p:cNvSpPr>
                <a:spLocks noChangeShapeType="1"/>
              </p:cNvSpPr>
              <p:nvPr/>
            </p:nvSpPr>
            <p:spPr bwMode="auto">
              <a:xfrm>
                <a:off x="2308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9" name="Line 20"/>
              <p:cNvSpPr>
                <a:spLocks noChangeShapeType="1"/>
              </p:cNvSpPr>
              <p:nvPr/>
            </p:nvSpPr>
            <p:spPr bwMode="auto">
              <a:xfrm>
                <a:off x="2225" y="1747"/>
                <a:ext cx="4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0" name="Line 21"/>
              <p:cNvSpPr>
                <a:spLocks noChangeShapeType="1"/>
              </p:cNvSpPr>
              <p:nvPr/>
            </p:nvSpPr>
            <p:spPr bwMode="auto">
              <a:xfrm>
                <a:off x="2146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1" name="Line 22"/>
              <p:cNvSpPr>
                <a:spLocks noChangeShapeType="1"/>
              </p:cNvSpPr>
              <p:nvPr/>
            </p:nvSpPr>
            <p:spPr bwMode="auto">
              <a:xfrm>
                <a:off x="2063" y="1747"/>
                <a:ext cx="4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2" name="Line 23"/>
              <p:cNvSpPr>
                <a:spLocks noChangeShapeType="1"/>
              </p:cNvSpPr>
              <p:nvPr/>
            </p:nvSpPr>
            <p:spPr bwMode="auto">
              <a:xfrm>
                <a:off x="1984" y="1747"/>
                <a:ext cx="1" cy="3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8" name="Freeform 24"/>
            <p:cNvSpPr>
              <a:spLocks/>
            </p:cNvSpPr>
            <p:nvPr/>
          </p:nvSpPr>
          <p:spPr bwMode="auto">
            <a:xfrm>
              <a:off x="1748" y="2382"/>
              <a:ext cx="959" cy="312"/>
            </a:xfrm>
            <a:custGeom>
              <a:avLst/>
              <a:gdLst>
                <a:gd name="T0" fmla="*/ 0 w 959"/>
                <a:gd name="T1" fmla="*/ 308 h 312"/>
                <a:gd name="T2" fmla="*/ 959 w 959"/>
                <a:gd name="T3" fmla="*/ 312 h 312"/>
                <a:gd name="T4" fmla="*/ 959 w 959"/>
                <a:gd name="T5" fmla="*/ 0 h 312"/>
                <a:gd name="T6" fmla="*/ 0 w 959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"/>
                <a:gd name="T13" fmla="*/ 0 h 312"/>
                <a:gd name="T14" fmla="*/ 959 w 959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" h="312">
                  <a:moveTo>
                    <a:pt x="0" y="308"/>
                  </a:moveTo>
                  <a:lnTo>
                    <a:pt x="959" y="312"/>
                  </a:lnTo>
                  <a:lnTo>
                    <a:pt x="95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25"/>
            <p:cNvSpPr>
              <a:spLocks noChangeShapeType="1"/>
            </p:cNvSpPr>
            <p:nvPr/>
          </p:nvSpPr>
          <p:spPr bwMode="auto">
            <a:xfrm>
              <a:off x="2632" y="2378"/>
              <a:ext cx="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26"/>
            <p:cNvSpPr>
              <a:spLocks noChangeShapeType="1"/>
            </p:cNvSpPr>
            <p:nvPr/>
          </p:nvSpPr>
          <p:spPr bwMode="auto">
            <a:xfrm>
              <a:off x="2553" y="2378"/>
              <a:ext cx="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27"/>
            <p:cNvSpPr>
              <a:spLocks noChangeShapeType="1"/>
            </p:cNvSpPr>
            <p:nvPr/>
          </p:nvSpPr>
          <p:spPr bwMode="auto">
            <a:xfrm>
              <a:off x="2470" y="2378"/>
              <a:ext cx="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Line 28"/>
            <p:cNvSpPr>
              <a:spLocks noChangeShapeType="1"/>
            </p:cNvSpPr>
            <p:nvPr/>
          </p:nvSpPr>
          <p:spPr bwMode="auto">
            <a:xfrm>
              <a:off x="2387" y="2378"/>
              <a:ext cx="4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Line 29"/>
            <p:cNvSpPr>
              <a:spLocks noChangeShapeType="1"/>
            </p:cNvSpPr>
            <p:nvPr/>
          </p:nvSpPr>
          <p:spPr bwMode="auto">
            <a:xfrm>
              <a:off x="2308" y="2378"/>
              <a:ext cx="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30"/>
            <p:cNvSpPr>
              <a:spLocks noChangeShapeType="1"/>
            </p:cNvSpPr>
            <p:nvPr/>
          </p:nvSpPr>
          <p:spPr bwMode="auto">
            <a:xfrm>
              <a:off x="2225" y="2378"/>
              <a:ext cx="4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Freeform 40"/>
            <p:cNvSpPr>
              <a:spLocks/>
            </p:cNvSpPr>
            <p:nvPr/>
          </p:nvSpPr>
          <p:spPr bwMode="auto">
            <a:xfrm>
              <a:off x="4006" y="1768"/>
              <a:ext cx="54" cy="96"/>
            </a:xfrm>
            <a:custGeom>
              <a:avLst/>
              <a:gdLst>
                <a:gd name="T0" fmla="*/ 0 w 54"/>
                <a:gd name="T1" fmla="*/ 0 h 96"/>
                <a:gd name="T2" fmla="*/ 29 w 54"/>
                <a:gd name="T3" fmla="*/ 96 h 96"/>
                <a:gd name="T4" fmla="*/ 54 w 54"/>
                <a:gd name="T5" fmla="*/ 0 h 96"/>
                <a:gd name="T6" fmla="*/ 4 w 54"/>
                <a:gd name="T7" fmla="*/ 0 h 96"/>
                <a:gd name="T8" fmla="*/ 4 w 54"/>
                <a:gd name="T9" fmla="*/ 0 h 96"/>
                <a:gd name="T10" fmla="*/ 0 w 54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6"/>
                <a:gd name="T20" fmla="*/ 54 w 54"/>
                <a:gd name="T21" fmla="*/ 96 h 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6">
                  <a:moveTo>
                    <a:pt x="0" y="0"/>
                  </a:moveTo>
                  <a:lnTo>
                    <a:pt x="29" y="96"/>
                  </a:lnTo>
                  <a:lnTo>
                    <a:pt x="5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6" name="Freeform 41"/>
            <p:cNvSpPr>
              <a:spLocks/>
            </p:cNvSpPr>
            <p:nvPr/>
          </p:nvSpPr>
          <p:spPr bwMode="auto">
            <a:xfrm>
              <a:off x="3026" y="1162"/>
              <a:ext cx="1030" cy="2138"/>
            </a:xfrm>
            <a:custGeom>
              <a:avLst/>
              <a:gdLst>
                <a:gd name="T0" fmla="*/ 1030 w 1030"/>
                <a:gd name="T1" fmla="*/ 1407 h 2138"/>
                <a:gd name="T2" fmla="*/ 1009 w 1030"/>
                <a:gd name="T3" fmla="*/ 1532 h 2138"/>
                <a:gd name="T4" fmla="*/ 976 w 1030"/>
                <a:gd name="T5" fmla="*/ 1648 h 2138"/>
                <a:gd name="T6" fmla="*/ 939 w 1030"/>
                <a:gd name="T7" fmla="*/ 1752 h 2138"/>
                <a:gd name="T8" fmla="*/ 893 w 1030"/>
                <a:gd name="T9" fmla="*/ 1847 h 2138"/>
                <a:gd name="T10" fmla="*/ 843 w 1030"/>
                <a:gd name="T11" fmla="*/ 1930 h 2138"/>
                <a:gd name="T12" fmla="*/ 789 w 1030"/>
                <a:gd name="T13" fmla="*/ 2001 h 2138"/>
                <a:gd name="T14" fmla="*/ 727 w 1030"/>
                <a:gd name="T15" fmla="*/ 2059 h 2138"/>
                <a:gd name="T16" fmla="*/ 665 w 1030"/>
                <a:gd name="T17" fmla="*/ 2100 h 2138"/>
                <a:gd name="T18" fmla="*/ 598 w 1030"/>
                <a:gd name="T19" fmla="*/ 2129 h 2138"/>
                <a:gd name="T20" fmla="*/ 532 w 1030"/>
                <a:gd name="T21" fmla="*/ 2138 h 2138"/>
                <a:gd name="T22" fmla="*/ 445 w 1030"/>
                <a:gd name="T23" fmla="*/ 2121 h 2138"/>
                <a:gd name="T24" fmla="*/ 362 w 1030"/>
                <a:gd name="T25" fmla="*/ 2084 h 2138"/>
                <a:gd name="T26" fmla="*/ 287 w 1030"/>
                <a:gd name="T27" fmla="*/ 2017 h 2138"/>
                <a:gd name="T28" fmla="*/ 216 w 1030"/>
                <a:gd name="T29" fmla="*/ 1930 h 2138"/>
                <a:gd name="T30" fmla="*/ 154 w 1030"/>
                <a:gd name="T31" fmla="*/ 1822 h 2138"/>
                <a:gd name="T32" fmla="*/ 104 w 1030"/>
                <a:gd name="T33" fmla="*/ 1698 h 2138"/>
                <a:gd name="T34" fmla="*/ 59 w 1030"/>
                <a:gd name="T35" fmla="*/ 1561 h 2138"/>
                <a:gd name="T36" fmla="*/ 25 w 1030"/>
                <a:gd name="T37" fmla="*/ 1407 h 2138"/>
                <a:gd name="T38" fmla="*/ 9 w 1030"/>
                <a:gd name="T39" fmla="*/ 1241 h 2138"/>
                <a:gd name="T40" fmla="*/ 0 w 1030"/>
                <a:gd name="T41" fmla="*/ 1067 h 2138"/>
                <a:gd name="T42" fmla="*/ 9 w 1030"/>
                <a:gd name="T43" fmla="*/ 897 h 2138"/>
                <a:gd name="T44" fmla="*/ 25 w 1030"/>
                <a:gd name="T45" fmla="*/ 731 h 2138"/>
                <a:gd name="T46" fmla="*/ 59 w 1030"/>
                <a:gd name="T47" fmla="*/ 577 h 2138"/>
                <a:gd name="T48" fmla="*/ 104 w 1030"/>
                <a:gd name="T49" fmla="*/ 436 h 2138"/>
                <a:gd name="T50" fmla="*/ 154 w 1030"/>
                <a:gd name="T51" fmla="*/ 311 h 2138"/>
                <a:gd name="T52" fmla="*/ 216 w 1030"/>
                <a:gd name="T53" fmla="*/ 208 h 2138"/>
                <a:gd name="T54" fmla="*/ 287 w 1030"/>
                <a:gd name="T55" fmla="*/ 120 h 2138"/>
                <a:gd name="T56" fmla="*/ 362 w 1030"/>
                <a:gd name="T57" fmla="*/ 54 h 2138"/>
                <a:gd name="T58" fmla="*/ 445 w 1030"/>
                <a:gd name="T59" fmla="*/ 13 h 2138"/>
                <a:gd name="T60" fmla="*/ 532 w 1030"/>
                <a:gd name="T61" fmla="*/ 0 h 2138"/>
                <a:gd name="T62" fmla="*/ 590 w 1030"/>
                <a:gd name="T63" fmla="*/ 8 h 2138"/>
                <a:gd name="T64" fmla="*/ 648 w 1030"/>
                <a:gd name="T65" fmla="*/ 25 h 2138"/>
                <a:gd name="T66" fmla="*/ 702 w 1030"/>
                <a:gd name="T67" fmla="*/ 58 h 2138"/>
                <a:gd name="T68" fmla="*/ 756 w 1030"/>
                <a:gd name="T69" fmla="*/ 104 h 2138"/>
                <a:gd name="T70" fmla="*/ 806 w 1030"/>
                <a:gd name="T71" fmla="*/ 158 h 2138"/>
                <a:gd name="T72" fmla="*/ 852 w 1030"/>
                <a:gd name="T73" fmla="*/ 220 h 2138"/>
                <a:gd name="T74" fmla="*/ 897 w 1030"/>
                <a:gd name="T75" fmla="*/ 295 h 2138"/>
                <a:gd name="T76" fmla="*/ 935 w 1030"/>
                <a:gd name="T77" fmla="*/ 378 h 2138"/>
                <a:gd name="T78" fmla="*/ 968 w 1030"/>
                <a:gd name="T79" fmla="*/ 469 h 2138"/>
                <a:gd name="T80" fmla="*/ 997 w 1030"/>
                <a:gd name="T81" fmla="*/ 569 h 2138"/>
                <a:gd name="T82" fmla="*/ 1009 w 1030"/>
                <a:gd name="T83" fmla="*/ 610 h 21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30"/>
                <a:gd name="T127" fmla="*/ 0 h 2138"/>
                <a:gd name="T128" fmla="*/ 1030 w 1030"/>
                <a:gd name="T129" fmla="*/ 2138 h 21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30" h="2138">
                  <a:moveTo>
                    <a:pt x="1030" y="1407"/>
                  </a:moveTo>
                  <a:lnTo>
                    <a:pt x="1009" y="1532"/>
                  </a:lnTo>
                  <a:lnTo>
                    <a:pt x="976" y="1648"/>
                  </a:lnTo>
                  <a:lnTo>
                    <a:pt x="939" y="1752"/>
                  </a:lnTo>
                  <a:lnTo>
                    <a:pt x="893" y="1847"/>
                  </a:lnTo>
                  <a:lnTo>
                    <a:pt x="843" y="1930"/>
                  </a:lnTo>
                  <a:lnTo>
                    <a:pt x="789" y="2001"/>
                  </a:lnTo>
                  <a:lnTo>
                    <a:pt x="727" y="2059"/>
                  </a:lnTo>
                  <a:lnTo>
                    <a:pt x="665" y="2100"/>
                  </a:lnTo>
                  <a:lnTo>
                    <a:pt x="598" y="2129"/>
                  </a:lnTo>
                  <a:lnTo>
                    <a:pt x="532" y="2138"/>
                  </a:lnTo>
                  <a:lnTo>
                    <a:pt x="445" y="2121"/>
                  </a:lnTo>
                  <a:lnTo>
                    <a:pt x="362" y="2084"/>
                  </a:lnTo>
                  <a:lnTo>
                    <a:pt x="287" y="2017"/>
                  </a:lnTo>
                  <a:lnTo>
                    <a:pt x="216" y="1930"/>
                  </a:lnTo>
                  <a:lnTo>
                    <a:pt x="154" y="1822"/>
                  </a:lnTo>
                  <a:lnTo>
                    <a:pt x="104" y="1698"/>
                  </a:lnTo>
                  <a:lnTo>
                    <a:pt x="59" y="1561"/>
                  </a:lnTo>
                  <a:lnTo>
                    <a:pt x="25" y="1407"/>
                  </a:lnTo>
                  <a:lnTo>
                    <a:pt x="9" y="1241"/>
                  </a:lnTo>
                  <a:lnTo>
                    <a:pt x="0" y="1067"/>
                  </a:lnTo>
                  <a:lnTo>
                    <a:pt x="9" y="897"/>
                  </a:lnTo>
                  <a:lnTo>
                    <a:pt x="25" y="731"/>
                  </a:lnTo>
                  <a:lnTo>
                    <a:pt x="59" y="577"/>
                  </a:lnTo>
                  <a:lnTo>
                    <a:pt x="104" y="436"/>
                  </a:lnTo>
                  <a:lnTo>
                    <a:pt x="154" y="311"/>
                  </a:lnTo>
                  <a:lnTo>
                    <a:pt x="216" y="208"/>
                  </a:lnTo>
                  <a:lnTo>
                    <a:pt x="287" y="120"/>
                  </a:lnTo>
                  <a:lnTo>
                    <a:pt x="362" y="54"/>
                  </a:lnTo>
                  <a:lnTo>
                    <a:pt x="445" y="13"/>
                  </a:lnTo>
                  <a:lnTo>
                    <a:pt x="532" y="0"/>
                  </a:lnTo>
                  <a:lnTo>
                    <a:pt x="590" y="8"/>
                  </a:lnTo>
                  <a:lnTo>
                    <a:pt x="648" y="25"/>
                  </a:lnTo>
                  <a:lnTo>
                    <a:pt x="702" y="58"/>
                  </a:lnTo>
                  <a:lnTo>
                    <a:pt x="756" y="104"/>
                  </a:lnTo>
                  <a:lnTo>
                    <a:pt x="806" y="158"/>
                  </a:lnTo>
                  <a:lnTo>
                    <a:pt x="852" y="220"/>
                  </a:lnTo>
                  <a:lnTo>
                    <a:pt x="897" y="295"/>
                  </a:lnTo>
                  <a:lnTo>
                    <a:pt x="935" y="378"/>
                  </a:lnTo>
                  <a:lnTo>
                    <a:pt x="968" y="469"/>
                  </a:lnTo>
                  <a:lnTo>
                    <a:pt x="997" y="569"/>
                  </a:lnTo>
                  <a:lnTo>
                    <a:pt x="1009" y="61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7" name="Rectangle 44"/>
            <p:cNvSpPr>
              <a:spLocks noChangeArrowheads="1"/>
            </p:cNvSpPr>
            <p:nvPr/>
          </p:nvSpPr>
          <p:spPr bwMode="auto">
            <a:xfrm>
              <a:off x="1536" y="1122"/>
              <a:ext cx="3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1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8" name="Freeform 45"/>
            <p:cNvSpPr>
              <a:spLocks/>
            </p:cNvSpPr>
            <p:nvPr/>
          </p:nvSpPr>
          <p:spPr bwMode="auto">
            <a:xfrm>
              <a:off x="1744" y="1056"/>
              <a:ext cx="959" cy="312"/>
            </a:xfrm>
            <a:custGeom>
              <a:avLst/>
              <a:gdLst>
                <a:gd name="T0" fmla="*/ 0 w 959"/>
                <a:gd name="T1" fmla="*/ 307 h 312"/>
                <a:gd name="T2" fmla="*/ 959 w 959"/>
                <a:gd name="T3" fmla="*/ 312 h 312"/>
                <a:gd name="T4" fmla="*/ 959 w 959"/>
                <a:gd name="T5" fmla="*/ 0 h 312"/>
                <a:gd name="T6" fmla="*/ 0 w 959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"/>
                <a:gd name="T13" fmla="*/ 0 h 312"/>
                <a:gd name="T14" fmla="*/ 959 w 959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" h="312">
                  <a:moveTo>
                    <a:pt x="0" y="307"/>
                  </a:moveTo>
                  <a:lnTo>
                    <a:pt x="959" y="312"/>
                  </a:lnTo>
                  <a:lnTo>
                    <a:pt x="95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9" name="Line 46"/>
            <p:cNvSpPr>
              <a:spLocks noChangeShapeType="1"/>
            </p:cNvSpPr>
            <p:nvPr/>
          </p:nvSpPr>
          <p:spPr bwMode="auto">
            <a:xfrm>
              <a:off x="2628" y="1056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0" name="Line 47"/>
            <p:cNvSpPr>
              <a:spLocks noChangeShapeType="1"/>
            </p:cNvSpPr>
            <p:nvPr/>
          </p:nvSpPr>
          <p:spPr bwMode="auto">
            <a:xfrm>
              <a:off x="2549" y="1056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1" name="Line 48"/>
            <p:cNvSpPr>
              <a:spLocks noChangeShapeType="1"/>
            </p:cNvSpPr>
            <p:nvPr/>
          </p:nvSpPr>
          <p:spPr bwMode="auto">
            <a:xfrm>
              <a:off x="2466" y="1056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49"/>
            <p:cNvSpPr>
              <a:spLocks noChangeShapeType="1"/>
            </p:cNvSpPr>
            <p:nvPr/>
          </p:nvSpPr>
          <p:spPr bwMode="auto">
            <a:xfrm>
              <a:off x="2383" y="1056"/>
              <a:ext cx="4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3" name="Rectangle 61"/>
            <p:cNvSpPr>
              <a:spLocks noChangeArrowheads="1"/>
            </p:cNvSpPr>
            <p:nvPr/>
          </p:nvSpPr>
          <p:spPr bwMode="auto">
            <a:xfrm>
              <a:off x="1536" y="3090"/>
              <a:ext cx="30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8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4</a:t>
              </a:r>
              <a:endParaRPr kumimoji="1" lang="en-US" altLang="zh-CN" sz="18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14" name="Freeform 62"/>
            <p:cNvSpPr>
              <a:spLocks/>
            </p:cNvSpPr>
            <p:nvPr/>
          </p:nvSpPr>
          <p:spPr bwMode="auto">
            <a:xfrm>
              <a:off x="1744" y="3024"/>
              <a:ext cx="959" cy="312"/>
            </a:xfrm>
            <a:custGeom>
              <a:avLst/>
              <a:gdLst>
                <a:gd name="T0" fmla="*/ 0 w 959"/>
                <a:gd name="T1" fmla="*/ 307 h 312"/>
                <a:gd name="T2" fmla="*/ 959 w 959"/>
                <a:gd name="T3" fmla="*/ 312 h 312"/>
                <a:gd name="T4" fmla="*/ 959 w 959"/>
                <a:gd name="T5" fmla="*/ 0 h 312"/>
                <a:gd name="T6" fmla="*/ 0 w 959"/>
                <a:gd name="T7" fmla="*/ 0 h 3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"/>
                <a:gd name="T13" fmla="*/ 0 h 312"/>
                <a:gd name="T14" fmla="*/ 959 w 959"/>
                <a:gd name="T15" fmla="*/ 312 h 3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" h="312">
                  <a:moveTo>
                    <a:pt x="0" y="307"/>
                  </a:moveTo>
                  <a:lnTo>
                    <a:pt x="959" y="312"/>
                  </a:lnTo>
                  <a:lnTo>
                    <a:pt x="95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63"/>
            <p:cNvSpPr>
              <a:spLocks noChangeShapeType="1"/>
            </p:cNvSpPr>
            <p:nvPr/>
          </p:nvSpPr>
          <p:spPr bwMode="auto">
            <a:xfrm>
              <a:off x="2628" y="3024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6" name="Line 64"/>
            <p:cNvSpPr>
              <a:spLocks noChangeShapeType="1"/>
            </p:cNvSpPr>
            <p:nvPr/>
          </p:nvSpPr>
          <p:spPr bwMode="auto">
            <a:xfrm>
              <a:off x="2549" y="3024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Line 65"/>
            <p:cNvSpPr>
              <a:spLocks noChangeShapeType="1"/>
            </p:cNvSpPr>
            <p:nvPr/>
          </p:nvSpPr>
          <p:spPr bwMode="auto">
            <a:xfrm>
              <a:off x="2466" y="3024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66"/>
            <p:cNvSpPr>
              <a:spLocks noChangeShapeType="1"/>
            </p:cNvSpPr>
            <p:nvPr/>
          </p:nvSpPr>
          <p:spPr bwMode="auto">
            <a:xfrm>
              <a:off x="2383" y="3024"/>
              <a:ext cx="4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67"/>
            <p:cNvSpPr>
              <a:spLocks noChangeShapeType="1"/>
            </p:cNvSpPr>
            <p:nvPr/>
          </p:nvSpPr>
          <p:spPr bwMode="auto">
            <a:xfrm>
              <a:off x="2304" y="3024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Line 68"/>
            <p:cNvSpPr>
              <a:spLocks noChangeShapeType="1"/>
            </p:cNvSpPr>
            <p:nvPr/>
          </p:nvSpPr>
          <p:spPr bwMode="auto">
            <a:xfrm>
              <a:off x="2221" y="3024"/>
              <a:ext cx="4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Line 69"/>
            <p:cNvSpPr>
              <a:spLocks noChangeShapeType="1"/>
            </p:cNvSpPr>
            <p:nvPr/>
          </p:nvSpPr>
          <p:spPr bwMode="auto">
            <a:xfrm>
              <a:off x="2142" y="3024"/>
              <a:ext cx="1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3353" name="Rectangle 73"/>
          <p:cNvSpPr>
            <a:spLocks noChangeArrowheads="1"/>
          </p:cNvSpPr>
          <p:nvPr/>
        </p:nvSpPr>
        <p:spPr bwMode="auto">
          <a:xfrm>
            <a:off x="304800" y="228600"/>
            <a:ext cx="8534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kumimoji="1" lang="zh-CN" altLang="en-US" sz="48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幼圆" pitchFamily="49" charset="-122"/>
                <a:ea typeface="幼圆" pitchFamily="49" charset="-122"/>
              </a:rPr>
              <a:t>路由器中的公平排队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FQ</a:t>
            </a:r>
            <a:r>
              <a:rPr lang="zh-CN" altLang="en-US" smtClean="0"/>
              <a:t>机制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主要的复杂性是路由器中处理的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包长度不相同</a:t>
            </a:r>
            <a:r>
              <a:rPr lang="zh-CN" altLang="en-US" sz="2800" dirty="0" smtClean="0"/>
              <a:t>。</a:t>
            </a:r>
            <a:r>
              <a:rPr lang="zh-CN" altLang="en-US" sz="2800" dirty="0" smtClean="0">
                <a:solidFill>
                  <a:srgbClr val="FF0000"/>
                </a:solidFill>
              </a:rPr>
              <a:t>公平须考虑包的长度</a:t>
            </a:r>
          </a:p>
          <a:p>
            <a:pPr lvl="1">
              <a:defRPr/>
            </a:pPr>
            <a:r>
              <a:rPr lang="zh-CN" altLang="en-US" sz="2400" dirty="0" smtClean="0"/>
              <a:t>如路由器管理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个流，一个是</a:t>
            </a:r>
            <a:r>
              <a:rPr lang="en-US" altLang="zh-CN" sz="2400" dirty="0" smtClean="0"/>
              <a:t>1000Byte/</a:t>
            </a:r>
            <a:r>
              <a:rPr lang="zh-CN" altLang="en-US" sz="2400" dirty="0" smtClean="0"/>
              <a:t>包，另一个是</a:t>
            </a:r>
            <a:r>
              <a:rPr lang="en-US" altLang="zh-CN" sz="2400" dirty="0" smtClean="0"/>
              <a:t>500Byte/</a:t>
            </a:r>
            <a:r>
              <a:rPr lang="zh-CN" altLang="en-US" sz="2400" dirty="0" smtClean="0"/>
              <a:t>包。 </a:t>
            </a:r>
          </a:p>
          <a:p>
            <a:pPr lvl="1">
              <a:defRPr/>
            </a:pPr>
            <a:r>
              <a:rPr lang="zh-CN" altLang="en-US" sz="2400" dirty="0" smtClean="0"/>
              <a:t>对每个流队列的简单轮循服务将给第一个流以</a:t>
            </a:r>
            <a:r>
              <a:rPr lang="en-US" altLang="zh-CN" sz="2400" dirty="0" smtClean="0"/>
              <a:t>2/3</a:t>
            </a:r>
            <a:r>
              <a:rPr lang="zh-CN" altLang="en-US" sz="2400" dirty="0" smtClean="0"/>
              <a:t>链路带宽，第二个流仅给</a:t>
            </a:r>
            <a:r>
              <a:rPr lang="en-US" altLang="zh-CN" sz="2400" dirty="0" smtClean="0"/>
              <a:t>1/3</a:t>
            </a:r>
            <a:r>
              <a:rPr lang="zh-CN" altLang="en-US" sz="2400" dirty="0" smtClean="0"/>
              <a:t>的带宽</a:t>
            </a:r>
          </a:p>
          <a:p>
            <a:pPr>
              <a:defRPr/>
            </a:pPr>
            <a:r>
              <a:rPr lang="zh-CN" altLang="en-US" sz="2800" dirty="0" smtClean="0"/>
              <a:t>显然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从不同的包来</a:t>
            </a:r>
            <a:r>
              <a:rPr lang="zh-CN" altLang="en-US" sz="2800" dirty="0" smtClean="0">
                <a:solidFill>
                  <a:srgbClr val="FF0000"/>
                </a:solidFill>
              </a:rPr>
              <a:t>交叉比特</a:t>
            </a:r>
            <a:r>
              <a:rPr lang="en-US" altLang="zh-CN" sz="2800" dirty="0" smtClean="0"/>
              <a:t>Bit-by-bit</a:t>
            </a:r>
            <a:r>
              <a:rPr lang="zh-CN" altLang="en-US" sz="2800" dirty="0" smtClean="0"/>
              <a:t>轮循是不可行的。</a:t>
            </a:r>
          </a:p>
          <a:p>
            <a:pPr lvl="1">
              <a:defRPr/>
            </a:pPr>
            <a:r>
              <a:rPr lang="zh-CN" altLang="en-US" sz="2400" dirty="0" smtClean="0"/>
              <a:t>模拟</a:t>
            </a:r>
            <a:r>
              <a:rPr lang="en-US" altLang="zh-CN" sz="2400" dirty="0" smtClean="0"/>
              <a:t>FQ</a:t>
            </a:r>
            <a:r>
              <a:rPr lang="zh-CN" altLang="en-US" sz="2400" dirty="0" smtClean="0"/>
              <a:t>比特轮循机制</a:t>
            </a:r>
          </a:p>
          <a:p>
            <a:pPr lvl="1">
              <a:defRPr/>
            </a:pPr>
            <a:r>
              <a:rPr lang="zh-CN" altLang="en-US" sz="2400" dirty="0" smtClean="0"/>
              <a:t>先判断如果该包按位轮方式发送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何时可发完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然后根据完成时间对要发送到包排序</a:t>
            </a:r>
          </a:p>
        </p:txBody>
      </p:sp>
    </p:spTree>
  </p:cSld>
  <p:clrMapOvr>
    <a:masterClrMapping/>
  </p:clrMapOvr>
  <p:transition spd="med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57200"/>
            <a:ext cx="8077200" cy="5791200"/>
          </a:xfrm>
        </p:spPr>
        <p:txBody>
          <a:bodyPr/>
          <a:lstStyle/>
          <a:p>
            <a:pPr>
              <a:defRPr/>
            </a:pPr>
            <a:r>
              <a:rPr lang="zh-CN" altLang="en-US" sz="2800" smtClean="0"/>
              <a:t>考虑单个流行为</a:t>
            </a:r>
            <a:r>
              <a:rPr lang="en-US" altLang="zh-CN" sz="2800" smtClean="0"/>
              <a:t>,</a:t>
            </a:r>
            <a:r>
              <a:rPr lang="zh-CN" altLang="en-US" sz="2800" smtClean="0"/>
              <a:t>并假设有个时钟</a:t>
            </a:r>
            <a:r>
              <a:rPr lang="en-US" altLang="zh-CN" sz="2800" smtClean="0"/>
              <a:t>,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每当所有活动流都传了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位时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时钟滴答一次</a:t>
            </a:r>
          </a:p>
          <a:p>
            <a:pPr lvl="1">
              <a:defRPr/>
            </a:pPr>
            <a:r>
              <a:rPr lang="en-US" altLang="zh-CN" sz="2400" smtClean="0"/>
              <a:t>P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是包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的长度， </a:t>
            </a:r>
            <a:r>
              <a:rPr lang="en-US" altLang="zh-CN" sz="2400" smtClean="0"/>
              <a:t>S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是</a:t>
            </a:r>
            <a:r>
              <a:rPr lang="en-US" altLang="zh-CN" sz="2400" smtClean="0"/>
              <a:t>R</a:t>
            </a:r>
            <a:r>
              <a:rPr lang="zh-CN" altLang="en-US" sz="2400" smtClean="0"/>
              <a:t>开始发送包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的时间，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i</a:t>
            </a:r>
            <a:r>
              <a:rPr lang="zh-CN" altLang="en-US" sz="2400" smtClean="0"/>
              <a:t>是</a:t>
            </a:r>
            <a:r>
              <a:rPr lang="en-US" altLang="zh-CN" sz="2400" smtClean="0"/>
              <a:t>R</a:t>
            </a:r>
            <a:r>
              <a:rPr lang="zh-CN" altLang="en-US" sz="2400" smtClean="0"/>
              <a:t>传输包</a:t>
            </a:r>
            <a:r>
              <a:rPr lang="en-US" altLang="zh-CN" sz="2400" smtClean="0"/>
              <a:t>i</a:t>
            </a:r>
            <a:r>
              <a:rPr lang="zh-CN" altLang="en-US" sz="2400" smtClean="0"/>
              <a:t>的结束时间</a:t>
            </a:r>
          </a:p>
          <a:p>
            <a:pPr lvl="1">
              <a:defRPr/>
            </a:pPr>
            <a:r>
              <a:rPr lang="zh-CN" altLang="en-US" sz="2400" smtClean="0"/>
              <a:t>故有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24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S</a:t>
            </a:r>
            <a:r>
              <a:rPr lang="en-US" altLang="zh-CN" sz="24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 P</a:t>
            </a:r>
            <a:r>
              <a:rPr lang="en-US" altLang="zh-CN" sz="24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  <a:p>
            <a:pPr lvl="1">
              <a:defRPr/>
            </a:pPr>
            <a:r>
              <a:rPr lang="zh-CN" altLang="en-US" sz="2400" smtClean="0"/>
              <a:t>何时开始传输第</a:t>
            </a:r>
            <a:r>
              <a:rPr lang="en-US" altLang="zh-CN" sz="2400" smtClean="0"/>
              <a:t>i</a:t>
            </a:r>
            <a:r>
              <a:rPr lang="zh-CN" altLang="en-US" sz="2400" smtClean="0"/>
              <a:t>个包？</a:t>
            </a:r>
          </a:p>
          <a:p>
            <a:pPr lvl="2">
              <a:defRPr/>
            </a:pPr>
            <a:r>
              <a:rPr lang="zh-CN" altLang="en-US" smtClean="0"/>
              <a:t>取决于</a:t>
            </a:r>
            <a:r>
              <a:rPr lang="en-US" altLang="zh-CN" smtClean="0"/>
              <a:t>R</a:t>
            </a:r>
            <a:r>
              <a:rPr lang="zh-CN" altLang="en-US" smtClean="0"/>
              <a:t>何时完成第</a:t>
            </a:r>
            <a:r>
              <a:rPr lang="en-US" altLang="zh-CN" smtClean="0"/>
              <a:t>i-1</a:t>
            </a:r>
            <a:r>
              <a:rPr lang="zh-CN" altLang="en-US" smtClean="0"/>
              <a:t>包的最后</a:t>
            </a:r>
            <a:r>
              <a:rPr lang="en-US" altLang="zh-CN" smtClean="0"/>
              <a:t>1</a:t>
            </a:r>
            <a:r>
              <a:rPr lang="zh-CN" altLang="en-US" smtClean="0"/>
              <a:t>比特</a:t>
            </a:r>
          </a:p>
          <a:p>
            <a:pPr lvl="2">
              <a:defRPr/>
            </a:pPr>
            <a:r>
              <a:rPr lang="zh-CN" altLang="en-US" smtClean="0"/>
              <a:t>或第</a:t>
            </a:r>
            <a:r>
              <a:rPr lang="en-US" altLang="zh-CN" smtClean="0"/>
              <a:t>i-1</a:t>
            </a:r>
            <a:r>
              <a:rPr lang="zh-CN" altLang="en-US" smtClean="0"/>
              <a:t>包的最后</a:t>
            </a:r>
            <a:r>
              <a:rPr lang="en-US" altLang="zh-CN" smtClean="0"/>
              <a:t>1</a:t>
            </a:r>
            <a:r>
              <a:rPr lang="zh-CN" altLang="en-US" smtClean="0"/>
              <a:t>比特传输完成后很长时间，第</a:t>
            </a:r>
            <a:r>
              <a:rPr lang="en-US" altLang="zh-CN" smtClean="0"/>
              <a:t>i</a:t>
            </a:r>
            <a:r>
              <a:rPr lang="zh-CN" altLang="en-US" smtClean="0"/>
              <a:t>个包才到达。这时轮转算法不从该流发送包</a:t>
            </a:r>
          </a:p>
          <a:p>
            <a:pPr lvl="2">
              <a:defRPr/>
            </a:pPr>
            <a:r>
              <a:rPr lang="zh-CN" altLang="en-US" smtClean="0"/>
              <a:t>令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smtClean="0"/>
              <a:t> </a:t>
            </a:r>
            <a:r>
              <a:rPr lang="zh-CN" altLang="en-US" sz="2000" smtClean="0"/>
              <a:t>表示分组</a:t>
            </a:r>
            <a:r>
              <a:rPr lang="en-US" altLang="zh-CN" sz="2000" smtClean="0"/>
              <a:t>i</a:t>
            </a:r>
            <a:r>
              <a:rPr lang="zh-CN" altLang="en-US" sz="2000" smtClean="0"/>
              <a:t>到达路由器的时间。</a:t>
            </a:r>
            <a:r>
              <a:rPr lang="zh-CN" altLang="en-US" smtClean="0"/>
              <a:t>则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smtClean="0"/>
              <a:t>＝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max( F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i-1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,A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lvl="2">
              <a:defRPr/>
            </a:pP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故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max( F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i-1 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,A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)+ P</a:t>
            </a:r>
            <a:r>
              <a:rPr lang="en-US" altLang="zh-CN" sz="20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endParaRPr lang="en-US" altLang="zh-CN" sz="2000" smtClean="0"/>
          </a:p>
          <a:p>
            <a:pPr>
              <a:defRPr/>
            </a:pPr>
            <a:r>
              <a:rPr lang="zh-CN" altLang="en-US" sz="2800" smtClean="0"/>
              <a:t>对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个活动流，当</a:t>
            </a:r>
            <a:r>
              <a:rPr lang="en-US" altLang="zh-CN" sz="2800" smtClean="0"/>
              <a:t>n</a:t>
            </a:r>
            <a:r>
              <a:rPr lang="zh-CN" altLang="en-US" sz="2800" smtClean="0"/>
              <a:t>个比特传输后时钟就计</a:t>
            </a:r>
            <a:r>
              <a:rPr lang="en-US" altLang="zh-CN" sz="2800" smtClean="0"/>
              <a:t>1</a:t>
            </a:r>
            <a:r>
              <a:rPr lang="zh-CN" altLang="en-US" sz="2800" smtClean="0"/>
              <a:t>次。并依此来计算</a:t>
            </a:r>
            <a:r>
              <a:rPr lang="en-US" altLang="zh-CN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</a:p>
        </p:txBody>
      </p:sp>
    </p:spTree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533400"/>
            <a:ext cx="8715375" cy="58674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拥塞产生的</a:t>
            </a:r>
            <a:r>
              <a:rPr lang="zh-CN" altLang="en-US" sz="2400" dirty="0" smtClean="0">
                <a:solidFill>
                  <a:srgbClr val="FF0000"/>
                </a:solidFill>
              </a:rPr>
              <a:t>原因</a:t>
            </a:r>
            <a:r>
              <a:rPr lang="zh-CN" altLang="en-US" sz="2400" dirty="0" smtClean="0"/>
              <a:t>（需求</a:t>
            </a:r>
            <a:r>
              <a:rPr lang="zh-CN" altLang="en-US" sz="2400" dirty="0" smtClean="0">
                <a:solidFill>
                  <a:srgbClr val="FF0000"/>
                </a:solidFill>
              </a:rPr>
              <a:t>大于</a:t>
            </a:r>
            <a:r>
              <a:rPr lang="zh-CN" altLang="en-US" sz="2400" dirty="0" smtClean="0"/>
              <a:t>供给，</a:t>
            </a:r>
            <a:r>
              <a:rPr lang="zh-CN" altLang="en-US" sz="2400" dirty="0" smtClean="0">
                <a:solidFill>
                  <a:srgbClr val="FF0000"/>
                </a:solidFill>
              </a:rPr>
              <a:t>无准入</a:t>
            </a:r>
            <a:r>
              <a:rPr lang="zh-CN" altLang="en-US" sz="2400" dirty="0" smtClean="0"/>
              <a:t>控制）</a:t>
            </a:r>
          </a:p>
          <a:p>
            <a:pPr lvl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宏观</a:t>
            </a:r>
            <a:r>
              <a:rPr lang="zh-CN" altLang="en-US" sz="2000" dirty="0" smtClean="0"/>
              <a:t>原因：网络资源</a:t>
            </a:r>
            <a:r>
              <a:rPr lang="zh-CN" altLang="en-US" sz="2000" dirty="0" smtClean="0">
                <a:solidFill>
                  <a:srgbClr val="FF0000"/>
                </a:solidFill>
              </a:rPr>
              <a:t>分布不均匀</a:t>
            </a:r>
            <a:r>
              <a:rPr lang="zh-CN" altLang="en-US" sz="2000" dirty="0" smtClean="0"/>
              <a:t>，流量分布</a:t>
            </a:r>
            <a:r>
              <a:rPr lang="zh-CN" altLang="en-US" sz="2000" dirty="0" smtClean="0">
                <a:solidFill>
                  <a:srgbClr val="FF0000"/>
                </a:solidFill>
              </a:rPr>
              <a:t>不均匀</a:t>
            </a:r>
            <a:r>
              <a:rPr lang="zh-CN" altLang="en-US" sz="2000" dirty="0" smtClean="0"/>
              <a:t>，</a:t>
            </a:r>
          </a:p>
          <a:p>
            <a:pPr lvl="1">
              <a:defRPr/>
            </a:pPr>
            <a:r>
              <a:rPr lang="zh-CN" altLang="en-US" sz="2000" dirty="0" smtClean="0">
                <a:solidFill>
                  <a:srgbClr val="FF0000"/>
                </a:solidFill>
              </a:rPr>
              <a:t>微观</a:t>
            </a:r>
            <a:r>
              <a:rPr lang="zh-CN" altLang="en-US" sz="2000" dirty="0" smtClean="0"/>
              <a:t>原因：报文</a:t>
            </a:r>
            <a:r>
              <a:rPr lang="zh-CN" altLang="en-US" sz="2000" dirty="0" smtClean="0">
                <a:solidFill>
                  <a:schemeClr val="accent2"/>
                </a:solidFill>
              </a:rPr>
              <a:t>聚合到达率</a:t>
            </a:r>
            <a:r>
              <a:rPr lang="zh-CN" altLang="en-US" sz="2000" dirty="0" smtClean="0">
                <a:solidFill>
                  <a:srgbClr val="FF0000"/>
                </a:solidFill>
              </a:rPr>
              <a:t>大于</a:t>
            </a:r>
            <a:r>
              <a:rPr lang="zh-CN" altLang="en-US" sz="2000" dirty="0" smtClean="0"/>
              <a:t>路由器</a:t>
            </a:r>
            <a:r>
              <a:rPr lang="zh-CN" altLang="en-US" sz="2000" dirty="0" smtClean="0">
                <a:solidFill>
                  <a:schemeClr val="accent2"/>
                </a:solidFill>
              </a:rPr>
              <a:t>输出链路</a:t>
            </a:r>
            <a:r>
              <a:rPr lang="zh-CN" altLang="en-US" sz="2000" dirty="0" smtClean="0"/>
              <a:t>的带宽</a:t>
            </a:r>
          </a:p>
          <a:p>
            <a:pPr marL="342900" lvl="1" indent="-342900"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lang="zh-CN" altLang="en-US" sz="2400" dirty="0" smtClean="0"/>
              <a:t>拥塞</a:t>
            </a:r>
            <a:r>
              <a:rPr lang="zh-CN" altLang="en-US" sz="2400" smtClean="0"/>
              <a:t>的后果：网络性能下降</a:t>
            </a:r>
            <a:endParaRPr lang="zh-CN" altLang="en-US" sz="2400" dirty="0" smtClean="0"/>
          </a:p>
          <a:p>
            <a:pPr lvl="1">
              <a:defRPr/>
            </a:pPr>
            <a:r>
              <a:rPr lang="zh-CN" altLang="en-US" sz="2000" smtClean="0"/>
              <a:t>多个包丢失，链路利用率低下</a:t>
            </a:r>
          </a:p>
          <a:p>
            <a:pPr lvl="1">
              <a:defRPr/>
            </a:pPr>
            <a:r>
              <a:rPr lang="zh-CN" altLang="en-US" sz="2000" smtClean="0"/>
              <a:t>全网</a:t>
            </a:r>
            <a:r>
              <a:rPr lang="zh-CN" altLang="en-US" sz="2000" smtClean="0">
                <a:solidFill>
                  <a:srgbClr val="FF0000"/>
                </a:solidFill>
              </a:rPr>
              <a:t>同步振荡</a:t>
            </a:r>
            <a:r>
              <a:rPr lang="zh-CN" altLang="en-US" sz="2000" smtClean="0"/>
              <a:t>，吞吐量下降</a:t>
            </a:r>
          </a:p>
          <a:p>
            <a:pPr lvl="1">
              <a:defRPr/>
            </a:pPr>
            <a:r>
              <a:rPr lang="zh-CN" altLang="en-US" sz="2000" smtClean="0"/>
              <a:t>高排队延迟，拥塞崩溃</a:t>
            </a:r>
            <a:endParaRPr lang="en-US" altLang="zh-CN" sz="2000" smtClean="0"/>
          </a:p>
          <a:p>
            <a:pPr>
              <a:defRPr/>
            </a:pPr>
            <a:r>
              <a:rPr lang="zh-CN" altLang="en-US" sz="2400" smtClean="0"/>
              <a:t>解决</a:t>
            </a:r>
            <a:r>
              <a:rPr lang="zh-CN" altLang="en-US" sz="2400" dirty="0" smtClean="0"/>
              <a:t>办法</a:t>
            </a:r>
          </a:p>
          <a:p>
            <a:pPr lvl="1">
              <a:defRPr/>
            </a:pPr>
            <a:r>
              <a:rPr lang="zh-CN" altLang="en-US" sz="2000" dirty="0" smtClean="0"/>
              <a:t>告诉几个主机</a:t>
            </a:r>
            <a:r>
              <a:rPr lang="zh-CN" altLang="en-US" sz="2000" dirty="0" smtClean="0">
                <a:solidFill>
                  <a:srgbClr val="FF0000"/>
                </a:solidFill>
              </a:rPr>
              <a:t>停止</a:t>
            </a:r>
            <a:r>
              <a:rPr lang="zh-CN" altLang="en-US" sz="2000" dirty="0" smtClean="0"/>
              <a:t>发送，从而</a:t>
            </a:r>
            <a:r>
              <a:rPr lang="zh-CN" altLang="en-US" sz="2000" dirty="0" smtClean="0">
                <a:solidFill>
                  <a:srgbClr val="FF0000"/>
                </a:solidFill>
              </a:rPr>
              <a:t>改变</a:t>
            </a:r>
            <a:r>
              <a:rPr lang="zh-CN" altLang="en-US" sz="2000" dirty="0" smtClean="0"/>
              <a:t>所有主机的情况</a:t>
            </a:r>
          </a:p>
          <a:p>
            <a:pPr lvl="1">
              <a:defRPr/>
            </a:pPr>
            <a:r>
              <a:rPr lang="zh-CN" altLang="en-US" sz="2000" dirty="0" smtClean="0"/>
              <a:t>针对某个因素的解决方案，只能对提高网络性能起到一点点好处，甚至可能仅仅是</a:t>
            </a:r>
            <a:r>
              <a:rPr lang="zh-CN" altLang="en-US" sz="2000" dirty="0" smtClean="0">
                <a:solidFill>
                  <a:srgbClr val="FF0000"/>
                </a:solidFill>
              </a:rPr>
              <a:t>转移</a:t>
            </a:r>
            <a:r>
              <a:rPr lang="zh-CN" altLang="en-US" sz="2000" dirty="0" smtClean="0"/>
              <a:t>了影响性能的瓶颈；</a:t>
            </a:r>
          </a:p>
          <a:p>
            <a:pPr lvl="1">
              <a:defRPr/>
            </a:pPr>
            <a:r>
              <a:rPr lang="zh-CN" altLang="en-US" sz="2000" dirty="0" smtClean="0"/>
              <a:t>需要</a:t>
            </a:r>
            <a:r>
              <a:rPr lang="zh-CN" altLang="en-US" sz="2000" dirty="0" smtClean="0">
                <a:solidFill>
                  <a:srgbClr val="FF0000"/>
                </a:solidFill>
              </a:rPr>
              <a:t>全面</a:t>
            </a:r>
            <a:r>
              <a:rPr lang="zh-CN" altLang="en-US" sz="2000" dirty="0" smtClean="0"/>
              <a:t>考虑各个因素。</a:t>
            </a:r>
          </a:p>
          <a:p>
            <a:pPr>
              <a:defRPr/>
            </a:pPr>
            <a:r>
              <a:rPr lang="zh-CN" altLang="en-US" sz="2400" dirty="0" smtClean="0"/>
              <a:t>拥塞控制</a:t>
            </a:r>
          </a:p>
          <a:p>
            <a:pPr lvl="1">
              <a:defRPr/>
            </a:pPr>
            <a:r>
              <a:rPr lang="zh-CN" altLang="en-US" sz="2000" dirty="0" smtClean="0"/>
              <a:t>描述网络节点为防止或响应</a:t>
            </a:r>
            <a:r>
              <a:rPr lang="zh-CN" altLang="en-US" sz="2000" dirty="0" smtClean="0">
                <a:solidFill>
                  <a:srgbClr val="FF0000"/>
                </a:solidFill>
              </a:rPr>
              <a:t>超载</a:t>
            </a:r>
            <a:r>
              <a:rPr lang="zh-CN" altLang="en-US" sz="2000" dirty="0" smtClean="0"/>
              <a:t>情况所做的</a:t>
            </a:r>
            <a:r>
              <a:rPr lang="zh-CN" altLang="en-US" sz="2000" dirty="0" smtClean="0">
                <a:solidFill>
                  <a:srgbClr val="FF0000"/>
                </a:solidFill>
              </a:rPr>
              <a:t>努力</a:t>
            </a:r>
          </a:p>
          <a:p>
            <a:pPr lvl="1">
              <a:defRPr/>
            </a:pPr>
            <a:r>
              <a:rPr lang="zh-CN" altLang="en-US" sz="2000" dirty="0" smtClean="0"/>
              <a:t>控制的首要任务就是</a:t>
            </a:r>
            <a:r>
              <a:rPr lang="zh-CN" altLang="en-US" sz="2000" dirty="0" smtClean="0">
                <a:solidFill>
                  <a:srgbClr val="FF0000"/>
                </a:solidFill>
              </a:rPr>
              <a:t>消除</a:t>
            </a:r>
            <a:r>
              <a:rPr lang="zh-CN" altLang="en-US" sz="2000" dirty="0" smtClean="0"/>
              <a:t>拥塞或</a:t>
            </a:r>
            <a:r>
              <a:rPr lang="zh-CN" altLang="en-US" sz="2000" dirty="0" smtClean="0">
                <a:solidFill>
                  <a:srgbClr val="FF0000"/>
                </a:solidFill>
              </a:rPr>
              <a:t>预防</a:t>
            </a:r>
            <a:r>
              <a:rPr lang="zh-CN" altLang="en-US" sz="2000" dirty="0" smtClean="0"/>
              <a:t>它在第一</a:t>
            </a:r>
            <a:r>
              <a:rPr lang="zh-CN" altLang="en-US" sz="2000" smtClean="0"/>
              <a:t>个地方发生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个流公平排队之例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2209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图</a:t>
            </a:r>
            <a:r>
              <a:rPr lang="en-US" altLang="zh-CN" dirty="0" smtClean="0"/>
              <a:t>(a)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先</a:t>
            </a:r>
            <a:r>
              <a:rPr lang="zh-CN" altLang="en-US" dirty="0" smtClean="0"/>
              <a:t>选流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chemeClr val="accent2"/>
                </a:solidFill>
              </a:rPr>
              <a:t>后</a:t>
            </a:r>
            <a:r>
              <a:rPr lang="zh-CN" altLang="en-US" dirty="0" smtClean="0"/>
              <a:t>选流</a:t>
            </a:r>
            <a:r>
              <a:rPr lang="en-US" altLang="zh-CN" dirty="0" smtClean="0">
                <a:solidFill>
                  <a:schemeClr val="accent2"/>
                </a:solidFill>
              </a:rPr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短包优先</a:t>
            </a:r>
          </a:p>
          <a:p>
            <a:pPr>
              <a:defRPr/>
            </a:pPr>
            <a:r>
              <a:rPr lang="zh-CN" altLang="en-US" dirty="0" smtClean="0"/>
              <a:t>图</a:t>
            </a:r>
            <a:r>
              <a:rPr lang="en-US" altLang="zh-CN" dirty="0" smtClean="0"/>
              <a:t>(b)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正在</a:t>
            </a:r>
            <a:r>
              <a:rPr lang="zh-CN" altLang="en-US" dirty="0" smtClean="0"/>
              <a:t>发送流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时，</a:t>
            </a:r>
            <a:r>
              <a:rPr lang="zh-CN" altLang="en-US" dirty="0" smtClean="0">
                <a:solidFill>
                  <a:srgbClr val="FF0000"/>
                </a:solidFill>
              </a:rPr>
              <a:t>流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到达</a:t>
            </a:r>
            <a:r>
              <a:rPr lang="zh-CN" altLang="en-US" dirty="0" smtClean="0"/>
              <a:t>：长包已在发送中，进行中优先。</a:t>
            </a:r>
          </a:p>
          <a:p>
            <a:pPr lvl="1">
              <a:defRPr/>
            </a:pPr>
            <a:r>
              <a:rPr lang="zh-CN" altLang="en-US" dirty="0" smtClean="0"/>
              <a:t>尽管发送中可能流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到达完毕，也不强占流</a:t>
            </a:r>
            <a:r>
              <a:rPr lang="en-US" altLang="zh-CN" dirty="0" smtClean="0"/>
              <a:t>2</a:t>
            </a:r>
            <a:r>
              <a:rPr lang="zh-CN" altLang="en-US" dirty="0" smtClean="0"/>
              <a:t>包</a:t>
            </a:r>
          </a:p>
        </p:txBody>
      </p:sp>
      <p:grpSp>
        <p:nvGrpSpPr>
          <p:cNvPr id="66566" name="Group 4"/>
          <p:cNvGrpSpPr>
            <a:grpSpLocks/>
          </p:cNvGrpSpPr>
          <p:nvPr/>
        </p:nvGrpSpPr>
        <p:grpSpPr bwMode="auto">
          <a:xfrm>
            <a:off x="762000" y="4038600"/>
            <a:ext cx="7472363" cy="1731963"/>
            <a:chOff x="480" y="1828"/>
            <a:chExt cx="4707" cy="1091"/>
          </a:xfrm>
        </p:grpSpPr>
        <p:sp>
          <p:nvSpPr>
            <p:cNvPr id="66567" name="Rectangle 5"/>
            <p:cNvSpPr>
              <a:spLocks noChangeArrowheads="1"/>
            </p:cNvSpPr>
            <p:nvPr/>
          </p:nvSpPr>
          <p:spPr bwMode="auto">
            <a:xfrm>
              <a:off x="768" y="1953"/>
              <a:ext cx="3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1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68" name="Rectangle 6"/>
            <p:cNvSpPr>
              <a:spLocks noChangeArrowheads="1"/>
            </p:cNvSpPr>
            <p:nvPr/>
          </p:nvSpPr>
          <p:spPr bwMode="auto">
            <a:xfrm>
              <a:off x="1525" y="1953"/>
              <a:ext cx="3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2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1614" y="2785"/>
              <a:ext cx="1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(a)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4242" y="2785"/>
              <a:ext cx="1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(b)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>
              <a:off x="2242" y="1960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Output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2" name="Rectangle 10"/>
            <p:cNvSpPr>
              <a:spLocks noChangeArrowheads="1"/>
            </p:cNvSpPr>
            <p:nvPr/>
          </p:nvSpPr>
          <p:spPr bwMode="auto">
            <a:xfrm>
              <a:off x="4843" y="1960"/>
              <a:ext cx="33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Output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3" name="Rectangle 11"/>
            <p:cNvSpPr>
              <a:spLocks noChangeArrowheads="1"/>
            </p:cNvSpPr>
            <p:nvPr/>
          </p:nvSpPr>
          <p:spPr bwMode="auto">
            <a:xfrm>
              <a:off x="480" y="2379"/>
              <a:ext cx="25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= 8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4" name="Rectangle 12"/>
            <p:cNvSpPr>
              <a:spLocks noChangeArrowheads="1"/>
            </p:cNvSpPr>
            <p:nvPr/>
          </p:nvSpPr>
          <p:spPr bwMode="auto">
            <a:xfrm>
              <a:off x="1161" y="2353"/>
              <a:ext cx="31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= 10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5" name="Rectangle 13"/>
            <p:cNvSpPr>
              <a:spLocks noChangeArrowheads="1"/>
            </p:cNvSpPr>
            <p:nvPr/>
          </p:nvSpPr>
          <p:spPr bwMode="auto">
            <a:xfrm>
              <a:off x="480" y="2505"/>
              <a:ext cx="25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= 5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6" name="Rectangle 14"/>
            <p:cNvSpPr>
              <a:spLocks noChangeArrowheads="1"/>
            </p:cNvSpPr>
            <p:nvPr/>
          </p:nvSpPr>
          <p:spPr bwMode="auto">
            <a:xfrm>
              <a:off x="3799" y="2356"/>
              <a:ext cx="31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= 10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7" name="Rectangle 15"/>
            <p:cNvSpPr>
              <a:spLocks noChangeArrowheads="1"/>
            </p:cNvSpPr>
            <p:nvPr/>
          </p:nvSpPr>
          <p:spPr bwMode="auto">
            <a:xfrm>
              <a:off x="3111" y="2544"/>
              <a:ext cx="25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 = 2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78" name="Freeform 16"/>
            <p:cNvSpPr>
              <a:spLocks/>
            </p:cNvSpPr>
            <p:nvPr/>
          </p:nvSpPr>
          <p:spPr bwMode="auto">
            <a:xfrm>
              <a:off x="768" y="2481"/>
              <a:ext cx="333" cy="73"/>
            </a:xfrm>
            <a:custGeom>
              <a:avLst/>
              <a:gdLst>
                <a:gd name="T0" fmla="*/ 330 w 333"/>
                <a:gd name="T1" fmla="*/ 70 h 73"/>
                <a:gd name="T2" fmla="*/ 333 w 333"/>
                <a:gd name="T3" fmla="*/ 0 h 73"/>
                <a:gd name="T4" fmla="*/ 0 w 333"/>
                <a:gd name="T5" fmla="*/ 0 h 73"/>
                <a:gd name="T6" fmla="*/ 0 w 333"/>
                <a:gd name="T7" fmla="*/ 73 h 73"/>
                <a:gd name="T8" fmla="*/ 333 w 333"/>
                <a:gd name="T9" fmla="*/ 73 h 73"/>
                <a:gd name="T10" fmla="*/ 333 w 333"/>
                <a:gd name="T11" fmla="*/ 73 h 73"/>
                <a:gd name="T12" fmla="*/ 330 w 333"/>
                <a:gd name="T13" fmla="*/ 70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73"/>
                <a:gd name="T23" fmla="*/ 333 w 333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73">
                  <a:moveTo>
                    <a:pt x="330" y="70"/>
                  </a:moveTo>
                  <a:lnTo>
                    <a:pt x="333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3" y="73"/>
                  </a:lnTo>
                  <a:lnTo>
                    <a:pt x="330" y="7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Freeform 17"/>
            <p:cNvSpPr>
              <a:spLocks/>
            </p:cNvSpPr>
            <p:nvPr/>
          </p:nvSpPr>
          <p:spPr bwMode="auto">
            <a:xfrm>
              <a:off x="768" y="2481"/>
              <a:ext cx="333" cy="73"/>
            </a:xfrm>
            <a:custGeom>
              <a:avLst/>
              <a:gdLst>
                <a:gd name="T0" fmla="*/ 330 w 333"/>
                <a:gd name="T1" fmla="*/ 70 h 73"/>
                <a:gd name="T2" fmla="*/ 333 w 333"/>
                <a:gd name="T3" fmla="*/ 0 h 73"/>
                <a:gd name="T4" fmla="*/ 0 w 333"/>
                <a:gd name="T5" fmla="*/ 0 h 73"/>
                <a:gd name="T6" fmla="*/ 0 w 333"/>
                <a:gd name="T7" fmla="*/ 73 h 73"/>
                <a:gd name="T8" fmla="*/ 333 w 333"/>
                <a:gd name="T9" fmla="*/ 73 h 73"/>
                <a:gd name="T10" fmla="*/ 333 w 333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"/>
                <a:gd name="T19" fmla="*/ 0 h 73"/>
                <a:gd name="T20" fmla="*/ 333 w 33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" h="73">
                  <a:moveTo>
                    <a:pt x="330" y="70"/>
                  </a:moveTo>
                  <a:lnTo>
                    <a:pt x="333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3" y="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Freeform 18"/>
            <p:cNvSpPr>
              <a:spLocks/>
            </p:cNvSpPr>
            <p:nvPr/>
          </p:nvSpPr>
          <p:spPr bwMode="auto">
            <a:xfrm>
              <a:off x="768" y="2554"/>
              <a:ext cx="333" cy="139"/>
            </a:xfrm>
            <a:custGeom>
              <a:avLst/>
              <a:gdLst>
                <a:gd name="T0" fmla="*/ 330 w 333"/>
                <a:gd name="T1" fmla="*/ 135 h 139"/>
                <a:gd name="T2" fmla="*/ 333 w 333"/>
                <a:gd name="T3" fmla="*/ 0 h 139"/>
                <a:gd name="T4" fmla="*/ 0 w 333"/>
                <a:gd name="T5" fmla="*/ 0 h 139"/>
                <a:gd name="T6" fmla="*/ 0 w 333"/>
                <a:gd name="T7" fmla="*/ 139 h 139"/>
                <a:gd name="T8" fmla="*/ 333 w 333"/>
                <a:gd name="T9" fmla="*/ 139 h 139"/>
                <a:gd name="T10" fmla="*/ 333 w 333"/>
                <a:gd name="T11" fmla="*/ 139 h 139"/>
                <a:gd name="T12" fmla="*/ 330 w 333"/>
                <a:gd name="T13" fmla="*/ 135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3"/>
                <a:gd name="T22" fmla="*/ 0 h 139"/>
                <a:gd name="T23" fmla="*/ 333 w 333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3" h="139">
                  <a:moveTo>
                    <a:pt x="330" y="135"/>
                  </a:moveTo>
                  <a:lnTo>
                    <a:pt x="333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333" y="13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Freeform 19"/>
            <p:cNvSpPr>
              <a:spLocks/>
            </p:cNvSpPr>
            <p:nvPr/>
          </p:nvSpPr>
          <p:spPr bwMode="auto">
            <a:xfrm>
              <a:off x="768" y="2554"/>
              <a:ext cx="333" cy="139"/>
            </a:xfrm>
            <a:custGeom>
              <a:avLst/>
              <a:gdLst>
                <a:gd name="T0" fmla="*/ 330 w 333"/>
                <a:gd name="T1" fmla="*/ 135 h 139"/>
                <a:gd name="T2" fmla="*/ 333 w 333"/>
                <a:gd name="T3" fmla="*/ 0 h 139"/>
                <a:gd name="T4" fmla="*/ 0 w 333"/>
                <a:gd name="T5" fmla="*/ 0 h 139"/>
                <a:gd name="T6" fmla="*/ 0 w 333"/>
                <a:gd name="T7" fmla="*/ 139 h 139"/>
                <a:gd name="T8" fmla="*/ 333 w 333"/>
                <a:gd name="T9" fmla="*/ 139 h 139"/>
                <a:gd name="T10" fmla="*/ 333 w 333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3"/>
                <a:gd name="T19" fmla="*/ 0 h 139"/>
                <a:gd name="T20" fmla="*/ 333 w 333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3" h="139">
                  <a:moveTo>
                    <a:pt x="330" y="135"/>
                  </a:moveTo>
                  <a:lnTo>
                    <a:pt x="333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333" y="13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Rectangle 20"/>
            <p:cNvSpPr>
              <a:spLocks noChangeArrowheads="1"/>
            </p:cNvSpPr>
            <p:nvPr/>
          </p:nvSpPr>
          <p:spPr bwMode="auto">
            <a:xfrm>
              <a:off x="768" y="2098"/>
              <a:ext cx="333" cy="38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Freeform 21"/>
            <p:cNvSpPr>
              <a:spLocks/>
            </p:cNvSpPr>
            <p:nvPr/>
          </p:nvSpPr>
          <p:spPr bwMode="auto">
            <a:xfrm>
              <a:off x="1511" y="2428"/>
              <a:ext cx="331" cy="265"/>
            </a:xfrm>
            <a:custGeom>
              <a:avLst/>
              <a:gdLst>
                <a:gd name="T0" fmla="*/ 331 w 331"/>
                <a:gd name="T1" fmla="*/ 261 h 265"/>
                <a:gd name="T2" fmla="*/ 331 w 331"/>
                <a:gd name="T3" fmla="*/ 0 h 265"/>
                <a:gd name="T4" fmla="*/ 0 w 331"/>
                <a:gd name="T5" fmla="*/ 0 h 265"/>
                <a:gd name="T6" fmla="*/ 0 w 331"/>
                <a:gd name="T7" fmla="*/ 265 h 265"/>
                <a:gd name="T8" fmla="*/ 331 w 331"/>
                <a:gd name="T9" fmla="*/ 265 h 265"/>
                <a:gd name="T10" fmla="*/ 331 w 331"/>
                <a:gd name="T11" fmla="*/ 265 h 265"/>
                <a:gd name="T12" fmla="*/ 331 w 331"/>
                <a:gd name="T13" fmla="*/ 261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265"/>
                <a:gd name="T23" fmla="*/ 331 w 331"/>
                <a:gd name="T24" fmla="*/ 265 h 2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265">
                  <a:moveTo>
                    <a:pt x="331" y="261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331" y="265"/>
                  </a:lnTo>
                  <a:lnTo>
                    <a:pt x="331" y="261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Freeform 22"/>
            <p:cNvSpPr>
              <a:spLocks/>
            </p:cNvSpPr>
            <p:nvPr/>
          </p:nvSpPr>
          <p:spPr bwMode="auto">
            <a:xfrm>
              <a:off x="1511" y="2428"/>
              <a:ext cx="331" cy="265"/>
            </a:xfrm>
            <a:custGeom>
              <a:avLst/>
              <a:gdLst>
                <a:gd name="T0" fmla="*/ 331 w 331"/>
                <a:gd name="T1" fmla="*/ 261 h 265"/>
                <a:gd name="T2" fmla="*/ 331 w 331"/>
                <a:gd name="T3" fmla="*/ 0 h 265"/>
                <a:gd name="T4" fmla="*/ 0 w 331"/>
                <a:gd name="T5" fmla="*/ 0 h 265"/>
                <a:gd name="T6" fmla="*/ 0 w 331"/>
                <a:gd name="T7" fmla="*/ 265 h 265"/>
                <a:gd name="T8" fmla="*/ 331 w 331"/>
                <a:gd name="T9" fmla="*/ 265 h 265"/>
                <a:gd name="T10" fmla="*/ 331 w 331"/>
                <a:gd name="T11" fmla="*/ 265 h 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1"/>
                <a:gd name="T19" fmla="*/ 0 h 265"/>
                <a:gd name="T20" fmla="*/ 331 w 331"/>
                <a:gd name="T21" fmla="*/ 265 h 2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1" h="265">
                  <a:moveTo>
                    <a:pt x="331" y="261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331" y="26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Freeform 23"/>
            <p:cNvSpPr>
              <a:spLocks/>
            </p:cNvSpPr>
            <p:nvPr/>
          </p:nvSpPr>
          <p:spPr bwMode="auto">
            <a:xfrm>
              <a:off x="2252" y="2481"/>
              <a:ext cx="330" cy="73"/>
            </a:xfrm>
            <a:custGeom>
              <a:avLst/>
              <a:gdLst>
                <a:gd name="T0" fmla="*/ 330 w 330"/>
                <a:gd name="T1" fmla="*/ 70 h 73"/>
                <a:gd name="T2" fmla="*/ 330 w 330"/>
                <a:gd name="T3" fmla="*/ 0 h 73"/>
                <a:gd name="T4" fmla="*/ 0 w 330"/>
                <a:gd name="T5" fmla="*/ 0 h 73"/>
                <a:gd name="T6" fmla="*/ 0 w 330"/>
                <a:gd name="T7" fmla="*/ 73 h 73"/>
                <a:gd name="T8" fmla="*/ 330 w 330"/>
                <a:gd name="T9" fmla="*/ 73 h 73"/>
                <a:gd name="T10" fmla="*/ 330 w 330"/>
                <a:gd name="T11" fmla="*/ 73 h 73"/>
                <a:gd name="T12" fmla="*/ 330 w 330"/>
                <a:gd name="T13" fmla="*/ 70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0"/>
                <a:gd name="T22" fmla="*/ 0 h 73"/>
                <a:gd name="T23" fmla="*/ 330 w 330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0" h="73">
                  <a:moveTo>
                    <a:pt x="330" y="70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0" y="73"/>
                  </a:lnTo>
                  <a:lnTo>
                    <a:pt x="330" y="7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Freeform 24"/>
            <p:cNvSpPr>
              <a:spLocks/>
            </p:cNvSpPr>
            <p:nvPr/>
          </p:nvSpPr>
          <p:spPr bwMode="auto">
            <a:xfrm>
              <a:off x="2252" y="2481"/>
              <a:ext cx="330" cy="73"/>
            </a:xfrm>
            <a:custGeom>
              <a:avLst/>
              <a:gdLst>
                <a:gd name="T0" fmla="*/ 330 w 330"/>
                <a:gd name="T1" fmla="*/ 70 h 73"/>
                <a:gd name="T2" fmla="*/ 330 w 330"/>
                <a:gd name="T3" fmla="*/ 0 h 73"/>
                <a:gd name="T4" fmla="*/ 0 w 330"/>
                <a:gd name="T5" fmla="*/ 0 h 73"/>
                <a:gd name="T6" fmla="*/ 0 w 330"/>
                <a:gd name="T7" fmla="*/ 73 h 73"/>
                <a:gd name="T8" fmla="*/ 330 w 330"/>
                <a:gd name="T9" fmla="*/ 73 h 73"/>
                <a:gd name="T10" fmla="*/ 330 w 330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0"/>
                <a:gd name="T19" fmla="*/ 0 h 73"/>
                <a:gd name="T20" fmla="*/ 330 w 330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0" h="73">
                  <a:moveTo>
                    <a:pt x="330" y="70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0" y="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7" name="Freeform 25"/>
            <p:cNvSpPr>
              <a:spLocks/>
            </p:cNvSpPr>
            <p:nvPr/>
          </p:nvSpPr>
          <p:spPr bwMode="auto">
            <a:xfrm>
              <a:off x="2252" y="2554"/>
              <a:ext cx="330" cy="139"/>
            </a:xfrm>
            <a:custGeom>
              <a:avLst/>
              <a:gdLst>
                <a:gd name="T0" fmla="*/ 330 w 330"/>
                <a:gd name="T1" fmla="*/ 135 h 139"/>
                <a:gd name="T2" fmla="*/ 330 w 330"/>
                <a:gd name="T3" fmla="*/ 0 h 139"/>
                <a:gd name="T4" fmla="*/ 0 w 330"/>
                <a:gd name="T5" fmla="*/ 0 h 139"/>
                <a:gd name="T6" fmla="*/ 0 w 330"/>
                <a:gd name="T7" fmla="*/ 139 h 139"/>
                <a:gd name="T8" fmla="*/ 330 w 330"/>
                <a:gd name="T9" fmla="*/ 139 h 139"/>
                <a:gd name="T10" fmla="*/ 330 w 330"/>
                <a:gd name="T11" fmla="*/ 139 h 139"/>
                <a:gd name="T12" fmla="*/ 330 w 330"/>
                <a:gd name="T13" fmla="*/ 135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0"/>
                <a:gd name="T22" fmla="*/ 0 h 139"/>
                <a:gd name="T23" fmla="*/ 330 w 330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0" h="139">
                  <a:moveTo>
                    <a:pt x="330" y="135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330" y="139"/>
                  </a:lnTo>
                  <a:lnTo>
                    <a:pt x="330" y="135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Freeform 26"/>
            <p:cNvSpPr>
              <a:spLocks/>
            </p:cNvSpPr>
            <p:nvPr/>
          </p:nvSpPr>
          <p:spPr bwMode="auto">
            <a:xfrm>
              <a:off x="2252" y="2554"/>
              <a:ext cx="330" cy="139"/>
            </a:xfrm>
            <a:custGeom>
              <a:avLst/>
              <a:gdLst>
                <a:gd name="T0" fmla="*/ 330 w 330"/>
                <a:gd name="T1" fmla="*/ 135 h 139"/>
                <a:gd name="T2" fmla="*/ 330 w 330"/>
                <a:gd name="T3" fmla="*/ 0 h 139"/>
                <a:gd name="T4" fmla="*/ 0 w 330"/>
                <a:gd name="T5" fmla="*/ 0 h 139"/>
                <a:gd name="T6" fmla="*/ 0 w 330"/>
                <a:gd name="T7" fmla="*/ 139 h 139"/>
                <a:gd name="T8" fmla="*/ 330 w 330"/>
                <a:gd name="T9" fmla="*/ 139 h 139"/>
                <a:gd name="T10" fmla="*/ 330 w 330"/>
                <a:gd name="T11" fmla="*/ 139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0"/>
                <a:gd name="T19" fmla="*/ 0 h 139"/>
                <a:gd name="T20" fmla="*/ 330 w 330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0" h="139">
                  <a:moveTo>
                    <a:pt x="330" y="135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330" y="13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Freeform 27"/>
            <p:cNvSpPr>
              <a:spLocks/>
            </p:cNvSpPr>
            <p:nvPr/>
          </p:nvSpPr>
          <p:spPr bwMode="auto">
            <a:xfrm>
              <a:off x="2252" y="2217"/>
              <a:ext cx="330" cy="264"/>
            </a:xfrm>
            <a:custGeom>
              <a:avLst/>
              <a:gdLst>
                <a:gd name="T0" fmla="*/ 330 w 330"/>
                <a:gd name="T1" fmla="*/ 261 h 264"/>
                <a:gd name="T2" fmla="*/ 330 w 330"/>
                <a:gd name="T3" fmla="*/ 0 h 264"/>
                <a:gd name="T4" fmla="*/ 0 w 330"/>
                <a:gd name="T5" fmla="*/ 0 h 264"/>
                <a:gd name="T6" fmla="*/ 0 w 330"/>
                <a:gd name="T7" fmla="*/ 264 h 264"/>
                <a:gd name="T8" fmla="*/ 330 w 330"/>
                <a:gd name="T9" fmla="*/ 264 h 264"/>
                <a:gd name="T10" fmla="*/ 330 w 330"/>
                <a:gd name="T11" fmla="*/ 264 h 264"/>
                <a:gd name="T12" fmla="*/ 330 w 330"/>
                <a:gd name="T13" fmla="*/ 261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0"/>
                <a:gd name="T22" fmla="*/ 0 h 264"/>
                <a:gd name="T23" fmla="*/ 330 w 330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0" h="264">
                  <a:moveTo>
                    <a:pt x="330" y="261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330" y="264"/>
                  </a:lnTo>
                  <a:lnTo>
                    <a:pt x="330" y="261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Freeform 28"/>
            <p:cNvSpPr>
              <a:spLocks/>
            </p:cNvSpPr>
            <p:nvPr/>
          </p:nvSpPr>
          <p:spPr bwMode="auto">
            <a:xfrm>
              <a:off x="2252" y="2217"/>
              <a:ext cx="330" cy="264"/>
            </a:xfrm>
            <a:custGeom>
              <a:avLst/>
              <a:gdLst>
                <a:gd name="T0" fmla="*/ 330 w 330"/>
                <a:gd name="T1" fmla="*/ 261 h 264"/>
                <a:gd name="T2" fmla="*/ 330 w 330"/>
                <a:gd name="T3" fmla="*/ 0 h 264"/>
                <a:gd name="T4" fmla="*/ 0 w 330"/>
                <a:gd name="T5" fmla="*/ 0 h 264"/>
                <a:gd name="T6" fmla="*/ 0 w 330"/>
                <a:gd name="T7" fmla="*/ 264 h 264"/>
                <a:gd name="T8" fmla="*/ 330 w 330"/>
                <a:gd name="T9" fmla="*/ 264 h 264"/>
                <a:gd name="T10" fmla="*/ 330 w 330"/>
                <a:gd name="T11" fmla="*/ 264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0"/>
                <a:gd name="T19" fmla="*/ 0 h 264"/>
                <a:gd name="T20" fmla="*/ 330 w 330"/>
                <a:gd name="T21" fmla="*/ 264 h 2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0" h="264">
                  <a:moveTo>
                    <a:pt x="330" y="261"/>
                  </a:moveTo>
                  <a:lnTo>
                    <a:pt x="330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330" y="26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Freeform 29"/>
            <p:cNvSpPr>
              <a:spLocks/>
            </p:cNvSpPr>
            <p:nvPr/>
          </p:nvSpPr>
          <p:spPr bwMode="auto">
            <a:xfrm>
              <a:off x="2248" y="2101"/>
              <a:ext cx="334" cy="116"/>
            </a:xfrm>
            <a:custGeom>
              <a:avLst/>
              <a:gdLst>
                <a:gd name="T0" fmla="*/ 0 w 334"/>
                <a:gd name="T1" fmla="*/ 0 h 116"/>
                <a:gd name="T2" fmla="*/ 4 w 334"/>
                <a:gd name="T3" fmla="*/ 116 h 116"/>
                <a:gd name="T4" fmla="*/ 334 w 334"/>
                <a:gd name="T5" fmla="*/ 116 h 116"/>
                <a:gd name="T6" fmla="*/ 334 w 334"/>
                <a:gd name="T7" fmla="*/ 4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116"/>
                <a:gd name="T14" fmla="*/ 334 w 33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116">
                  <a:moveTo>
                    <a:pt x="0" y="0"/>
                  </a:moveTo>
                  <a:lnTo>
                    <a:pt x="4" y="116"/>
                  </a:lnTo>
                  <a:lnTo>
                    <a:pt x="334" y="116"/>
                  </a:lnTo>
                  <a:lnTo>
                    <a:pt x="334" y="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Rectangle 30"/>
            <p:cNvSpPr>
              <a:spLocks noChangeArrowheads="1"/>
            </p:cNvSpPr>
            <p:nvPr/>
          </p:nvSpPr>
          <p:spPr bwMode="auto">
            <a:xfrm>
              <a:off x="3396" y="1828"/>
              <a:ext cx="3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1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93" name="Rectangle 31"/>
            <p:cNvSpPr>
              <a:spLocks noChangeArrowheads="1"/>
            </p:cNvSpPr>
            <p:nvPr/>
          </p:nvSpPr>
          <p:spPr bwMode="auto">
            <a:xfrm>
              <a:off x="3339" y="1960"/>
              <a:ext cx="44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(arriving)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94" name="Rectangle 32"/>
            <p:cNvSpPr>
              <a:spLocks noChangeArrowheads="1"/>
            </p:cNvSpPr>
            <p:nvPr/>
          </p:nvSpPr>
          <p:spPr bwMode="auto">
            <a:xfrm>
              <a:off x="4143" y="1828"/>
              <a:ext cx="3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Flow 2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95" name="Rectangle 33"/>
            <p:cNvSpPr>
              <a:spLocks noChangeArrowheads="1"/>
            </p:cNvSpPr>
            <p:nvPr/>
          </p:nvSpPr>
          <p:spPr bwMode="auto">
            <a:xfrm>
              <a:off x="3981" y="1960"/>
              <a:ext cx="65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>
                  <a:solidFill>
                    <a:srgbClr val="000000"/>
                  </a:solidFill>
                  <a:latin typeface="Arial" charset="0"/>
                  <a:ea typeface="宋体" charset="-122"/>
                </a:rPr>
                <a:t>(transmitting)</a:t>
              </a:r>
              <a:endParaRPr kumimoji="1" lang="en-US" altLang="zh-CN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596" name="Freeform 34"/>
            <p:cNvSpPr>
              <a:spLocks/>
            </p:cNvSpPr>
            <p:nvPr/>
          </p:nvSpPr>
          <p:spPr bwMode="auto">
            <a:xfrm>
              <a:off x="3399" y="2620"/>
              <a:ext cx="334" cy="73"/>
            </a:xfrm>
            <a:custGeom>
              <a:avLst/>
              <a:gdLst>
                <a:gd name="T0" fmla="*/ 330 w 334"/>
                <a:gd name="T1" fmla="*/ 73 h 73"/>
                <a:gd name="T2" fmla="*/ 334 w 334"/>
                <a:gd name="T3" fmla="*/ 0 h 73"/>
                <a:gd name="T4" fmla="*/ 0 w 334"/>
                <a:gd name="T5" fmla="*/ 0 h 73"/>
                <a:gd name="T6" fmla="*/ 0 w 334"/>
                <a:gd name="T7" fmla="*/ 73 h 73"/>
                <a:gd name="T8" fmla="*/ 334 w 334"/>
                <a:gd name="T9" fmla="*/ 73 h 73"/>
                <a:gd name="T10" fmla="*/ 334 w 334"/>
                <a:gd name="T11" fmla="*/ 73 h 73"/>
                <a:gd name="T12" fmla="*/ 330 w 334"/>
                <a:gd name="T13" fmla="*/ 7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4"/>
                <a:gd name="T22" fmla="*/ 0 h 73"/>
                <a:gd name="T23" fmla="*/ 334 w 334"/>
                <a:gd name="T24" fmla="*/ 73 h 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4" h="73">
                  <a:moveTo>
                    <a:pt x="330" y="73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4" y="73"/>
                  </a:lnTo>
                  <a:lnTo>
                    <a:pt x="330" y="73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Freeform 35"/>
            <p:cNvSpPr>
              <a:spLocks/>
            </p:cNvSpPr>
            <p:nvPr/>
          </p:nvSpPr>
          <p:spPr bwMode="auto">
            <a:xfrm>
              <a:off x="3399" y="2620"/>
              <a:ext cx="334" cy="73"/>
            </a:xfrm>
            <a:custGeom>
              <a:avLst/>
              <a:gdLst>
                <a:gd name="T0" fmla="*/ 330 w 334"/>
                <a:gd name="T1" fmla="*/ 73 h 73"/>
                <a:gd name="T2" fmla="*/ 334 w 334"/>
                <a:gd name="T3" fmla="*/ 0 h 73"/>
                <a:gd name="T4" fmla="*/ 0 w 334"/>
                <a:gd name="T5" fmla="*/ 0 h 73"/>
                <a:gd name="T6" fmla="*/ 0 w 334"/>
                <a:gd name="T7" fmla="*/ 73 h 73"/>
                <a:gd name="T8" fmla="*/ 334 w 334"/>
                <a:gd name="T9" fmla="*/ 73 h 73"/>
                <a:gd name="T10" fmla="*/ 334 w 334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73"/>
                <a:gd name="T20" fmla="*/ 334 w 334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73">
                  <a:moveTo>
                    <a:pt x="330" y="73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73"/>
                  </a:lnTo>
                  <a:lnTo>
                    <a:pt x="334" y="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Freeform 36"/>
            <p:cNvSpPr>
              <a:spLocks/>
            </p:cNvSpPr>
            <p:nvPr/>
          </p:nvSpPr>
          <p:spPr bwMode="auto">
            <a:xfrm>
              <a:off x="3399" y="2101"/>
              <a:ext cx="334" cy="519"/>
            </a:xfrm>
            <a:custGeom>
              <a:avLst/>
              <a:gdLst>
                <a:gd name="T0" fmla="*/ 0 w 334"/>
                <a:gd name="T1" fmla="*/ 0 h 519"/>
                <a:gd name="T2" fmla="*/ 0 w 334"/>
                <a:gd name="T3" fmla="*/ 519 h 519"/>
                <a:gd name="T4" fmla="*/ 334 w 334"/>
                <a:gd name="T5" fmla="*/ 519 h 519"/>
                <a:gd name="T6" fmla="*/ 334 w 334"/>
                <a:gd name="T7" fmla="*/ 4 h 5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519"/>
                <a:gd name="T14" fmla="*/ 334 w 334"/>
                <a:gd name="T15" fmla="*/ 519 h 5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519">
                  <a:moveTo>
                    <a:pt x="0" y="0"/>
                  </a:moveTo>
                  <a:lnTo>
                    <a:pt x="0" y="519"/>
                  </a:lnTo>
                  <a:lnTo>
                    <a:pt x="334" y="519"/>
                  </a:lnTo>
                  <a:lnTo>
                    <a:pt x="334" y="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Freeform 37"/>
            <p:cNvSpPr>
              <a:spLocks/>
            </p:cNvSpPr>
            <p:nvPr/>
          </p:nvSpPr>
          <p:spPr bwMode="auto">
            <a:xfrm>
              <a:off x="4149" y="2432"/>
              <a:ext cx="331" cy="261"/>
            </a:xfrm>
            <a:custGeom>
              <a:avLst/>
              <a:gdLst>
                <a:gd name="T0" fmla="*/ 327 w 331"/>
                <a:gd name="T1" fmla="*/ 261 h 261"/>
                <a:gd name="T2" fmla="*/ 331 w 331"/>
                <a:gd name="T3" fmla="*/ 0 h 261"/>
                <a:gd name="T4" fmla="*/ 0 w 331"/>
                <a:gd name="T5" fmla="*/ 0 h 261"/>
                <a:gd name="T6" fmla="*/ 0 w 331"/>
                <a:gd name="T7" fmla="*/ 261 h 261"/>
                <a:gd name="T8" fmla="*/ 331 w 331"/>
                <a:gd name="T9" fmla="*/ 261 h 261"/>
                <a:gd name="T10" fmla="*/ 331 w 331"/>
                <a:gd name="T11" fmla="*/ 261 h 261"/>
                <a:gd name="T12" fmla="*/ 327 w 331"/>
                <a:gd name="T13" fmla="*/ 261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1"/>
                <a:gd name="T22" fmla="*/ 0 h 261"/>
                <a:gd name="T23" fmla="*/ 331 w 331"/>
                <a:gd name="T24" fmla="*/ 261 h 2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1" h="261">
                  <a:moveTo>
                    <a:pt x="327" y="261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261"/>
                  </a:lnTo>
                  <a:lnTo>
                    <a:pt x="331" y="261"/>
                  </a:lnTo>
                  <a:lnTo>
                    <a:pt x="327" y="261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Freeform 38"/>
            <p:cNvSpPr>
              <a:spLocks/>
            </p:cNvSpPr>
            <p:nvPr/>
          </p:nvSpPr>
          <p:spPr bwMode="auto">
            <a:xfrm>
              <a:off x="4149" y="2432"/>
              <a:ext cx="331" cy="261"/>
            </a:xfrm>
            <a:custGeom>
              <a:avLst/>
              <a:gdLst>
                <a:gd name="T0" fmla="*/ 327 w 331"/>
                <a:gd name="T1" fmla="*/ 261 h 261"/>
                <a:gd name="T2" fmla="*/ 331 w 331"/>
                <a:gd name="T3" fmla="*/ 0 h 261"/>
                <a:gd name="T4" fmla="*/ 0 w 331"/>
                <a:gd name="T5" fmla="*/ 0 h 261"/>
                <a:gd name="T6" fmla="*/ 0 w 331"/>
                <a:gd name="T7" fmla="*/ 261 h 261"/>
                <a:gd name="T8" fmla="*/ 331 w 331"/>
                <a:gd name="T9" fmla="*/ 261 h 261"/>
                <a:gd name="T10" fmla="*/ 331 w 331"/>
                <a:gd name="T11" fmla="*/ 261 h 2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1"/>
                <a:gd name="T19" fmla="*/ 0 h 261"/>
                <a:gd name="T20" fmla="*/ 331 w 331"/>
                <a:gd name="T21" fmla="*/ 261 h 2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1" h="261">
                  <a:moveTo>
                    <a:pt x="327" y="261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261"/>
                  </a:lnTo>
                  <a:lnTo>
                    <a:pt x="331" y="26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Freeform 39"/>
            <p:cNvSpPr>
              <a:spLocks/>
            </p:cNvSpPr>
            <p:nvPr/>
          </p:nvSpPr>
          <p:spPr bwMode="auto">
            <a:xfrm>
              <a:off x="4146" y="2101"/>
              <a:ext cx="334" cy="331"/>
            </a:xfrm>
            <a:custGeom>
              <a:avLst/>
              <a:gdLst>
                <a:gd name="T0" fmla="*/ 0 w 334"/>
                <a:gd name="T1" fmla="*/ 0 h 331"/>
                <a:gd name="T2" fmla="*/ 0 w 334"/>
                <a:gd name="T3" fmla="*/ 331 h 331"/>
                <a:gd name="T4" fmla="*/ 334 w 334"/>
                <a:gd name="T5" fmla="*/ 331 h 331"/>
                <a:gd name="T6" fmla="*/ 334 w 334"/>
                <a:gd name="T7" fmla="*/ 4 h 3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331"/>
                <a:gd name="T14" fmla="*/ 334 w 334"/>
                <a:gd name="T15" fmla="*/ 331 h 3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331">
                  <a:moveTo>
                    <a:pt x="0" y="0"/>
                  </a:moveTo>
                  <a:lnTo>
                    <a:pt x="0" y="331"/>
                  </a:lnTo>
                  <a:lnTo>
                    <a:pt x="334" y="331"/>
                  </a:lnTo>
                  <a:lnTo>
                    <a:pt x="334" y="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2" name="Freeform 40"/>
            <p:cNvSpPr>
              <a:spLocks/>
            </p:cNvSpPr>
            <p:nvPr/>
          </p:nvSpPr>
          <p:spPr bwMode="auto">
            <a:xfrm>
              <a:off x="4853" y="2356"/>
              <a:ext cx="334" cy="72"/>
            </a:xfrm>
            <a:custGeom>
              <a:avLst/>
              <a:gdLst>
                <a:gd name="T0" fmla="*/ 334 w 334"/>
                <a:gd name="T1" fmla="*/ 69 h 72"/>
                <a:gd name="T2" fmla="*/ 334 w 334"/>
                <a:gd name="T3" fmla="*/ 0 h 72"/>
                <a:gd name="T4" fmla="*/ 0 w 334"/>
                <a:gd name="T5" fmla="*/ 0 h 72"/>
                <a:gd name="T6" fmla="*/ 0 w 334"/>
                <a:gd name="T7" fmla="*/ 72 h 72"/>
                <a:gd name="T8" fmla="*/ 334 w 334"/>
                <a:gd name="T9" fmla="*/ 72 h 72"/>
                <a:gd name="T10" fmla="*/ 334 w 334"/>
                <a:gd name="T11" fmla="*/ 72 h 72"/>
                <a:gd name="T12" fmla="*/ 334 w 334"/>
                <a:gd name="T13" fmla="*/ 69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4"/>
                <a:gd name="T22" fmla="*/ 0 h 72"/>
                <a:gd name="T23" fmla="*/ 334 w 334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4" h="72">
                  <a:moveTo>
                    <a:pt x="334" y="69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334" y="72"/>
                  </a:lnTo>
                  <a:lnTo>
                    <a:pt x="334" y="69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3" name="Freeform 41"/>
            <p:cNvSpPr>
              <a:spLocks/>
            </p:cNvSpPr>
            <p:nvPr/>
          </p:nvSpPr>
          <p:spPr bwMode="auto">
            <a:xfrm>
              <a:off x="4853" y="2356"/>
              <a:ext cx="334" cy="72"/>
            </a:xfrm>
            <a:custGeom>
              <a:avLst/>
              <a:gdLst>
                <a:gd name="T0" fmla="*/ 334 w 334"/>
                <a:gd name="T1" fmla="*/ 69 h 72"/>
                <a:gd name="T2" fmla="*/ 334 w 334"/>
                <a:gd name="T3" fmla="*/ 0 h 72"/>
                <a:gd name="T4" fmla="*/ 0 w 334"/>
                <a:gd name="T5" fmla="*/ 0 h 72"/>
                <a:gd name="T6" fmla="*/ 0 w 334"/>
                <a:gd name="T7" fmla="*/ 72 h 72"/>
                <a:gd name="T8" fmla="*/ 334 w 334"/>
                <a:gd name="T9" fmla="*/ 72 h 72"/>
                <a:gd name="T10" fmla="*/ 334 w 334"/>
                <a:gd name="T11" fmla="*/ 72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72"/>
                <a:gd name="T20" fmla="*/ 334 w 334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72">
                  <a:moveTo>
                    <a:pt x="334" y="69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334" y="7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4" name="Freeform 42"/>
            <p:cNvSpPr>
              <a:spLocks/>
            </p:cNvSpPr>
            <p:nvPr/>
          </p:nvSpPr>
          <p:spPr bwMode="auto">
            <a:xfrm>
              <a:off x="4853" y="2428"/>
              <a:ext cx="334" cy="265"/>
            </a:xfrm>
            <a:custGeom>
              <a:avLst/>
              <a:gdLst>
                <a:gd name="T0" fmla="*/ 334 w 334"/>
                <a:gd name="T1" fmla="*/ 261 h 265"/>
                <a:gd name="T2" fmla="*/ 334 w 334"/>
                <a:gd name="T3" fmla="*/ 0 h 265"/>
                <a:gd name="T4" fmla="*/ 0 w 334"/>
                <a:gd name="T5" fmla="*/ 0 h 265"/>
                <a:gd name="T6" fmla="*/ 0 w 334"/>
                <a:gd name="T7" fmla="*/ 265 h 265"/>
                <a:gd name="T8" fmla="*/ 334 w 334"/>
                <a:gd name="T9" fmla="*/ 265 h 265"/>
                <a:gd name="T10" fmla="*/ 334 w 334"/>
                <a:gd name="T11" fmla="*/ 265 h 265"/>
                <a:gd name="T12" fmla="*/ 334 w 334"/>
                <a:gd name="T13" fmla="*/ 261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4"/>
                <a:gd name="T22" fmla="*/ 0 h 265"/>
                <a:gd name="T23" fmla="*/ 334 w 334"/>
                <a:gd name="T24" fmla="*/ 265 h 2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4" h="265">
                  <a:moveTo>
                    <a:pt x="334" y="261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334" y="265"/>
                  </a:lnTo>
                  <a:lnTo>
                    <a:pt x="334" y="261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5" name="Freeform 43"/>
            <p:cNvSpPr>
              <a:spLocks/>
            </p:cNvSpPr>
            <p:nvPr/>
          </p:nvSpPr>
          <p:spPr bwMode="auto">
            <a:xfrm>
              <a:off x="4853" y="2428"/>
              <a:ext cx="334" cy="265"/>
            </a:xfrm>
            <a:custGeom>
              <a:avLst/>
              <a:gdLst>
                <a:gd name="T0" fmla="*/ 334 w 334"/>
                <a:gd name="T1" fmla="*/ 261 h 265"/>
                <a:gd name="T2" fmla="*/ 334 w 334"/>
                <a:gd name="T3" fmla="*/ 0 h 265"/>
                <a:gd name="T4" fmla="*/ 0 w 334"/>
                <a:gd name="T5" fmla="*/ 0 h 265"/>
                <a:gd name="T6" fmla="*/ 0 w 334"/>
                <a:gd name="T7" fmla="*/ 265 h 265"/>
                <a:gd name="T8" fmla="*/ 334 w 334"/>
                <a:gd name="T9" fmla="*/ 265 h 265"/>
                <a:gd name="T10" fmla="*/ 334 w 334"/>
                <a:gd name="T11" fmla="*/ 265 h 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265"/>
                <a:gd name="T20" fmla="*/ 334 w 334"/>
                <a:gd name="T21" fmla="*/ 265 h 2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265">
                  <a:moveTo>
                    <a:pt x="334" y="261"/>
                  </a:moveTo>
                  <a:lnTo>
                    <a:pt x="334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334" y="26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6" name="Freeform 44"/>
            <p:cNvSpPr>
              <a:spLocks/>
            </p:cNvSpPr>
            <p:nvPr/>
          </p:nvSpPr>
          <p:spPr bwMode="auto">
            <a:xfrm>
              <a:off x="4850" y="2105"/>
              <a:ext cx="337" cy="251"/>
            </a:xfrm>
            <a:custGeom>
              <a:avLst/>
              <a:gdLst>
                <a:gd name="T0" fmla="*/ 0 w 337"/>
                <a:gd name="T1" fmla="*/ 0 h 251"/>
                <a:gd name="T2" fmla="*/ 3 w 337"/>
                <a:gd name="T3" fmla="*/ 251 h 251"/>
                <a:gd name="T4" fmla="*/ 337 w 337"/>
                <a:gd name="T5" fmla="*/ 251 h 251"/>
                <a:gd name="T6" fmla="*/ 337 w 337"/>
                <a:gd name="T7" fmla="*/ 0 h 2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51"/>
                <a:gd name="T14" fmla="*/ 337 w 337"/>
                <a:gd name="T15" fmla="*/ 251 h 2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51">
                  <a:moveTo>
                    <a:pt x="0" y="0"/>
                  </a:moveTo>
                  <a:lnTo>
                    <a:pt x="3" y="251"/>
                  </a:lnTo>
                  <a:lnTo>
                    <a:pt x="337" y="251"/>
                  </a:lnTo>
                  <a:lnTo>
                    <a:pt x="33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7" name="Freeform 45"/>
            <p:cNvSpPr>
              <a:spLocks/>
            </p:cNvSpPr>
            <p:nvPr/>
          </p:nvSpPr>
          <p:spPr bwMode="auto">
            <a:xfrm>
              <a:off x="1508" y="2101"/>
              <a:ext cx="334" cy="327"/>
            </a:xfrm>
            <a:custGeom>
              <a:avLst/>
              <a:gdLst>
                <a:gd name="T0" fmla="*/ 0 w 334"/>
                <a:gd name="T1" fmla="*/ 0 h 327"/>
                <a:gd name="T2" fmla="*/ 3 w 334"/>
                <a:gd name="T3" fmla="*/ 327 h 327"/>
                <a:gd name="T4" fmla="*/ 334 w 334"/>
                <a:gd name="T5" fmla="*/ 327 h 327"/>
                <a:gd name="T6" fmla="*/ 334 w 334"/>
                <a:gd name="T7" fmla="*/ 4 h 3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327"/>
                <a:gd name="T14" fmla="*/ 334 w 334"/>
                <a:gd name="T15" fmla="*/ 327 h 3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327">
                  <a:moveTo>
                    <a:pt x="0" y="0"/>
                  </a:moveTo>
                  <a:lnTo>
                    <a:pt x="3" y="327"/>
                  </a:lnTo>
                  <a:lnTo>
                    <a:pt x="334" y="327"/>
                  </a:lnTo>
                  <a:lnTo>
                    <a:pt x="334" y="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公平排队</a:t>
            </a:r>
            <a:r>
              <a:rPr lang="en-US" altLang="zh-CN" smtClean="0"/>
              <a:t>2</a:t>
            </a:r>
            <a:r>
              <a:rPr lang="zh-CN" altLang="en-US" smtClean="0"/>
              <a:t>点注意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只要至少一个包留在队列中，就</a:t>
            </a:r>
            <a:r>
              <a:rPr lang="zh-CN" altLang="en-US" sz="2800" dirty="0" smtClean="0">
                <a:solidFill>
                  <a:srgbClr val="FF0000"/>
                </a:solidFill>
              </a:rPr>
              <a:t>决不让链路空闲</a:t>
            </a:r>
            <a:r>
              <a:rPr lang="zh-CN" altLang="en-US" sz="2800" dirty="0" smtClean="0"/>
              <a:t>：具备这一特点的排队称为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工作守恒</a:t>
            </a:r>
            <a:r>
              <a:rPr lang="en-US" altLang="zh-CN" sz="2800" dirty="0" smtClean="0"/>
              <a:t>work-conserving</a:t>
            </a:r>
            <a:r>
              <a:rPr lang="zh-CN" altLang="en-US" sz="2800" dirty="0" smtClean="0"/>
              <a:t>。其效果是：</a:t>
            </a:r>
          </a:p>
          <a:p>
            <a:pPr lvl="1">
              <a:defRPr/>
            </a:pPr>
            <a:r>
              <a:rPr lang="zh-CN" altLang="en-US" sz="2400" dirty="0" smtClean="0"/>
              <a:t>如果和那些不发送任何数据的流</a:t>
            </a:r>
            <a:r>
              <a:rPr lang="zh-CN" altLang="en-US" sz="2400" dirty="0" smtClean="0">
                <a:solidFill>
                  <a:srgbClr val="FF0000"/>
                </a:solidFill>
              </a:rPr>
              <a:t>分享</a:t>
            </a:r>
            <a:r>
              <a:rPr lang="zh-CN" altLang="en-US" sz="2400" dirty="0" smtClean="0"/>
              <a:t>链路，我可以使用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链路的全部容量</a:t>
            </a:r>
          </a:p>
          <a:p>
            <a:pPr lvl="1">
              <a:defRPr/>
            </a:pPr>
            <a:r>
              <a:rPr lang="zh-CN" altLang="en-US" sz="2400" dirty="0" smtClean="0"/>
              <a:t> 一旦那些流开始发送数据，将用它们应分享的容量，我的流量将削减</a:t>
            </a:r>
          </a:p>
          <a:p>
            <a:pPr>
              <a:defRPr/>
            </a:pPr>
            <a:r>
              <a:rPr lang="zh-CN" altLang="en-US" sz="2800" dirty="0" smtClean="0"/>
              <a:t>若链路满负载且有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个流在发送数据，则我</a:t>
            </a:r>
            <a:r>
              <a:rPr lang="zh-CN" altLang="en-US" sz="2800" dirty="0" smtClean="0">
                <a:solidFill>
                  <a:srgbClr val="FF0000"/>
                </a:solidFill>
              </a:rPr>
              <a:t>不能用大于</a:t>
            </a:r>
            <a:r>
              <a:rPr lang="en-US" altLang="zh-CN" sz="2800" dirty="0" smtClean="0">
                <a:solidFill>
                  <a:srgbClr val="FF0000"/>
                </a:solidFill>
              </a:rPr>
              <a:t>1/n</a:t>
            </a:r>
            <a:r>
              <a:rPr lang="zh-CN" altLang="en-US" sz="2800" dirty="0" smtClean="0">
                <a:solidFill>
                  <a:srgbClr val="FF0000"/>
                </a:solidFill>
              </a:rPr>
              <a:t>的链路带宽</a:t>
            </a:r>
            <a:r>
              <a:rPr lang="zh-CN" altLang="en-US" sz="2800" dirty="0" smtClean="0"/>
              <a:t>。若硬要做，包的时戳增加，故会在队列中久等，最终队列溢出</a:t>
            </a:r>
          </a:p>
          <a:p>
            <a:pPr>
              <a:defRPr/>
            </a:pPr>
            <a:r>
              <a:rPr lang="zh-CN" altLang="en-US" sz="2800" dirty="0" smtClean="0"/>
              <a:t>故</a:t>
            </a:r>
            <a:r>
              <a:rPr lang="en-US" altLang="zh-CN" sz="2800" dirty="0" smtClean="0"/>
              <a:t>FQ</a:t>
            </a:r>
            <a:r>
              <a:rPr lang="zh-CN" altLang="en-US" sz="2800" dirty="0" smtClean="0"/>
              <a:t>算法也应该有丢包的策略</a:t>
            </a:r>
          </a:p>
        </p:txBody>
      </p:sp>
    </p:spTree>
  </p:cSld>
  <p:clrMapOvr>
    <a:masterClrMapping/>
  </p:clrMapOvr>
  <p:transition spd="med"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2.2.4 </a:t>
            </a:r>
            <a:r>
              <a:rPr lang="zh-CN" altLang="en-US" smtClean="0"/>
              <a:t>加权公平排队</a:t>
            </a:r>
            <a:r>
              <a:rPr lang="en-US" altLang="zh-CN" smtClean="0"/>
              <a:t>WFQ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00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加权公平队列（</a:t>
            </a:r>
            <a:r>
              <a:rPr lang="en-US" altLang="zh-CN" dirty="0" smtClean="0"/>
              <a:t>Weighted Fair </a:t>
            </a:r>
            <a:r>
              <a:rPr lang="en-US" altLang="zh-CN" dirty="0" err="1" smtClean="0"/>
              <a:t>Queueing</a:t>
            </a:r>
            <a:r>
              <a:rPr lang="zh-CN" altLang="en-US" dirty="0" smtClean="0"/>
              <a:t>）</a:t>
            </a:r>
          </a:p>
          <a:p>
            <a:pPr lvl="1">
              <a:defRPr/>
            </a:pPr>
            <a:r>
              <a:rPr lang="zh-CN" altLang="en-US" dirty="0" smtClean="0"/>
              <a:t>给</a:t>
            </a:r>
            <a:r>
              <a:rPr lang="zh-CN" altLang="en-US" dirty="0" smtClean="0">
                <a:solidFill>
                  <a:srgbClr val="FF0000"/>
                </a:solidFill>
              </a:rPr>
              <a:t>排队流加权</a:t>
            </a:r>
            <a:r>
              <a:rPr lang="zh-CN" altLang="en-US" dirty="0" smtClean="0"/>
              <a:t>，权逻辑上说明</a:t>
            </a:r>
            <a:r>
              <a:rPr lang="en-US" altLang="zh-CN" dirty="0" smtClean="0"/>
              <a:t>R</a:t>
            </a:r>
            <a:r>
              <a:rPr lang="zh-CN" altLang="en-US" dirty="0" smtClean="0"/>
              <a:t>服务每个队列时每次发送多少比特，它直接控制每个流将得到多少链路带宽</a:t>
            </a:r>
          </a:p>
          <a:p>
            <a:pPr lvl="1">
              <a:defRPr/>
            </a:pPr>
            <a:r>
              <a:rPr lang="zh-CN" altLang="en-US" dirty="0" smtClean="0"/>
              <a:t>简单</a:t>
            </a:r>
            <a:r>
              <a:rPr lang="en-US" altLang="zh-CN" dirty="0" smtClean="0"/>
              <a:t>FQ</a:t>
            </a:r>
            <a:r>
              <a:rPr lang="zh-CN" altLang="en-US" dirty="0" smtClean="0"/>
              <a:t>给每个队列权重是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，即每轮每个队列逻辑上仅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比特被传输</a:t>
            </a:r>
            <a:r>
              <a:rPr lang="en-US" altLang="zh-CN" dirty="0" smtClean="0"/>
              <a:t>-&gt;1/n</a:t>
            </a:r>
          </a:p>
          <a:p>
            <a:pPr lvl="1">
              <a:defRPr/>
            </a:pPr>
            <a:r>
              <a:rPr lang="en-US" altLang="zh-CN" dirty="0" smtClean="0"/>
              <a:t>WFQ:</a:t>
            </a:r>
            <a:r>
              <a:rPr lang="zh-CN" altLang="en-US" dirty="0" smtClean="0"/>
              <a:t>可让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个队列分别权重</a:t>
            </a:r>
            <a:r>
              <a:rPr lang="en-US" altLang="zh-CN" dirty="0" smtClean="0"/>
              <a:t>2:1:3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则导致带宽分别是</a:t>
            </a:r>
            <a:r>
              <a:rPr lang="en-US" altLang="zh-CN" dirty="0" smtClean="0">
                <a:sym typeface="Wingdings" pitchFamily="2" charset="2"/>
              </a:rPr>
              <a:t>2/6:1/6:3/6</a:t>
            </a:r>
          </a:p>
          <a:p>
            <a:pPr lvl="1">
              <a:defRPr/>
            </a:pPr>
            <a:r>
              <a:rPr lang="en-US" altLang="zh-CN" dirty="0" smtClean="0">
                <a:sym typeface="Wingdings" pitchFamily="2" charset="2"/>
              </a:rPr>
              <a:t>WFQ</a:t>
            </a:r>
            <a:r>
              <a:rPr lang="zh-CN" altLang="en-US" dirty="0" smtClean="0">
                <a:sym typeface="Wingdings" pitchFamily="2" charset="2"/>
              </a:rPr>
              <a:t>中的流在使用中可能是</a:t>
            </a:r>
            <a:r>
              <a:rPr lang="zh-CN" altLang="en-US" dirty="0" smtClean="0">
                <a:latin typeface="Times New Roman"/>
                <a:sym typeface="Wingdings" pitchFamily="2" charset="2"/>
              </a:rPr>
              <a:t>“</a:t>
            </a:r>
            <a:r>
              <a:rPr lang="zh-CN" altLang="en-US" dirty="0" smtClean="0">
                <a:sym typeface="Wingdings" pitchFamily="2" charset="2"/>
              </a:rPr>
              <a:t>流量类型</a:t>
            </a:r>
            <a:r>
              <a:rPr lang="zh-CN" altLang="en-US" dirty="0" smtClean="0">
                <a:latin typeface="Times New Roman"/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，由</a:t>
            </a:r>
            <a:r>
              <a:rPr lang="en-US" altLang="zh-CN" dirty="0" smtClean="0">
                <a:sym typeface="Wingdings" pitchFamily="2" charset="2"/>
              </a:rPr>
              <a:t>TOS</a:t>
            </a:r>
            <a:r>
              <a:rPr lang="zh-CN" altLang="en-US" dirty="0" smtClean="0">
                <a:sym typeface="Wingdings" pitchFamily="2" charset="2"/>
              </a:rPr>
              <a:t>或</a:t>
            </a:r>
            <a:r>
              <a:rPr lang="en-US" altLang="zh-CN" dirty="0" err="1" smtClean="0">
                <a:sym typeface="Wingdings" pitchFamily="2" charset="2"/>
              </a:rPr>
              <a:t>DiffSer</a:t>
            </a:r>
            <a:r>
              <a:rPr lang="en-US" altLang="zh-CN" dirty="0" smtClean="0">
                <a:sym typeface="Wingdings" pitchFamily="2" charset="2"/>
              </a:rPr>
              <a:t>.</a:t>
            </a:r>
            <a:r>
              <a:rPr lang="zh-CN" altLang="en-US" dirty="0" smtClean="0">
                <a:sym typeface="Wingdings" pitchFamily="2" charset="2"/>
              </a:rPr>
              <a:t>来定义</a:t>
            </a:r>
          </a:p>
        </p:txBody>
      </p:sp>
    </p:spTree>
  </p:cSld>
  <p:clrMapOvr>
    <a:masterClrMapping/>
  </p:clrMapOvr>
  <p:transition spd="med"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914400" y="228600"/>
          <a:ext cx="7535863" cy="4105275"/>
        </p:xfrm>
        <a:graphic>
          <a:graphicData uri="http://schemas.openxmlformats.org/presentationml/2006/ole">
            <p:oleObj spid="_x0000_s5138" name="位图图像" r:id="rId3" imgW="7535327" imgH="4105848" progId="PBrush">
              <p:embed/>
            </p:oleObj>
          </a:graphicData>
        </a:graphic>
      </p:graphicFrame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4191000" y="4800600"/>
            <a:ext cx="2022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加权公平排队</a:t>
            </a:r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457200" y="4343400"/>
            <a:ext cx="2271713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个类的权 </a:t>
            </a:r>
            <a:r>
              <a:rPr lang="en-US" altLang="zh-CN"/>
              <a:t>=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r>
              <a:rPr lang="zh-CN" altLang="en-US"/>
              <a:t>获得部分服务</a:t>
            </a:r>
            <a:r>
              <a:rPr lang="en-US" altLang="zh-CN"/>
              <a:t>=</a:t>
            </a:r>
          </a:p>
          <a:p>
            <a:pPr>
              <a:buFontTx/>
              <a:buChar char="•"/>
            </a:pPr>
            <a:endParaRPr lang="en-US" altLang="zh-CN"/>
          </a:p>
          <a:p>
            <a:pPr>
              <a:buFontTx/>
              <a:buChar char="•"/>
            </a:pPr>
            <a:r>
              <a:rPr lang="zh-CN" altLang="en-US"/>
              <a:t>获得到吞吐量</a:t>
            </a:r>
            <a:r>
              <a:rPr lang="en-US" altLang="zh-CN"/>
              <a:t>=</a:t>
            </a:r>
          </a:p>
        </p:txBody>
      </p: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3" name="Object 11"/>
          <p:cNvGraphicFramePr>
            <a:graphicFrameLocks noChangeAspect="1"/>
          </p:cNvGraphicFramePr>
          <p:nvPr/>
        </p:nvGraphicFramePr>
        <p:xfrm>
          <a:off x="2743200" y="4343400"/>
          <a:ext cx="508000" cy="609600"/>
        </p:xfrm>
        <a:graphic>
          <a:graphicData uri="http://schemas.openxmlformats.org/presentationml/2006/ole">
            <p:oleObj spid="_x0000_s5139" r:id="rId4" imgW="190500" imgH="228600" progId="Equation.3">
              <p:embed/>
            </p:oleObj>
          </a:graphicData>
        </a:graphic>
      </p:graphicFrame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4348163" y="3200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4" name="Object 13"/>
          <p:cNvGraphicFramePr>
            <a:graphicFrameLocks noChangeAspect="1"/>
          </p:cNvGraphicFramePr>
          <p:nvPr/>
        </p:nvGraphicFramePr>
        <p:xfrm>
          <a:off x="2743200" y="4876800"/>
          <a:ext cx="820738" cy="838200"/>
        </p:xfrm>
        <a:graphic>
          <a:graphicData uri="http://schemas.openxmlformats.org/presentationml/2006/ole">
            <p:oleObj spid="_x0000_s5140" r:id="rId5" imgW="444307" imgH="457002" progId="Equation.3">
              <p:embed/>
            </p:oleObj>
          </a:graphicData>
        </a:graphic>
      </p:graphicFrame>
      <p:sp>
        <p:nvSpPr>
          <p:cNvPr id="5132" name="Rectangle 16"/>
          <p:cNvSpPr>
            <a:spLocks noChangeArrowheads="1"/>
          </p:cNvSpPr>
          <p:nvPr/>
        </p:nvSpPr>
        <p:spPr bwMode="auto">
          <a:xfrm>
            <a:off x="4286250" y="3200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125" name="Object 15"/>
          <p:cNvGraphicFramePr>
            <a:graphicFrameLocks noChangeAspect="1"/>
          </p:cNvGraphicFramePr>
          <p:nvPr/>
        </p:nvGraphicFramePr>
        <p:xfrm>
          <a:off x="2743200" y="5715000"/>
          <a:ext cx="990600" cy="792163"/>
        </p:xfrm>
        <a:graphic>
          <a:graphicData uri="http://schemas.openxmlformats.org/presentationml/2006/ole">
            <p:oleObj spid="_x0000_s5141" r:id="rId6" imgW="571500" imgH="457200" progId="Equation.3">
              <p:embed/>
            </p:oleObj>
          </a:graphicData>
        </a:graphic>
      </p:graphicFrame>
    </p:spTree>
  </p:cSld>
  <p:clrMapOvr>
    <a:masterClrMapping/>
  </p:clrMapOvr>
  <p:transition spd="med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 smtClean="0"/>
              <a:t>2.2.5 </a:t>
            </a:r>
            <a:r>
              <a:rPr lang="zh-CN" altLang="en-US" sz="4400" dirty="0" smtClean="0"/>
              <a:t>流量整形</a:t>
            </a:r>
            <a:br>
              <a:rPr lang="zh-CN" altLang="en-US" sz="4400" dirty="0" smtClean="0"/>
            </a:br>
            <a:r>
              <a:rPr lang="zh-CN" altLang="en-US" sz="4400" dirty="0" smtClean="0"/>
              <a:t>（</a:t>
            </a:r>
            <a:r>
              <a:rPr lang="en-US" altLang="zh-CN" sz="4400" dirty="0" smtClean="0"/>
              <a:t>Traffic Shaping</a:t>
            </a:r>
            <a:r>
              <a:rPr lang="zh-CN" altLang="en-US" sz="4400" dirty="0" smtClean="0"/>
              <a:t>）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 smtClean="0"/>
              <a:t>开环控制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 smtClean="0"/>
              <a:t>基本思想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/>
              <a:t>造成拥塞的主要原因是网络流量通常是</a:t>
            </a:r>
            <a:r>
              <a:rPr lang="zh-CN" altLang="en-US" sz="2400" dirty="0" smtClean="0">
                <a:solidFill>
                  <a:srgbClr val="FF0000"/>
                </a:solidFill>
              </a:rPr>
              <a:t>突发性</a:t>
            </a:r>
            <a:r>
              <a:rPr lang="zh-CN" altLang="en-US" sz="2400" dirty="0" smtClean="0"/>
              <a:t>的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强迫包</a:t>
            </a:r>
            <a:r>
              <a:rPr lang="zh-CN" altLang="en-US" sz="2400" dirty="0" smtClean="0"/>
              <a:t>以一种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可预测的速率发送</a:t>
            </a:r>
            <a:r>
              <a:rPr lang="zh-CN" altLang="en-US" sz="2400" dirty="0" smtClean="0"/>
              <a:t>；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ATM</a:t>
            </a:r>
            <a:r>
              <a:rPr lang="zh-CN" altLang="en-US" sz="2400" dirty="0" smtClean="0"/>
              <a:t>网中广泛使用。</a:t>
            </a:r>
          </a:p>
          <a:p>
            <a:pPr marL="285750" indent="-285750">
              <a:lnSpc>
                <a:spcPct val="90000"/>
              </a:lnSpc>
              <a:defRPr/>
            </a:pPr>
            <a:r>
              <a:rPr lang="zh-CN" altLang="en-US" sz="2800" dirty="0" smtClean="0"/>
              <a:t>网络流监管的</a:t>
            </a:r>
            <a:r>
              <a:rPr lang="zh-CN" alt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三准则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平均速率</a:t>
            </a:r>
            <a:r>
              <a:rPr lang="en-US" altLang="zh-CN" sz="2400" dirty="0" smtClean="0"/>
              <a:t>:100bps</a:t>
            </a:r>
            <a:r>
              <a:rPr lang="zh-CN" altLang="en-US" sz="2400" dirty="0" smtClean="0"/>
              <a:t>比</a:t>
            </a:r>
            <a:r>
              <a:rPr lang="en-US" altLang="zh-CN" sz="2400" dirty="0" smtClean="0"/>
              <a:t>6000bps</a:t>
            </a:r>
            <a:r>
              <a:rPr lang="zh-CN" altLang="en-US" sz="2400" dirty="0" smtClean="0"/>
              <a:t>的源约束要严格多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希望限制某个流的长期平均速率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峰值速率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网络可允许平均速率</a:t>
            </a:r>
            <a:r>
              <a:rPr lang="en-US" altLang="zh-CN" sz="2400" dirty="0" smtClean="0"/>
              <a:t>6000bps,</a:t>
            </a:r>
            <a:r>
              <a:rPr lang="zh-CN" altLang="en-US" sz="2400" dirty="0" smtClean="0"/>
              <a:t>希望限制其峰值速率</a:t>
            </a:r>
            <a:r>
              <a:rPr lang="en-US" altLang="zh-CN" sz="2400" dirty="0" smtClean="0"/>
              <a:t>&lt;15000bps</a:t>
            </a:r>
          </a:p>
          <a:p>
            <a:pPr marL="685800" lvl="1" indent="-228600"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突发长度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希望限制极短时间间隔内所能发送到网络的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最大包数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 smtClean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漏桶算法（</a:t>
            </a:r>
            <a:r>
              <a:rPr lang="en-US" altLang="zh-CN" dirty="0" smtClean="0"/>
              <a:t>The Leaky Bucket Algorithm</a:t>
            </a:r>
            <a:r>
              <a:rPr lang="zh-CN" altLang="en-US" dirty="0" smtClean="0"/>
              <a:t>）</a:t>
            </a:r>
          </a:p>
          <a:p>
            <a:pPr lvl="1">
              <a:defRPr/>
            </a:pPr>
            <a:r>
              <a:rPr lang="zh-CN" altLang="en-US" dirty="0" smtClean="0"/>
              <a:t>将用户发出的</a:t>
            </a:r>
            <a:r>
              <a:rPr lang="zh-CN" altLang="en-US" dirty="0" smtClean="0">
                <a:solidFill>
                  <a:srgbClr val="FF0000"/>
                </a:solidFill>
              </a:rPr>
              <a:t>不平滑</a:t>
            </a:r>
            <a:r>
              <a:rPr lang="zh-CN" altLang="en-US" dirty="0" smtClean="0"/>
              <a:t>的数据包流</a:t>
            </a:r>
            <a:r>
              <a:rPr lang="zh-CN" altLang="en-US" dirty="0" smtClean="0">
                <a:solidFill>
                  <a:srgbClr val="FF0000"/>
                </a:solidFill>
              </a:rPr>
              <a:t>转变成</a:t>
            </a:r>
            <a:r>
              <a:rPr lang="zh-CN" altLang="en-US" dirty="0" smtClean="0"/>
              <a:t>网络中</a:t>
            </a:r>
            <a:r>
              <a:rPr lang="zh-CN" altLang="en-US" dirty="0" smtClean="0">
                <a:solidFill>
                  <a:srgbClr val="FF0000"/>
                </a:solidFill>
              </a:rPr>
              <a:t>平滑</a:t>
            </a:r>
            <a:r>
              <a:rPr lang="zh-CN" altLang="en-US" dirty="0" smtClean="0"/>
              <a:t>的数据包流；</a:t>
            </a:r>
          </a:p>
          <a:p>
            <a:pPr lvl="1">
              <a:defRPr/>
            </a:pPr>
            <a:r>
              <a:rPr lang="zh-CN" altLang="en-US" dirty="0" smtClean="0"/>
              <a:t>可用于固定包长的协议，如</a:t>
            </a:r>
            <a:r>
              <a:rPr lang="en-US" altLang="zh-CN" dirty="0" smtClean="0"/>
              <a:t>ATM</a:t>
            </a:r>
            <a:r>
              <a:rPr lang="zh-CN" altLang="en-US" dirty="0" smtClean="0"/>
              <a:t>；也可用于可变包长的协议，如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，使用字节计数；</a:t>
            </a:r>
          </a:p>
          <a:p>
            <a:pPr lvl="1">
              <a:defRPr/>
            </a:pPr>
            <a:r>
              <a:rPr lang="zh-CN" altLang="en-US" dirty="0" smtClean="0"/>
              <a:t>无论负载突发性如何，漏桶算法</a:t>
            </a:r>
            <a:r>
              <a:rPr lang="zh-CN" altLang="en-US" dirty="0" smtClean="0">
                <a:solidFill>
                  <a:srgbClr val="FF0000"/>
                </a:solidFill>
              </a:rPr>
              <a:t>强迫输出按平均速率进行</a:t>
            </a:r>
            <a:r>
              <a:rPr lang="zh-CN" altLang="en-US" dirty="0" smtClean="0"/>
              <a:t>，不灵活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溢出时要丢包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 spd="med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33375"/>
            <a:ext cx="8678863" cy="605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12192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/>
              <a:t>2.2.6 </a:t>
            </a:r>
            <a:r>
              <a:rPr lang="zh-CN" altLang="en-US" sz="4400" smtClean="0"/>
              <a:t>令牌桶算法</a:t>
            </a:r>
            <a:br>
              <a:rPr lang="zh-CN" altLang="en-US" sz="4400" smtClean="0"/>
            </a:br>
            <a:r>
              <a:rPr lang="zh-CN" altLang="en-US" sz="4400" smtClean="0"/>
              <a:t>（</a:t>
            </a:r>
            <a:r>
              <a:rPr lang="en-US" altLang="zh-CN" sz="4400" dirty="0" smtClean="0"/>
              <a:t>The Token Bucket Algorithm</a:t>
            </a:r>
            <a:r>
              <a:rPr lang="zh-CN" altLang="en-US" sz="4400" smtClean="0"/>
              <a:t>）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基本思想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漏桶算法不够灵活，因此加入令牌机制；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基本思想：漏桶存放令牌，每</a:t>
            </a:r>
            <a:r>
              <a:rPr lang="zh-CN" altLang="en-US" sz="2400" smtClean="0">
                <a:sym typeface="Symbol" pitchFamily="18" charset="2"/>
              </a:rPr>
              <a:t></a:t>
            </a:r>
            <a:r>
              <a:rPr lang="en-US" altLang="zh-CN" sz="2400" dirty="0" smtClean="0">
                <a:sym typeface="Symbol" pitchFamily="18" charset="2"/>
              </a:rPr>
              <a:t>T</a:t>
            </a:r>
            <a:r>
              <a:rPr lang="zh-CN" altLang="zh-CN" sz="2400" smtClean="0">
                <a:sym typeface="Symbol" pitchFamily="18" charset="2"/>
              </a:rPr>
              <a:t>秒产生一个</a:t>
            </a:r>
            <a:r>
              <a:rPr lang="zh-CN" altLang="en-US" sz="2400" smtClean="0"/>
              <a:t>令牌，令牌累积到超过漏桶上界时就不再增加。包传输之前必须获得一个令牌，传输之后删除该令牌；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漏桶算法与令牌桶算法的区别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流量整形策略不同：漏桶算法不允许空闲主机</a:t>
            </a:r>
            <a:r>
              <a:rPr lang="zh-CN" altLang="en-US" sz="24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积累发送权</a:t>
            </a:r>
            <a:r>
              <a:rPr lang="zh-CN" altLang="en-US" sz="2400" smtClean="0"/>
              <a:t>，以便以后发送大的突发数据；令牌桶算法允许，最大为桶的大小。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/>
              <a:t>漏桶中存放的是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数据包</a:t>
            </a:r>
            <a:r>
              <a:rPr lang="zh-CN" altLang="en-US" sz="2400" smtClean="0"/>
              <a:t>，桶满了丢弃数据包；令牌桶中存放的是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令牌</a:t>
            </a:r>
            <a:r>
              <a:rPr lang="zh-CN" altLang="en-US" sz="2400" smtClean="0"/>
              <a:t>，桶满了丢弃令牌，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不丢弃数据包</a:t>
            </a:r>
            <a:r>
              <a:rPr lang="zh-CN" altLang="en-US" sz="240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71500" y="214313"/>
          <a:ext cx="7620000" cy="4343400"/>
        </p:xfrm>
        <a:graphic>
          <a:graphicData uri="http://schemas.openxmlformats.org/presentationml/2006/ole">
            <p:oleObj spid="_x0000_s6150" name="位图图像" r:id="rId3" imgW="7152381" imgH="3828571" progId="PBrush">
              <p:embed/>
            </p:oleObj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071563" y="4786313"/>
            <a:ext cx="6357937" cy="157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 dirty="0"/>
              <a:t>令牌漏桶整形算法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 dirty="0"/>
              <a:t>在时间间隔</a:t>
            </a:r>
            <a:r>
              <a:rPr lang="en-US" altLang="zh-CN" b="1" dirty="0"/>
              <a:t>t</a:t>
            </a:r>
            <a:r>
              <a:rPr lang="zh-CN" altLang="en-US" b="1" dirty="0"/>
              <a:t>内</a:t>
            </a:r>
            <a:r>
              <a:rPr lang="en-US" altLang="zh-CN" b="1" dirty="0"/>
              <a:t>,</a:t>
            </a:r>
            <a:r>
              <a:rPr lang="zh-CN" altLang="en-US" b="1" dirty="0"/>
              <a:t>网络中的最大包数</a:t>
            </a:r>
            <a:r>
              <a:rPr lang="en-US" altLang="zh-CN" b="1" dirty="0"/>
              <a:t>=</a:t>
            </a:r>
            <a:r>
              <a:rPr lang="en-US" altLang="zh-CN" b="1" dirty="0" err="1"/>
              <a:t>rt+b</a:t>
            </a:r>
            <a:endParaRPr lang="en-US" altLang="zh-CN" b="1" dirty="0"/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 dirty="0"/>
              <a:t>故令牌长生率</a:t>
            </a:r>
            <a:r>
              <a:rPr lang="en-US" altLang="zh-CN" b="1" dirty="0"/>
              <a:t>r</a:t>
            </a:r>
            <a:r>
              <a:rPr lang="zh-CN" altLang="en-US" b="1" dirty="0"/>
              <a:t>成为包进入网络的平均速率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 dirty="0"/>
              <a:t>用</a:t>
            </a:r>
            <a:r>
              <a:rPr lang="en-US" altLang="zh-CN" b="1" dirty="0"/>
              <a:t>2</a:t>
            </a:r>
            <a:r>
              <a:rPr lang="zh-CN" altLang="en-US" b="1" dirty="0"/>
              <a:t>个串连漏桶可能整形网络峰值速率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33600" y="5486400"/>
            <a:ext cx="4413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/>
              <a:t>采用</a:t>
            </a:r>
            <a:r>
              <a:rPr lang="en-US" altLang="zh-CN" b="1"/>
              <a:t>WFQ</a:t>
            </a:r>
            <a:r>
              <a:rPr lang="zh-CN" altLang="en-US" b="1"/>
              <a:t>的</a:t>
            </a:r>
            <a:r>
              <a:rPr lang="en-US" altLang="zh-CN" b="1"/>
              <a:t>n</a:t>
            </a:r>
            <a:r>
              <a:rPr lang="zh-CN" altLang="en-US" b="1"/>
              <a:t>路复用的漏桶流控</a:t>
            </a:r>
          </a:p>
          <a:p>
            <a:pPr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b="1"/>
              <a:t>可在</a:t>
            </a:r>
            <a:r>
              <a:rPr lang="en-US" altLang="zh-CN" b="1"/>
              <a:t>Diffserv</a:t>
            </a:r>
            <a:r>
              <a:rPr lang="zh-CN" altLang="en-US" b="1"/>
              <a:t>中使用</a:t>
            </a:r>
          </a:p>
        </p:txBody>
      </p:sp>
      <p:grpSp>
        <p:nvGrpSpPr>
          <p:cNvPr id="7174" name="Group 27"/>
          <p:cNvGrpSpPr>
            <a:grpSpLocks/>
          </p:cNvGrpSpPr>
          <p:nvPr/>
        </p:nvGrpSpPr>
        <p:grpSpPr bwMode="auto">
          <a:xfrm>
            <a:off x="712788" y="287338"/>
            <a:ext cx="8074025" cy="4967287"/>
            <a:chOff x="1284" y="603"/>
            <a:chExt cx="2705" cy="1484"/>
          </a:xfrm>
        </p:grpSpPr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1284" y="603"/>
            <a:ext cx="2450" cy="1408"/>
          </p:xfrm>
          <a:graphic>
            <a:graphicData uri="http://schemas.openxmlformats.org/presentationml/2006/ole">
              <p:oleObj spid="_x0000_s7174" name="位图图像" r:id="rId3" imgW="4191585" imgH="2409524" progId="PBrush">
                <p:embed/>
              </p:oleObj>
            </a:graphicData>
          </a:graphic>
        </p:graphicFrame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3833" y="1574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R</a:t>
              </a:r>
            </a:p>
          </p:txBody>
        </p:sp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3470" y="1665"/>
              <a:ext cx="196" cy="1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Σ</a:t>
              </a:r>
            </a:p>
          </p:txBody>
        </p:sp>
        <p:sp>
          <p:nvSpPr>
            <p:cNvPr id="7177" name="Line 8"/>
            <p:cNvSpPr>
              <a:spLocks noChangeShapeType="1"/>
            </p:cNvSpPr>
            <p:nvPr/>
          </p:nvSpPr>
          <p:spPr bwMode="auto">
            <a:xfrm>
              <a:off x="1746" y="170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9"/>
            <p:cNvSpPr txBox="1">
              <a:spLocks noChangeArrowheads="1"/>
            </p:cNvSpPr>
            <p:nvPr/>
          </p:nvSpPr>
          <p:spPr bwMode="auto">
            <a:xfrm>
              <a:off x="1733" y="1232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1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1746" y="1933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000"/>
                <a:t>n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1746" y="1570"/>
              <a:ext cx="156" cy="1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000"/>
                <a:t>i</a:t>
              </a:r>
            </a:p>
          </p:txBody>
        </p:sp>
      </p:grpSp>
    </p:spTree>
  </p:cSld>
  <p:clrMapOvr>
    <a:masterClrMapping/>
  </p:clrMapOvr>
  <p:transition spd="med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>
              <a:defRPr/>
            </a:pPr>
            <a:r>
              <a:rPr lang="zh-CN" altLang="en-US" smtClean="0"/>
              <a:t>什么是数据流</a:t>
            </a:r>
            <a:endParaRPr lang="en-US" altLang="zh-CN" smtClean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700588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流是在源目主机对之间，通过相同路由而发送的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一系列包</a:t>
            </a:r>
            <a:r>
              <a:rPr lang="zh-CN" altLang="en-US" smtClean="0"/>
              <a:t>，在路由器中的资源分配上下文中这是一个重要的抽象</a:t>
            </a:r>
          </a:p>
          <a:p>
            <a:pPr>
              <a:defRPr/>
            </a:pPr>
            <a:r>
              <a:rPr lang="zh-CN" altLang="en-US" smtClean="0"/>
              <a:t>流过同一路由器，且具有若干相同头部特征的一系列数据包。这些特征可是</a:t>
            </a:r>
            <a:r>
              <a:rPr lang="en-US" altLang="zh-CN" smtClean="0"/>
              <a:t>:</a:t>
            </a:r>
            <a:r>
              <a:rPr lang="zh-CN" altLang="en-US" smtClean="0"/>
              <a:t>源地址、目地址、源端口号、目端口号、协议类型、服务类型</a:t>
            </a:r>
            <a:r>
              <a:rPr lang="en-US" altLang="zh-CN" smtClean="0"/>
              <a:t>TOS</a:t>
            </a:r>
            <a:r>
              <a:rPr lang="zh-CN" altLang="en-US" smtClean="0"/>
              <a:t>、输入端逻辑接口等</a:t>
            </a:r>
          </a:p>
          <a:p>
            <a:pPr>
              <a:defRPr/>
            </a:pPr>
            <a:r>
              <a:rPr lang="zh-CN" altLang="en-US" smtClean="0">
                <a:latin typeface="Times New Roman"/>
              </a:rPr>
              <a:t>“</a:t>
            </a:r>
            <a:r>
              <a:rPr lang="zh-CN" altLang="en-US" smtClean="0"/>
              <a:t>通道</a:t>
            </a:r>
            <a:r>
              <a:rPr lang="zh-CN" altLang="en-US" smtClean="0">
                <a:latin typeface="Times New Roman"/>
              </a:rPr>
              <a:t>”</a:t>
            </a:r>
            <a:r>
              <a:rPr lang="zh-CN" altLang="en-US" smtClean="0"/>
              <a:t>是端</a:t>
            </a:r>
            <a:r>
              <a:rPr lang="en-US" altLang="zh-CN" smtClean="0"/>
              <a:t>-</a:t>
            </a:r>
            <a:r>
              <a:rPr lang="zh-CN" altLang="en-US" smtClean="0"/>
              <a:t>端联通性的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一种抽象</a:t>
            </a:r>
            <a:r>
              <a:rPr lang="zh-CN" altLang="en-US" smtClean="0"/>
              <a:t>，“流”对网络路由器是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可见的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695825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问题分析与解答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2428875"/>
            <a:ext cx="8858250" cy="3429000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问题：</a:t>
            </a:r>
            <a:endParaRPr lang="en-US" altLang="zh-CN" sz="2000" dirty="0" smtClean="0"/>
          </a:p>
          <a:p>
            <a:pPr lvl="1">
              <a:defRPr/>
            </a:pPr>
            <a:r>
              <a:rPr lang="zh-CN" altLang="en-US" sz="1600" dirty="0" smtClean="0"/>
              <a:t>某台计算机有一输出文件</a:t>
            </a:r>
            <a:r>
              <a:rPr lang="en-US" sz="1600" dirty="0" smtClean="0"/>
              <a:t>F Bits</a:t>
            </a:r>
            <a:r>
              <a:rPr lang="zh-CN" altLang="en-US" sz="1600" dirty="0" smtClean="0"/>
              <a:t>，该计算机的输出链路速率是</a:t>
            </a:r>
            <a:r>
              <a:rPr lang="en-US" sz="1600" dirty="0" smtClean="0"/>
              <a:t>X bps</a:t>
            </a:r>
            <a:r>
              <a:rPr lang="zh-CN" altLang="en-US" sz="1600" dirty="0" smtClean="0"/>
              <a:t>，但受到其接入网关的令牌桶交通管制；令牌桶始终保持</a:t>
            </a:r>
            <a:r>
              <a:rPr lang="en-US" sz="1600" dirty="0" smtClean="0"/>
              <a:t>Y bps </a:t>
            </a:r>
            <a:r>
              <a:rPr lang="zh-CN" altLang="en-US" sz="1600" dirty="0" smtClean="0"/>
              <a:t>的填充速率；令牌桶大小是</a:t>
            </a:r>
            <a:r>
              <a:rPr lang="en-US" sz="1600" dirty="0" smtClean="0"/>
              <a:t>P Bits</a:t>
            </a:r>
            <a:r>
              <a:rPr lang="zh-CN" altLang="en-US" sz="1600" dirty="0" smtClean="0"/>
              <a:t>。假设发送开始时令牌桶已经充满，试求？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1600" dirty="0" smtClean="0"/>
              <a:t>计算机以完全速率发送的持续时间</a:t>
            </a:r>
            <a:r>
              <a:rPr lang="en-US" sz="1600" dirty="0" smtClean="0"/>
              <a:t>t</a:t>
            </a:r>
            <a:r>
              <a:rPr lang="zh-CN" altLang="en-US" sz="1600" dirty="0" smtClean="0"/>
              <a:t>之表达式？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1600" dirty="0" smtClean="0"/>
              <a:t>若</a:t>
            </a:r>
            <a:r>
              <a:rPr lang="en-US" sz="1600" dirty="0" smtClean="0"/>
              <a:t>X</a:t>
            </a:r>
            <a:r>
              <a:rPr lang="zh-CN" altLang="en-US" sz="1600" dirty="0" smtClean="0"/>
              <a:t>＞</a:t>
            </a:r>
            <a:r>
              <a:rPr lang="en-US" sz="1600" dirty="0" smtClean="0"/>
              <a:t>Y</a:t>
            </a:r>
            <a:r>
              <a:rPr lang="zh-CN" altLang="en-US" sz="1600" dirty="0" smtClean="0"/>
              <a:t>，</a:t>
            </a:r>
            <a:r>
              <a:rPr lang="en-US" sz="1600" dirty="0" smtClean="0"/>
              <a:t>F</a:t>
            </a:r>
            <a:r>
              <a:rPr lang="zh-CN" altLang="en-US" sz="1600" dirty="0" smtClean="0"/>
              <a:t>＞</a:t>
            </a:r>
            <a:r>
              <a:rPr lang="en-US" sz="1600" dirty="0" smtClean="0"/>
              <a:t>P</a:t>
            </a:r>
            <a:r>
              <a:rPr lang="zh-CN" altLang="en-US" sz="1600" dirty="0" smtClean="0"/>
              <a:t>，求文件全部输出完毕所需要的时间</a:t>
            </a:r>
            <a:r>
              <a:rPr lang="en-US" sz="1600" dirty="0" smtClean="0"/>
              <a:t>T</a:t>
            </a:r>
            <a:r>
              <a:rPr lang="zh-CN" altLang="en-US" sz="1600" dirty="0" smtClean="0"/>
              <a:t>是多少</a:t>
            </a: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zh-CN" altLang="en-US" sz="1600" dirty="0" smtClean="0"/>
              <a:t>若</a:t>
            </a:r>
            <a:r>
              <a:rPr lang="en-US" sz="1600" dirty="0" smtClean="0"/>
              <a:t>X =6Mbps</a:t>
            </a:r>
            <a:r>
              <a:rPr lang="zh-CN" altLang="en-US" sz="1600" dirty="0" smtClean="0"/>
              <a:t>、</a:t>
            </a:r>
            <a:r>
              <a:rPr lang="en-US" sz="1600" dirty="0" smtClean="0"/>
              <a:t>Y=1Mbps</a:t>
            </a:r>
            <a:r>
              <a:rPr lang="zh-CN" altLang="en-US" sz="1600" dirty="0" smtClean="0"/>
              <a:t>、</a:t>
            </a:r>
            <a:r>
              <a:rPr lang="en-US" sz="1600" dirty="0" smtClean="0"/>
              <a:t>F=10.6MBits </a:t>
            </a:r>
            <a:r>
              <a:rPr lang="zh-CN" altLang="en-US" sz="1600" dirty="0" smtClean="0"/>
              <a:t>、</a:t>
            </a:r>
            <a:r>
              <a:rPr lang="en-US" sz="1600" dirty="0" smtClean="0"/>
              <a:t>P=8MBits</a:t>
            </a:r>
            <a:r>
              <a:rPr lang="zh-CN" altLang="en-US" sz="1600" dirty="0" smtClean="0"/>
              <a:t>求</a:t>
            </a:r>
            <a:r>
              <a:rPr lang="en-US" sz="1600" dirty="0" smtClean="0"/>
              <a:t>t= ?</a:t>
            </a:r>
            <a:r>
              <a:rPr lang="zh-CN" altLang="en-US" sz="1600" dirty="0" smtClean="0"/>
              <a:t>、</a:t>
            </a:r>
            <a:r>
              <a:rPr lang="en-US" sz="1600" dirty="0" smtClean="0"/>
              <a:t>T=</a:t>
            </a:r>
            <a:r>
              <a:rPr lang="zh-CN" altLang="en-US" sz="1600" dirty="0" smtClean="0"/>
              <a:t>？</a:t>
            </a:r>
            <a:endParaRPr lang="en-US" sz="1600" dirty="0" smtClean="0"/>
          </a:p>
          <a:p>
            <a:pPr>
              <a:defRPr/>
            </a:pPr>
            <a:r>
              <a:rPr lang="zh-CN" altLang="en-US" sz="2000" dirty="0" smtClean="0"/>
              <a:t>解答</a:t>
            </a:r>
            <a:endParaRPr lang="en-US" sz="2000" dirty="0" smtClean="0"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1600" dirty="0" smtClean="0"/>
              <a:t>t</a:t>
            </a:r>
            <a:r>
              <a:rPr lang="zh-CN" altLang="en-US" sz="1600" dirty="0" smtClean="0"/>
              <a:t>时间内计算机输出数据</a:t>
            </a:r>
            <a:r>
              <a:rPr lang="en-US" sz="1600" dirty="0" smtClean="0"/>
              <a:t> = </a:t>
            </a:r>
            <a:r>
              <a:rPr lang="zh-CN" altLang="en-US" sz="1600" dirty="0" smtClean="0"/>
              <a:t>网关输入数据，</a:t>
            </a:r>
            <a:r>
              <a:rPr lang="en-US" sz="1600" dirty="0" smtClean="0"/>
              <a:t> </a:t>
            </a:r>
            <a:r>
              <a:rPr lang="en-US" sz="1600" dirty="0" err="1" smtClean="0"/>
              <a:t>tX</a:t>
            </a:r>
            <a:r>
              <a:rPr lang="en-US" sz="1600" dirty="0" smtClean="0"/>
              <a:t>=</a:t>
            </a:r>
            <a:r>
              <a:rPr lang="en-US" sz="1600" dirty="0" err="1" smtClean="0"/>
              <a:t>tY</a:t>
            </a:r>
            <a:r>
              <a:rPr lang="en-US" sz="1600" dirty="0" smtClean="0"/>
              <a:t> +P </a:t>
            </a:r>
            <a:r>
              <a:rPr lang="zh-CN" altLang="en-US" sz="1600" dirty="0" smtClean="0"/>
              <a:t>，</a:t>
            </a:r>
            <a:r>
              <a:rPr lang="en-US" sz="1600" dirty="0" smtClean="0"/>
              <a:t>t=P/(X-Y)</a:t>
            </a:r>
            <a:endParaRPr lang="zh-CN" altLang="en-US" sz="1600" dirty="0" smtClean="0"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fr-FR" sz="1600" dirty="0" smtClean="0"/>
              <a:t>T = t+(F-Xt)/Y</a:t>
            </a:r>
            <a:endParaRPr lang="zh-CN" altLang="en-US" sz="1600" dirty="0" smtClean="0"/>
          </a:p>
          <a:p>
            <a:pPr marL="800100" lvl="1" indent="-342900">
              <a:buFont typeface="+mj-lt"/>
              <a:buAutoNum type="alphaLcParenR"/>
              <a:defRPr/>
            </a:pPr>
            <a:r>
              <a:rPr lang="en-US" sz="1600" dirty="0" smtClean="0"/>
              <a:t>t=8MBits/(6Mbps-1Mbps)=1.6s; T=1.6s+(10.6MBits-1.6s*6Mbps)/1Mbps=2.6s</a:t>
            </a:r>
            <a:endParaRPr lang="zh-CN" altLang="en-US" sz="1600" dirty="0" smtClean="0"/>
          </a:p>
          <a:p>
            <a:pPr>
              <a:buFont typeface="Monotype Sorts" pitchFamily="2" charset="2"/>
              <a:buNone/>
              <a:defRPr/>
            </a:pPr>
            <a:endParaRPr lang="zh-CN" altLang="en-US" sz="2000" dirty="0" smtClean="0"/>
          </a:p>
        </p:txBody>
      </p:sp>
      <p:grpSp>
        <p:nvGrpSpPr>
          <p:cNvPr id="73734" name="组合 49"/>
          <p:cNvGrpSpPr>
            <a:grpSpLocks/>
          </p:cNvGrpSpPr>
          <p:nvPr/>
        </p:nvGrpSpPr>
        <p:grpSpPr bwMode="auto">
          <a:xfrm>
            <a:off x="4976813" y="142875"/>
            <a:ext cx="4167187" cy="2257425"/>
            <a:chOff x="3857620" y="571480"/>
            <a:chExt cx="4166756" cy="2257498"/>
          </a:xfrm>
        </p:grpSpPr>
        <p:pic>
          <p:nvPicPr>
            <p:cNvPr id="7373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72066" y="571480"/>
              <a:ext cx="1214446" cy="17145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73736" name="Group 3"/>
            <p:cNvGrpSpPr>
              <a:grpSpLocks/>
            </p:cNvGrpSpPr>
            <p:nvPr/>
          </p:nvGrpSpPr>
          <p:grpSpPr bwMode="auto">
            <a:xfrm>
              <a:off x="3857620" y="2285992"/>
              <a:ext cx="428628" cy="415924"/>
              <a:chOff x="3257" y="2202"/>
              <a:chExt cx="356" cy="352"/>
            </a:xfrm>
          </p:grpSpPr>
          <p:sp>
            <p:nvSpPr>
              <p:cNvPr id="73756" name="Freeform 4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7" name="Freeform 5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8" name="Freeform 6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9" name="Freeform 7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0" name="Freeform 8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1" name="Rectangle 9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73762" name="Freeform 10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3" name="Freeform 11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4" name="Freeform 12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5" name="Freeform 13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6" name="Freeform 14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7" name="Freeform 15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8" name="Freeform 16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769" name="Group 17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73771" name="Line 18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3772" name="Line 19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3773" name="Line 20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3774" name="Line 21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3770" name="Freeform 22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737" name="Group 23"/>
            <p:cNvGrpSpPr>
              <a:grpSpLocks/>
            </p:cNvGrpSpPr>
            <p:nvPr/>
          </p:nvGrpSpPr>
          <p:grpSpPr bwMode="auto">
            <a:xfrm>
              <a:off x="5429256" y="2285992"/>
              <a:ext cx="571504" cy="285752"/>
              <a:chOff x="1923" y="2736"/>
              <a:chExt cx="438" cy="189"/>
            </a:xfrm>
          </p:grpSpPr>
          <p:grpSp>
            <p:nvGrpSpPr>
              <p:cNvPr id="73745" name="Group 24"/>
              <p:cNvGrpSpPr>
                <a:grpSpLocks/>
              </p:cNvGrpSpPr>
              <p:nvPr/>
            </p:nvGrpSpPr>
            <p:grpSpPr bwMode="auto">
              <a:xfrm>
                <a:off x="1923" y="2736"/>
                <a:ext cx="438" cy="189"/>
                <a:chOff x="1923" y="2736"/>
                <a:chExt cx="438" cy="189"/>
              </a:xfrm>
            </p:grpSpPr>
            <p:sp>
              <p:nvSpPr>
                <p:cNvPr id="73753" name="Freeform 25"/>
                <p:cNvSpPr>
                  <a:spLocks/>
                </p:cNvSpPr>
                <p:nvPr/>
              </p:nvSpPr>
              <p:spPr bwMode="auto">
                <a:xfrm>
                  <a:off x="1923" y="2737"/>
                  <a:ext cx="438" cy="64"/>
                </a:xfrm>
                <a:custGeom>
                  <a:avLst/>
                  <a:gdLst>
                    <a:gd name="T0" fmla="*/ 0 w 438"/>
                    <a:gd name="T1" fmla="*/ 63 h 64"/>
                    <a:gd name="T2" fmla="*/ 62 w 438"/>
                    <a:gd name="T3" fmla="*/ 0 h 64"/>
                    <a:gd name="T4" fmla="*/ 437 w 438"/>
                    <a:gd name="T5" fmla="*/ 0 h 64"/>
                    <a:gd name="T6" fmla="*/ 373 w 438"/>
                    <a:gd name="T7" fmla="*/ 63 h 64"/>
                    <a:gd name="T8" fmla="*/ 0 w 438"/>
                    <a:gd name="T9" fmla="*/ 63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8"/>
                    <a:gd name="T16" fmla="*/ 0 h 64"/>
                    <a:gd name="T17" fmla="*/ 438 w 438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8" h="64">
                      <a:moveTo>
                        <a:pt x="0" y="63"/>
                      </a:moveTo>
                      <a:lnTo>
                        <a:pt x="62" y="0"/>
                      </a:lnTo>
                      <a:lnTo>
                        <a:pt x="437" y="0"/>
                      </a:lnTo>
                      <a:lnTo>
                        <a:pt x="373" y="63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5" y="2800"/>
                  <a:ext cx="373" cy="122"/>
                </a:xfrm>
                <a:prstGeom prst="rect">
                  <a:avLst/>
                </a:prstGeom>
                <a:solidFill>
                  <a:srgbClr val="9E989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73755" name="Freeform 27"/>
                <p:cNvSpPr>
                  <a:spLocks/>
                </p:cNvSpPr>
                <p:nvPr/>
              </p:nvSpPr>
              <p:spPr bwMode="auto">
                <a:xfrm>
                  <a:off x="2298" y="2736"/>
                  <a:ext cx="62" cy="189"/>
                </a:xfrm>
                <a:custGeom>
                  <a:avLst/>
                  <a:gdLst>
                    <a:gd name="T0" fmla="*/ 0 w 62"/>
                    <a:gd name="T1" fmla="*/ 188 h 189"/>
                    <a:gd name="T2" fmla="*/ 0 w 62"/>
                    <a:gd name="T3" fmla="*/ 64 h 189"/>
                    <a:gd name="T4" fmla="*/ 61 w 62"/>
                    <a:gd name="T5" fmla="*/ 0 h 189"/>
                    <a:gd name="T6" fmla="*/ 61 w 62"/>
                    <a:gd name="T7" fmla="*/ 125 h 189"/>
                    <a:gd name="T8" fmla="*/ 0 w 62"/>
                    <a:gd name="T9" fmla="*/ 188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89"/>
                    <a:gd name="T17" fmla="*/ 62 w 62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89">
                      <a:moveTo>
                        <a:pt x="0" y="188"/>
                      </a:moveTo>
                      <a:lnTo>
                        <a:pt x="0" y="64"/>
                      </a:lnTo>
                      <a:lnTo>
                        <a:pt x="61" y="0"/>
                      </a:lnTo>
                      <a:lnTo>
                        <a:pt x="61" y="125"/>
                      </a:lnTo>
                      <a:lnTo>
                        <a:pt x="0" y="188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746" name="Group 28"/>
              <p:cNvGrpSpPr>
                <a:grpSpLocks/>
              </p:cNvGrpSpPr>
              <p:nvPr/>
            </p:nvGrpSpPr>
            <p:grpSpPr bwMode="auto">
              <a:xfrm>
                <a:off x="2016" y="2809"/>
                <a:ext cx="190" cy="105"/>
                <a:chOff x="2016" y="2809"/>
                <a:chExt cx="190" cy="105"/>
              </a:xfrm>
            </p:grpSpPr>
            <p:grpSp>
              <p:nvGrpSpPr>
                <p:cNvPr id="73747" name="Group 29"/>
                <p:cNvGrpSpPr>
                  <a:grpSpLocks/>
                </p:cNvGrpSpPr>
                <p:nvPr/>
              </p:nvGrpSpPr>
              <p:grpSpPr bwMode="auto">
                <a:xfrm>
                  <a:off x="2023" y="2816"/>
                  <a:ext cx="183" cy="98"/>
                  <a:chOff x="2023" y="2816"/>
                  <a:chExt cx="183" cy="98"/>
                </a:xfrm>
              </p:grpSpPr>
              <p:sp>
                <p:nvSpPr>
                  <p:cNvPr id="73751" name="Freeform 30"/>
                  <p:cNvSpPr>
                    <a:spLocks/>
                  </p:cNvSpPr>
                  <p:nvPr/>
                </p:nvSpPr>
                <p:spPr bwMode="auto">
                  <a:xfrm>
                    <a:off x="2023" y="2816"/>
                    <a:ext cx="183" cy="98"/>
                  </a:xfrm>
                  <a:custGeom>
                    <a:avLst/>
                    <a:gdLst>
                      <a:gd name="T0" fmla="*/ 51 w 183"/>
                      <a:gd name="T1" fmla="*/ 19 h 98"/>
                      <a:gd name="T2" fmla="*/ 9 w 183"/>
                      <a:gd name="T3" fmla="*/ 19 h 98"/>
                      <a:gd name="T4" fmla="*/ 0 w 183"/>
                      <a:gd name="T5" fmla="*/ 9 h 98"/>
                      <a:gd name="T6" fmla="*/ 9 w 183"/>
                      <a:gd name="T7" fmla="*/ 0 h 98"/>
                      <a:gd name="T8" fmla="*/ 59 w 183"/>
                      <a:gd name="T9" fmla="*/ 0 h 98"/>
                      <a:gd name="T10" fmla="*/ 137 w 183"/>
                      <a:gd name="T11" fmla="*/ 77 h 98"/>
                      <a:gd name="T12" fmla="*/ 172 w 183"/>
                      <a:gd name="T13" fmla="*/ 77 h 98"/>
                      <a:gd name="T14" fmla="*/ 182 w 183"/>
                      <a:gd name="T15" fmla="*/ 86 h 98"/>
                      <a:gd name="T16" fmla="*/ 171 w 183"/>
                      <a:gd name="T17" fmla="*/ 97 h 98"/>
                      <a:gd name="T18" fmla="*/ 129 w 183"/>
                      <a:gd name="T19" fmla="*/ 97 h 98"/>
                      <a:gd name="T20" fmla="*/ 51 w 183"/>
                      <a:gd name="T21" fmla="*/ 19 h 9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3"/>
                      <a:gd name="T34" fmla="*/ 0 h 98"/>
                      <a:gd name="T35" fmla="*/ 183 w 183"/>
                      <a:gd name="T36" fmla="*/ 98 h 9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3" h="98">
                        <a:moveTo>
                          <a:pt x="51" y="19"/>
                        </a:moveTo>
                        <a:lnTo>
                          <a:pt x="9" y="19"/>
                        </a:lnTo>
                        <a:lnTo>
                          <a:pt x="0" y="9"/>
                        </a:lnTo>
                        <a:lnTo>
                          <a:pt x="9" y="0"/>
                        </a:lnTo>
                        <a:lnTo>
                          <a:pt x="59" y="0"/>
                        </a:lnTo>
                        <a:lnTo>
                          <a:pt x="137" y="77"/>
                        </a:lnTo>
                        <a:lnTo>
                          <a:pt x="172" y="77"/>
                        </a:lnTo>
                        <a:lnTo>
                          <a:pt x="182" y="86"/>
                        </a:lnTo>
                        <a:lnTo>
                          <a:pt x="171" y="97"/>
                        </a:lnTo>
                        <a:lnTo>
                          <a:pt x="129" y="97"/>
                        </a:lnTo>
                        <a:lnTo>
                          <a:pt x="51" y="19"/>
                        </a:lnTo>
                      </a:path>
                    </a:pathLst>
                  </a:custGeom>
                  <a:solidFill>
                    <a:srgbClr val="6B645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2" name="Freeform 31"/>
                  <p:cNvSpPr>
                    <a:spLocks/>
                  </p:cNvSpPr>
                  <p:nvPr/>
                </p:nvSpPr>
                <p:spPr bwMode="auto">
                  <a:xfrm>
                    <a:off x="2023" y="2816"/>
                    <a:ext cx="183" cy="98"/>
                  </a:xfrm>
                  <a:custGeom>
                    <a:avLst/>
                    <a:gdLst>
                      <a:gd name="T0" fmla="*/ 130 w 183"/>
                      <a:gd name="T1" fmla="*/ 19 h 98"/>
                      <a:gd name="T2" fmla="*/ 172 w 183"/>
                      <a:gd name="T3" fmla="*/ 19 h 98"/>
                      <a:gd name="T4" fmla="*/ 182 w 183"/>
                      <a:gd name="T5" fmla="*/ 9 h 98"/>
                      <a:gd name="T6" fmla="*/ 172 w 183"/>
                      <a:gd name="T7" fmla="*/ 0 h 98"/>
                      <a:gd name="T8" fmla="*/ 122 w 183"/>
                      <a:gd name="T9" fmla="*/ 0 h 98"/>
                      <a:gd name="T10" fmla="*/ 44 w 183"/>
                      <a:gd name="T11" fmla="*/ 77 h 98"/>
                      <a:gd name="T12" fmla="*/ 9 w 183"/>
                      <a:gd name="T13" fmla="*/ 77 h 98"/>
                      <a:gd name="T14" fmla="*/ 0 w 183"/>
                      <a:gd name="T15" fmla="*/ 86 h 98"/>
                      <a:gd name="T16" fmla="*/ 10 w 183"/>
                      <a:gd name="T17" fmla="*/ 97 h 98"/>
                      <a:gd name="T18" fmla="*/ 52 w 183"/>
                      <a:gd name="T19" fmla="*/ 97 h 98"/>
                      <a:gd name="T20" fmla="*/ 130 w 183"/>
                      <a:gd name="T21" fmla="*/ 19 h 9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3"/>
                      <a:gd name="T34" fmla="*/ 0 h 98"/>
                      <a:gd name="T35" fmla="*/ 183 w 183"/>
                      <a:gd name="T36" fmla="*/ 98 h 9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3" h="98">
                        <a:moveTo>
                          <a:pt x="130" y="19"/>
                        </a:moveTo>
                        <a:lnTo>
                          <a:pt x="172" y="19"/>
                        </a:lnTo>
                        <a:lnTo>
                          <a:pt x="182" y="9"/>
                        </a:lnTo>
                        <a:lnTo>
                          <a:pt x="172" y="0"/>
                        </a:lnTo>
                        <a:lnTo>
                          <a:pt x="122" y="0"/>
                        </a:lnTo>
                        <a:lnTo>
                          <a:pt x="44" y="77"/>
                        </a:lnTo>
                        <a:lnTo>
                          <a:pt x="9" y="77"/>
                        </a:lnTo>
                        <a:lnTo>
                          <a:pt x="0" y="86"/>
                        </a:lnTo>
                        <a:lnTo>
                          <a:pt x="10" y="97"/>
                        </a:lnTo>
                        <a:lnTo>
                          <a:pt x="52" y="97"/>
                        </a:lnTo>
                        <a:lnTo>
                          <a:pt x="130" y="19"/>
                        </a:lnTo>
                      </a:path>
                    </a:pathLst>
                  </a:custGeom>
                  <a:solidFill>
                    <a:srgbClr val="6B645F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748" name="Group 32"/>
                <p:cNvGrpSpPr>
                  <a:grpSpLocks/>
                </p:cNvGrpSpPr>
                <p:nvPr/>
              </p:nvGrpSpPr>
              <p:grpSpPr bwMode="auto">
                <a:xfrm>
                  <a:off x="2016" y="2809"/>
                  <a:ext cx="183" cy="98"/>
                  <a:chOff x="2016" y="2809"/>
                  <a:chExt cx="183" cy="98"/>
                </a:xfrm>
              </p:grpSpPr>
              <p:sp>
                <p:nvSpPr>
                  <p:cNvPr id="73749" name="Freeform 33"/>
                  <p:cNvSpPr>
                    <a:spLocks/>
                  </p:cNvSpPr>
                  <p:nvPr/>
                </p:nvSpPr>
                <p:spPr bwMode="auto">
                  <a:xfrm>
                    <a:off x="2016" y="2809"/>
                    <a:ext cx="183" cy="98"/>
                  </a:xfrm>
                  <a:custGeom>
                    <a:avLst/>
                    <a:gdLst>
                      <a:gd name="T0" fmla="*/ 51 w 183"/>
                      <a:gd name="T1" fmla="*/ 19 h 98"/>
                      <a:gd name="T2" fmla="*/ 9 w 183"/>
                      <a:gd name="T3" fmla="*/ 19 h 98"/>
                      <a:gd name="T4" fmla="*/ 0 w 183"/>
                      <a:gd name="T5" fmla="*/ 9 h 98"/>
                      <a:gd name="T6" fmla="*/ 9 w 183"/>
                      <a:gd name="T7" fmla="*/ 0 h 98"/>
                      <a:gd name="T8" fmla="*/ 59 w 183"/>
                      <a:gd name="T9" fmla="*/ 0 h 98"/>
                      <a:gd name="T10" fmla="*/ 136 w 183"/>
                      <a:gd name="T11" fmla="*/ 77 h 98"/>
                      <a:gd name="T12" fmla="*/ 172 w 183"/>
                      <a:gd name="T13" fmla="*/ 77 h 98"/>
                      <a:gd name="T14" fmla="*/ 182 w 183"/>
                      <a:gd name="T15" fmla="*/ 86 h 98"/>
                      <a:gd name="T16" fmla="*/ 171 w 183"/>
                      <a:gd name="T17" fmla="*/ 97 h 98"/>
                      <a:gd name="T18" fmla="*/ 128 w 183"/>
                      <a:gd name="T19" fmla="*/ 97 h 98"/>
                      <a:gd name="T20" fmla="*/ 51 w 183"/>
                      <a:gd name="T21" fmla="*/ 19 h 9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3"/>
                      <a:gd name="T34" fmla="*/ 0 h 98"/>
                      <a:gd name="T35" fmla="*/ 183 w 183"/>
                      <a:gd name="T36" fmla="*/ 98 h 9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3" h="98">
                        <a:moveTo>
                          <a:pt x="51" y="19"/>
                        </a:moveTo>
                        <a:lnTo>
                          <a:pt x="9" y="19"/>
                        </a:lnTo>
                        <a:lnTo>
                          <a:pt x="0" y="9"/>
                        </a:lnTo>
                        <a:lnTo>
                          <a:pt x="9" y="0"/>
                        </a:lnTo>
                        <a:lnTo>
                          <a:pt x="59" y="0"/>
                        </a:lnTo>
                        <a:lnTo>
                          <a:pt x="136" y="77"/>
                        </a:lnTo>
                        <a:lnTo>
                          <a:pt x="172" y="77"/>
                        </a:lnTo>
                        <a:lnTo>
                          <a:pt x="182" y="86"/>
                        </a:lnTo>
                        <a:lnTo>
                          <a:pt x="171" y="97"/>
                        </a:lnTo>
                        <a:lnTo>
                          <a:pt x="128" y="97"/>
                        </a:lnTo>
                        <a:lnTo>
                          <a:pt x="51" y="19"/>
                        </a:lnTo>
                      </a:path>
                    </a:pathLst>
                  </a:custGeom>
                  <a:solidFill>
                    <a:srgbClr val="FB0219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0" name="Freeform 34"/>
                  <p:cNvSpPr>
                    <a:spLocks/>
                  </p:cNvSpPr>
                  <p:nvPr/>
                </p:nvSpPr>
                <p:spPr bwMode="auto">
                  <a:xfrm>
                    <a:off x="2016" y="2809"/>
                    <a:ext cx="183" cy="98"/>
                  </a:xfrm>
                  <a:custGeom>
                    <a:avLst/>
                    <a:gdLst>
                      <a:gd name="T0" fmla="*/ 130 w 183"/>
                      <a:gd name="T1" fmla="*/ 19 h 98"/>
                      <a:gd name="T2" fmla="*/ 172 w 183"/>
                      <a:gd name="T3" fmla="*/ 19 h 98"/>
                      <a:gd name="T4" fmla="*/ 182 w 183"/>
                      <a:gd name="T5" fmla="*/ 9 h 98"/>
                      <a:gd name="T6" fmla="*/ 172 w 183"/>
                      <a:gd name="T7" fmla="*/ 0 h 98"/>
                      <a:gd name="T8" fmla="*/ 122 w 183"/>
                      <a:gd name="T9" fmla="*/ 0 h 98"/>
                      <a:gd name="T10" fmla="*/ 45 w 183"/>
                      <a:gd name="T11" fmla="*/ 77 h 98"/>
                      <a:gd name="T12" fmla="*/ 9 w 183"/>
                      <a:gd name="T13" fmla="*/ 77 h 98"/>
                      <a:gd name="T14" fmla="*/ 0 w 183"/>
                      <a:gd name="T15" fmla="*/ 86 h 98"/>
                      <a:gd name="T16" fmla="*/ 10 w 183"/>
                      <a:gd name="T17" fmla="*/ 97 h 98"/>
                      <a:gd name="T18" fmla="*/ 53 w 183"/>
                      <a:gd name="T19" fmla="*/ 97 h 98"/>
                      <a:gd name="T20" fmla="*/ 130 w 183"/>
                      <a:gd name="T21" fmla="*/ 19 h 9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83"/>
                      <a:gd name="T34" fmla="*/ 0 h 98"/>
                      <a:gd name="T35" fmla="*/ 183 w 183"/>
                      <a:gd name="T36" fmla="*/ 98 h 9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83" h="98">
                        <a:moveTo>
                          <a:pt x="130" y="19"/>
                        </a:moveTo>
                        <a:lnTo>
                          <a:pt x="172" y="19"/>
                        </a:lnTo>
                        <a:lnTo>
                          <a:pt x="182" y="9"/>
                        </a:lnTo>
                        <a:lnTo>
                          <a:pt x="172" y="0"/>
                        </a:lnTo>
                        <a:lnTo>
                          <a:pt x="122" y="0"/>
                        </a:lnTo>
                        <a:lnTo>
                          <a:pt x="45" y="77"/>
                        </a:lnTo>
                        <a:lnTo>
                          <a:pt x="9" y="77"/>
                        </a:lnTo>
                        <a:lnTo>
                          <a:pt x="0" y="86"/>
                        </a:lnTo>
                        <a:lnTo>
                          <a:pt x="10" y="97"/>
                        </a:lnTo>
                        <a:lnTo>
                          <a:pt x="53" y="97"/>
                        </a:lnTo>
                        <a:lnTo>
                          <a:pt x="130" y="19"/>
                        </a:lnTo>
                      </a:path>
                    </a:pathLst>
                  </a:custGeom>
                  <a:solidFill>
                    <a:srgbClr val="FB0219"/>
                  </a:solidFill>
                  <a:ln w="9525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pic>
          <p:nvPicPr>
            <p:cNvPr id="73738" name="Picture 3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16" y="2071678"/>
              <a:ext cx="1166360" cy="58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3739" name="直接连接符 40"/>
            <p:cNvCxnSpPr>
              <a:cxnSpLocks noChangeShapeType="1"/>
            </p:cNvCxnSpPr>
            <p:nvPr/>
          </p:nvCxnSpPr>
          <p:spPr bwMode="auto">
            <a:xfrm>
              <a:off x="4286248" y="2428868"/>
              <a:ext cx="1143008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40" name="直接连接符 42"/>
            <p:cNvCxnSpPr>
              <a:cxnSpLocks noChangeShapeType="1"/>
            </p:cNvCxnSpPr>
            <p:nvPr/>
          </p:nvCxnSpPr>
          <p:spPr bwMode="auto">
            <a:xfrm>
              <a:off x="5929322" y="2428868"/>
              <a:ext cx="1071570" cy="158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3741" name="TextBox 43"/>
            <p:cNvSpPr txBox="1">
              <a:spLocks noChangeArrowheads="1"/>
            </p:cNvSpPr>
            <p:nvPr/>
          </p:nvSpPr>
          <p:spPr bwMode="auto">
            <a:xfrm>
              <a:off x="3929058" y="192880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  <a:endParaRPr lang="zh-CN" altLang="en-US" sz="2000"/>
            </a:p>
          </p:txBody>
        </p:sp>
        <p:sp>
          <p:nvSpPr>
            <p:cNvPr id="73742" name="TextBox 46"/>
            <p:cNvSpPr txBox="1">
              <a:spLocks noChangeArrowheads="1"/>
            </p:cNvSpPr>
            <p:nvPr/>
          </p:nvSpPr>
          <p:spPr bwMode="auto">
            <a:xfrm>
              <a:off x="6072198" y="142873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  <a:endParaRPr lang="zh-CN" altLang="en-US" sz="2000"/>
            </a:p>
          </p:txBody>
        </p:sp>
        <p:sp>
          <p:nvSpPr>
            <p:cNvPr id="73743" name="TextBox 47"/>
            <p:cNvSpPr txBox="1">
              <a:spLocks noChangeArrowheads="1"/>
            </p:cNvSpPr>
            <p:nvPr/>
          </p:nvSpPr>
          <p:spPr bwMode="auto">
            <a:xfrm>
              <a:off x="5715008" y="71435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Y</a:t>
              </a:r>
              <a:endParaRPr lang="zh-CN" altLang="en-US" sz="2000"/>
            </a:p>
          </p:txBody>
        </p:sp>
        <p:sp>
          <p:nvSpPr>
            <p:cNvPr id="73744" name="TextBox 48"/>
            <p:cNvSpPr txBox="1">
              <a:spLocks noChangeArrowheads="1"/>
            </p:cNvSpPr>
            <p:nvPr/>
          </p:nvSpPr>
          <p:spPr bwMode="auto">
            <a:xfrm>
              <a:off x="4714876" y="242886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X</a:t>
              </a:r>
              <a:endParaRPr lang="zh-CN" altLang="en-US" sz="2000"/>
            </a:p>
          </p:txBody>
        </p:sp>
      </p:grpSp>
    </p:spTree>
  </p:cSld>
  <p:clrMapOvr>
    <a:masterClrMapping/>
  </p:clrMapOvr>
  <p:transition spd="med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4876800"/>
            <a:ext cx="5943600" cy="533400"/>
          </a:xfrm>
        </p:spPr>
        <p:txBody>
          <a:bodyPr/>
          <a:lstStyle/>
          <a:p>
            <a:pPr>
              <a:defRPr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多个流通过一组路由器</a:t>
            </a:r>
          </a:p>
        </p:txBody>
      </p:sp>
      <p:grpSp>
        <p:nvGrpSpPr>
          <p:cNvPr id="24581" name="Group 38"/>
          <p:cNvGrpSpPr>
            <a:grpSpLocks/>
          </p:cNvGrpSpPr>
          <p:nvPr/>
        </p:nvGrpSpPr>
        <p:grpSpPr bwMode="auto">
          <a:xfrm>
            <a:off x="1447800" y="609600"/>
            <a:ext cx="6153150" cy="3986213"/>
            <a:chOff x="1008" y="1248"/>
            <a:chExt cx="3876" cy="2511"/>
          </a:xfrm>
        </p:grpSpPr>
        <p:grpSp>
          <p:nvGrpSpPr>
            <p:cNvPr id="24583" name="Group 33"/>
            <p:cNvGrpSpPr>
              <a:grpSpLocks/>
            </p:cNvGrpSpPr>
            <p:nvPr/>
          </p:nvGrpSpPr>
          <p:grpSpPr bwMode="auto">
            <a:xfrm>
              <a:off x="1008" y="1248"/>
              <a:ext cx="3876" cy="2511"/>
              <a:chOff x="768" y="1488"/>
              <a:chExt cx="3876" cy="2511"/>
            </a:xfrm>
          </p:grpSpPr>
          <p:sp>
            <p:nvSpPr>
              <p:cNvPr id="24587" name="Freeform 5"/>
              <p:cNvSpPr>
                <a:spLocks/>
              </p:cNvSpPr>
              <p:nvPr/>
            </p:nvSpPr>
            <p:spPr bwMode="auto">
              <a:xfrm>
                <a:off x="1922" y="1993"/>
                <a:ext cx="471" cy="471"/>
              </a:xfrm>
              <a:custGeom>
                <a:avLst/>
                <a:gdLst>
                  <a:gd name="T0" fmla="*/ 471 w 471"/>
                  <a:gd name="T1" fmla="*/ 467 h 471"/>
                  <a:gd name="T2" fmla="*/ 471 w 471"/>
                  <a:gd name="T3" fmla="*/ 0 h 471"/>
                  <a:gd name="T4" fmla="*/ 0 w 471"/>
                  <a:gd name="T5" fmla="*/ 0 h 471"/>
                  <a:gd name="T6" fmla="*/ 0 w 471"/>
                  <a:gd name="T7" fmla="*/ 471 h 471"/>
                  <a:gd name="T8" fmla="*/ 471 w 471"/>
                  <a:gd name="T9" fmla="*/ 471 h 471"/>
                  <a:gd name="T10" fmla="*/ 471 w 471"/>
                  <a:gd name="T11" fmla="*/ 471 h 471"/>
                  <a:gd name="T12" fmla="*/ 471 w 471"/>
                  <a:gd name="T13" fmla="*/ 467 h 4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1"/>
                  <a:gd name="T22" fmla="*/ 0 h 471"/>
                  <a:gd name="T23" fmla="*/ 471 w 471"/>
                  <a:gd name="T24" fmla="*/ 471 h 47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1" h="471">
                    <a:moveTo>
                      <a:pt x="471" y="467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471"/>
                    </a:lnTo>
                    <a:lnTo>
                      <a:pt x="471" y="471"/>
                    </a:lnTo>
                    <a:lnTo>
                      <a:pt x="471" y="467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8" name="Freeform 6"/>
              <p:cNvSpPr>
                <a:spLocks/>
              </p:cNvSpPr>
              <p:nvPr/>
            </p:nvSpPr>
            <p:spPr bwMode="auto">
              <a:xfrm>
                <a:off x="1922" y="3012"/>
                <a:ext cx="471" cy="470"/>
              </a:xfrm>
              <a:custGeom>
                <a:avLst/>
                <a:gdLst>
                  <a:gd name="T0" fmla="*/ 471 w 471"/>
                  <a:gd name="T1" fmla="*/ 466 h 470"/>
                  <a:gd name="T2" fmla="*/ 471 w 471"/>
                  <a:gd name="T3" fmla="*/ 0 h 470"/>
                  <a:gd name="T4" fmla="*/ 0 w 471"/>
                  <a:gd name="T5" fmla="*/ 0 h 470"/>
                  <a:gd name="T6" fmla="*/ 0 w 471"/>
                  <a:gd name="T7" fmla="*/ 470 h 470"/>
                  <a:gd name="T8" fmla="*/ 471 w 471"/>
                  <a:gd name="T9" fmla="*/ 470 h 470"/>
                  <a:gd name="T10" fmla="*/ 471 w 471"/>
                  <a:gd name="T11" fmla="*/ 470 h 470"/>
                  <a:gd name="T12" fmla="*/ 471 w 471"/>
                  <a:gd name="T13" fmla="*/ 466 h 4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1"/>
                  <a:gd name="T22" fmla="*/ 0 h 470"/>
                  <a:gd name="T23" fmla="*/ 471 w 471"/>
                  <a:gd name="T24" fmla="*/ 470 h 4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1" h="470">
                    <a:moveTo>
                      <a:pt x="471" y="466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470"/>
                    </a:lnTo>
                    <a:lnTo>
                      <a:pt x="471" y="470"/>
                    </a:lnTo>
                    <a:lnTo>
                      <a:pt x="471" y="466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9" name="Freeform 7"/>
              <p:cNvSpPr>
                <a:spLocks/>
              </p:cNvSpPr>
              <p:nvPr/>
            </p:nvSpPr>
            <p:spPr bwMode="auto">
              <a:xfrm>
                <a:off x="2995" y="2502"/>
                <a:ext cx="471" cy="471"/>
              </a:xfrm>
              <a:custGeom>
                <a:avLst/>
                <a:gdLst>
                  <a:gd name="T0" fmla="*/ 471 w 471"/>
                  <a:gd name="T1" fmla="*/ 467 h 471"/>
                  <a:gd name="T2" fmla="*/ 471 w 471"/>
                  <a:gd name="T3" fmla="*/ 0 h 471"/>
                  <a:gd name="T4" fmla="*/ 0 w 471"/>
                  <a:gd name="T5" fmla="*/ 0 h 471"/>
                  <a:gd name="T6" fmla="*/ 0 w 471"/>
                  <a:gd name="T7" fmla="*/ 471 h 471"/>
                  <a:gd name="T8" fmla="*/ 471 w 471"/>
                  <a:gd name="T9" fmla="*/ 471 h 471"/>
                  <a:gd name="T10" fmla="*/ 471 w 471"/>
                  <a:gd name="T11" fmla="*/ 471 h 471"/>
                  <a:gd name="T12" fmla="*/ 471 w 471"/>
                  <a:gd name="T13" fmla="*/ 467 h 4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71"/>
                  <a:gd name="T22" fmla="*/ 0 h 471"/>
                  <a:gd name="T23" fmla="*/ 471 w 471"/>
                  <a:gd name="T24" fmla="*/ 471 h 47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71" h="471">
                    <a:moveTo>
                      <a:pt x="471" y="467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471"/>
                    </a:lnTo>
                    <a:lnTo>
                      <a:pt x="471" y="471"/>
                    </a:lnTo>
                    <a:lnTo>
                      <a:pt x="471" y="467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0" name="Rectangle 8"/>
              <p:cNvSpPr>
                <a:spLocks noChangeArrowheads="1"/>
              </p:cNvSpPr>
              <p:nvPr/>
            </p:nvSpPr>
            <p:spPr bwMode="auto">
              <a:xfrm>
                <a:off x="1980" y="2054"/>
                <a:ext cx="3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Router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1" name="Freeform 9"/>
              <p:cNvSpPr>
                <a:spLocks/>
              </p:cNvSpPr>
              <p:nvPr/>
            </p:nvSpPr>
            <p:spPr bwMode="auto">
              <a:xfrm>
                <a:off x="768" y="1488"/>
                <a:ext cx="560" cy="559"/>
              </a:xfrm>
              <a:custGeom>
                <a:avLst/>
                <a:gdLst>
                  <a:gd name="T0" fmla="*/ 278 w 560"/>
                  <a:gd name="T1" fmla="*/ 559 h 559"/>
                  <a:gd name="T2" fmla="*/ 325 w 560"/>
                  <a:gd name="T3" fmla="*/ 555 h 559"/>
                  <a:gd name="T4" fmla="*/ 367 w 560"/>
                  <a:gd name="T5" fmla="*/ 544 h 559"/>
                  <a:gd name="T6" fmla="*/ 409 w 560"/>
                  <a:gd name="T7" fmla="*/ 528 h 559"/>
                  <a:gd name="T8" fmla="*/ 444 w 560"/>
                  <a:gd name="T9" fmla="*/ 505 h 559"/>
                  <a:gd name="T10" fmla="*/ 479 w 560"/>
                  <a:gd name="T11" fmla="*/ 478 h 559"/>
                  <a:gd name="T12" fmla="*/ 506 w 560"/>
                  <a:gd name="T13" fmla="*/ 443 h 559"/>
                  <a:gd name="T14" fmla="*/ 529 w 560"/>
                  <a:gd name="T15" fmla="*/ 409 h 559"/>
                  <a:gd name="T16" fmla="*/ 545 w 560"/>
                  <a:gd name="T17" fmla="*/ 366 h 559"/>
                  <a:gd name="T18" fmla="*/ 556 w 560"/>
                  <a:gd name="T19" fmla="*/ 324 h 559"/>
                  <a:gd name="T20" fmla="*/ 560 w 560"/>
                  <a:gd name="T21" fmla="*/ 277 h 559"/>
                  <a:gd name="T22" fmla="*/ 556 w 560"/>
                  <a:gd name="T23" fmla="*/ 235 h 559"/>
                  <a:gd name="T24" fmla="*/ 545 w 560"/>
                  <a:gd name="T25" fmla="*/ 189 h 559"/>
                  <a:gd name="T26" fmla="*/ 529 w 560"/>
                  <a:gd name="T27" fmla="*/ 150 h 559"/>
                  <a:gd name="T28" fmla="*/ 506 w 560"/>
                  <a:gd name="T29" fmla="*/ 112 h 559"/>
                  <a:gd name="T30" fmla="*/ 479 w 560"/>
                  <a:gd name="T31" fmla="*/ 81 h 559"/>
                  <a:gd name="T32" fmla="*/ 444 w 560"/>
                  <a:gd name="T33" fmla="*/ 54 h 559"/>
                  <a:gd name="T34" fmla="*/ 409 w 560"/>
                  <a:gd name="T35" fmla="*/ 31 h 559"/>
                  <a:gd name="T36" fmla="*/ 367 w 560"/>
                  <a:gd name="T37" fmla="*/ 11 h 559"/>
                  <a:gd name="T38" fmla="*/ 325 w 560"/>
                  <a:gd name="T39" fmla="*/ 4 h 559"/>
                  <a:gd name="T40" fmla="*/ 282 w 560"/>
                  <a:gd name="T41" fmla="*/ 0 h 559"/>
                  <a:gd name="T42" fmla="*/ 236 w 560"/>
                  <a:gd name="T43" fmla="*/ 4 h 559"/>
                  <a:gd name="T44" fmla="*/ 193 w 560"/>
                  <a:gd name="T45" fmla="*/ 11 h 559"/>
                  <a:gd name="T46" fmla="*/ 151 w 560"/>
                  <a:gd name="T47" fmla="*/ 31 h 559"/>
                  <a:gd name="T48" fmla="*/ 116 w 560"/>
                  <a:gd name="T49" fmla="*/ 54 h 559"/>
                  <a:gd name="T50" fmla="*/ 81 w 560"/>
                  <a:gd name="T51" fmla="*/ 81 h 559"/>
                  <a:gd name="T52" fmla="*/ 54 w 560"/>
                  <a:gd name="T53" fmla="*/ 112 h 559"/>
                  <a:gd name="T54" fmla="*/ 31 w 560"/>
                  <a:gd name="T55" fmla="*/ 150 h 559"/>
                  <a:gd name="T56" fmla="*/ 16 w 560"/>
                  <a:gd name="T57" fmla="*/ 189 h 559"/>
                  <a:gd name="T58" fmla="*/ 4 w 560"/>
                  <a:gd name="T59" fmla="*/ 235 h 559"/>
                  <a:gd name="T60" fmla="*/ 0 w 560"/>
                  <a:gd name="T61" fmla="*/ 277 h 559"/>
                  <a:gd name="T62" fmla="*/ 4 w 560"/>
                  <a:gd name="T63" fmla="*/ 324 h 559"/>
                  <a:gd name="T64" fmla="*/ 16 w 560"/>
                  <a:gd name="T65" fmla="*/ 366 h 559"/>
                  <a:gd name="T66" fmla="*/ 31 w 560"/>
                  <a:gd name="T67" fmla="*/ 409 h 559"/>
                  <a:gd name="T68" fmla="*/ 54 w 560"/>
                  <a:gd name="T69" fmla="*/ 443 h 559"/>
                  <a:gd name="T70" fmla="*/ 81 w 560"/>
                  <a:gd name="T71" fmla="*/ 478 h 559"/>
                  <a:gd name="T72" fmla="*/ 116 w 560"/>
                  <a:gd name="T73" fmla="*/ 505 h 559"/>
                  <a:gd name="T74" fmla="*/ 151 w 560"/>
                  <a:gd name="T75" fmla="*/ 528 h 559"/>
                  <a:gd name="T76" fmla="*/ 193 w 560"/>
                  <a:gd name="T77" fmla="*/ 544 h 559"/>
                  <a:gd name="T78" fmla="*/ 236 w 560"/>
                  <a:gd name="T79" fmla="*/ 555 h 559"/>
                  <a:gd name="T80" fmla="*/ 282 w 560"/>
                  <a:gd name="T81" fmla="*/ 559 h 559"/>
                  <a:gd name="T82" fmla="*/ 282 w 560"/>
                  <a:gd name="T83" fmla="*/ 559 h 5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0"/>
                  <a:gd name="T127" fmla="*/ 0 h 559"/>
                  <a:gd name="T128" fmla="*/ 560 w 560"/>
                  <a:gd name="T129" fmla="*/ 559 h 5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0" h="559">
                    <a:moveTo>
                      <a:pt x="278" y="559"/>
                    </a:moveTo>
                    <a:lnTo>
                      <a:pt x="325" y="555"/>
                    </a:lnTo>
                    <a:lnTo>
                      <a:pt x="367" y="544"/>
                    </a:lnTo>
                    <a:lnTo>
                      <a:pt x="409" y="528"/>
                    </a:lnTo>
                    <a:lnTo>
                      <a:pt x="444" y="505"/>
                    </a:lnTo>
                    <a:lnTo>
                      <a:pt x="479" y="478"/>
                    </a:lnTo>
                    <a:lnTo>
                      <a:pt x="506" y="443"/>
                    </a:lnTo>
                    <a:lnTo>
                      <a:pt x="529" y="409"/>
                    </a:lnTo>
                    <a:lnTo>
                      <a:pt x="545" y="366"/>
                    </a:lnTo>
                    <a:lnTo>
                      <a:pt x="556" y="324"/>
                    </a:lnTo>
                    <a:lnTo>
                      <a:pt x="560" y="277"/>
                    </a:lnTo>
                    <a:lnTo>
                      <a:pt x="556" y="235"/>
                    </a:lnTo>
                    <a:lnTo>
                      <a:pt x="545" y="189"/>
                    </a:lnTo>
                    <a:lnTo>
                      <a:pt x="529" y="150"/>
                    </a:lnTo>
                    <a:lnTo>
                      <a:pt x="506" y="112"/>
                    </a:lnTo>
                    <a:lnTo>
                      <a:pt x="479" y="81"/>
                    </a:lnTo>
                    <a:lnTo>
                      <a:pt x="444" y="54"/>
                    </a:lnTo>
                    <a:lnTo>
                      <a:pt x="409" y="31"/>
                    </a:lnTo>
                    <a:lnTo>
                      <a:pt x="367" y="11"/>
                    </a:lnTo>
                    <a:lnTo>
                      <a:pt x="325" y="4"/>
                    </a:lnTo>
                    <a:lnTo>
                      <a:pt x="282" y="0"/>
                    </a:lnTo>
                    <a:lnTo>
                      <a:pt x="236" y="4"/>
                    </a:lnTo>
                    <a:lnTo>
                      <a:pt x="193" y="11"/>
                    </a:lnTo>
                    <a:lnTo>
                      <a:pt x="151" y="31"/>
                    </a:lnTo>
                    <a:lnTo>
                      <a:pt x="116" y="54"/>
                    </a:lnTo>
                    <a:lnTo>
                      <a:pt x="81" y="81"/>
                    </a:lnTo>
                    <a:lnTo>
                      <a:pt x="54" y="112"/>
                    </a:lnTo>
                    <a:lnTo>
                      <a:pt x="31" y="150"/>
                    </a:lnTo>
                    <a:lnTo>
                      <a:pt x="16" y="189"/>
                    </a:lnTo>
                    <a:lnTo>
                      <a:pt x="4" y="235"/>
                    </a:lnTo>
                    <a:lnTo>
                      <a:pt x="0" y="277"/>
                    </a:lnTo>
                    <a:lnTo>
                      <a:pt x="4" y="324"/>
                    </a:lnTo>
                    <a:lnTo>
                      <a:pt x="16" y="366"/>
                    </a:lnTo>
                    <a:lnTo>
                      <a:pt x="31" y="409"/>
                    </a:lnTo>
                    <a:lnTo>
                      <a:pt x="54" y="443"/>
                    </a:lnTo>
                    <a:lnTo>
                      <a:pt x="81" y="478"/>
                    </a:lnTo>
                    <a:lnTo>
                      <a:pt x="116" y="505"/>
                    </a:lnTo>
                    <a:lnTo>
                      <a:pt x="151" y="528"/>
                    </a:lnTo>
                    <a:lnTo>
                      <a:pt x="193" y="544"/>
                    </a:lnTo>
                    <a:lnTo>
                      <a:pt x="236" y="555"/>
                    </a:lnTo>
                    <a:lnTo>
                      <a:pt x="282" y="55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2" name="Rectangle 10"/>
              <p:cNvSpPr>
                <a:spLocks noChangeArrowheads="1"/>
              </p:cNvSpPr>
              <p:nvPr/>
            </p:nvSpPr>
            <p:spPr bwMode="auto">
              <a:xfrm>
                <a:off x="876" y="2649"/>
                <a:ext cx="40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Source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3" name="Rectangle 11"/>
              <p:cNvSpPr>
                <a:spLocks noChangeArrowheads="1"/>
              </p:cNvSpPr>
              <p:nvPr/>
            </p:nvSpPr>
            <p:spPr bwMode="auto">
              <a:xfrm>
                <a:off x="1027" y="2799"/>
                <a:ext cx="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2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4" name="Rectangle 12"/>
              <p:cNvSpPr>
                <a:spLocks noChangeArrowheads="1"/>
              </p:cNvSpPr>
              <p:nvPr/>
            </p:nvSpPr>
            <p:spPr bwMode="auto">
              <a:xfrm>
                <a:off x="865" y="1642"/>
                <a:ext cx="40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Source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5" name="Rectangle 13"/>
              <p:cNvSpPr>
                <a:spLocks noChangeArrowheads="1"/>
              </p:cNvSpPr>
              <p:nvPr/>
            </p:nvSpPr>
            <p:spPr bwMode="auto">
              <a:xfrm>
                <a:off x="1015" y="1792"/>
                <a:ext cx="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6" name="Freeform 14"/>
              <p:cNvSpPr>
                <a:spLocks/>
              </p:cNvSpPr>
              <p:nvPr/>
            </p:nvSpPr>
            <p:spPr bwMode="auto">
              <a:xfrm>
                <a:off x="780" y="2495"/>
                <a:ext cx="560" cy="559"/>
              </a:xfrm>
              <a:custGeom>
                <a:avLst/>
                <a:gdLst>
                  <a:gd name="T0" fmla="*/ 278 w 560"/>
                  <a:gd name="T1" fmla="*/ 559 h 559"/>
                  <a:gd name="T2" fmla="*/ 324 w 560"/>
                  <a:gd name="T3" fmla="*/ 555 h 559"/>
                  <a:gd name="T4" fmla="*/ 367 w 560"/>
                  <a:gd name="T5" fmla="*/ 544 h 559"/>
                  <a:gd name="T6" fmla="*/ 409 w 560"/>
                  <a:gd name="T7" fmla="*/ 528 h 559"/>
                  <a:gd name="T8" fmla="*/ 444 w 560"/>
                  <a:gd name="T9" fmla="*/ 505 h 559"/>
                  <a:gd name="T10" fmla="*/ 478 w 560"/>
                  <a:gd name="T11" fmla="*/ 478 h 559"/>
                  <a:gd name="T12" fmla="*/ 506 w 560"/>
                  <a:gd name="T13" fmla="*/ 443 h 559"/>
                  <a:gd name="T14" fmla="*/ 529 w 560"/>
                  <a:gd name="T15" fmla="*/ 409 h 559"/>
                  <a:gd name="T16" fmla="*/ 544 w 560"/>
                  <a:gd name="T17" fmla="*/ 366 h 559"/>
                  <a:gd name="T18" fmla="*/ 556 w 560"/>
                  <a:gd name="T19" fmla="*/ 324 h 559"/>
                  <a:gd name="T20" fmla="*/ 560 w 560"/>
                  <a:gd name="T21" fmla="*/ 277 h 559"/>
                  <a:gd name="T22" fmla="*/ 556 w 560"/>
                  <a:gd name="T23" fmla="*/ 235 h 559"/>
                  <a:gd name="T24" fmla="*/ 544 w 560"/>
                  <a:gd name="T25" fmla="*/ 189 h 559"/>
                  <a:gd name="T26" fmla="*/ 529 w 560"/>
                  <a:gd name="T27" fmla="*/ 150 h 559"/>
                  <a:gd name="T28" fmla="*/ 506 w 560"/>
                  <a:gd name="T29" fmla="*/ 115 h 559"/>
                  <a:gd name="T30" fmla="*/ 478 w 560"/>
                  <a:gd name="T31" fmla="*/ 81 h 559"/>
                  <a:gd name="T32" fmla="*/ 444 w 560"/>
                  <a:gd name="T33" fmla="*/ 54 h 559"/>
                  <a:gd name="T34" fmla="*/ 409 w 560"/>
                  <a:gd name="T35" fmla="*/ 31 h 559"/>
                  <a:gd name="T36" fmla="*/ 367 w 560"/>
                  <a:gd name="T37" fmla="*/ 11 h 559"/>
                  <a:gd name="T38" fmla="*/ 324 w 560"/>
                  <a:gd name="T39" fmla="*/ 4 h 559"/>
                  <a:gd name="T40" fmla="*/ 278 w 560"/>
                  <a:gd name="T41" fmla="*/ 0 h 559"/>
                  <a:gd name="T42" fmla="*/ 235 w 560"/>
                  <a:gd name="T43" fmla="*/ 4 h 559"/>
                  <a:gd name="T44" fmla="*/ 189 w 560"/>
                  <a:gd name="T45" fmla="*/ 11 h 559"/>
                  <a:gd name="T46" fmla="*/ 150 w 560"/>
                  <a:gd name="T47" fmla="*/ 31 h 559"/>
                  <a:gd name="T48" fmla="*/ 112 w 560"/>
                  <a:gd name="T49" fmla="*/ 54 h 559"/>
                  <a:gd name="T50" fmla="*/ 81 w 560"/>
                  <a:gd name="T51" fmla="*/ 81 h 559"/>
                  <a:gd name="T52" fmla="*/ 54 w 560"/>
                  <a:gd name="T53" fmla="*/ 115 h 559"/>
                  <a:gd name="T54" fmla="*/ 31 w 560"/>
                  <a:gd name="T55" fmla="*/ 150 h 559"/>
                  <a:gd name="T56" fmla="*/ 11 w 560"/>
                  <a:gd name="T57" fmla="*/ 189 h 559"/>
                  <a:gd name="T58" fmla="*/ 4 w 560"/>
                  <a:gd name="T59" fmla="*/ 235 h 559"/>
                  <a:gd name="T60" fmla="*/ 0 w 560"/>
                  <a:gd name="T61" fmla="*/ 277 h 559"/>
                  <a:gd name="T62" fmla="*/ 4 w 560"/>
                  <a:gd name="T63" fmla="*/ 324 h 559"/>
                  <a:gd name="T64" fmla="*/ 11 w 560"/>
                  <a:gd name="T65" fmla="*/ 366 h 559"/>
                  <a:gd name="T66" fmla="*/ 31 w 560"/>
                  <a:gd name="T67" fmla="*/ 409 h 559"/>
                  <a:gd name="T68" fmla="*/ 54 w 560"/>
                  <a:gd name="T69" fmla="*/ 443 h 559"/>
                  <a:gd name="T70" fmla="*/ 81 w 560"/>
                  <a:gd name="T71" fmla="*/ 478 h 559"/>
                  <a:gd name="T72" fmla="*/ 112 w 560"/>
                  <a:gd name="T73" fmla="*/ 505 h 559"/>
                  <a:gd name="T74" fmla="*/ 150 w 560"/>
                  <a:gd name="T75" fmla="*/ 528 h 559"/>
                  <a:gd name="T76" fmla="*/ 189 w 560"/>
                  <a:gd name="T77" fmla="*/ 544 h 559"/>
                  <a:gd name="T78" fmla="*/ 235 w 560"/>
                  <a:gd name="T79" fmla="*/ 555 h 559"/>
                  <a:gd name="T80" fmla="*/ 278 w 560"/>
                  <a:gd name="T81" fmla="*/ 559 h 559"/>
                  <a:gd name="T82" fmla="*/ 278 w 560"/>
                  <a:gd name="T83" fmla="*/ 559 h 5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0"/>
                  <a:gd name="T127" fmla="*/ 0 h 559"/>
                  <a:gd name="T128" fmla="*/ 560 w 560"/>
                  <a:gd name="T129" fmla="*/ 559 h 5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0" h="559">
                    <a:moveTo>
                      <a:pt x="278" y="559"/>
                    </a:moveTo>
                    <a:lnTo>
                      <a:pt x="324" y="555"/>
                    </a:lnTo>
                    <a:lnTo>
                      <a:pt x="367" y="544"/>
                    </a:lnTo>
                    <a:lnTo>
                      <a:pt x="409" y="528"/>
                    </a:lnTo>
                    <a:lnTo>
                      <a:pt x="444" y="505"/>
                    </a:lnTo>
                    <a:lnTo>
                      <a:pt x="478" y="478"/>
                    </a:lnTo>
                    <a:lnTo>
                      <a:pt x="506" y="443"/>
                    </a:lnTo>
                    <a:lnTo>
                      <a:pt x="529" y="409"/>
                    </a:lnTo>
                    <a:lnTo>
                      <a:pt x="544" y="366"/>
                    </a:lnTo>
                    <a:lnTo>
                      <a:pt x="556" y="324"/>
                    </a:lnTo>
                    <a:lnTo>
                      <a:pt x="560" y="277"/>
                    </a:lnTo>
                    <a:lnTo>
                      <a:pt x="556" y="235"/>
                    </a:lnTo>
                    <a:lnTo>
                      <a:pt x="544" y="189"/>
                    </a:lnTo>
                    <a:lnTo>
                      <a:pt x="529" y="150"/>
                    </a:lnTo>
                    <a:lnTo>
                      <a:pt x="506" y="115"/>
                    </a:lnTo>
                    <a:lnTo>
                      <a:pt x="478" y="81"/>
                    </a:lnTo>
                    <a:lnTo>
                      <a:pt x="444" y="54"/>
                    </a:lnTo>
                    <a:lnTo>
                      <a:pt x="409" y="31"/>
                    </a:lnTo>
                    <a:lnTo>
                      <a:pt x="367" y="11"/>
                    </a:lnTo>
                    <a:lnTo>
                      <a:pt x="324" y="4"/>
                    </a:lnTo>
                    <a:lnTo>
                      <a:pt x="278" y="0"/>
                    </a:lnTo>
                    <a:lnTo>
                      <a:pt x="235" y="4"/>
                    </a:lnTo>
                    <a:lnTo>
                      <a:pt x="189" y="11"/>
                    </a:lnTo>
                    <a:lnTo>
                      <a:pt x="150" y="31"/>
                    </a:lnTo>
                    <a:lnTo>
                      <a:pt x="112" y="54"/>
                    </a:lnTo>
                    <a:lnTo>
                      <a:pt x="81" y="81"/>
                    </a:lnTo>
                    <a:lnTo>
                      <a:pt x="54" y="115"/>
                    </a:lnTo>
                    <a:lnTo>
                      <a:pt x="31" y="150"/>
                    </a:lnTo>
                    <a:lnTo>
                      <a:pt x="11" y="189"/>
                    </a:lnTo>
                    <a:lnTo>
                      <a:pt x="4" y="235"/>
                    </a:lnTo>
                    <a:lnTo>
                      <a:pt x="0" y="277"/>
                    </a:lnTo>
                    <a:lnTo>
                      <a:pt x="4" y="324"/>
                    </a:lnTo>
                    <a:lnTo>
                      <a:pt x="11" y="366"/>
                    </a:lnTo>
                    <a:lnTo>
                      <a:pt x="31" y="409"/>
                    </a:lnTo>
                    <a:lnTo>
                      <a:pt x="54" y="443"/>
                    </a:lnTo>
                    <a:lnTo>
                      <a:pt x="81" y="478"/>
                    </a:lnTo>
                    <a:lnTo>
                      <a:pt x="112" y="505"/>
                    </a:lnTo>
                    <a:lnTo>
                      <a:pt x="150" y="528"/>
                    </a:lnTo>
                    <a:lnTo>
                      <a:pt x="189" y="544"/>
                    </a:lnTo>
                    <a:lnTo>
                      <a:pt x="235" y="555"/>
                    </a:lnTo>
                    <a:lnTo>
                      <a:pt x="278" y="55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7" name="Rectangle 15"/>
              <p:cNvSpPr>
                <a:spLocks noChangeArrowheads="1"/>
              </p:cNvSpPr>
              <p:nvPr/>
            </p:nvSpPr>
            <p:spPr bwMode="auto">
              <a:xfrm>
                <a:off x="876" y="3590"/>
                <a:ext cx="40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Source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8" name="Rectangle 16"/>
              <p:cNvSpPr>
                <a:spLocks noChangeArrowheads="1"/>
              </p:cNvSpPr>
              <p:nvPr/>
            </p:nvSpPr>
            <p:spPr bwMode="auto">
              <a:xfrm>
                <a:off x="1027" y="3744"/>
                <a:ext cx="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3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599" name="Freeform 17"/>
              <p:cNvSpPr>
                <a:spLocks/>
              </p:cNvSpPr>
              <p:nvPr/>
            </p:nvSpPr>
            <p:spPr bwMode="auto">
              <a:xfrm>
                <a:off x="780" y="3436"/>
                <a:ext cx="560" cy="563"/>
              </a:xfrm>
              <a:custGeom>
                <a:avLst/>
                <a:gdLst>
                  <a:gd name="T0" fmla="*/ 278 w 560"/>
                  <a:gd name="T1" fmla="*/ 559 h 563"/>
                  <a:gd name="T2" fmla="*/ 324 w 560"/>
                  <a:gd name="T3" fmla="*/ 559 h 563"/>
                  <a:gd name="T4" fmla="*/ 367 w 560"/>
                  <a:gd name="T5" fmla="*/ 548 h 563"/>
                  <a:gd name="T6" fmla="*/ 409 w 560"/>
                  <a:gd name="T7" fmla="*/ 529 h 563"/>
                  <a:gd name="T8" fmla="*/ 444 w 560"/>
                  <a:gd name="T9" fmla="*/ 509 h 563"/>
                  <a:gd name="T10" fmla="*/ 478 w 560"/>
                  <a:gd name="T11" fmla="*/ 478 h 563"/>
                  <a:gd name="T12" fmla="*/ 506 w 560"/>
                  <a:gd name="T13" fmla="*/ 448 h 563"/>
                  <a:gd name="T14" fmla="*/ 529 w 560"/>
                  <a:gd name="T15" fmla="*/ 409 h 563"/>
                  <a:gd name="T16" fmla="*/ 544 w 560"/>
                  <a:gd name="T17" fmla="*/ 370 h 563"/>
                  <a:gd name="T18" fmla="*/ 556 w 560"/>
                  <a:gd name="T19" fmla="*/ 328 h 563"/>
                  <a:gd name="T20" fmla="*/ 560 w 560"/>
                  <a:gd name="T21" fmla="*/ 282 h 563"/>
                  <a:gd name="T22" fmla="*/ 556 w 560"/>
                  <a:gd name="T23" fmla="*/ 235 h 563"/>
                  <a:gd name="T24" fmla="*/ 544 w 560"/>
                  <a:gd name="T25" fmla="*/ 193 h 563"/>
                  <a:gd name="T26" fmla="*/ 529 w 560"/>
                  <a:gd name="T27" fmla="*/ 150 h 563"/>
                  <a:gd name="T28" fmla="*/ 506 w 560"/>
                  <a:gd name="T29" fmla="*/ 116 h 563"/>
                  <a:gd name="T30" fmla="*/ 478 w 560"/>
                  <a:gd name="T31" fmla="*/ 81 h 563"/>
                  <a:gd name="T32" fmla="*/ 444 w 560"/>
                  <a:gd name="T33" fmla="*/ 54 h 563"/>
                  <a:gd name="T34" fmla="*/ 409 w 560"/>
                  <a:gd name="T35" fmla="*/ 31 h 563"/>
                  <a:gd name="T36" fmla="*/ 367 w 560"/>
                  <a:gd name="T37" fmla="*/ 15 h 563"/>
                  <a:gd name="T38" fmla="*/ 324 w 560"/>
                  <a:gd name="T39" fmla="*/ 4 h 563"/>
                  <a:gd name="T40" fmla="*/ 278 w 560"/>
                  <a:gd name="T41" fmla="*/ 0 h 563"/>
                  <a:gd name="T42" fmla="*/ 235 w 560"/>
                  <a:gd name="T43" fmla="*/ 4 h 563"/>
                  <a:gd name="T44" fmla="*/ 189 w 560"/>
                  <a:gd name="T45" fmla="*/ 15 h 563"/>
                  <a:gd name="T46" fmla="*/ 150 w 560"/>
                  <a:gd name="T47" fmla="*/ 31 h 563"/>
                  <a:gd name="T48" fmla="*/ 112 w 560"/>
                  <a:gd name="T49" fmla="*/ 54 h 563"/>
                  <a:gd name="T50" fmla="*/ 81 w 560"/>
                  <a:gd name="T51" fmla="*/ 81 h 563"/>
                  <a:gd name="T52" fmla="*/ 54 w 560"/>
                  <a:gd name="T53" fmla="*/ 116 h 563"/>
                  <a:gd name="T54" fmla="*/ 31 w 560"/>
                  <a:gd name="T55" fmla="*/ 150 h 563"/>
                  <a:gd name="T56" fmla="*/ 11 w 560"/>
                  <a:gd name="T57" fmla="*/ 193 h 563"/>
                  <a:gd name="T58" fmla="*/ 4 w 560"/>
                  <a:gd name="T59" fmla="*/ 235 h 563"/>
                  <a:gd name="T60" fmla="*/ 0 w 560"/>
                  <a:gd name="T61" fmla="*/ 282 h 563"/>
                  <a:gd name="T62" fmla="*/ 4 w 560"/>
                  <a:gd name="T63" fmla="*/ 328 h 563"/>
                  <a:gd name="T64" fmla="*/ 11 w 560"/>
                  <a:gd name="T65" fmla="*/ 370 h 563"/>
                  <a:gd name="T66" fmla="*/ 31 w 560"/>
                  <a:gd name="T67" fmla="*/ 409 h 563"/>
                  <a:gd name="T68" fmla="*/ 54 w 560"/>
                  <a:gd name="T69" fmla="*/ 448 h 563"/>
                  <a:gd name="T70" fmla="*/ 81 w 560"/>
                  <a:gd name="T71" fmla="*/ 478 h 563"/>
                  <a:gd name="T72" fmla="*/ 112 w 560"/>
                  <a:gd name="T73" fmla="*/ 509 h 563"/>
                  <a:gd name="T74" fmla="*/ 150 w 560"/>
                  <a:gd name="T75" fmla="*/ 529 h 563"/>
                  <a:gd name="T76" fmla="*/ 189 w 560"/>
                  <a:gd name="T77" fmla="*/ 548 h 563"/>
                  <a:gd name="T78" fmla="*/ 235 w 560"/>
                  <a:gd name="T79" fmla="*/ 559 h 563"/>
                  <a:gd name="T80" fmla="*/ 278 w 560"/>
                  <a:gd name="T81" fmla="*/ 563 h 563"/>
                  <a:gd name="T82" fmla="*/ 278 w 560"/>
                  <a:gd name="T83" fmla="*/ 563 h 56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60"/>
                  <a:gd name="T127" fmla="*/ 0 h 563"/>
                  <a:gd name="T128" fmla="*/ 560 w 560"/>
                  <a:gd name="T129" fmla="*/ 563 h 56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60" h="563">
                    <a:moveTo>
                      <a:pt x="278" y="559"/>
                    </a:moveTo>
                    <a:lnTo>
                      <a:pt x="324" y="559"/>
                    </a:lnTo>
                    <a:lnTo>
                      <a:pt x="367" y="548"/>
                    </a:lnTo>
                    <a:lnTo>
                      <a:pt x="409" y="529"/>
                    </a:lnTo>
                    <a:lnTo>
                      <a:pt x="444" y="509"/>
                    </a:lnTo>
                    <a:lnTo>
                      <a:pt x="478" y="478"/>
                    </a:lnTo>
                    <a:lnTo>
                      <a:pt x="506" y="448"/>
                    </a:lnTo>
                    <a:lnTo>
                      <a:pt x="529" y="409"/>
                    </a:lnTo>
                    <a:lnTo>
                      <a:pt x="544" y="370"/>
                    </a:lnTo>
                    <a:lnTo>
                      <a:pt x="556" y="328"/>
                    </a:lnTo>
                    <a:lnTo>
                      <a:pt x="560" y="282"/>
                    </a:lnTo>
                    <a:lnTo>
                      <a:pt x="556" y="235"/>
                    </a:lnTo>
                    <a:lnTo>
                      <a:pt x="544" y="193"/>
                    </a:lnTo>
                    <a:lnTo>
                      <a:pt x="529" y="150"/>
                    </a:lnTo>
                    <a:lnTo>
                      <a:pt x="506" y="116"/>
                    </a:lnTo>
                    <a:lnTo>
                      <a:pt x="478" y="81"/>
                    </a:lnTo>
                    <a:lnTo>
                      <a:pt x="444" y="54"/>
                    </a:lnTo>
                    <a:lnTo>
                      <a:pt x="409" y="31"/>
                    </a:lnTo>
                    <a:lnTo>
                      <a:pt x="367" y="15"/>
                    </a:lnTo>
                    <a:lnTo>
                      <a:pt x="324" y="4"/>
                    </a:lnTo>
                    <a:lnTo>
                      <a:pt x="278" y="0"/>
                    </a:lnTo>
                    <a:lnTo>
                      <a:pt x="235" y="4"/>
                    </a:lnTo>
                    <a:lnTo>
                      <a:pt x="189" y="15"/>
                    </a:lnTo>
                    <a:lnTo>
                      <a:pt x="150" y="31"/>
                    </a:lnTo>
                    <a:lnTo>
                      <a:pt x="112" y="54"/>
                    </a:lnTo>
                    <a:lnTo>
                      <a:pt x="81" y="81"/>
                    </a:lnTo>
                    <a:lnTo>
                      <a:pt x="54" y="116"/>
                    </a:lnTo>
                    <a:lnTo>
                      <a:pt x="31" y="150"/>
                    </a:lnTo>
                    <a:lnTo>
                      <a:pt x="11" y="193"/>
                    </a:lnTo>
                    <a:lnTo>
                      <a:pt x="4" y="235"/>
                    </a:lnTo>
                    <a:lnTo>
                      <a:pt x="0" y="282"/>
                    </a:lnTo>
                    <a:lnTo>
                      <a:pt x="4" y="328"/>
                    </a:lnTo>
                    <a:lnTo>
                      <a:pt x="11" y="370"/>
                    </a:lnTo>
                    <a:lnTo>
                      <a:pt x="31" y="409"/>
                    </a:lnTo>
                    <a:lnTo>
                      <a:pt x="54" y="448"/>
                    </a:lnTo>
                    <a:lnTo>
                      <a:pt x="81" y="478"/>
                    </a:lnTo>
                    <a:lnTo>
                      <a:pt x="112" y="509"/>
                    </a:lnTo>
                    <a:lnTo>
                      <a:pt x="150" y="529"/>
                    </a:lnTo>
                    <a:lnTo>
                      <a:pt x="189" y="548"/>
                    </a:lnTo>
                    <a:lnTo>
                      <a:pt x="235" y="559"/>
                    </a:lnTo>
                    <a:lnTo>
                      <a:pt x="278" y="56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Rectangle 18"/>
              <p:cNvSpPr>
                <a:spLocks noChangeArrowheads="1"/>
              </p:cNvSpPr>
              <p:nvPr/>
            </p:nvSpPr>
            <p:spPr bwMode="auto">
              <a:xfrm>
                <a:off x="1980" y="3073"/>
                <a:ext cx="3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Router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1" name="Rectangle 19"/>
              <p:cNvSpPr>
                <a:spLocks noChangeArrowheads="1"/>
              </p:cNvSpPr>
              <p:nvPr/>
            </p:nvSpPr>
            <p:spPr bwMode="auto">
              <a:xfrm>
                <a:off x="3049" y="2564"/>
                <a:ext cx="38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Router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2" name="Rectangle 20"/>
              <p:cNvSpPr>
                <a:spLocks noChangeArrowheads="1"/>
              </p:cNvSpPr>
              <p:nvPr/>
            </p:nvSpPr>
            <p:spPr bwMode="auto">
              <a:xfrm>
                <a:off x="3968" y="3181"/>
                <a:ext cx="63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Destination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3" name="Rectangle 21"/>
              <p:cNvSpPr>
                <a:spLocks noChangeArrowheads="1"/>
              </p:cNvSpPr>
              <p:nvPr/>
            </p:nvSpPr>
            <p:spPr bwMode="auto">
              <a:xfrm>
                <a:off x="4254" y="3335"/>
                <a:ext cx="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2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4" name="Freeform 22"/>
              <p:cNvSpPr>
                <a:spLocks/>
              </p:cNvSpPr>
              <p:nvPr/>
            </p:nvSpPr>
            <p:spPr bwMode="auto">
              <a:xfrm>
                <a:off x="3941" y="2954"/>
                <a:ext cx="703" cy="698"/>
              </a:xfrm>
              <a:custGeom>
                <a:avLst/>
                <a:gdLst>
                  <a:gd name="T0" fmla="*/ 351 w 703"/>
                  <a:gd name="T1" fmla="*/ 698 h 698"/>
                  <a:gd name="T2" fmla="*/ 409 w 703"/>
                  <a:gd name="T3" fmla="*/ 694 h 698"/>
                  <a:gd name="T4" fmla="*/ 463 w 703"/>
                  <a:gd name="T5" fmla="*/ 683 h 698"/>
                  <a:gd name="T6" fmla="*/ 513 w 703"/>
                  <a:gd name="T7" fmla="*/ 659 h 698"/>
                  <a:gd name="T8" fmla="*/ 560 w 703"/>
                  <a:gd name="T9" fmla="*/ 632 h 698"/>
                  <a:gd name="T10" fmla="*/ 602 w 703"/>
                  <a:gd name="T11" fmla="*/ 598 h 698"/>
                  <a:gd name="T12" fmla="*/ 637 w 703"/>
                  <a:gd name="T13" fmla="*/ 555 h 698"/>
                  <a:gd name="T14" fmla="*/ 664 w 703"/>
                  <a:gd name="T15" fmla="*/ 509 h 698"/>
                  <a:gd name="T16" fmla="*/ 687 w 703"/>
                  <a:gd name="T17" fmla="*/ 459 h 698"/>
                  <a:gd name="T18" fmla="*/ 699 w 703"/>
                  <a:gd name="T19" fmla="*/ 405 h 698"/>
                  <a:gd name="T20" fmla="*/ 703 w 703"/>
                  <a:gd name="T21" fmla="*/ 351 h 698"/>
                  <a:gd name="T22" fmla="*/ 699 w 703"/>
                  <a:gd name="T23" fmla="*/ 293 h 698"/>
                  <a:gd name="T24" fmla="*/ 687 w 703"/>
                  <a:gd name="T25" fmla="*/ 239 h 698"/>
                  <a:gd name="T26" fmla="*/ 664 w 703"/>
                  <a:gd name="T27" fmla="*/ 189 h 698"/>
                  <a:gd name="T28" fmla="*/ 637 w 703"/>
                  <a:gd name="T29" fmla="*/ 143 h 698"/>
                  <a:gd name="T30" fmla="*/ 602 w 703"/>
                  <a:gd name="T31" fmla="*/ 100 h 698"/>
                  <a:gd name="T32" fmla="*/ 560 w 703"/>
                  <a:gd name="T33" fmla="*/ 65 h 698"/>
                  <a:gd name="T34" fmla="*/ 513 w 703"/>
                  <a:gd name="T35" fmla="*/ 38 h 698"/>
                  <a:gd name="T36" fmla="*/ 463 w 703"/>
                  <a:gd name="T37" fmla="*/ 15 h 698"/>
                  <a:gd name="T38" fmla="*/ 409 w 703"/>
                  <a:gd name="T39" fmla="*/ 4 h 698"/>
                  <a:gd name="T40" fmla="*/ 351 w 703"/>
                  <a:gd name="T41" fmla="*/ 0 h 698"/>
                  <a:gd name="T42" fmla="*/ 297 w 703"/>
                  <a:gd name="T43" fmla="*/ 4 h 698"/>
                  <a:gd name="T44" fmla="*/ 243 w 703"/>
                  <a:gd name="T45" fmla="*/ 15 h 698"/>
                  <a:gd name="T46" fmla="*/ 193 w 703"/>
                  <a:gd name="T47" fmla="*/ 38 h 698"/>
                  <a:gd name="T48" fmla="*/ 147 w 703"/>
                  <a:gd name="T49" fmla="*/ 65 h 698"/>
                  <a:gd name="T50" fmla="*/ 104 w 703"/>
                  <a:gd name="T51" fmla="*/ 100 h 698"/>
                  <a:gd name="T52" fmla="*/ 70 w 703"/>
                  <a:gd name="T53" fmla="*/ 143 h 698"/>
                  <a:gd name="T54" fmla="*/ 43 w 703"/>
                  <a:gd name="T55" fmla="*/ 189 h 698"/>
                  <a:gd name="T56" fmla="*/ 19 w 703"/>
                  <a:gd name="T57" fmla="*/ 239 h 698"/>
                  <a:gd name="T58" fmla="*/ 8 w 703"/>
                  <a:gd name="T59" fmla="*/ 293 h 698"/>
                  <a:gd name="T60" fmla="*/ 0 w 703"/>
                  <a:gd name="T61" fmla="*/ 351 h 698"/>
                  <a:gd name="T62" fmla="*/ 8 w 703"/>
                  <a:gd name="T63" fmla="*/ 405 h 698"/>
                  <a:gd name="T64" fmla="*/ 19 w 703"/>
                  <a:gd name="T65" fmla="*/ 459 h 698"/>
                  <a:gd name="T66" fmla="*/ 43 w 703"/>
                  <a:gd name="T67" fmla="*/ 509 h 698"/>
                  <a:gd name="T68" fmla="*/ 70 w 703"/>
                  <a:gd name="T69" fmla="*/ 555 h 698"/>
                  <a:gd name="T70" fmla="*/ 104 w 703"/>
                  <a:gd name="T71" fmla="*/ 598 h 698"/>
                  <a:gd name="T72" fmla="*/ 147 w 703"/>
                  <a:gd name="T73" fmla="*/ 632 h 698"/>
                  <a:gd name="T74" fmla="*/ 193 w 703"/>
                  <a:gd name="T75" fmla="*/ 659 h 698"/>
                  <a:gd name="T76" fmla="*/ 243 w 703"/>
                  <a:gd name="T77" fmla="*/ 683 h 698"/>
                  <a:gd name="T78" fmla="*/ 297 w 703"/>
                  <a:gd name="T79" fmla="*/ 694 h 698"/>
                  <a:gd name="T80" fmla="*/ 351 w 703"/>
                  <a:gd name="T81" fmla="*/ 698 h 698"/>
                  <a:gd name="T82" fmla="*/ 351 w 703"/>
                  <a:gd name="T83" fmla="*/ 698 h 69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3"/>
                  <a:gd name="T127" fmla="*/ 0 h 698"/>
                  <a:gd name="T128" fmla="*/ 703 w 703"/>
                  <a:gd name="T129" fmla="*/ 698 h 69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3" h="698">
                    <a:moveTo>
                      <a:pt x="351" y="698"/>
                    </a:moveTo>
                    <a:lnTo>
                      <a:pt x="409" y="694"/>
                    </a:lnTo>
                    <a:lnTo>
                      <a:pt x="463" y="683"/>
                    </a:lnTo>
                    <a:lnTo>
                      <a:pt x="513" y="659"/>
                    </a:lnTo>
                    <a:lnTo>
                      <a:pt x="560" y="632"/>
                    </a:lnTo>
                    <a:lnTo>
                      <a:pt x="602" y="598"/>
                    </a:lnTo>
                    <a:lnTo>
                      <a:pt x="637" y="555"/>
                    </a:lnTo>
                    <a:lnTo>
                      <a:pt x="664" y="509"/>
                    </a:lnTo>
                    <a:lnTo>
                      <a:pt x="687" y="459"/>
                    </a:lnTo>
                    <a:lnTo>
                      <a:pt x="699" y="405"/>
                    </a:lnTo>
                    <a:lnTo>
                      <a:pt x="703" y="351"/>
                    </a:lnTo>
                    <a:lnTo>
                      <a:pt x="699" y="293"/>
                    </a:lnTo>
                    <a:lnTo>
                      <a:pt x="687" y="239"/>
                    </a:lnTo>
                    <a:lnTo>
                      <a:pt x="664" y="189"/>
                    </a:lnTo>
                    <a:lnTo>
                      <a:pt x="637" y="143"/>
                    </a:lnTo>
                    <a:lnTo>
                      <a:pt x="602" y="100"/>
                    </a:lnTo>
                    <a:lnTo>
                      <a:pt x="560" y="65"/>
                    </a:lnTo>
                    <a:lnTo>
                      <a:pt x="513" y="38"/>
                    </a:lnTo>
                    <a:lnTo>
                      <a:pt x="463" y="15"/>
                    </a:lnTo>
                    <a:lnTo>
                      <a:pt x="409" y="4"/>
                    </a:lnTo>
                    <a:lnTo>
                      <a:pt x="351" y="0"/>
                    </a:lnTo>
                    <a:lnTo>
                      <a:pt x="297" y="4"/>
                    </a:lnTo>
                    <a:lnTo>
                      <a:pt x="243" y="15"/>
                    </a:lnTo>
                    <a:lnTo>
                      <a:pt x="193" y="38"/>
                    </a:lnTo>
                    <a:lnTo>
                      <a:pt x="147" y="65"/>
                    </a:lnTo>
                    <a:lnTo>
                      <a:pt x="104" y="100"/>
                    </a:lnTo>
                    <a:lnTo>
                      <a:pt x="70" y="143"/>
                    </a:lnTo>
                    <a:lnTo>
                      <a:pt x="43" y="189"/>
                    </a:lnTo>
                    <a:lnTo>
                      <a:pt x="19" y="239"/>
                    </a:lnTo>
                    <a:lnTo>
                      <a:pt x="8" y="293"/>
                    </a:lnTo>
                    <a:lnTo>
                      <a:pt x="0" y="351"/>
                    </a:lnTo>
                    <a:lnTo>
                      <a:pt x="8" y="405"/>
                    </a:lnTo>
                    <a:lnTo>
                      <a:pt x="19" y="459"/>
                    </a:lnTo>
                    <a:lnTo>
                      <a:pt x="43" y="509"/>
                    </a:lnTo>
                    <a:lnTo>
                      <a:pt x="70" y="555"/>
                    </a:lnTo>
                    <a:lnTo>
                      <a:pt x="104" y="598"/>
                    </a:lnTo>
                    <a:lnTo>
                      <a:pt x="147" y="632"/>
                    </a:lnTo>
                    <a:lnTo>
                      <a:pt x="193" y="659"/>
                    </a:lnTo>
                    <a:lnTo>
                      <a:pt x="243" y="683"/>
                    </a:lnTo>
                    <a:lnTo>
                      <a:pt x="297" y="694"/>
                    </a:lnTo>
                    <a:lnTo>
                      <a:pt x="351" y="698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Rectangle 23"/>
              <p:cNvSpPr>
                <a:spLocks noChangeArrowheads="1"/>
              </p:cNvSpPr>
              <p:nvPr/>
            </p:nvSpPr>
            <p:spPr bwMode="auto">
              <a:xfrm>
                <a:off x="3960" y="2105"/>
                <a:ext cx="639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Destination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6" name="Rectangle 24"/>
              <p:cNvSpPr>
                <a:spLocks noChangeArrowheads="1"/>
              </p:cNvSpPr>
              <p:nvPr/>
            </p:nvSpPr>
            <p:spPr bwMode="auto">
              <a:xfrm>
                <a:off x="4246" y="2259"/>
                <a:ext cx="7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1600">
                    <a:solidFill>
                      <a:srgbClr val="000000"/>
                    </a:solidFill>
                    <a:latin typeface="Arial" charset="0"/>
                    <a:ea typeface="宋体" charset="-122"/>
                  </a:rPr>
                  <a:t>1</a:t>
                </a:r>
                <a:endParaRPr kumimoji="1" lang="en-US" altLang="zh-CN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4607" name="Freeform 25"/>
              <p:cNvSpPr>
                <a:spLocks/>
              </p:cNvSpPr>
              <p:nvPr/>
            </p:nvSpPr>
            <p:spPr bwMode="auto">
              <a:xfrm>
                <a:off x="3937" y="1877"/>
                <a:ext cx="703" cy="699"/>
              </a:xfrm>
              <a:custGeom>
                <a:avLst/>
                <a:gdLst>
                  <a:gd name="T0" fmla="*/ 348 w 703"/>
                  <a:gd name="T1" fmla="*/ 699 h 699"/>
                  <a:gd name="T2" fmla="*/ 409 w 703"/>
                  <a:gd name="T3" fmla="*/ 695 h 699"/>
                  <a:gd name="T4" fmla="*/ 463 w 703"/>
                  <a:gd name="T5" fmla="*/ 683 h 699"/>
                  <a:gd name="T6" fmla="*/ 514 w 703"/>
                  <a:gd name="T7" fmla="*/ 660 h 699"/>
                  <a:gd name="T8" fmla="*/ 560 w 703"/>
                  <a:gd name="T9" fmla="*/ 633 h 699"/>
                  <a:gd name="T10" fmla="*/ 598 w 703"/>
                  <a:gd name="T11" fmla="*/ 598 h 699"/>
                  <a:gd name="T12" fmla="*/ 633 w 703"/>
                  <a:gd name="T13" fmla="*/ 556 h 699"/>
                  <a:gd name="T14" fmla="*/ 664 w 703"/>
                  <a:gd name="T15" fmla="*/ 510 h 699"/>
                  <a:gd name="T16" fmla="*/ 683 w 703"/>
                  <a:gd name="T17" fmla="*/ 459 h 699"/>
                  <a:gd name="T18" fmla="*/ 699 w 703"/>
                  <a:gd name="T19" fmla="*/ 405 h 699"/>
                  <a:gd name="T20" fmla="*/ 703 w 703"/>
                  <a:gd name="T21" fmla="*/ 348 h 699"/>
                  <a:gd name="T22" fmla="*/ 699 w 703"/>
                  <a:gd name="T23" fmla="*/ 294 h 699"/>
                  <a:gd name="T24" fmla="*/ 683 w 703"/>
                  <a:gd name="T25" fmla="*/ 240 h 699"/>
                  <a:gd name="T26" fmla="*/ 664 w 703"/>
                  <a:gd name="T27" fmla="*/ 189 h 699"/>
                  <a:gd name="T28" fmla="*/ 633 w 703"/>
                  <a:gd name="T29" fmla="*/ 143 h 699"/>
                  <a:gd name="T30" fmla="*/ 598 w 703"/>
                  <a:gd name="T31" fmla="*/ 101 h 699"/>
                  <a:gd name="T32" fmla="*/ 560 w 703"/>
                  <a:gd name="T33" fmla="*/ 66 h 699"/>
                  <a:gd name="T34" fmla="*/ 514 w 703"/>
                  <a:gd name="T35" fmla="*/ 39 h 699"/>
                  <a:gd name="T36" fmla="*/ 463 w 703"/>
                  <a:gd name="T37" fmla="*/ 16 h 699"/>
                  <a:gd name="T38" fmla="*/ 409 w 703"/>
                  <a:gd name="T39" fmla="*/ 4 h 699"/>
                  <a:gd name="T40" fmla="*/ 351 w 703"/>
                  <a:gd name="T41" fmla="*/ 0 h 699"/>
                  <a:gd name="T42" fmla="*/ 294 w 703"/>
                  <a:gd name="T43" fmla="*/ 4 h 699"/>
                  <a:gd name="T44" fmla="*/ 240 w 703"/>
                  <a:gd name="T45" fmla="*/ 16 h 699"/>
                  <a:gd name="T46" fmla="*/ 189 w 703"/>
                  <a:gd name="T47" fmla="*/ 39 h 699"/>
                  <a:gd name="T48" fmla="*/ 143 w 703"/>
                  <a:gd name="T49" fmla="*/ 66 h 699"/>
                  <a:gd name="T50" fmla="*/ 104 w 703"/>
                  <a:gd name="T51" fmla="*/ 101 h 699"/>
                  <a:gd name="T52" fmla="*/ 70 w 703"/>
                  <a:gd name="T53" fmla="*/ 143 h 699"/>
                  <a:gd name="T54" fmla="*/ 39 w 703"/>
                  <a:gd name="T55" fmla="*/ 189 h 699"/>
                  <a:gd name="T56" fmla="*/ 20 w 703"/>
                  <a:gd name="T57" fmla="*/ 240 h 699"/>
                  <a:gd name="T58" fmla="*/ 4 w 703"/>
                  <a:gd name="T59" fmla="*/ 294 h 699"/>
                  <a:gd name="T60" fmla="*/ 0 w 703"/>
                  <a:gd name="T61" fmla="*/ 348 h 699"/>
                  <a:gd name="T62" fmla="*/ 4 w 703"/>
                  <a:gd name="T63" fmla="*/ 405 h 699"/>
                  <a:gd name="T64" fmla="*/ 20 w 703"/>
                  <a:gd name="T65" fmla="*/ 459 h 699"/>
                  <a:gd name="T66" fmla="*/ 39 w 703"/>
                  <a:gd name="T67" fmla="*/ 510 h 699"/>
                  <a:gd name="T68" fmla="*/ 70 w 703"/>
                  <a:gd name="T69" fmla="*/ 556 h 699"/>
                  <a:gd name="T70" fmla="*/ 104 w 703"/>
                  <a:gd name="T71" fmla="*/ 598 h 699"/>
                  <a:gd name="T72" fmla="*/ 143 w 703"/>
                  <a:gd name="T73" fmla="*/ 633 h 699"/>
                  <a:gd name="T74" fmla="*/ 189 w 703"/>
                  <a:gd name="T75" fmla="*/ 660 h 699"/>
                  <a:gd name="T76" fmla="*/ 240 w 703"/>
                  <a:gd name="T77" fmla="*/ 683 h 699"/>
                  <a:gd name="T78" fmla="*/ 294 w 703"/>
                  <a:gd name="T79" fmla="*/ 695 h 699"/>
                  <a:gd name="T80" fmla="*/ 351 w 703"/>
                  <a:gd name="T81" fmla="*/ 699 h 699"/>
                  <a:gd name="T82" fmla="*/ 351 w 703"/>
                  <a:gd name="T83" fmla="*/ 699 h 69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03"/>
                  <a:gd name="T127" fmla="*/ 0 h 699"/>
                  <a:gd name="T128" fmla="*/ 703 w 703"/>
                  <a:gd name="T129" fmla="*/ 699 h 69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03" h="699">
                    <a:moveTo>
                      <a:pt x="348" y="699"/>
                    </a:moveTo>
                    <a:lnTo>
                      <a:pt x="409" y="695"/>
                    </a:lnTo>
                    <a:lnTo>
                      <a:pt x="463" y="683"/>
                    </a:lnTo>
                    <a:lnTo>
                      <a:pt x="514" y="660"/>
                    </a:lnTo>
                    <a:lnTo>
                      <a:pt x="560" y="633"/>
                    </a:lnTo>
                    <a:lnTo>
                      <a:pt x="598" y="598"/>
                    </a:lnTo>
                    <a:lnTo>
                      <a:pt x="633" y="556"/>
                    </a:lnTo>
                    <a:lnTo>
                      <a:pt x="664" y="510"/>
                    </a:lnTo>
                    <a:lnTo>
                      <a:pt x="683" y="459"/>
                    </a:lnTo>
                    <a:lnTo>
                      <a:pt x="699" y="405"/>
                    </a:lnTo>
                    <a:lnTo>
                      <a:pt x="703" y="348"/>
                    </a:lnTo>
                    <a:lnTo>
                      <a:pt x="699" y="294"/>
                    </a:lnTo>
                    <a:lnTo>
                      <a:pt x="683" y="240"/>
                    </a:lnTo>
                    <a:lnTo>
                      <a:pt x="664" y="189"/>
                    </a:lnTo>
                    <a:lnTo>
                      <a:pt x="633" y="143"/>
                    </a:lnTo>
                    <a:lnTo>
                      <a:pt x="598" y="101"/>
                    </a:lnTo>
                    <a:lnTo>
                      <a:pt x="560" y="66"/>
                    </a:lnTo>
                    <a:lnTo>
                      <a:pt x="514" y="39"/>
                    </a:lnTo>
                    <a:lnTo>
                      <a:pt x="463" y="16"/>
                    </a:lnTo>
                    <a:lnTo>
                      <a:pt x="409" y="4"/>
                    </a:lnTo>
                    <a:lnTo>
                      <a:pt x="351" y="0"/>
                    </a:lnTo>
                    <a:lnTo>
                      <a:pt x="294" y="4"/>
                    </a:lnTo>
                    <a:lnTo>
                      <a:pt x="240" y="16"/>
                    </a:lnTo>
                    <a:lnTo>
                      <a:pt x="189" y="39"/>
                    </a:lnTo>
                    <a:lnTo>
                      <a:pt x="143" y="66"/>
                    </a:lnTo>
                    <a:lnTo>
                      <a:pt x="104" y="101"/>
                    </a:lnTo>
                    <a:lnTo>
                      <a:pt x="70" y="143"/>
                    </a:lnTo>
                    <a:lnTo>
                      <a:pt x="39" y="189"/>
                    </a:lnTo>
                    <a:lnTo>
                      <a:pt x="20" y="240"/>
                    </a:lnTo>
                    <a:lnTo>
                      <a:pt x="4" y="294"/>
                    </a:lnTo>
                    <a:lnTo>
                      <a:pt x="0" y="348"/>
                    </a:lnTo>
                    <a:lnTo>
                      <a:pt x="4" y="405"/>
                    </a:lnTo>
                    <a:lnTo>
                      <a:pt x="20" y="459"/>
                    </a:lnTo>
                    <a:lnTo>
                      <a:pt x="39" y="510"/>
                    </a:lnTo>
                    <a:lnTo>
                      <a:pt x="70" y="556"/>
                    </a:lnTo>
                    <a:lnTo>
                      <a:pt x="104" y="598"/>
                    </a:lnTo>
                    <a:lnTo>
                      <a:pt x="143" y="633"/>
                    </a:lnTo>
                    <a:lnTo>
                      <a:pt x="189" y="660"/>
                    </a:lnTo>
                    <a:lnTo>
                      <a:pt x="240" y="683"/>
                    </a:lnTo>
                    <a:lnTo>
                      <a:pt x="294" y="695"/>
                    </a:lnTo>
                    <a:lnTo>
                      <a:pt x="351" y="69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Freeform 26"/>
              <p:cNvSpPr>
                <a:spLocks/>
              </p:cNvSpPr>
              <p:nvPr/>
            </p:nvSpPr>
            <p:spPr bwMode="auto">
              <a:xfrm>
                <a:off x="1332" y="1785"/>
                <a:ext cx="2609" cy="957"/>
              </a:xfrm>
              <a:custGeom>
                <a:avLst/>
                <a:gdLst>
                  <a:gd name="T0" fmla="*/ 4 w 2609"/>
                  <a:gd name="T1" fmla="*/ 0 h 957"/>
                  <a:gd name="T2" fmla="*/ 23 w 2609"/>
                  <a:gd name="T3" fmla="*/ 0 h 957"/>
                  <a:gd name="T4" fmla="*/ 58 w 2609"/>
                  <a:gd name="T5" fmla="*/ 7 h 957"/>
                  <a:gd name="T6" fmla="*/ 100 w 2609"/>
                  <a:gd name="T7" fmla="*/ 35 h 957"/>
                  <a:gd name="T8" fmla="*/ 147 w 2609"/>
                  <a:gd name="T9" fmla="*/ 89 h 957"/>
                  <a:gd name="T10" fmla="*/ 193 w 2609"/>
                  <a:gd name="T11" fmla="*/ 181 h 957"/>
                  <a:gd name="T12" fmla="*/ 247 w 2609"/>
                  <a:gd name="T13" fmla="*/ 270 h 957"/>
                  <a:gd name="T14" fmla="*/ 305 w 2609"/>
                  <a:gd name="T15" fmla="*/ 332 h 957"/>
                  <a:gd name="T16" fmla="*/ 363 w 2609"/>
                  <a:gd name="T17" fmla="*/ 374 h 957"/>
                  <a:gd name="T18" fmla="*/ 413 w 2609"/>
                  <a:gd name="T19" fmla="*/ 401 h 957"/>
                  <a:gd name="T20" fmla="*/ 494 w 2609"/>
                  <a:gd name="T21" fmla="*/ 420 h 957"/>
                  <a:gd name="T22" fmla="*/ 644 w 2609"/>
                  <a:gd name="T23" fmla="*/ 428 h 957"/>
                  <a:gd name="T24" fmla="*/ 830 w 2609"/>
                  <a:gd name="T25" fmla="*/ 432 h 957"/>
                  <a:gd name="T26" fmla="*/ 1015 w 2609"/>
                  <a:gd name="T27" fmla="*/ 447 h 957"/>
                  <a:gd name="T28" fmla="*/ 1181 w 2609"/>
                  <a:gd name="T29" fmla="*/ 486 h 957"/>
                  <a:gd name="T30" fmla="*/ 1293 w 2609"/>
                  <a:gd name="T31" fmla="*/ 567 h 957"/>
                  <a:gd name="T32" fmla="*/ 1370 w 2609"/>
                  <a:gd name="T33" fmla="*/ 652 h 957"/>
                  <a:gd name="T34" fmla="*/ 1420 w 2609"/>
                  <a:gd name="T35" fmla="*/ 741 h 957"/>
                  <a:gd name="T36" fmla="*/ 1463 w 2609"/>
                  <a:gd name="T37" fmla="*/ 818 h 957"/>
                  <a:gd name="T38" fmla="*/ 1509 w 2609"/>
                  <a:gd name="T39" fmla="*/ 879 h 957"/>
                  <a:gd name="T40" fmla="*/ 1563 w 2609"/>
                  <a:gd name="T41" fmla="*/ 918 h 957"/>
                  <a:gd name="T42" fmla="*/ 1629 w 2609"/>
                  <a:gd name="T43" fmla="*/ 941 h 957"/>
                  <a:gd name="T44" fmla="*/ 1706 w 2609"/>
                  <a:gd name="T45" fmla="*/ 953 h 957"/>
                  <a:gd name="T46" fmla="*/ 1791 w 2609"/>
                  <a:gd name="T47" fmla="*/ 957 h 957"/>
                  <a:gd name="T48" fmla="*/ 1868 w 2609"/>
                  <a:gd name="T49" fmla="*/ 957 h 957"/>
                  <a:gd name="T50" fmla="*/ 1941 w 2609"/>
                  <a:gd name="T51" fmla="*/ 957 h 957"/>
                  <a:gd name="T52" fmla="*/ 2019 w 2609"/>
                  <a:gd name="T53" fmla="*/ 953 h 957"/>
                  <a:gd name="T54" fmla="*/ 2100 w 2609"/>
                  <a:gd name="T55" fmla="*/ 937 h 957"/>
                  <a:gd name="T56" fmla="*/ 2192 w 2609"/>
                  <a:gd name="T57" fmla="*/ 914 h 957"/>
                  <a:gd name="T58" fmla="*/ 2289 w 2609"/>
                  <a:gd name="T59" fmla="*/ 879 h 957"/>
                  <a:gd name="T60" fmla="*/ 2370 w 2609"/>
                  <a:gd name="T61" fmla="*/ 841 h 957"/>
                  <a:gd name="T62" fmla="*/ 2435 w 2609"/>
                  <a:gd name="T63" fmla="*/ 802 h 957"/>
                  <a:gd name="T64" fmla="*/ 2509 w 2609"/>
                  <a:gd name="T65" fmla="*/ 760 h 957"/>
                  <a:gd name="T66" fmla="*/ 2567 w 2609"/>
                  <a:gd name="T67" fmla="*/ 721 h 957"/>
                  <a:gd name="T68" fmla="*/ 2605 w 2609"/>
                  <a:gd name="T69" fmla="*/ 698 h 95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609"/>
                  <a:gd name="T106" fmla="*/ 0 h 957"/>
                  <a:gd name="T107" fmla="*/ 2609 w 2609"/>
                  <a:gd name="T108" fmla="*/ 957 h 95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609" h="957">
                    <a:moveTo>
                      <a:pt x="0" y="0"/>
                    </a:moveTo>
                    <a:lnTo>
                      <a:pt x="4" y="0"/>
                    </a:lnTo>
                    <a:lnTo>
                      <a:pt x="11" y="0"/>
                    </a:lnTo>
                    <a:lnTo>
                      <a:pt x="23" y="0"/>
                    </a:lnTo>
                    <a:lnTo>
                      <a:pt x="38" y="4"/>
                    </a:lnTo>
                    <a:lnTo>
                      <a:pt x="58" y="7"/>
                    </a:lnTo>
                    <a:lnTo>
                      <a:pt x="77" y="19"/>
                    </a:lnTo>
                    <a:lnTo>
                      <a:pt x="100" y="35"/>
                    </a:lnTo>
                    <a:lnTo>
                      <a:pt x="123" y="58"/>
                    </a:lnTo>
                    <a:lnTo>
                      <a:pt x="147" y="89"/>
                    </a:lnTo>
                    <a:lnTo>
                      <a:pt x="166" y="127"/>
                    </a:lnTo>
                    <a:lnTo>
                      <a:pt x="193" y="181"/>
                    </a:lnTo>
                    <a:lnTo>
                      <a:pt x="220" y="231"/>
                    </a:lnTo>
                    <a:lnTo>
                      <a:pt x="247" y="270"/>
                    </a:lnTo>
                    <a:lnTo>
                      <a:pt x="278" y="305"/>
                    </a:lnTo>
                    <a:lnTo>
                      <a:pt x="305" y="332"/>
                    </a:lnTo>
                    <a:lnTo>
                      <a:pt x="332" y="355"/>
                    </a:lnTo>
                    <a:lnTo>
                      <a:pt x="363" y="374"/>
                    </a:lnTo>
                    <a:lnTo>
                      <a:pt x="390" y="389"/>
                    </a:lnTo>
                    <a:lnTo>
                      <a:pt x="413" y="401"/>
                    </a:lnTo>
                    <a:lnTo>
                      <a:pt x="436" y="409"/>
                    </a:lnTo>
                    <a:lnTo>
                      <a:pt x="494" y="420"/>
                    </a:lnTo>
                    <a:lnTo>
                      <a:pt x="563" y="428"/>
                    </a:lnTo>
                    <a:lnTo>
                      <a:pt x="644" y="428"/>
                    </a:lnTo>
                    <a:lnTo>
                      <a:pt x="733" y="432"/>
                    </a:lnTo>
                    <a:lnTo>
                      <a:pt x="830" y="432"/>
                    </a:lnTo>
                    <a:lnTo>
                      <a:pt x="922" y="436"/>
                    </a:lnTo>
                    <a:lnTo>
                      <a:pt x="1015" y="447"/>
                    </a:lnTo>
                    <a:lnTo>
                      <a:pt x="1104" y="463"/>
                    </a:lnTo>
                    <a:lnTo>
                      <a:pt x="1181" y="486"/>
                    </a:lnTo>
                    <a:lnTo>
                      <a:pt x="1247" y="524"/>
                    </a:lnTo>
                    <a:lnTo>
                      <a:pt x="1293" y="567"/>
                    </a:lnTo>
                    <a:lnTo>
                      <a:pt x="1335" y="609"/>
                    </a:lnTo>
                    <a:lnTo>
                      <a:pt x="1370" y="652"/>
                    </a:lnTo>
                    <a:lnTo>
                      <a:pt x="1397" y="698"/>
                    </a:lnTo>
                    <a:lnTo>
                      <a:pt x="1420" y="741"/>
                    </a:lnTo>
                    <a:lnTo>
                      <a:pt x="1443" y="779"/>
                    </a:lnTo>
                    <a:lnTo>
                      <a:pt x="1463" y="818"/>
                    </a:lnTo>
                    <a:lnTo>
                      <a:pt x="1486" y="852"/>
                    </a:lnTo>
                    <a:lnTo>
                      <a:pt x="1509" y="879"/>
                    </a:lnTo>
                    <a:lnTo>
                      <a:pt x="1532" y="903"/>
                    </a:lnTo>
                    <a:lnTo>
                      <a:pt x="1563" y="918"/>
                    </a:lnTo>
                    <a:lnTo>
                      <a:pt x="1594" y="933"/>
                    </a:lnTo>
                    <a:lnTo>
                      <a:pt x="1629" y="941"/>
                    </a:lnTo>
                    <a:lnTo>
                      <a:pt x="1667" y="949"/>
                    </a:lnTo>
                    <a:lnTo>
                      <a:pt x="1706" y="953"/>
                    </a:lnTo>
                    <a:lnTo>
                      <a:pt x="1748" y="957"/>
                    </a:lnTo>
                    <a:lnTo>
                      <a:pt x="1791" y="957"/>
                    </a:lnTo>
                    <a:lnTo>
                      <a:pt x="1829" y="957"/>
                    </a:lnTo>
                    <a:lnTo>
                      <a:pt x="1868" y="957"/>
                    </a:lnTo>
                    <a:lnTo>
                      <a:pt x="1907" y="957"/>
                    </a:lnTo>
                    <a:lnTo>
                      <a:pt x="1941" y="957"/>
                    </a:lnTo>
                    <a:lnTo>
                      <a:pt x="1980" y="957"/>
                    </a:lnTo>
                    <a:lnTo>
                      <a:pt x="2019" y="953"/>
                    </a:lnTo>
                    <a:lnTo>
                      <a:pt x="2057" y="945"/>
                    </a:lnTo>
                    <a:lnTo>
                      <a:pt x="2100" y="937"/>
                    </a:lnTo>
                    <a:lnTo>
                      <a:pt x="2146" y="926"/>
                    </a:lnTo>
                    <a:lnTo>
                      <a:pt x="2192" y="914"/>
                    </a:lnTo>
                    <a:lnTo>
                      <a:pt x="2239" y="899"/>
                    </a:lnTo>
                    <a:lnTo>
                      <a:pt x="2289" y="879"/>
                    </a:lnTo>
                    <a:lnTo>
                      <a:pt x="2339" y="856"/>
                    </a:lnTo>
                    <a:lnTo>
                      <a:pt x="2370" y="841"/>
                    </a:lnTo>
                    <a:lnTo>
                      <a:pt x="2401" y="822"/>
                    </a:lnTo>
                    <a:lnTo>
                      <a:pt x="2435" y="802"/>
                    </a:lnTo>
                    <a:lnTo>
                      <a:pt x="2474" y="779"/>
                    </a:lnTo>
                    <a:lnTo>
                      <a:pt x="2509" y="760"/>
                    </a:lnTo>
                    <a:lnTo>
                      <a:pt x="2540" y="737"/>
                    </a:lnTo>
                    <a:lnTo>
                      <a:pt x="2567" y="721"/>
                    </a:lnTo>
                    <a:lnTo>
                      <a:pt x="2590" y="706"/>
                    </a:lnTo>
                    <a:lnTo>
                      <a:pt x="2605" y="698"/>
                    </a:lnTo>
                    <a:lnTo>
                      <a:pt x="2609" y="694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Freeform 27"/>
              <p:cNvSpPr>
                <a:spLocks/>
              </p:cNvSpPr>
              <p:nvPr/>
            </p:nvSpPr>
            <p:spPr bwMode="auto">
              <a:xfrm>
                <a:off x="3918" y="2441"/>
                <a:ext cx="89" cy="61"/>
              </a:xfrm>
              <a:custGeom>
                <a:avLst/>
                <a:gdLst>
                  <a:gd name="T0" fmla="*/ 23 w 89"/>
                  <a:gd name="T1" fmla="*/ 61 h 61"/>
                  <a:gd name="T2" fmla="*/ 89 w 89"/>
                  <a:gd name="T3" fmla="*/ 0 h 61"/>
                  <a:gd name="T4" fmla="*/ 0 w 89"/>
                  <a:gd name="T5" fmla="*/ 23 h 61"/>
                  <a:gd name="T6" fmla="*/ 23 w 89"/>
                  <a:gd name="T7" fmla="*/ 61 h 61"/>
                  <a:gd name="T8" fmla="*/ 23 w 89"/>
                  <a:gd name="T9" fmla="*/ 61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61"/>
                  <a:gd name="T17" fmla="*/ 89 w 89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61">
                    <a:moveTo>
                      <a:pt x="23" y="61"/>
                    </a:moveTo>
                    <a:lnTo>
                      <a:pt x="89" y="0"/>
                    </a:lnTo>
                    <a:lnTo>
                      <a:pt x="0" y="23"/>
                    </a:lnTo>
                    <a:lnTo>
                      <a:pt x="23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Freeform 28"/>
              <p:cNvSpPr>
                <a:spLocks/>
              </p:cNvSpPr>
              <p:nvPr/>
            </p:nvSpPr>
            <p:spPr bwMode="auto">
              <a:xfrm>
                <a:off x="3960" y="2479"/>
                <a:ext cx="85" cy="70"/>
              </a:xfrm>
              <a:custGeom>
                <a:avLst/>
                <a:gdLst>
                  <a:gd name="T0" fmla="*/ 24 w 85"/>
                  <a:gd name="T1" fmla="*/ 66 h 70"/>
                  <a:gd name="T2" fmla="*/ 85 w 85"/>
                  <a:gd name="T3" fmla="*/ 0 h 70"/>
                  <a:gd name="T4" fmla="*/ 0 w 85"/>
                  <a:gd name="T5" fmla="*/ 27 h 70"/>
                  <a:gd name="T6" fmla="*/ 27 w 85"/>
                  <a:gd name="T7" fmla="*/ 70 h 70"/>
                  <a:gd name="T8" fmla="*/ 27 w 85"/>
                  <a:gd name="T9" fmla="*/ 70 h 70"/>
                  <a:gd name="T10" fmla="*/ 24 w 85"/>
                  <a:gd name="T11" fmla="*/ 66 h 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70"/>
                  <a:gd name="T20" fmla="*/ 85 w 85"/>
                  <a:gd name="T21" fmla="*/ 70 h 7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70">
                    <a:moveTo>
                      <a:pt x="24" y="66"/>
                    </a:moveTo>
                    <a:lnTo>
                      <a:pt x="85" y="0"/>
                    </a:lnTo>
                    <a:lnTo>
                      <a:pt x="0" y="27"/>
                    </a:lnTo>
                    <a:lnTo>
                      <a:pt x="27" y="70"/>
                    </a:lnTo>
                    <a:lnTo>
                      <a:pt x="2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1" name="Freeform 29"/>
              <p:cNvSpPr>
                <a:spLocks/>
              </p:cNvSpPr>
              <p:nvPr/>
            </p:nvSpPr>
            <p:spPr bwMode="auto">
              <a:xfrm>
                <a:off x="1343" y="2518"/>
                <a:ext cx="2648" cy="1200"/>
              </a:xfrm>
              <a:custGeom>
                <a:avLst/>
                <a:gdLst>
                  <a:gd name="T0" fmla="*/ 0 w 2648"/>
                  <a:gd name="T1" fmla="*/ 1200 h 1200"/>
                  <a:gd name="T2" fmla="*/ 20 w 2648"/>
                  <a:gd name="T3" fmla="*/ 1200 h 1200"/>
                  <a:gd name="T4" fmla="*/ 43 w 2648"/>
                  <a:gd name="T5" fmla="*/ 1196 h 1200"/>
                  <a:gd name="T6" fmla="*/ 74 w 2648"/>
                  <a:gd name="T7" fmla="*/ 1192 h 1200"/>
                  <a:gd name="T8" fmla="*/ 108 w 2648"/>
                  <a:gd name="T9" fmla="*/ 1180 h 1200"/>
                  <a:gd name="T10" fmla="*/ 139 w 2648"/>
                  <a:gd name="T11" fmla="*/ 1161 h 1200"/>
                  <a:gd name="T12" fmla="*/ 174 w 2648"/>
                  <a:gd name="T13" fmla="*/ 1126 h 1200"/>
                  <a:gd name="T14" fmla="*/ 213 w 2648"/>
                  <a:gd name="T15" fmla="*/ 1080 h 1200"/>
                  <a:gd name="T16" fmla="*/ 247 w 2648"/>
                  <a:gd name="T17" fmla="*/ 1030 h 1200"/>
                  <a:gd name="T18" fmla="*/ 282 w 2648"/>
                  <a:gd name="T19" fmla="*/ 984 h 1200"/>
                  <a:gd name="T20" fmla="*/ 321 w 2648"/>
                  <a:gd name="T21" fmla="*/ 941 h 1200"/>
                  <a:gd name="T22" fmla="*/ 359 w 2648"/>
                  <a:gd name="T23" fmla="*/ 903 h 1200"/>
                  <a:gd name="T24" fmla="*/ 390 w 2648"/>
                  <a:gd name="T25" fmla="*/ 876 h 1200"/>
                  <a:gd name="T26" fmla="*/ 421 w 2648"/>
                  <a:gd name="T27" fmla="*/ 856 h 1200"/>
                  <a:gd name="T28" fmla="*/ 464 w 2648"/>
                  <a:gd name="T29" fmla="*/ 833 h 1200"/>
                  <a:gd name="T30" fmla="*/ 521 w 2648"/>
                  <a:gd name="T31" fmla="*/ 810 h 1200"/>
                  <a:gd name="T32" fmla="*/ 603 w 2648"/>
                  <a:gd name="T33" fmla="*/ 798 h 1200"/>
                  <a:gd name="T34" fmla="*/ 699 w 2648"/>
                  <a:gd name="T35" fmla="*/ 795 h 1200"/>
                  <a:gd name="T36" fmla="*/ 780 w 2648"/>
                  <a:gd name="T37" fmla="*/ 798 h 1200"/>
                  <a:gd name="T38" fmla="*/ 830 w 2648"/>
                  <a:gd name="T39" fmla="*/ 802 h 1200"/>
                  <a:gd name="T40" fmla="*/ 842 w 2648"/>
                  <a:gd name="T41" fmla="*/ 802 h 1200"/>
                  <a:gd name="T42" fmla="*/ 884 w 2648"/>
                  <a:gd name="T43" fmla="*/ 802 h 1200"/>
                  <a:gd name="T44" fmla="*/ 950 w 2648"/>
                  <a:gd name="T45" fmla="*/ 802 h 1200"/>
                  <a:gd name="T46" fmla="*/ 1027 w 2648"/>
                  <a:gd name="T47" fmla="*/ 798 h 1200"/>
                  <a:gd name="T48" fmla="*/ 1100 w 2648"/>
                  <a:gd name="T49" fmla="*/ 787 h 1200"/>
                  <a:gd name="T50" fmla="*/ 1162 w 2648"/>
                  <a:gd name="T51" fmla="*/ 768 h 1200"/>
                  <a:gd name="T52" fmla="*/ 1209 w 2648"/>
                  <a:gd name="T53" fmla="*/ 752 h 1200"/>
                  <a:gd name="T54" fmla="*/ 1251 w 2648"/>
                  <a:gd name="T55" fmla="*/ 733 h 1200"/>
                  <a:gd name="T56" fmla="*/ 1286 w 2648"/>
                  <a:gd name="T57" fmla="*/ 706 h 1200"/>
                  <a:gd name="T58" fmla="*/ 1324 w 2648"/>
                  <a:gd name="T59" fmla="*/ 675 h 1200"/>
                  <a:gd name="T60" fmla="*/ 1382 w 2648"/>
                  <a:gd name="T61" fmla="*/ 602 h 1200"/>
                  <a:gd name="T62" fmla="*/ 1440 w 2648"/>
                  <a:gd name="T63" fmla="*/ 524 h 1200"/>
                  <a:gd name="T64" fmla="*/ 1479 w 2648"/>
                  <a:gd name="T65" fmla="*/ 474 h 1200"/>
                  <a:gd name="T66" fmla="*/ 1506 w 2648"/>
                  <a:gd name="T67" fmla="*/ 443 h 1200"/>
                  <a:gd name="T68" fmla="*/ 1529 w 2648"/>
                  <a:gd name="T69" fmla="*/ 424 h 1200"/>
                  <a:gd name="T70" fmla="*/ 1579 w 2648"/>
                  <a:gd name="T71" fmla="*/ 389 h 1200"/>
                  <a:gd name="T72" fmla="*/ 1660 w 2648"/>
                  <a:gd name="T73" fmla="*/ 355 h 1200"/>
                  <a:gd name="T74" fmla="*/ 1749 w 2648"/>
                  <a:gd name="T75" fmla="*/ 332 h 1200"/>
                  <a:gd name="T76" fmla="*/ 1826 w 2648"/>
                  <a:gd name="T77" fmla="*/ 320 h 1200"/>
                  <a:gd name="T78" fmla="*/ 1880 w 2648"/>
                  <a:gd name="T79" fmla="*/ 316 h 1200"/>
                  <a:gd name="T80" fmla="*/ 1938 w 2648"/>
                  <a:gd name="T81" fmla="*/ 308 h 1200"/>
                  <a:gd name="T82" fmla="*/ 2035 w 2648"/>
                  <a:gd name="T83" fmla="*/ 293 h 1200"/>
                  <a:gd name="T84" fmla="*/ 2135 w 2648"/>
                  <a:gd name="T85" fmla="*/ 266 h 1200"/>
                  <a:gd name="T86" fmla="*/ 2235 w 2648"/>
                  <a:gd name="T87" fmla="*/ 231 h 1200"/>
                  <a:gd name="T88" fmla="*/ 2328 w 2648"/>
                  <a:gd name="T89" fmla="*/ 189 h 1200"/>
                  <a:gd name="T90" fmla="*/ 2413 w 2648"/>
                  <a:gd name="T91" fmla="*/ 143 h 1200"/>
                  <a:gd name="T92" fmla="*/ 2490 w 2648"/>
                  <a:gd name="T93" fmla="*/ 96 h 1200"/>
                  <a:gd name="T94" fmla="*/ 2559 w 2648"/>
                  <a:gd name="T95" fmla="*/ 54 h 1200"/>
                  <a:gd name="T96" fmla="*/ 2614 w 2648"/>
                  <a:gd name="T97" fmla="*/ 19 h 1200"/>
                  <a:gd name="T98" fmla="*/ 2644 w 2648"/>
                  <a:gd name="T99" fmla="*/ 0 h 120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648"/>
                  <a:gd name="T151" fmla="*/ 0 h 1200"/>
                  <a:gd name="T152" fmla="*/ 2648 w 2648"/>
                  <a:gd name="T153" fmla="*/ 1200 h 120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648" h="1200">
                    <a:moveTo>
                      <a:pt x="0" y="1196"/>
                    </a:moveTo>
                    <a:lnTo>
                      <a:pt x="0" y="1200"/>
                    </a:lnTo>
                    <a:lnTo>
                      <a:pt x="8" y="1200"/>
                    </a:lnTo>
                    <a:lnTo>
                      <a:pt x="20" y="1200"/>
                    </a:lnTo>
                    <a:lnTo>
                      <a:pt x="31" y="1200"/>
                    </a:lnTo>
                    <a:lnTo>
                      <a:pt x="43" y="1196"/>
                    </a:lnTo>
                    <a:lnTo>
                      <a:pt x="58" y="1196"/>
                    </a:lnTo>
                    <a:lnTo>
                      <a:pt x="74" y="1192"/>
                    </a:lnTo>
                    <a:lnTo>
                      <a:pt x="93" y="1188"/>
                    </a:lnTo>
                    <a:lnTo>
                      <a:pt x="108" y="1180"/>
                    </a:lnTo>
                    <a:lnTo>
                      <a:pt x="120" y="1177"/>
                    </a:lnTo>
                    <a:lnTo>
                      <a:pt x="139" y="1161"/>
                    </a:lnTo>
                    <a:lnTo>
                      <a:pt x="159" y="1146"/>
                    </a:lnTo>
                    <a:lnTo>
                      <a:pt x="174" y="1126"/>
                    </a:lnTo>
                    <a:lnTo>
                      <a:pt x="193" y="1103"/>
                    </a:lnTo>
                    <a:lnTo>
                      <a:pt x="213" y="1080"/>
                    </a:lnTo>
                    <a:lnTo>
                      <a:pt x="228" y="1057"/>
                    </a:lnTo>
                    <a:lnTo>
                      <a:pt x="247" y="1030"/>
                    </a:lnTo>
                    <a:lnTo>
                      <a:pt x="263" y="1007"/>
                    </a:lnTo>
                    <a:lnTo>
                      <a:pt x="282" y="984"/>
                    </a:lnTo>
                    <a:lnTo>
                      <a:pt x="301" y="964"/>
                    </a:lnTo>
                    <a:lnTo>
                      <a:pt x="321" y="941"/>
                    </a:lnTo>
                    <a:lnTo>
                      <a:pt x="340" y="922"/>
                    </a:lnTo>
                    <a:lnTo>
                      <a:pt x="359" y="903"/>
                    </a:lnTo>
                    <a:lnTo>
                      <a:pt x="375" y="887"/>
                    </a:lnTo>
                    <a:lnTo>
                      <a:pt x="390" y="876"/>
                    </a:lnTo>
                    <a:lnTo>
                      <a:pt x="406" y="864"/>
                    </a:lnTo>
                    <a:lnTo>
                      <a:pt x="421" y="856"/>
                    </a:lnTo>
                    <a:lnTo>
                      <a:pt x="440" y="845"/>
                    </a:lnTo>
                    <a:lnTo>
                      <a:pt x="464" y="833"/>
                    </a:lnTo>
                    <a:lnTo>
                      <a:pt x="487" y="822"/>
                    </a:lnTo>
                    <a:lnTo>
                      <a:pt x="521" y="810"/>
                    </a:lnTo>
                    <a:lnTo>
                      <a:pt x="560" y="802"/>
                    </a:lnTo>
                    <a:lnTo>
                      <a:pt x="603" y="798"/>
                    </a:lnTo>
                    <a:lnTo>
                      <a:pt x="653" y="795"/>
                    </a:lnTo>
                    <a:lnTo>
                      <a:pt x="699" y="795"/>
                    </a:lnTo>
                    <a:lnTo>
                      <a:pt x="741" y="795"/>
                    </a:lnTo>
                    <a:lnTo>
                      <a:pt x="780" y="798"/>
                    </a:lnTo>
                    <a:lnTo>
                      <a:pt x="811" y="798"/>
                    </a:lnTo>
                    <a:lnTo>
                      <a:pt x="830" y="802"/>
                    </a:lnTo>
                    <a:lnTo>
                      <a:pt x="838" y="802"/>
                    </a:lnTo>
                    <a:lnTo>
                      <a:pt x="842" y="802"/>
                    </a:lnTo>
                    <a:lnTo>
                      <a:pt x="857" y="802"/>
                    </a:lnTo>
                    <a:lnTo>
                      <a:pt x="884" y="802"/>
                    </a:lnTo>
                    <a:lnTo>
                      <a:pt x="915" y="802"/>
                    </a:lnTo>
                    <a:lnTo>
                      <a:pt x="950" y="802"/>
                    </a:lnTo>
                    <a:lnTo>
                      <a:pt x="989" y="798"/>
                    </a:lnTo>
                    <a:lnTo>
                      <a:pt x="1027" y="798"/>
                    </a:lnTo>
                    <a:lnTo>
                      <a:pt x="1066" y="791"/>
                    </a:lnTo>
                    <a:lnTo>
                      <a:pt x="1100" y="787"/>
                    </a:lnTo>
                    <a:lnTo>
                      <a:pt x="1135" y="775"/>
                    </a:lnTo>
                    <a:lnTo>
                      <a:pt x="1162" y="768"/>
                    </a:lnTo>
                    <a:lnTo>
                      <a:pt x="1185" y="760"/>
                    </a:lnTo>
                    <a:lnTo>
                      <a:pt x="1209" y="752"/>
                    </a:lnTo>
                    <a:lnTo>
                      <a:pt x="1232" y="741"/>
                    </a:lnTo>
                    <a:lnTo>
                      <a:pt x="1251" y="733"/>
                    </a:lnTo>
                    <a:lnTo>
                      <a:pt x="1270" y="721"/>
                    </a:lnTo>
                    <a:lnTo>
                      <a:pt x="1286" y="706"/>
                    </a:lnTo>
                    <a:lnTo>
                      <a:pt x="1305" y="690"/>
                    </a:lnTo>
                    <a:lnTo>
                      <a:pt x="1324" y="675"/>
                    </a:lnTo>
                    <a:lnTo>
                      <a:pt x="1340" y="652"/>
                    </a:lnTo>
                    <a:lnTo>
                      <a:pt x="1382" y="602"/>
                    </a:lnTo>
                    <a:lnTo>
                      <a:pt x="1413" y="559"/>
                    </a:lnTo>
                    <a:lnTo>
                      <a:pt x="1440" y="524"/>
                    </a:lnTo>
                    <a:lnTo>
                      <a:pt x="1463" y="497"/>
                    </a:lnTo>
                    <a:lnTo>
                      <a:pt x="1479" y="474"/>
                    </a:lnTo>
                    <a:lnTo>
                      <a:pt x="1494" y="459"/>
                    </a:lnTo>
                    <a:lnTo>
                      <a:pt x="1506" y="443"/>
                    </a:lnTo>
                    <a:lnTo>
                      <a:pt x="1517" y="436"/>
                    </a:lnTo>
                    <a:lnTo>
                      <a:pt x="1529" y="424"/>
                    </a:lnTo>
                    <a:lnTo>
                      <a:pt x="1544" y="413"/>
                    </a:lnTo>
                    <a:lnTo>
                      <a:pt x="1579" y="389"/>
                    </a:lnTo>
                    <a:lnTo>
                      <a:pt x="1618" y="370"/>
                    </a:lnTo>
                    <a:lnTo>
                      <a:pt x="1660" y="355"/>
                    </a:lnTo>
                    <a:lnTo>
                      <a:pt x="1706" y="343"/>
                    </a:lnTo>
                    <a:lnTo>
                      <a:pt x="1749" y="332"/>
                    </a:lnTo>
                    <a:lnTo>
                      <a:pt x="1788" y="328"/>
                    </a:lnTo>
                    <a:lnTo>
                      <a:pt x="1826" y="320"/>
                    </a:lnTo>
                    <a:lnTo>
                      <a:pt x="1857" y="316"/>
                    </a:lnTo>
                    <a:lnTo>
                      <a:pt x="1880" y="316"/>
                    </a:lnTo>
                    <a:lnTo>
                      <a:pt x="1896" y="316"/>
                    </a:lnTo>
                    <a:lnTo>
                      <a:pt x="1938" y="308"/>
                    </a:lnTo>
                    <a:lnTo>
                      <a:pt x="1984" y="301"/>
                    </a:lnTo>
                    <a:lnTo>
                      <a:pt x="2035" y="293"/>
                    </a:lnTo>
                    <a:lnTo>
                      <a:pt x="2085" y="278"/>
                    </a:lnTo>
                    <a:lnTo>
                      <a:pt x="2135" y="266"/>
                    </a:lnTo>
                    <a:lnTo>
                      <a:pt x="2185" y="247"/>
                    </a:lnTo>
                    <a:lnTo>
                      <a:pt x="2235" y="231"/>
                    </a:lnTo>
                    <a:lnTo>
                      <a:pt x="2282" y="212"/>
                    </a:lnTo>
                    <a:lnTo>
                      <a:pt x="2328" y="189"/>
                    </a:lnTo>
                    <a:lnTo>
                      <a:pt x="2370" y="170"/>
                    </a:lnTo>
                    <a:lnTo>
                      <a:pt x="2413" y="143"/>
                    </a:lnTo>
                    <a:lnTo>
                      <a:pt x="2451" y="119"/>
                    </a:lnTo>
                    <a:lnTo>
                      <a:pt x="2490" y="96"/>
                    </a:lnTo>
                    <a:lnTo>
                      <a:pt x="2529" y="73"/>
                    </a:lnTo>
                    <a:lnTo>
                      <a:pt x="2559" y="54"/>
                    </a:lnTo>
                    <a:lnTo>
                      <a:pt x="2590" y="35"/>
                    </a:lnTo>
                    <a:lnTo>
                      <a:pt x="2614" y="19"/>
                    </a:lnTo>
                    <a:lnTo>
                      <a:pt x="2633" y="8"/>
                    </a:lnTo>
                    <a:lnTo>
                      <a:pt x="2644" y="0"/>
                    </a:lnTo>
                    <a:lnTo>
                      <a:pt x="2648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2" name="Freeform 30"/>
              <p:cNvSpPr>
                <a:spLocks/>
              </p:cNvSpPr>
              <p:nvPr/>
            </p:nvSpPr>
            <p:spPr bwMode="auto">
              <a:xfrm>
                <a:off x="1340" y="2282"/>
                <a:ext cx="2570" cy="818"/>
              </a:xfrm>
              <a:custGeom>
                <a:avLst/>
                <a:gdLst>
                  <a:gd name="T0" fmla="*/ 2570 w 2570"/>
                  <a:gd name="T1" fmla="*/ 818 h 818"/>
                  <a:gd name="T2" fmla="*/ 2547 w 2570"/>
                  <a:gd name="T3" fmla="*/ 803 h 818"/>
                  <a:gd name="T4" fmla="*/ 2501 w 2570"/>
                  <a:gd name="T5" fmla="*/ 772 h 818"/>
                  <a:gd name="T6" fmla="*/ 2447 w 2570"/>
                  <a:gd name="T7" fmla="*/ 737 h 818"/>
                  <a:gd name="T8" fmla="*/ 2385 w 2570"/>
                  <a:gd name="T9" fmla="*/ 695 h 818"/>
                  <a:gd name="T10" fmla="*/ 2300 w 2570"/>
                  <a:gd name="T11" fmla="*/ 645 h 818"/>
                  <a:gd name="T12" fmla="*/ 2196 w 2570"/>
                  <a:gd name="T13" fmla="*/ 602 h 818"/>
                  <a:gd name="T14" fmla="*/ 2088 w 2570"/>
                  <a:gd name="T15" fmla="*/ 575 h 818"/>
                  <a:gd name="T16" fmla="*/ 1991 w 2570"/>
                  <a:gd name="T17" fmla="*/ 560 h 818"/>
                  <a:gd name="T18" fmla="*/ 1926 w 2570"/>
                  <a:gd name="T19" fmla="*/ 552 h 818"/>
                  <a:gd name="T20" fmla="*/ 1899 w 2570"/>
                  <a:gd name="T21" fmla="*/ 552 h 818"/>
                  <a:gd name="T22" fmla="*/ 1841 w 2570"/>
                  <a:gd name="T23" fmla="*/ 548 h 818"/>
                  <a:gd name="T24" fmla="*/ 1748 w 2570"/>
                  <a:gd name="T25" fmla="*/ 541 h 818"/>
                  <a:gd name="T26" fmla="*/ 1648 w 2570"/>
                  <a:gd name="T27" fmla="*/ 525 h 818"/>
                  <a:gd name="T28" fmla="*/ 1559 w 2570"/>
                  <a:gd name="T29" fmla="*/ 506 h 818"/>
                  <a:gd name="T30" fmla="*/ 1501 w 2570"/>
                  <a:gd name="T31" fmla="*/ 475 h 818"/>
                  <a:gd name="T32" fmla="*/ 1455 w 2570"/>
                  <a:gd name="T33" fmla="*/ 436 h 818"/>
                  <a:gd name="T34" fmla="*/ 1416 w 2570"/>
                  <a:gd name="T35" fmla="*/ 394 h 818"/>
                  <a:gd name="T36" fmla="*/ 1385 w 2570"/>
                  <a:gd name="T37" fmla="*/ 344 h 818"/>
                  <a:gd name="T38" fmla="*/ 1354 w 2570"/>
                  <a:gd name="T39" fmla="*/ 286 h 818"/>
                  <a:gd name="T40" fmla="*/ 1327 w 2570"/>
                  <a:gd name="T41" fmla="*/ 236 h 818"/>
                  <a:gd name="T42" fmla="*/ 1300 w 2570"/>
                  <a:gd name="T43" fmla="*/ 193 h 818"/>
                  <a:gd name="T44" fmla="*/ 1269 w 2570"/>
                  <a:gd name="T45" fmla="*/ 151 h 818"/>
                  <a:gd name="T46" fmla="*/ 1235 w 2570"/>
                  <a:gd name="T47" fmla="*/ 108 h 818"/>
                  <a:gd name="T48" fmla="*/ 1192 w 2570"/>
                  <a:gd name="T49" fmla="*/ 74 h 818"/>
                  <a:gd name="T50" fmla="*/ 1150 w 2570"/>
                  <a:gd name="T51" fmla="*/ 47 h 818"/>
                  <a:gd name="T52" fmla="*/ 1100 w 2570"/>
                  <a:gd name="T53" fmla="*/ 27 h 818"/>
                  <a:gd name="T54" fmla="*/ 1038 w 2570"/>
                  <a:gd name="T55" fmla="*/ 12 h 818"/>
                  <a:gd name="T56" fmla="*/ 953 w 2570"/>
                  <a:gd name="T57" fmla="*/ 4 h 818"/>
                  <a:gd name="T58" fmla="*/ 833 w 2570"/>
                  <a:gd name="T59" fmla="*/ 0 h 818"/>
                  <a:gd name="T60" fmla="*/ 698 w 2570"/>
                  <a:gd name="T61" fmla="*/ 8 h 818"/>
                  <a:gd name="T62" fmla="*/ 606 w 2570"/>
                  <a:gd name="T63" fmla="*/ 24 h 818"/>
                  <a:gd name="T64" fmla="*/ 536 w 2570"/>
                  <a:gd name="T65" fmla="*/ 47 h 818"/>
                  <a:gd name="T66" fmla="*/ 486 w 2570"/>
                  <a:gd name="T67" fmla="*/ 78 h 818"/>
                  <a:gd name="T68" fmla="*/ 443 w 2570"/>
                  <a:gd name="T69" fmla="*/ 112 h 818"/>
                  <a:gd name="T70" fmla="*/ 405 w 2570"/>
                  <a:gd name="T71" fmla="*/ 147 h 818"/>
                  <a:gd name="T72" fmla="*/ 366 w 2570"/>
                  <a:gd name="T73" fmla="*/ 193 h 818"/>
                  <a:gd name="T74" fmla="*/ 320 w 2570"/>
                  <a:gd name="T75" fmla="*/ 244 h 818"/>
                  <a:gd name="T76" fmla="*/ 274 w 2570"/>
                  <a:gd name="T77" fmla="*/ 298 h 818"/>
                  <a:gd name="T78" fmla="*/ 227 w 2570"/>
                  <a:gd name="T79" fmla="*/ 344 h 818"/>
                  <a:gd name="T80" fmla="*/ 173 w 2570"/>
                  <a:gd name="T81" fmla="*/ 390 h 818"/>
                  <a:gd name="T82" fmla="*/ 111 w 2570"/>
                  <a:gd name="T83" fmla="*/ 433 h 818"/>
                  <a:gd name="T84" fmla="*/ 61 w 2570"/>
                  <a:gd name="T85" fmla="*/ 456 h 818"/>
                  <a:gd name="T86" fmla="*/ 23 w 2570"/>
                  <a:gd name="T87" fmla="*/ 471 h 818"/>
                  <a:gd name="T88" fmla="*/ 3 w 2570"/>
                  <a:gd name="T89" fmla="*/ 479 h 818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570"/>
                  <a:gd name="T136" fmla="*/ 0 h 818"/>
                  <a:gd name="T137" fmla="*/ 2570 w 2570"/>
                  <a:gd name="T138" fmla="*/ 818 h 818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570" h="818">
                    <a:moveTo>
                      <a:pt x="2570" y="818"/>
                    </a:moveTo>
                    <a:lnTo>
                      <a:pt x="2570" y="818"/>
                    </a:lnTo>
                    <a:lnTo>
                      <a:pt x="2562" y="815"/>
                    </a:lnTo>
                    <a:lnTo>
                      <a:pt x="2547" y="803"/>
                    </a:lnTo>
                    <a:lnTo>
                      <a:pt x="2528" y="791"/>
                    </a:lnTo>
                    <a:lnTo>
                      <a:pt x="2501" y="772"/>
                    </a:lnTo>
                    <a:lnTo>
                      <a:pt x="2474" y="757"/>
                    </a:lnTo>
                    <a:lnTo>
                      <a:pt x="2447" y="737"/>
                    </a:lnTo>
                    <a:lnTo>
                      <a:pt x="2416" y="714"/>
                    </a:lnTo>
                    <a:lnTo>
                      <a:pt x="2385" y="695"/>
                    </a:lnTo>
                    <a:lnTo>
                      <a:pt x="2350" y="676"/>
                    </a:lnTo>
                    <a:lnTo>
                      <a:pt x="2300" y="645"/>
                    </a:lnTo>
                    <a:lnTo>
                      <a:pt x="2250" y="622"/>
                    </a:lnTo>
                    <a:lnTo>
                      <a:pt x="2196" y="602"/>
                    </a:lnTo>
                    <a:lnTo>
                      <a:pt x="2138" y="587"/>
                    </a:lnTo>
                    <a:lnTo>
                      <a:pt x="2088" y="575"/>
                    </a:lnTo>
                    <a:lnTo>
                      <a:pt x="2038" y="568"/>
                    </a:lnTo>
                    <a:lnTo>
                      <a:pt x="1991" y="560"/>
                    </a:lnTo>
                    <a:lnTo>
                      <a:pt x="1953" y="556"/>
                    </a:lnTo>
                    <a:lnTo>
                      <a:pt x="1926" y="552"/>
                    </a:lnTo>
                    <a:lnTo>
                      <a:pt x="1906" y="552"/>
                    </a:lnTo>
                    <a:lnTo>
                      <a:pt x="1899" y="552"/>
                    </a:lnTo>
                    <a:lnTo>
                      <a:pt x="1875" y="552"/>
                    </a:lnTo>
                    <a:lnTo>
                      <a:pt x="1841" y="548"/>
                    </a:lnTo>
                    <a:lnTo>
                      <a:pt x="1798" y="544"/>
                    </a:lnTo>
                    <a:lnTo>
                      <a:pt x="1748" y="541"/>
                    </a:lnTo>
                    <a:lnTo>
                      <a:pt x="1698" y="533"/>
                    </a:lnTo>
                    <a:lnTo>
                      <a:pt x="1648" y="525"/>
                    </a:lnTo>
                    <a:lnTo>
                      <a:pt x="1601" y="517"/>
                    </a:lnTo>
                    <a:lnTo>
                      <a:pt x="1559" y="506"/>
                    </a:lnTo>
                    <a:lnTo>
                      <a:pt x="1524" y="490"/>
                    </a:lnTo>
                    <a:lnTo>
                      <a:pt x="1501" y="475"/>
                    </a:lnTo>
                    <a:lnTo>
                      <a:pt x="1474" y="460"/>
                    </a:lnTo>
                    <a:lnTo>
                      <a:pt x="1455" y="436"/>
                    </a:lnTo>
                    <a:lnTo>
                      <a:pt x="1435" y="417"/>
                    </a:lnTo>
                    <a:lnTo>
                      <a:pt x="1416" y="394"/>
                    </a:lnTo>
                    <a:lnTo>
                      <a:pt x="1401" y="367"/>
                    </a:lnTo>
                    <a:lnTo>
                      <a:pt x="1385" y="344"/>
                    </a:lnTo>
                    <a:lnTo>
                      <a:pt x="1370" y="313"/>
                    </a:lnTo>
                    <a:lnTo>
                      <a:pt x="1354" y="286"/>
                    </a:lnTo>
                    <a:lnTo>
                      <a:pt x="1339" y="255"/>
                    </a:lnTo>
                    <a:lnTo>
                      <a:pt x="1327" y="236"/>
                    </a:lnTo>
                    <a:lnTo>
                      <a:pt x="1316" y="217"/>
                    </a:lnTo>
                    <a:lnTo>
                      <a:pt x="1300" y="193"/>
                    </a:lnTo>
                    <a:lnTo>
                      <a:pt x="1285" y="174"/>
                    </a:lnTo>
                    <a:lnTo>
                      <a:pt x="1269" y="151"/>
                    </a:lnTo>
                    <a:lnTo>
                      <a:pt x="1250" y="132"/>
                    </a:lnTo>
                    <a:lnTo>
                      <a:pt x="1235" y="108"/>
                    </a:lnTo>
                    <a:lnTo>
                      <a:pt x="1212" y="89"/>
                    </a:lnTo>
                    <a:lnTo>
                      <a:pt x="1192" y="74"/>
                    </a:lnTo>
                    <a:lnTo>
                      <a:pt x="1173" y="62"/>
                    </a:lnTo>
                    <a:lnTo>
                      <a:pt x="1150" y="47"/>
                    </a:lnTo>
                    <a:lnTo>
                      <a:pt x="1127" y="39"/>
                    </a:lnTo>
                    <a:lnTo>
                      <a:pt x="1100" y="27"/>
                    </a:lnTo>
                    <a:lnTo>
                      <a:pt x="1073" y="20"/>
                    </a:lnTo>
                    <a:lnTo>
                      <a:pt x="1038" y="12"/>
                    </a:lnTo>
                    <a:lnTo>
                      <a:pt x="999" y="8"/>
                    </a:lnTo>
                    <a:lnTo>
                      <a:pt x="953" y="4"/>
                    </a:lnTo>
                    <a:lnTo>
                      <a:pt x="895" y="0"/>
                    </a:lnTo>
                    <a:lnTo>
                      <a:pt x="833" y="0"/>
                    </a:lnTo>
                    <a:lnTo>
                      <a:pt x="756" y="4"/>
                    </a:lnTo>
                    <a:lnTo>
                      <a:pt x="698" y="8"/>
                    </a:lnTo>
                    <a:lnTo>
                      <a:pt x="648" y="12"/>
                    </a:lnTo>
                    <a:lnTo>
                      <a:pt x="606" y="24"/>
                    </a:lnTo>
                    <a:lnTo>
                      <a:pt x="567" y="35"/>
                    </a:lnTo>
                    <a:lnTo>
                      <a:pt x="536" y="47"/>
                    </a:lnTo>
                    <a:lnTo>
                      <a:pt x="509" y="62"/>
                    </a:lnTo>
                    <a:lnTo>
                      <a:pt x="486" y="78"/>
                    </a:lnTo>
                    <a:lnTo>
                      <a:pt x="463" y="97"/>
                    </a:lnTo>
                    <a:lnTo>
                      <a:pt x="443" y="112"/>
                    </a:lnTo>
                    <a:lnTo>
                      <a:pt x="424" y="132"/>
                    </a:lnTo>
                    <a:lnTo>
                      <a:pt x="405" y="147"/>
                    </a:lnTo>
                    <a:lnTo>
                      <a:pt x="386" y="170"/>
                    </a:lnTo>
                    <a:lnTo>
                      <a:pt x="366" y="193"/>
                    </a:lnTo>
                    <a:lnTo>
                      <a:pt x="343" y="220"/>
                    </a:lnTo>
                    <a:lnTo>
                      <a:pt x="320" y="244"/>
                    </a:lnTo>
                    <a:lnTo>
                      <a:pt x="297" y="271"/>
                    </a:lnTo>
                    <a:lnTo>
                      <a:pt x="274" y="298"/>
                    </a:lnTo>
                    <a:lnTo>
                      <a:pt x="250" y="321"/>
                    </a:lnTo>
                    <a:lnTo>
                      <a:pt x="227" y="344"/>
                    </a:lnTo>
                    <a:lnTo>
                      <a:pt x="208" y="363"/>
                    </a:lnTo>
                    <a:lnTo>
                      <a:pt x="173" y="390"/>
                    </a:lnTo>
                    <a:lnTo>
                      <a:pt x="142" y="413"/>
                    </a:lnTo>
                    <a:lnTo>
                      <a:pt x="111" y="433"/>
                    </a:lnTo>
                    <a:lnTo>
                      <a:pt x="84" y="444"/>
                    </a:lnTo>
                    <a:lnTo>
                      <a:pt x="61" y="456"/>
                    </a:lnTo>
                    <a:lnTo>
                      <a:pt x="42" y="467"/>
                    </a:lnTo>
                    <a:lnTo>
                      <a:pt x="23" y="471"/>
                    </a:lnTo>
                    <a:lnTo>
                      <a:pt x="11" y="475"/>
                    </a:lnTo>
                    <a:lnTo>
                      <a:pt x="3" y="479"/>
                    </a:lnTo>
                    <a:lnTo>
                      <a:pt x="0" y="47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3" name="Freeform 31"/>
              <p:cNvSpPr>
                <a:spLocks/>
              </p:cNvSpPr>
              <p:nvPr/>
            </p:nvSpPr>
            <p:spPr bwMode="auto">
              <a:xfrm>
                <a:off x="3891" y="3081"/>
                <a:ext cx="81" cy="73"/>
              </a:xfrm>
              <a:custGeom>
                <a:avLst/>
                <a:gdLst>
                  <a:gd name="T0" fmla="*/ 0 w 81"/>
                  <a:gd name="T1" fmla="*/ 35 h 73"/>
                  <a:gd name="T2" fmla="*/ 81 w 81"/>
                  <a:gd name="T3" fmla="*/ 73 h 73"/>
                  <a:gd name="T4" fmla="*/ 31 w 81"/>
                  <a:gd name="T5" fmla="*/ 0 h 73"/>
                  <a:gd name="T6" fmla="*/ 0 w 81"/>
                  <a:gd name="T7" fmla="*/ 39 h 73"/>
                  <a:gd name="T8" fmla="*/ 0 w 81"/>
                  <a:gd name="T9" fmla="*/ 39 h 73"/>
                  <a:gd name="T10" fmla="*/ 0 w 81"/>
                  <a:gd name="T11" fmla="*/ 35 h 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73"/>
                  <a:gd name="T20" fmla="*/ 81 w 81"/>
                  <a:gd name="T21" fmla="*/ 73 h 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73">
                    <a:moveTo>
                      <a:pt x="0" y="35"/>
                    </a:moveTo>
                    <a:lnTo>
                      <a:pt x="81" y="73"/>
                    </a:lnTo>
                    <a:lnTo>
                      <a:pt x="31" y="0"/>
                    </a:lnTo>
                    <a:lnTo>
                      <a:pt x="0" y="3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4" name="Text Box 34"/>
            <p:cNvSpPr txBox="1">
              <a:spLocks noChangeArrowheads="1"/>
            </p:cNvSpPr>
            <p:nvPr/>
          </p:nvSpPr>
          <p:spPr bwMode="auto">
            <a:xfrm>
              <a:off x="1728" y="1728"/>
              <a:ext cx="3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流</a:t>
              </a:r>
              <a:r>
                <a:rPr lang="en-US" altLang="zh-CN" sz="1800" i="1"/>
                <a:t>1</a:t>
              </a:r>
            </a:p>
          </p:txBody>
        </p:sp>
        <p:sp>
          <p:nvSpPr>
            <p:cNvPr id="24585" name="Text Box 35"/>
            <p:cNvSpPr txBox="1">
              <a:spLocks noChangeArrowheads="1"/>
            </p:cNvSpPr>
            <p:nvPr/>
          </p:nvSpPr>
          <p:spPr bwMode="auto">
            <a:xfrm>
              <a:off x="1584" y="2304"/>
              <a:ext cx="3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流</a:t>
              </a:r>
              <a:r>
                <a:rPr lang="en-US" altLang="zh-CN" sz="1800" i="1"/>
                <a:t>2</a:t>
              </a:r>
            </a:p>
          </p:txBody>
        </p:sp>
        <p:sp>
          <p:nvSpPr>
            <p:cNvPr id="24586" name="Text Box 36"/>
            <p:cNvSpPr txBox="1">
              <a:spLocks noChangeArrowheads="1"/>
            </p:cNvSpPr>
            <p:nvPr/>
          </p:nvSpPr>
          <p:spPr bwMode="auto">
            <a:xfrm>
              <a:off x="1536" y="3264"/>
              <a:ext cx="3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流</a:t>
              </a:r>
              <a:r>
                <a:rPr lang="en-US" altLang="zh-CN" sz="1800" i="1"/>
                <a:t>3</a:t>
              </a:r>
            </a:p>
          </p:txBody>
        </p:sp>
      </p:grpSp>
      <p:sp>
        <p:nvSpPr>
          <p:cNvPr id="24582" name="AutoShape 3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077200" y="556260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路由器中面向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流分类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953000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TCP-friendly</a:t>
            </a:r>
            <a:r>
              <a:rPr lang="zh-CN" altLang="en-US" sz="2400" dirty="0" smtClean="0">
                <a:solidFill>
                  <a:srgbClr val="000000"/>
                </a:solidFill>
              </a:rPr>
              <a:t>流</a:t>
            </a: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采</a:t>
            </a:r>
            <a:r>
              <a:rPr lang="zh-CN" altLang="en-US" sz="2000" smtClean="0">
                <a:solidFill>
                  <a:srgbClr val="000000"/>
                </a:solidFill>
              </a:rPr>
              <a:t>用了</a:t>
            </a:r>
            <a:r>
              <a:rPr lang="en-US" altLang="zh-CN" sz="2000" smtClean="0">
                <a:solidFill>
                  <a:srgbClr val="000000"/>
                </a:solidFill>
              </a:rPr>
              <a:t>TCP</a:t>
            </a:r>
            <a:r>
              <a:rPr lang="zh-CN" altLang="en-US" sz="2000" dirty="0" smtClean="0">
                <a:solidFill>
                  <a:srgbClr val="000000"/>
                </a:solidFill>
              </a:rPr>
              <a:t>友好的拥塞控制机制的流，即同质或大体上在相似环境下按可比条件（丢包率、</a:t>
            </a:r>
            <a:r>
              <a:rPr lang="en-US" altLang="zh-CN" sz="2000" dirty="0" smtClean="0">
                <a:solidFill>
                  <a:srgbClr val="000000"/>
                </a:solidFill>
              </a:rPr>
              <a:t>RTT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MTU</a:t>
            </a:r>
            <a:r>
              <a:rPr lang="zh-CN" altLang="en-US" sz="2000" dirty="0" smtClean="0">
                <a:solidFill>
                  <a:srgbClr val="000000"/>
                </a:solidFill>
              </a:rPr>
              <a:t>）不会占用比</a:t>
            </a:r>
            <a:r>
              <a:rPr lang="en-US" altLang="zh-CN" sz="2000" dirty="0" smtClean="0">
                <a:solidFill>
                  <a:srgbClr val="000000"/>
                </a:solidFill>
              </a:rPr>
              <a:t>TCP</a:t>
            </a:r>
            <a:r>
              <a:rPr lang="zh-CN" altLang="en-US" sz="2000" dirty="0" smtClean="0">
                <a:solidFill>
                  <a:srgbClr val="000000"/>
                </a:solidFill>
              </a:rPr>
              <a:t>流更多带宽的流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非适应（</a:t>
            </a:r>
            <a:r>
              <a:rPr lang="en-US" altLang="zh-CN" sz="2400" dirty="0" smtClean="0">
                <a:solidFill>
                  <a:srgbClr val="000000"/>
                </a:solidFill>
              </a:rPr>
              <a:t>unresponsive</a:t>
            </a:r>
            <a:r>
              <a:rPr lang="zh-CN" altLang="en-US" sz="2400" dirty="0" smtClean="0">
                <a:solidFill>
                  <a:srgbClr val="000000"/>
                </a:solidFill>
              </a:rPr>
              <a:t>）流</a:t>
            </a:r>
          </a:p>
          <a:p>
            <a:pPr lvl="1"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不采用拥塞控制机制，不能对拥塞作出反应的流，如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许多多媒体应用和组播应用、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UDP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AH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</a:t>
            </a:r>
          </a:p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有适应性但非</a:t>
            </a:r>
            <a:r>
              <a:rPr lang="en-US" altLang="zh-CN" sz="2400" dirty="0" smtClean="0">
                <a:solidFill>
                  <a:srgbClr val="000000"/>
                </a:solidFill>
              </a:rPr>
              <a:t>TCP-friendly</a:t>
            </a:r>
            <a:r>
              <a:rPr lang="zh-CN" altLang="en-US" sz="2400" dirty="0" smtClean="0">
                <a:solidFill>
                  <a:srgbClr val="000000"/>
                </a:solidFill>
              </a:rPr>
              <a:t>流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使用拥塞控制算法，但非</a:t>
            </a:r>
            <a:r>
              <a:rPr lang="en-US" altLang="zh-CN" sz="2000" dirty="0" smtClean="0">
                <a:solidFill>
                  <a:srgbClr val="000000"/>
                </a:solidFill>
              </a:rPr>
              <a:t>TCP</a:t>
            </a:r>
            <a:r>
              <a:rPr lang="zh-CN" altLang="en-US" sz="2000" dirty="0" smtClean="0">
                <a:solidFill>
                  <a:srgbClr val="000000"/>
                </a:solidFill>
              </a:rPr>
              <a:t>友好。如</a:t>
            </a:r>
            <a:r>
              <a:rPr lang="zh-CN" altLang="en-US" sz="2400" dirty="0" smtClean="0">
                <a:solidFill>
                  <a:srgbClr val="000000"/>
                </a:solidFill>
              </a:rPr>
              <a:t>接收端驱动分层组播（</a:t>
            </a:r>
            <a:r>
              <a:rPr lang="en-US" altLang="zh-CN" sz="2400" dirty="0" smtClean="0">
                <a:solidFill>
                  <a:srgbClr val="000000"/>
                </a:solidFill>
              </a:rPr>
              <a:t>Receiver-driven Layered Multicast RLM</a:t>
            </a:r>
            <a:r>
              <a:rPr lang="zh-CN" altLang="en-US" sz="2400" dirty="0" smtClean="0">
                <a:solidFill>
                  <a:srgbClr val="000000"/>
                </a:solidFill>
              </a:rPr>
              <a:t>）采用的就是这种算法。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000000"/>
                </a:solidFill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</a:rPr>
              <a:t>non-TCP</a:t>
            </a:r>
            <a:r>
              <a:rPr lang="zh-CN" altLang="en-US" sz="2400" dirty="0" smtClean="0">
                <a:solidFill>
                  <a:srgbClr val="000000"/>
                </a:solidFill>
              </a:rPr>
              <a:t>的拥塞控制算法。如修改</a:t>
            </a:r>
            <a:r>
              <a:rPr lang="en-US" altLang="zh-CN" sz="2400" dirty="0" smtClean="0">
                <a:solidFill>
                  <a:srgbClr val="000000"/>
                </a:solidFill>
              </a:rPr>
              <a:t>TCP</a:t>
            </a:r>
            <a:r>
              <a:rPr lang="zh-CN" altLang="en-US" sz="2400" dirty="0" smtClean="0">
                <a:solidFill>
                  <a:srgbClr val="000000"/>
                </a:solidFill>
              </a:rPr>
              <a:t>，使窗口的初始值很大并且保持不变，即所谓的</a:t>
            </a:r>
            <a:r>
              <a:rPr lang="en-US" altLang="zh-CN" sz="2400" dirty="0" smtClean="0">
                <a:solidFill>
                  <a:srgbClr val="000000"/>
                </a:solidFill>
              </a:rPr>
              <a:t>"</a:t>
            </a:r>
            <a:r>
              <a:rPr lang="zh-CN" altLang="en-US" sz="2400" dirty="0" smtClean="0">
                <a:solidFill>
                  <a:srgbClr val="000000"/>
                </a:solidFill>
              </a:rPr>
              <a:t>快速</a:t>
            </a:r>
            <a:r>
              <a:rPr lang="en-US" altLang="zh-CN" sz="2400" dirty="0" smtClean="0">
                <a:solidFill>
                  <a:srgbClr val="000000"/>
                </a:solidFill>
              </a:rPr>
              <a:t>TCP"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r>
              <a:rPr lang="zh-CN" altLang="en-US" sz="2400" dirty="0" smtClean="0"/>
              <a:t>    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什么是拥塞控制？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有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种方法处理拥塞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拥塞避免（提前反应）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 smtClean="0"/>
              <a:t>在网络过载之前动作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拥塞控制（过后反应）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 smtClean="0"/>
              <a:t>在网络过载后动作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开环控制：主要在电路交换网络（</a:t>
            </a:r>
            <a:r>
              <a:rPr lang="en-US" altLang="zh-CN" sz="2800" dirty="0" smtClean="0"/>
              <a:t>GMPLS</a:t>
            </a:r>
            <a:r>
              <a:rPr lang="zh-CN" altLang="en-US" sz="2800" dirty="0" smtClean="0"/>
              <a:t>）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/>
              <a:t>闭环控制：主要用在包交换网路，通过反馈信息：全局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局部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隐式反馈控制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 smtClean="0"/>
              <a:t>端到端拥塞控制：如</a:t>
            </a:r>
            <a:r>
              <a:rPr lang="en-US" altLang="zh-CN" sz="2000" dirty="0" err="1" smtClean="0"/>
              <a:t>TCP:Tahoe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BSD</a:t>
            </a:r>
            <a:r>
              <a:rPr lang="zh-CN" altLang="en-US" sz="2000" dirty="0" smtClean="0"/>
              <a:t>网络</a:t>
            </a:r>
            <a:r>
              <a:rPr lang="en-US" altLang="zh-CN" sz="2000" dirty="0" smtClean="0"/>
              <a:t>1.0</a:t>
            </a:r>
            <a:r>
              <a:rPr lang="zh-CN" altLang="en-US" sz="2000" dirty="0" smtClean="0"/>
              <a:t>版）</a:t>
            </a:r>
            <a:r>
              <a:rPr lang="en-US" altLang="zh-CN" sz="2000" dirty="0" smtClean="0"/>
              <a:t>Reno(BSD</a:t>
            </a:r>
            <a:r>
              <a:rPr lang="zh-CN" altLang="en-US" sz="2000" dirty="0" smtClean="0"/>
              <a:t>网络</a:t>
            </a:r>
            <a:r>
              <a:rPr lang="en-US" altLang="zh-CN" sz="2000" dirty="0" smtClean="0"/>
              <a:t>2.0</a:t>
            </a:r>
            <a:r>
              <a:rPr lang="zh-CN" altLang="en-US" sz="2000" dirty="0" smtClean="0"/>
              <a:t>版：有快速恢复</a:t>
            </a:r>
            <a:r>
              <a:rPr lang="en-US" altLang="zh-CN" sz="2000" dirty="0" smtClean="0"/>
              <a:t>),Vegas.etc)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 smtClean="0"/>
              <a:t>显式反馈控制</a:t>
            </a:r>
          </a:p>
          <a:p>
            <a:pPr lvl="2">
              <a:lnSpc>
                <a:spcPct val="90000"/>
              </a:lnSpc>
              <a:defRPr/>
            </a:pPr>
            <a:r>
              <a:rPr lang="zh-CN" altLang="en-US" sz="2000" dirty="0" smtClean="0"/>
              <a:t>网络援助拥塞控制，如</a:t>
            </a:r>
            <a:r>
              <a:rPr lang="en-US" altLang="zh-CN" sz="2000" dirty="0" smtClean="0"/>
              <a:t>IBM </a:t>
            </a:r>
            <a:r>
              <a:rPr lang="en-US" altLang="zh-CN" sz="2000" dirty="0" err="1" smtClean="0"/>
              <a:t>SNA,DECbit,ATM</a:t>
            </a:r>
            <a:r>
              <a:rPr lang="en-US" altLang="zh-CN" sz="2000" dirty="0" smtClean="0"/>
              <a:t> ABR,ICMP source </a:t>
            </a:r>
            <a:r>
              <a:rPr lang="en-US" altLang="zh-CN" sz="2000" dirty="0" err="1" smtClean="0"/>
              <a:t>quench,RED,ECN</a:t>
            </a:r>
            <a:endParaRPr lang="en-US" altLang="zh-CN" sz="2000" dirty="0" smtClean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s">
  <a:themeElements>
    <a:clrScheme name="">
      <a:dk1>
        <a:srgbClr val="000000"/>
      </a:dk1>
      <a:lt1>
        <a:srgbClr val="F3FC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8FD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worlds">
      <a:majorFont>
        <a:latin typeface="幼圆"/>
        <a:ea typeface="幼圆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worl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7">
        <a:dk1>
          <a:srgbClr val="000000"/>
        </a:dk1>
        <a:lt1>
          <a:srgbClr val="CCFF99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E2FFCA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8">
        <a:dk1>
          <a:srgbClr val="000000"/>
        </a:dk1>
        <a:lt1>
          <a:srgbClr val="F4E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8F6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c:\powpnt4\template\sldshow\worlds.ppt</Template>
  <TotalTime>2145</TotalTime>
  <Pages>28</Pages>
  <Words>5056</Words>
  <Application>Microsoft Office PowerPoint</Application>
  <PresentationFormat>全屏显示(4:3)</PresentationFormat>
  <Paragraphs>504</Paragraphs>
  <Slides>60</Slides>
  <Notes>2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64" baseType="lpstr">
      <vt:lpstr>worlds</vt:lpstr>
      <vt:lpstr>公式</vt:lpstr>
      <vt:lpstr>位图图像</vt:lpstr>
      <vt:lpstr>Microsoft 公式 3.0</vt:lpstr>
      <vt:lpstr>Ch2:拥塞控制</vt:lpstr>
      <vt:lpstr>研究意义：Redhat 7版本对TCP调整</vt:lpstr>
      <vt:lpstr>2.1 拥塞控制相关基础</vt:lpstr>
      <vt:lpstr>幻灯片 4</vt:lpstr>
      <vt:lpstr>幻灯片 5</vt:lpstr>
      <vt:lpstr>什么是数据流</vt:lpstr>
      <vt:lpstr>多个流通过一组路由器</vt:lpstr>
      <vt:lpstr>路由器中面向TCP流分类</vt:lpstr>
      <vt:lpstr>什么是拥塞控制？</vt:lpstr>
      <vt:lpstr>拥控与流控的区别</vt:lpstr>
      <vt:lpstr>幻灯片 11</vt:lpstr>
      <vt:lpstr>影响拥塞的网络策略</vt:lpstr>
      <vt:lpstr>2.1.2 拥塞控制方法分类</vt:lpstr>
      <vt:lpstr>根据算法的实现位置分类</vt:lpstr>
      <vt:lpstr>源拥塞控制算法-TCP层 </vt:lpstr>
      <vt:lpstr>链路拥塞控制算法 </vt:lpstr>
      <vt:lpstr>幻灯片 17</vt:lpstr>
      <vt:lpstr>折中方案</vt:lpstr>
      <vt:lpstr>资源分配中的问题</vt:lpstr>
      <vt:lpstr>2.1.3 网络模型及特点</vt:lpstr>
      <vt:lpstr>I) 包交换网络中的拥塞</vt:lpstr>
      <vt:lpstr>拥塞控制不同于路由</vt:lpstr>
      <vt:lpstr> II) 无连接流</vt:lpstr>
      <vt:lpstr> III) 服务模式</vt:lpstr>
      <vt:lpstr>2.1.4  资源分配机制</vt:lpstr>
      <vt:lpstr>I) R/H为中心的分配</vt:lpstr>
      <vt:lpstr>II) 基于预留与基于反馈</vt:lpstr>
      <vt:lpstr>两种机制的比较</vt:lpstr>
      <vt:lpstr>III) 基于窗口与基于速率</vt:lpstr>
      <vt:lpstr>资源分配小结</vt:lpstr>
      <vt:lpstr>拥塞控制和资源分配是硬币之两面</vt:lpstr>
      <vt:lpstr>2.1.4 资源分配评价标准</vt:lpstr>
      <vt:lpstr>网络能力</vt:lpstr>
      <vt:lpstr>幻灯片 34</vt:lpstr>
      <vt:lpstr>目标是最大化吞吐/延迟比</vt:lpstr>
      <vt:lpstr>II 资源分配的公平性</vt:lpstr>
      <vt:lpstr>公平的定义</vt:lpstr>
      <vt:lpstr>Raj Jain 公平指数</vt:lpstr>
      <vt:lpstr>2.2 排队规则与流量整形</vt:lpstr>
      <vt:lpstr>2.2.1 FIFO</vt:lpstr>
      <vt:lpstr>幻灯片 41</vt:lpstr>
      <vt:lpstr>2.2.2 优先排队</vt:lpstr>
      <vt:lpstr>幻灯片 43</vt:lpstr>
      <vt:lpstr>优先排队策略的应用</vt:lpstr>
      <vt:lpstr>2.2.3 公平排队</vt:lpstr>
      <vt:lpstr>公平排队算法FQ</vt:lpstr>
      <vt:lpstr>幻灯片 47</vt:lpstr>
      <vt:lpstr>FQ机制</vt:lpstr>
      <vt:lpstr>幻灯片 49</vt:lpstr>
      <vt:lpstr>2个流公平排队之例</vt:lpstr>
      <vt:lpstr>公平排队2点注意</vt:lpstr>
      <vt:lpstr>2.2.4 加权公平排队WFQ</vt:lpstr>
      <vt:lpstr>幻灯片 53</vt:lpstr>
      <vt:lpstr>2.2.5 流量整形 （Traffic Shaping）</vt:lpstr>
      <vt:lpstr>幻灯片 55</vt:lpstr>
      <vt:lpstr>幻灯片 56</vt:lpstr>
      <vt:lpstr>2.2.6 令牌桶算法 （The Token Bucket Algorithm）</vt:lpstr>
      <vt:lpstr>幻灯片 58</vt:lpstr>
      <vt:lpstr>幻灯片 59</vt:lpstr>
      <vt:lpstr>问题分析与解答</vt:lpstr>
    </vt:vector>
  </TitlesOfParts>
  <Company>hust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Part7 拥塞控制和资源分配</dc:title>
  <dc:creator>ztli</dc:creator>
  <cp:lastModifiedBy>allion</cp:lastModifiedBy>
  <cp:revision>178</cp:revision>
  <cp:lastPrinted>1997-10-19T21:59:42Z</cp:lastPrinted>
  <dcterms:created xsi:type="dcterms:W3CDTF">2001-03-28T01:25:33Z</dcterms:created>
  <dcterms:modified xsi:type="dcterms:W3CDTF">2014-12-02T15:18:10Z</dcterms:modified>
</cp:coreProperties>
</file>