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 id="2147483757" r:id="rId2"/>
  </p:sldMasterIdLst>
  <p:notesMasterIdLst>
    <p:notesMasterId r:id="rId104"/>
  </p:notesMasterIdLst>
  <p:sldIdLst>
    <p:sldId id="256" r:id="rId3"/>
    <p:sldId id="573" r:id="rId4"/>
    <p:sldId id="532" r:id="rId5"/>
    <p:sldId id="489" r:id="rId6"/>
    <p:sldId id="571" r:id="rId7"/>
    <p:sldId id="572" r:id="rId8"/>
    <p:sldId id="368" r:id="rId9"/>
    <p:sldId id="554" r:id="rId10"/>
    <p:sldId id="555" r:id="rId11"/>
    <p:sldId id="556" r:id="rId12"/>
    <p:sldId id="558" r:id="rId13"/>
    <p:sldId id="559" r:id="rId14"/>
    <p:sldId id="583" r:id="rId15"/>
    <p:sldId id="587" r:id="rId16"/>
    <p:sldId id="487" r:id="rId17"/>
    <p:sldId id="488" r:id="rId18"/>
    <p:sldId id="560" r:id="rId19"/>
    <p:sldId id="511" r:id="rId20"/>
    <p:sldId id="482" r:id="rId21"/>
    <p:sldId id="512" r:id="rId22"/>
    <p:sldId id="529" r:id="rId23"/>
    <p:sldId id="513" r:id="rId24"/>
    <p:sldId id="525" r:id="rId25"/>
    <p:sldId id="526" r:id="rId26"/>
    <p:sldId id="527" r:id="rId27"/>
    <p:sldId id="370" r:id="rId28"/>
    <p:sldId id="380" r:id="rId29"/>
    <p:sldId id="382" r:id="rId30"/>
    <p:sldId id="387" r:id="rId31"/>
    <p:sldId id="496" r:id="rId32"/>
    <p:sldId id="562" r:id="rId33"/>
    <p:sldId id="396" r:id="rId34"/>
    <p:sldId id="492" r:id="rId35"/>
    <p:sldId id="495" r:id="rId36"/>
    <p:sldId id="575" r:id="rId37"/>
    <p:sldId id="516" r:id="rId38"/>
    <p:sldId id="517" r:id="rId39"/>
    <p:sldId id="519" r:id="rId40"/>
    <p:sldId id="520" r:id="rId41"/>
    <p:sldId id="523" r:id="rId42"/>
    <p:sldId id="524" r:id="rId43"/>
    <p:sldId id="530" r:id="rId44"/>
    <p:sldId id="576" r:id="rId45"/>
    <p:sldId id="497" r:id="rId46"/>
    <p:sldId id="502" r:id="rId47"/>
    <p:sldId id="564" r:id="rId48"/>
    <p:sldId id="585" r:id="rId49"/>
    <p:sldId id="399" r:id="rId50"/>
    <p:sldId id="405" r:id="rId51"/>
    <p:sldId id="584" r:id="rId52"/>
    <p:sldId id="401" r:id="rId53"/>
    <p:sldId id="402" r:id="rId54"/>
    <p:sldId id="403" r:id="rId55"/>
    <p:sldId id="409" r:id="rId56"/>
    <p:sldId id="580" r:id="rId57"/>
    <p:sldId id="416" r:id="rId58"/>
    <p:sldId id="417" r:id="rId59"/>
    <p:sldId id="419" r:id="rId60"/>
    <p:sldId id="422" r:id="rId61"/>
    <p:sldId id="424" r:id="rId62"/>
    <p:sldId id="428" r:id="rId63"/>
    <p:sldId id="430" r:id="rId64"/>
    <p:sldId id="431" r:id="rId65"/>
    <p:sldId id="434" r:id="rId66"/>
    <p:sldId id="436" r:id="rId67"/>
    <p:sldId id="438" r:id="rId68"/>
    <p:sldId id="440" r:id="rId69"/>
    <p:sldId id="442" r:id="rId70"/>
    <p:sldId id="443" r:id="rId71"/>
    <p:sldId id="567" r:id="rId72"/>
    <p:sldId id="582" r:id="rId73"/>
    <p:sldId id="579" r:id="rId74"/>
    <p:sldId id="449" r:id="rId75"/>
    <p:sldId id="450" r:id="rId76"/>
    <p:sldId id="454" r:id="rId77"/>
    <p:sldId id="455" r:id="rId78"/>
    <p:sldId id="456" r:id="rId79"/>
    <p:sldId id="458" r:id="rId80"/>
    <p:sldId id="581" r:id="rId81"/>
    <p:sldId id="473" r:id="rId82"/>
    <p:sldId id="475" r:id="rId83"/>
    <p:sldId id="546" r:id="rId84"/>
    <p:sldId id="541" r:id="rId85"/>
    <p:sldId id="477" r:id="rId86"/>
    <p:sldId id="551" r:id="rId87"/>
    <p:sldId id="478" r:id="rId88"/>
    <p:sldId id="565" r:id="rId89"/>
    <p:sldId id="533" r:id="rId90"/>
    <p:sldId id="534" r:id="rId91"/>
    <p:sldId id="547" r:id="rId92"/>
    <p:sldId id="552" r:id="rId93"/>
    <p:sldId id="566" r:id="rId94"/>
    <p:sldId id="574" r:id="rId95"/>
    <p:sldId id="535" r:id="rId96"/>
    <p:sldId id="568" r:id="rId97"/>
    <p:sldId id="569" r:id="rId98"/>
    <p:sldId id="536" r:id="rId99"/>
    <p:sldId id="537" r:id="rId100"/>
    <p:sldId id="538" r:id="rId101"/>
    <p:sldId id="540" r:id="rId102"/>
    <p:sldId id="570"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9663" autoAdjust="0"/>
  </p:normalViewPr>
  <p:slideViewPr>
    <p:cSldViewPr snapToGrid="0">
      <p:cViewPr varScale="1">
        <p:scale>
          <a:sx n="97" d="100"/>
          <a:sy n="97" d="100"/>
        </p:scale>
        <p:origin x="14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AD0D61-A772-4531-89D2-CF005DD48E22}" type="datetimeFigureOut">
              <a:rPr lang="zh-CN" altLang="en-US" smtClean="0"/>
              <a:t>2022/11/12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7EF7E-C194-4A1F-B49E-DFB8273ED755}" type="slidenum">
              <a:rPr lang="zh-CN" altLang="en-US" smtClean="0"/>
              <a:t>‹#›</a:t>
            </a:fld>
            <a:endParaRPr lang="zh-CN" altLang="en-US"/>
          </a:p>
        </p:txBody>
      </p:sp>
    </p:spTree>
    <p:extLst>
      <p:ext uri="{BB962C8B-B14F-4D97-AF65-F5344CB8AC3E}">
        <p14:creationId xmlns:p14="http://schemas.microsoft.com/office/powerpoint/2010/main" val="4023049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凭借一句话获得图灵奖的</a:t>
            </a:r>
            <a:r>
              <a:rPr lang="en-US" altLang="zh-CN" dirty="0"/>
              <a:t>Pascal</a:t>
            </a:r>
            <a:r>
              <a:rPr lang="zh-CN" altLang="en-US" dirty="0"/>
              <a:t>之父</a:t>
            </a:r>
            <a:r>
              <a:rPr lang="en-US" altLang="zh-CN" dirty="0"/>
              <a:t>——Nicklaus Wirth</a:t>
            </a:r>
            <a:r>
              <a:rPr lang="zh-CN" altLang="en-US" dirty="0"/>
              <a:t>，让他获得图灵奖的这句话就是他提出的著名公式：“算法</a:t>
            </a:r>
            <a:r>
              <a:rPr lang="en-US" altLang="zh-CN" dirty="0"/>
              <a:t>+</a:t>
            </a:r>
            <a:r>
              <a:rPr lang="zh-CN" altLang="en-US" dirty="0"/>
              <a:t>数据结构</a:t>
            </a:r>
            <a:r>
              <a:rPr lang="en-US" altLang="zh-CN" dirty="0"/>
              <a:t>=</a:t>
            </a:r>
            <a:r>
              <a:rPr lang="zh-CN" altLang="en-US" dirty="0"/>
              <a:t>程序”</a:t>
            </a:r>
            <a:endParaRPr lang="en-US" altLang="zh-CN" dirty="0"/>
          </a:p>
          <a:p>
            <a:endParaRPr lang="en-US" altLang="zh-CN" dirty="0"/>
          </a:p>
          <a:p>
            <a:r>
              <a:rPr lang="en-US" altLang="zh-CN" sz="1200" b="0" i="0" kern="1200" dirty="0">
                <a:solidFill>
                  <a:schemeClr val="tx1"/>
                </a:solidFill>
                <a:effectLst/>
                <a:latin typeface="Comic Sans MS" pitchFamily="66" charset="0"/>
                <a:ea typeface="宋体" pitchFamily="2" charset="-122"/>
                <a:cs typeface="+mn-cs"/>
              </a:rPr>
              <a:t>Nicklaus Wirth</a:t>
            </a:r>
            <a:r>
              <a:rPr lang="zh-CN" altLang="en-US" sz="1200" b="0" i="0" kern="1200" dirty="0">
                <a:solidFill>
                  <a:schemeClr val="tx1"/>
                </a:solidFill>
                <a:effectLst/>
                <a:latin typeface="Comic Sans MS" pitchFamily="66" charset="0"/>
                <a:ea typeface="宋体" pitchFamily="2" charset="-122"/>
                <a:cs typeface="+mn-cs"/>
              </a:rPr>
              <a:t>，</a:t>
            </a:r>
            <a:r>
              <a:rPr lang="en-US" altLang="zh-CN" sz="1200" b="0" i="0" kern="1200" dirty="0">
                <a:solidFill>
                  <a:schemeClr val="tx1"/>
                </a:solidFill>
                <a:effectLst/>
                <a:latin typeface="Comic Sans MS" pitchFamily="66" charset="0"/>
                <a:ea typeface="宋体" pitchFamily="2" charset="-122"/>
                <a:cs typeface="+mn-cs"/>
              </a:rPr>
              <a:t>1934</a:t>
            </a:r>
            <a:r>
              <a:rPr lang="zh-CN" altLang="en-US" sz="1200" b="0" i="0" kern="1200" dirty="0">
                <a:solidFill>
                  <a:schemeClr val="tx1"/>
                </a:solidFill>
                <a:effectLst/>
                <a:latin typeface="Comic Sans MS" pitchFamily="66" charset="0"/>
                <a:ea typeface="宋体" pitchFamily="2" charset="-122"/>
                <a:cs typeface="+mn-cs"/>
              </a:rPr>
              <a:t>年出生于瑞士，</a:t>
            </a:r>
            <a:r>
              <a:rPr lang="en-US" altLang="zh-CN" sz="1200" b="0" i="0" kern="1200" dirty="0">
                <a:solidFill>
                  <a:schemeClr val="tx1"/>
                </a:solidFill>
                <a:effectLst/>
                <a:latin typeface="Comic Sans MS" pitchFamily="66" charset="0"/>
                <a:ea typeface="宋体" pitchFamily="2" charset="-122"/>
                <a:cs typeface="+mn-cs"/>
              </a:rPr>
              <a:t>1963</a:t>
            </a:r>
            <a:r>
              <a:rPr lang="zh-CN" altLang="en-US" sz="1200" b="0" i="0" kern="1200" dirty="0">
                <a:solidFill>
                  <a:schemeClr val="tx1"/>
                </a:solidFill>
                <a:effectLst/>
                <a:latin typeface="Comic Sans MS" pitchFamily="66" charset="0"/>
                <a:ea typeface="宋体" pitchFamily="2" charset="-122"/>
                <a:cs typeface="+mn-cs"/>
              </a:rPr>
              <a:t>年在加州大学伯克利分校取得博士学位。取得博士学位后直接被以高门槛著称的斯坦福大学聘到刚成立的计算机科学系工作。在斯坦福大学成功的开发出</a:t>
            </a:r>
            <a:r>
              <a:rPr lang="en-US" altLang="zh-CN" sz="1200" b="0" i="0" kern="1200" dirty="0">
                <a:solidFill>
                  <a:schemeClr val="tx1"/>
                </a:solidFill>
                <a:effectLst/>
                <a:latin typeface="Comic Sans MS" pitchFamily="66" charset="0"/>
                <a:ea typeface="宋体" pitchFamily="2" charset="-122"/>
                <a:cs typeface="+mn-cs"/>
              </a:rPr>
              <a:t>Algol W</a:t>
            </a:r>
            <a:r>
              <a:rPr lang="zh-CN" altLang="en-US" sz="1200" b="0" i="0" kern="1200" dirty="0">
                <a:solidFill>
                  <a:schemeClr val="tx1"/>
                </a:solidFill>
                <a:effectLst/>
                <a:latin typeface="Comic Sans MS" pitchFamily="66" charset="0"/>
                <a:ea typeface="宋体" pitchFamily="2" charset="-122"/>
                <a:cs typeface="+mn-cs"/>
              </a:rPr>
              <a:t>以及</a:t>
            </a:r>
            <a:r>
              <a:rPr lang="en-US" altLang="zh-CN" sz="1200" b="0" i="0" kern="1200" dirty="0">
                <a:solidFill>
                  <a:schemeClr val="tx1"/>
                </a:solidFill>
                <a:effectLst/>
                <a:latin typeface="Comic Sans MS" pitchFamily="66" charset="0"/>
                <a:ea typeface="宋体" pitchFamily="2" charset="-122"/>
                <a:cs typeface="+mn-cs"/>
              </a:rPr>
              <a:t>PL360</a:t>
            </a:r>
            <a:r>
              <a:rPr lang="zh-CN" altLang="en-US" sz="1200" b="0" i="0" kern="1200" dirty="0">
                <a:solidFill>
                  <a:schemeClr val="tx1"/>
                </a:solidFill>
                <a:effectLst/>
                <a:latin typeface="Comic Sans MS" pitchFamily="66" charset="0"/>
                <a:ea typeface="宋体" pitchFamily="2" charset="-122"/>
                <a:cs typeface="+mn-cs"/>
              </a:rPr>
              <a:t>后，爱国心极强的</a:t>
            </a:r>
            <a:r>
              <a:rPr lang="en-US" altLang="zh-CN" sz="1200" b="0" i="0" kern="1200" dirty="0">
                <a:solidFill>
                  <a:schemeClr val="tx1"/>
                </a:solidFill>
                <a:effectLst/>
                <a:latin typeface="Comic Sans MS" pitchFamily="66" charset="0"/>
                <a:ea typeface="宋体" pitchFamily="2" charset="-122"/>
                <a:cs typeface="+mn-cs"/>
              </a:rPr>
              <a:t>Nicklaus Wirth</a:t>
            </a:r>
            <a:r>
              <a:rPr lang="zh-CN" altLang="en-US" sz="1200" b="0" i="0" kern="1200" dirty="0">
                <a:solidFill>
                  <a:schemeClr val="tx1"/>
                </a:solidFill>
                <a:effectLst/>
                <a:latin typeface="Comic Sans MS" pitchFamily="66" charset="0"/>
                <a:ea typeface="宋体" pitchFamily="2" charset="-122"/>
                <a:cs typeface="+mn-cs"/>
              </a:rPr>
              <a:t>于</a:t>
            </a:r>
            <a:r>
              <a:rPr lang="en-US" altLang="zh-CN" sz="1200" b="0" i="0" kern="1200" dirty="0">
                <a:solidFill>
                  <a:schemeClr val="tx1"/>
                </a:solidFill>
                <a:effectLst/>
                <a:latin typeface="Comic Sans MS" pitchFamily="66" charset="0"/>
                <a:ea typeface="宋体" pitchFamily="2" charset="-122"/>
                <a:cs typeface="+mn-cs"/>
              </a:rPr>
              <a:t>1967</a:t>
            </a:r>
            <a:r>
              <a:rPr lang="zh-CN" altLang="en-US" sz="1200" b="0" i="0" kern="1200" dirty="0">
                <a:solidFill>
                  <a:schemeClr val="tx1"/>
                </a:solidFill>
                <a:effectLst/>
                <a:latin typeface="Comic Sans MS" pitchFamily="66" charset="0"/>
                <a:ea typeface="宋体" pitchFamily="2" charset="-122"/>
                <a:cs typeface="+mn-cs"/>
              </a:rPr>
              <a:t>年回到祖国瑞士，第二年在他的母校苏黎世工学院他创建与实现了</a:t>
            </a:r>
            <a:r>
              <a:rPr lang="en-US" altLang="zh-CN" sz="1200" b="0" i="0" kern="1200" dirty="0">
                <a:solidFill>
                  <a:schemeClr val="tx1"/>
                </a:solidFill>
                <a:effectLst/>
                <a:latin typeface="Comic Sans MS" pitchFamily="66" charset="0"/>
                <a:ea typeface="宋体" pitchFamily="2" charset="-122"/>
                <a:cs typeface="+mn-cs"/>
              </a:rPr>
              <a:t>Pascal</a:t>
            </a:r>
            <a:r>
              <a:rPr lang="zh-CN" altLang="en-US" sz="1200" b="0" i="0" kern="1200" dirty="0">
                <a:solidFill>
                  <a:schemeClr val="tx1"/>
                </a:solidFill>
                <a:effectLst/>
                <a:latin typeface="Comic Sans MS" pitchFamily="66" charset="0"/>
                <a:ea typeface="宋体" pitchFamily="2" charset="-122"/>
                <a:cs typeface="+mn-cs"/>
              </a:rPr>
              <a:t>语言</a:t>
            </a:r>
            <a:r>
              <a:rPr lang="en-US" altLang="zh-CN" sz="1200" b="0" i="0" kern="1200" dirty="0">
                <a:solidFill>
                  <a:schemeClr val="tx1"/>
                </a:solidFill>
                <a:effectLst/>
                <a:latin typeface="Comic Sans MS" pitchFamily="66" charset="0"/>
                <a:ea typeface="宋体" pitchFamily="2" charset="-122"/>
                <a:cs typeface="+mn-cs"/>
              </a:rPr>
              <a:t>——</a:t>
            </a:r>
            <a:r>
              <a:rPr lang="zh-CN" altLang="en-US" sz="1200" b="0" i="0" kern="1200" dirty="0">
                <a:solidFill>
                  <a:schemeClr val="tx1"/>
                </a:solidFill>
                <a:effectLst/>
                <a:latin typeface="Comic Sans MS" pitchFamily="66" charset="0"/>
                <a:ea typeface="宋体" pitchFamily="2" charset="-122"/>
                <a:cs typeface="+mn-cs"/>
              </a:rPr>
              <a:t>当时世界上最受欢迎的语言之一。</a:t>
            </a:r>
            <a:endParaRPr lang="zh-CN" altLang="en-US" dirty="0"/>
          </a:p>
        </p:txBody>
      </p:sp>
      <p:sp>
        <p:nvSpPr>
          <p:cNvPr id="4" name="灯片编号占位符 3"/>
          <p:cNvSpPr>
            <a:spLocks noGrp="1"/>
          </p:cNvSpPr>
          <p:nvPr>
            <p:ph type="sldNum" sz="quarter" idx="10"/>
          </p:nvPr>
        </p:nvSpPr>
        <p:spPr/>
        <p:txBody>
          <a:bodyPr/>
          <a:lstStyle/>
          <a:p>
            <a:fld id="{215627AA-8BC9-40D8-B972-E2384EEF7C1C}" type="slidenum">
              <a:rPr lang="zh-CN" altLang="en-US" smtClean="0"/>
              <a:pPr/>
              <a:t>3</a:t>
            </a:fld>
            <a:endParaRPr lang="en-US" altLang="zh-CN"/>
          </a:p>
        </p:txBody>
      </p:sp>
    </p:spTree>
    <p:extLst>
      <p:ext uri="{BB962C8B-B14F-4D97-AF65-F5344CB8AC3E}">
        <p14:creationId xmlns:p14="http://schemas.microsoft.com/office/powerpoint/2010/main" val="3912204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9C5266-F3F1-4B94-A6AB-7ED8FA8AA262}" type="slidenum">
              <a:rPr lang="en-US" altLang="en-US"/>
              <a:pPr/>
              <a:t>23</a:t>
            </a:fld>
            <a:endParaRPr lang="en-US" altLang="en-US"/>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B430E3-0B2B-44C9-8F55-759ED58D0B58}" type="slidenum">
              <a:rPr lang="en-US" altLang="en-US"/>
              <a:pPr/>
              <a:t>24</a:t>
            </a:fld>
            <a:endParaRPr lang="en-US" altLang="en-US"/>
          </a:p>
        </p:txBody>
      </p:sp>
      <p:sp>
        <p:nvSpPr>
          <p:cNvPr id="765954" name="Rectangle 2"/>
          <p:cNvSpPr>
            <a:spLocks noGrp="1" noRot="1" noChangeAspect="1" noChangeArrowheads="1" noTextEdit="1"/>
          </p:cNvSpPr>
          <p:nvPr>
            <p:ph type="sldImg"/>
          </p:nvPr>
        </p:nvSpPr>
        <p:spPr>
          <a:ln/>
        </p:spPr>
      </p:sp>
      <p:sp>
        <p:nvSpPr>
          <p:cNvPr id="7659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A6C2A3-66F5-483A-8C51-3598F2309780}" type="slidenum">
              <a:rPr lang="en-US" altLang="en-US"/>
              <a:pPr/>
              <a:t>25</a:t>
            </a:fld>
            <a:endParaRPr lang="en-US" altLang="en-US"/>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altLang="en-US" sz="1200" b="1" dirty="0">
                <a:solidFill>
                  <a:schemeClr val="tx1"/>
                </a:solidFill>
                <a:cs typeface="Arial" pitchFamily="34" charset="0"/>
              </a:rPr>
              <a:t>// i less than the number of vertices</a:t>
            </a:r>
            <a:r>
              <a:rPr lang="fr-FR" altLang="en-US" sz="1200" b="1" baseline="0" dirty="0">
                <a:solidFill>
                  <a:schemeClr val="tx1"/>
                </a:solidFill>
                <a:cs typeface="Arial" pitchFamily="34" charset="0"/>
              </a:rPr>
              <a:t> in a tree level</a:t>
            </a:r>
            <a:endParaRPr lang="fr-FR" altLang="en-US" sz="1200" b="1" dirty="0">
              <a:solidFill>
                <a:schemeClr val="tx1"/>
              </a:solidFill>
              <a:cs typeface="Arial" pitchFamily="34" charset="0"/>
            </a:endParaRPr>
          </a:p>
          <a:p>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5627AA-8BC9-40D8-B972-E2384EEF7C1C}" type="slidenum">
              <a:rPr lang="zh-CN" altLang="en-US" smtClean="0"/>
              <a:pPr/>
              <a:t>29</a:t>
            </a:fld>
            <a:endParaRPr lang="en-US" altLang="zh-CN"/>
          </a:p>
        </p:txBody>
      </p:sp>
    </p:spTree>
    <p:extLst>
      <p:ext uri="{BB962C8B-B14F-4D97-AF65-F5344CB8AC3E}">
        <p14:creationId xmlns:p14="http://schemas.microsoft.com/office/powerpoint/2010/main" val="235011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第一条消息：</a:t>
            </a:r>
            <a:r>
              <a:rPr lang="en-US" altLang="zh-CN" dirty="0" err="1"/>
              <a:t>o+L+o</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第二条消息：</a:t>
            </a:r>
            <a:r>
              <a:rPr lang="en-US" altLang="zh-CN" dirty="0" err="1"/>
              <a:t>g+o+L+o</a:t>
            </a:r>
            <a:endParaRPr lang="zh-CN" altLang="en-US" dirty="0"/>
          </a:p>
          <a:p>
            <a:r>
              <a:rPr lang="en-US" altLang="zh-CN" dirty="0"/>
              <a:t>…</a:t>
            </a:r>
          </a:p>
          <a:p>
            <a:r>
              <a:rPr lang="zh-CN" altLang="en-US" dirty="0"/>
              <a:t>第</a:t>
            </a:r>
            <a:r>
              <a:rPr lang="en-US" altLang="zh-CN" dirty="0" err="1"/>
              <a:t>i</a:t>
            </a:r>
            <a:r>
              <a:rPr lang="zh-CN" altLang="en-US" dirty="0"/>
              <a:t>条消息：</a:t>
            </a:r>
            <a:r>
              <a:rPr lang="en-US" altLang="zh-CN" dirty="0"/>
              <a:t>g(i-1)+</a:t>
            </a:r>
            <a:r>
              <a:rPr lang="en-US" altLang="zh-CN" dirty="0" err="1"/>
              <a:t>o+L+o</a:t>
            </a:r>
            <a:endParaRPr lang="zh-CN" altLang="en-US" dirty="0"/>
          </a:p>
        </p:txBody>
      </p:sp>
      <p:sp>
        <p:nvSpPr>
          <p:cNvPr id="4" name="灯片编号占位符 3"/>
          <p:cNvSpPr>
            <a:spLocks noGrp="1"/>
          </p:cNvSpPr>
          <p:nvPr>
            <p:ph type="sldNum" sz="quarter" idx="10"/>
          </p:nvPr>
        </p:nvSpPr>
        <p:spPr/>
        <p:txBody>
          <a:bodyPr/>
          <a:lstStyle/>
          <a:p>
            <a:fld id="{215627AA-8BC9-40D8-B972-E2384EEF7C1C}" type="slidenum">
              <a:rPr lang="zh-CN" altLang="en-US" smtClean="0"/>
              <a:pPr/>
              <a:t>30</a:t>
            </a:fld>
            <a:endParaRPr lang="en-US" altLang="zh-CN"/>
          </a:p>
        </p:txBody>
      </p:sp>
    </p:spTree>
    <p:extLst>
      <p:ext uri="{BB962C8B-B14F-4D97-AF65-F5344CB8AC3E}">
        <p14:creationId xmlns:p14="http://schemas.microsoft.com/office/powerpoint/2010/main" val="729561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2"/>
            <a:r>
              <a:rPr lang="en-US" altLang="en-US" sz="1600">
                <a:solidFill>
                  <a:srgbClr val="7F7F7F"/>
                </a:solidFill>
                <a:ea typeface="ＭＳ Ｐゴシック" pitchFamily="34" charset="-128"/>
              </a:rPr>
              <a:t>A superstep acts as a global synchronization barrier</a:t>
            </a:r>
          </a:p>
          <a:p>
            <a:endParaRPr lang="en-US" altLang="en-US">
              <a:ea typeface="ＭＳ Ｐゴシック" pitchFamily="34" charset="-128"/>
            </a:endParaRP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50466F2-4F6B-402B-82D6-4B3832701177}" type="slidenum">
              <a:rPr lang="en-US" altLang="en-US"/>
              <a:pPr eaLnBrk="1" hangingPunct="1"/>
              <a:t>38</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itchFamily="34" charset="-128"/>
            </a:endParaRP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D4F16FB-6DAC-4B24-8A26-4D56684F32B4}" type="slidenum">
              <a:rPr lang="en-US" altLang="en-US"/>
              <a:pPr eaLnBrk="1" hangingPunct="1"/>
              <a:t>39</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a:solidFill>
                  <a:schemeClr val="tx1"/>
                </a:solidFill>
                <a:effectLst/>
                <a:latin typeface="Comic Sans MS" pitchFamily="66" charset="0"/>
                <a:ea typeface="宋体" pitchFamily="2" charset="-122"/>
                <a:cs typeface="+mn-cs"/>
              </a:rPr>
              <a:t>C++ </a:t>
            </a:r>
            <a:r>
              <a:rPr lang="zh-CN" altLang="en-US" sz="1200" b="0" i="0" kern="1200" dirty="0">
                <a:solidFill>
                  <a:schemeClr val="tx1"/>
                </a:solidFill>
                <a:effectLst/>
                <a:latin typeface="Comic Sans MS" pitchFamily="66" charset="0"/>
                <a:ea typeface="宋体" pitchFamily="2" charset="-122"/>
                <a:cs typeface="+mn-cs"/>
              </a:rPr>
              <a:t>中类模板的写法如下：</a:t>
            </a:r>
            <a:endParaRPr lang="en-US" altLang="zh-CN" sz="1200" b="0" i="0" kern="1200" dirty="0">
              <a:solidFill>
                <a:schemeClr val="tx1"/>
              </a:solidFill>
              <a:effectLst/>
              <a:latin typeface="Comic Sans MS" pitchFamily="66" charset="0"/>
              <a:ea typeface="宋体"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a:solidFill>
                  <a:schemeClr val="tx1"/>
                </a:solidFill>
                <a:effectLst/>
                <a:latin typeface="Comic Sans MS" pitchFamily="66" charset="0"/>
                <a:ea typeface="宋体" pitchFamily="2" charset="-122"/>
                <a:cs typeface="+mn-cs"/>
              </a:rPr>
              <a:t>template &lt;</a:t>
            </a:r>
            <a:r>
              <a:rPr lang="en-US" altLang="zh-CN" sz="1200" b="0" i="0" kern="1200" dirty="0" err="1">
                <a:solidFill>
                  <a:schemeClr val="tx1"/>
                </a:solidFill>
                <a:effectLst/>
                <a:latin typeface="Comic Sans MS" pitchFamily="66" charset="0"/>
                <a:ea typeface="宋体" pitchFamily="2" charset="-122"/>
                <a:cs typeface="+mn-cs"/>
              </a:rPr>
              <a:t>typename</a:t>
            </a:r>
            <a:r>
              <a:rPr lang="en-US" altLang="zh-CN" sz="1200" b="0" i="0" kern="1200" dirty="0">
                <a:solidFill>
                  <a:schemeClr val="tx1"/>
                </a:solidFill>
                <a:effectLst/>
                <a:latin typeface="Comic Sans MS" pitchFamily="66" charset="0"/>
                <a:ea typeface="宋体" pitchFamily="2" charset="-122"/>
                <a:cs typeface="+mn-cs"/>
              </a:rPr>
              <a:t> </a:t>
            </a:r>
            <a:r>
              <a:rPr lang="zh-CN" altLang="en-US" sz="1200" b="0" i="0" kern="1200" dirty="0">
                <a:solidFill>
                  <a:schemeClr val="tx1"/>
                </a:solidFill>
                <a:effectLst/>
                <a:latin typeface="Comic Sans MS" pitchFamily="66" charset="0"/>
                <a:ea typeface="宋体" pitchFamily="2" charset="-122"/>
                <a:cs typeface="+mn-cs"/>
              </a:rPr>
              <a:t>类型参数</a:t>
            </a:r>
            <a:r>
              <a:rPr lang="en-US" altLang="zh-CN" sz="1200" b="0" i="0" kern="1200" dirty="0">
                <a:solidFill>
                  <a:schemeClr val="tx1"/>
                </a:solidFill>
                <a:effectLst/>
                <a:latin typeface="Comic Sans MS" pitchFamily="66" charset="0"/>
                <a:ea typeface="宋体" pitchFamily="2" charset="-122"/>
                <a:cs typeface="+mn-cs"/>
              </a:rPr>
              <a:t>&gt;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a:solidFill>
                  <a:schemeClr val="tx1"/>
                </a:solidFill>
                <a:effectLst/>
                <a:latin typeface="Comic Sans MS" pitchFamily="66" charset="0"/>
                <a:ea typeface="宋体" pitchFamily="2" charset="-122"/>
                <a:cs typeface="+mn-cs"/>
              </a:rPr>
              <a:t>class </a:t>
            </a:r>
            <a:r>
              <a:rPr lang="zh-CN" altLang="en-US" sz="1200" b="0" i="0" kern="1200" dirty="0">
                <a:solidFill>
                  <a:schemeClr val="tx1"/>
                </a:solidFill>
                <a:effectLst/>
                <a:latin typeface="Comic Sans MS" pitchFamily="66" charset="0"/>
                <a:ea typeface="宋体" pitchFamily="2" charset="-122"/>
                <a:cs typeface="+mn-cs"/>
              </a:rPr>
              <a:t>类名</a:t>
            </a:r>
            <a:r>
              <a:rPr lang="en-US" altLang="zh-CN" sz="1200" b="0" i="0" kern="1200" dirty="0">
                <a:solidFill>
                  <a:schemeClr val="tx1"/>
                </a:solidFill>
                <a:effectLst/>
                <a:latin typeface="Comic Sans MS" pitchFamily="66" charset="0"/>
                <a:ea typeface="宋体" pitchFamily="2" charset="-122"/>
                <a:cs typeface="+mn-cs"/>
              </a:rPr>
              <a: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a:solidFill>
                  <a:schemeClr val="tx1"/>
                </a:solidFill>
                <a:effectLst/>
                <a:latin typeface="Comic Sans MS" pitchFamily="66" charset="0"/>
                <a:ea typeface="宋体" pitchFamily="2" charset="-122"/>
                <a:cs typeface="+mn-cs"/>
              </a:rPr>
              <a:t>        </a:t>
            </a:r>
            <a:r>
              <a:rPr lang="zh-CN" altLang="en-US" sz="1200" b="0" i="0" kern="1200" dirty="0">
                <a:solidFill>
                  <a:schemeClr val="tx1"/>
                </a:solidFill>
                <a:effectLst/>
                <a:latin typeface="Comic Sans MS" pitchFamily="66" charset="0"/>
                <a:ea typeface="宋体" pitchFamily="2" charset="-122"/>
                <a:cs typeface="+mn-cs"/>
              </a:rPr>
              <a:t>类成员声明 </a:t>
            </a:r>
            <a:endParaRPr lang="en-US" altLang="zh-CN" sz="1200" b="0" i="0" kern="1200" dirty="0">
              <a:solidFill>
                <a:schemeClr val="tx1"/>
              </a:solidFill>
              <a:effectLst/>
              <a:latin typeface="Comic Sans MS" pitchFamily="66" charset="0"/>
              <a:ea typeface="宋体"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a:solidFill>
                  <a:schemeClr val="tx1"/>
                </a:solidFill>
                <a:effectLst/>
                <a:latin typeface="Comic Sans MS" pitchFamily="66" charset="0"/>
                <a:ea typeface="宋体" pitchFamily="2" charset="-122"/>
                <a:cs typeface="+mn-cs"/>
              </a:rPr>
              <a: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kern="1200" dirty="0">
                <a:solidFill>
                  <a:schemeClr val="tx1"/>
                </a:solidFill>
                <a:effectLst/>
                <a:latin typeface="Comic Sans MS" pitchFamily="66" charset="0"/>
                <a:ea typeface="宋体" pitchFamily="2" charset="-122"/>
                <a:cs typeface="+mn-cs"/>
              </a:rPr>
              <a:t>或者 </a:t>
            </a:r>
            <a:endParaRPr lang="en-US" altLang="zh-CN" sz="1200" b="0" i="0" kern="1200" dirty="0">
              <a:solidFill>
                <a:schemeClr val="tx1"/>
              </a:solidFill>
              <a:effectLst/>
              <a:latin typeface="Comic Sans MS" pitchFamily="66" charset="0"/>
              <a:ea typeface="宋体"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a:solidFill>
                  <a:schemeClr val="tx1"/>
                </a:solidFill>
                <a:effectLst/>
                <a:latin typeface="Comic Sans MS" pitchFamily="66" charset="0"/>
                <a:ea typeface="宋体" pitchFamily="2" charset="-122"/>
                <a:cs typeface="+mn-cs"/>
              </a:rPr>
              <a:t>template &lt;class </a:t>
            </a:r>
            <a:r>
              <a:rPr lang="zh-CN" altLang="en-US" sz="1200" b="0" i="0" kern="1200" dirty="0">
                <a:solidFill>
                  <a:schemeClr val="tx1"/>
                </a:solidFill>
                <a:effectLst/>
                <a:latin typeface="Comic Sans MS" pitchFamily="66" charset="0"/>
                <a:ea typeface="宋体" pitchFamily="2" charset="-122"/>
                <a:cs typeface="+mn-cs"/>
              </a:rPr>
              <a:t>类型参数</a:t>
            </a:r>
            <a:r>
              <a:rPr lang="en-US" altLang="zh-CN" sz="1200" b="0" i="0" kern="1200" dirty="0">
                <a:solidFill>
                  <a:schemeClr val="tx1"/>
                </a:solidFill>
                <a:effectLst/>
                <a:latin typeface="Comic Sans MS" pitchFamily="66" charset="0"/>
                <a:ea typeface="宋体" pitchFamily="2" charset="-122"/>
                <a:cs typeface="+mn-cs"/>
              </a:rPr>
              <a:t>&gt;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a:solidFill>
                  <a:schemeClr val="tx1"/>
                </a:solidFill>
                <a:effectLst/>
                <a:latin typeface="Comic Sans MS" pitchFamily="66" charset="0"/>
                <a:ea typeface="宋体" pitchFamily="2" charset="-122"/>
                <a:cs typeface="+mn-cs"/>
              </a:rPr>
              <a:t>class </a:t>
            </a:r>
            <a:r>
              <a:rPr lang="zh-CN" altLang="en-US" sz="1200" b="0" i="0" kern="1200" dirty="0">
                <a:solidFill>
                  <a:schemeClr val="tx1"/>
                </a:solidFill>
                <a:effectLst/>
                <a:latin typeface="Comic Sans MS" pitchFamily="66" charset="0"/>
                <a:ea typeface="宋体" pitchFamily="2" charset="-122"/>
                <a:cs typeface="+mn-cs"/>
              </a:rPr>
              <a:t>类名</a:t>
            </a:r>
            <a:r>
              <a:rPr lang="en-US" altLang="zh-CN" sz="1200" b="0" i="0" kern="1200" dirty="0">
                <a:solidFill>
                  <a:schemeClr val="tx1"/>
                </a:solidFill>
                <a:effectLst/>
                <a:latin typeface="Comic Sans MS" pitchFamily="66" charset="0"/>
                <a:ea typeface="宋体" pitchFamily="2" charset="-122"/>
                <a:cs typeface="+mn-cs"/>
              </a:rPr>
              <a: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a:solidFill>
                  <a:schemeClr val="tx1"/>
                </a:solidFill>
                <a:effectLst/>
                <a:latin typeface="Comic Sans MS" pitchFamily="66" charset="0"/>
                <a:ea typeface="宋体" pitchFamily="2" charset="-122"/>
                <a:cs typeface="+mn-cs"/>
              </a:rPr>
              <a:t>        </a:t>
            </a:r>
            <a:r>
              <a:rPr lang="zh-CN" altLang="en-US" sz="1200" b="0" i="0" kern="1200" dirty="0">
                <a:solidFill>
                  <a:schemeClr val="tx1"/>
                </a:solidFill>
                <a:effectLst/>
                <a:latin typeface="Comic Sans MS" pitchFamily="66" charset="0"/>
                <a:ea typeface="宋体" pitchFamily="2" charset="-122"/>
                <a:cs typeface="+mn-cs"/>
              </a:rPr>
              <a:t>类成员声明</a:t>
            </a:r>
            <a:endParaRPr lang="en-US" altLang="zh-CN" sz="1200" b="0" i="0" kern="1200" dirty="0">
              <a:solidFill>
                <a:schemeClr val="tx1"/>
              </a:solidFill>
              <a:effectLst/>
              <a:latin typeface="Comic Sans MS" pitchFamily="66" charset="0"/>
              <a:ea typeface="宋体"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kern="1200" dirty="0">
                <a:solidFill>
                  <a:schemeClr val="tx1"/>
                </a:solidFill>
                <a:effectLst/>
                <a:latin typeface="Comic Sans MS" pitchFamily="66" charset="0"/>
                <a:ea typeface="宋体" pitchFamily="2" charset="-122"/>
                <a:cs typeface="+mn-cs"/>
              </a:rPr>
              <a:t> </a:t>
            </a:r>
            <a:r>
              <a:rPr lang="en-US" altLang="zh-CN" sz="1200" b="0" i="0" kern="1200" dirty="0">
                <a:solidFill>
                  <a:schemeClr val="tx1"/>
                </a:solidFill>
                <a:effectLst/>
                <a:latin typeface="Comic Sans MS" pitchFamily="66" charset="0"/>
                <a:ea typeface="宋体" pitchFamily="2" charset="-122"/>
                <a:cs typeface="+mn-cs"/>
              </a:rPr>
              <a: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kern="1200" dirty="0">
              <a:solidFill>
                <a:schemeClr val="tx1"/>
              </a:solidFill>
              <a:effectLst/>
              <a:latin typeface="Comic Sans MS" pitchFamily="66" charset="0"/>
              <a:ea typeface="宋体" pitchFamily="2" charset="-122"/>
              <a:cs typeface="+mn-cs"/>
            </a:endParaRPr>
          </a:p>
          <a:p>
            <a:r>
              <a:rPr lang="en-US" altLang="zh-CN" sz="1200" b="0" i="0" kern="1200" dirty="0">
                <a:solidFill>
                  <a:schemeClr val="tx1"/>
                </a:solidFill>
                <a:effectLst/>
                <a:latin typeface="Comic Sans MS" pitchFamily="66" charset="0"/>
                <a:ea typeface="宋体" pitchFamily="2" charset="-122"/>
                <a:cs typeface="+mn-cs"/>
              </a:rPr>
              <a:t>template:</a:t>
            </a:r>
            <a:r>
              <a:rPr lang="zh-CN" altLang="en-US" sz="1200" b="0" i="0" kern="1200" dirty="0">
                <a:solidFill>
                  <a:schemeClr val="tx1"/>
                </a:solidFill>
                <a:effectLst/>
                <a:latin typeface="Comic Sans MS" pitchFamily="66" charset="0"/>
                <a:ea typeface="宋体" pitchFamily="2" charset="-122"/>
                <a:cs typeface="+mn-cs"/>
              </a:rPr>
              <a:t>是一个声明模板的关键字，它表明声明一个模板</a:t>
            </a:r>
          </a:p>
          <a:p>
            <a:r>
              <a:rPr lang="zh-CN" altLang="en-US" sz="1200" b="0" i="0" kern="1200" dirty="0">
                <a:solidFill>
                  <a:schemeClr val="tx1"/>
                </a:solidFill>
                <a:effectLst/>
                <a:latin typeface="Comic Sans MS" pitchFamily="66" charset="0"/>
                <a:ea typeface="宋体" pitchFamily="2" charset="-122"/>
                <a:cs typeface="+mn-cs"/>
              </a:rPr>
              <a:t>类型参数：通常用</a:t>
            </a:r>
            <a:r>
              <a:rPr lang="en-US" altLang="zh-CN" sz="1200" b="0" i="0" kern="1200" dirty="0">
                <a:solidFill>
                  <a:schemeClr val="tx1"/>
                </a:solidFill>
                <a:effectLst/>
                <a:latin typeface="Comic Sans MS" pitchFamily="66" charset="0"/>
                <a:ea typeface="宋体" pitchFamily="2" charset="-122"/>
                <a:cs typeface="+mn-cs"/>
              </a:rPr>
              <a:t>C++</a:t>
            </a:r>
            <a:r>
              <a:rPr lang="zh-CN" altLang="en-US" sz="1200" b="0" i="0" kern="1200" dirty="0">
                <a:solidFill>
                  <a:schemeClr val="tx1"/>
                </a:solidFill>
                <a:effectLst/>
                <a:latin typeface="Comic Sans MS" pitchFamily="66" charset="0"/>
                <a:ea typeface="宋体" pitchFamily="2" charset="-122"/>
                <a:cs typeface="+mn-cs"/>
              </a:rPr>
              <a:t>标识符表示，如</a:t>
            </a:r>
            <a:r>
              <a:rPr lang="en-US" altLang="zh-CN" sz="1200" b="0" i="0" kern="1200" dirty="0">
                <a:solidFill>
                  <a:schemeClr val="tx1"/>
                </a:solidFill>
                <a:effectLst/>
                <a:latin typeface="Comic Sans MS" pitchFamily="66" charset="0"/>
                <a:ea typeface="宋体" pitchFamily="2" charset="-122"/>
                <a:cs typeface="+mn-cs"/>
              </a:rPr>
              <a:t>T</a:t>
            </a:r>
            <a:r>
              <a:rPr lang="zh-CN" altLang="en-US" sz="1200" b="0" i="0" kern="1200" dirty="0">
                <a:solidFill>
                  <a:schemeClr val="tx1"/>
                </a:solidFill>
                <a:effectLst/>
                <a:latin typeface="Comic Sans MS" pitchFamily="66" charset="0"/>
                <a:ea typeface="宋体" pitchFamily="2" charset="-122"/>
                <a:cs typeface="+mn-cs"/>
              </a:rPr>
              <a:t>、</a:t>
            </a:r>
            <a:r>
              <a:rPr lang="en-US" altLang="zh-CN" sz="1200" b="0" i="0" kern="1200" dirty="0">
                <a:solidFill>
                  <a:schemeClr val="tx1"/>
                </a:solidFill>
                <a:effectLst/>
                <a:latin typeface="Comic Sans MS" pitchFamily="66" charset="0"/>
                <a:ea typeface="宋体" pitchFamily="2" charset="-122"/>
                <a:cs typeface="+mn-cs"/>
              </a:rPr>
              <a:t>Type</a:t>
            </a:r>
            <a:r>
              <a:rPr lang="zh-CN" altLang="en-US" sz="1200" b="0" i="0" kern="1200" dirty="0">
                <a:solidFill>
                  <a:schemeClr val="tx1"/>
                </a:solidFill>
                <a:effectLst/>
                <a:latin typeface="Comic Sans MS" pitchFamily="66" charset="0"/>
                <a:ea typeface="宋体" pitchFamily="2" charset="-122"/>
                <a:cs typeface="+mn-cs"/>
              </a:rPr>
              <a:t>等，实际上是一个虚拟的类型名，现在未指定它是哪一种具体的类型，但使用类模板时，必须将类型参数实例化。</a:t>
            </a:r>
          </a:p>
          <a:p>
            <a:r>
              <a:rPr lang="en-US" altLang="zh-CN" sz="1200" b="0" i="0" kern="1200" dirty="0" err="1">
                <a:solidFill>
                  <a:schemeClr val="tx1"/>
                </a:solidFill>
                <a:effectLst/>
                <a:latin typeface="Comic Sans MS" pitchFamily="66" charset="0"/>
                <a:ea typeface="宋体" pitchFamily="2" charset="-122"/>
                <a:cs typeface="+mn-cs"/>
              </a:rPr>
              <a:t>typename</a:t>
            </a:r>
            <a:r>
              <a:rPr lang="zh-CN" altLang="en-US" sz="1200" b="0" i="0" kern="1200" dirty="0">
                <a:solidFill>
                  <a:schemeClr val="tx1"/>
                </a:solidFill>
                <a:effectLst/>
                <a:latin typeface="Comic Sans MS" pitchFamily="66" charset="0"/>
                <a:ea typeface="宋体" pitchFamily="2" charset="-122"/>
                <a:cs typeface="+mn-cs"/>
              </a:rPr>
              <a:t>和</a:t>
            </a:r>
            <a:r>
              <a:rPr lang="en-US" altLang="zh-CN" sz="1200" b="0" i="0" kern="1200" dirty="0">
                <a:solidFill>
                  <a:schemeClr val="tx1"/>
                </a:solidFill>
                <a:effectLst/>
                <a:latin typeface="Comic Sans MS" pitchFamily="66" charset="0"/>
                <a:ea typeface="宋体" pitchFamily="2" charset="-122"/>
                <a:cs typeface="+mn-cs"/>
              </a:rPr>
              <a:t>class</a:t>
            </a:r>
            <a:r>
              <a:rPr lang="zh-CN" altLang="en-US" sz="1200" b="0" i="0" kern="1200" dirty="0">
                <a:solidFill>
                  <a:schemeClr val="tx1"/>
                </a:solidFill>
                <a:effectLst/>
                <a:latin typeface="Comic Sans MS" pitchFamily="66" charset="0"/>
                <a:ea typeface="宋体" pitchFamily="2" charset="-122"/>
                <a:cs typeface="+mn-cs"/>
              </a:rPr>
              <a:t>的作用相同，都是表示其后面的参数是一个虚拟的类名</a:t>
            </a:r>
            <a:r>
              <a:rPr lang="en-US" altLang="zh-CN" sz="1200" b="0" i="0" kern="1200" dirty="0">
                <a:solidFill>
                  <a:schemeClr val="tx1"/>
                </a:solidFill>
                <a:effectLst/>
                <a:latin typeface="Comic Sans MS" pitchFamily="66" charset="0"/>
                <a:ea typeface="宋体" pitchFamily="2" charset="-122"/>
                <a:cs typeface="+mn-cs"/>
              </a:rPr>
              <a:t>(</a:t>
            </a:r>
            <a:r>
              <a:rPr lang="zh-CN" altLang="en-US" sz="1200" b="0" i="0" kern="1200" dirty="0">
                <a:solidFill>
                  <a:schemeClr val="tx1"/>
                </a:solidFill>
                <a:effectLst/>
                <a:latin typeface="Comic Sans MS" pitchFamily="66" charset="0"/>
                <a:ea typeface="宋体" pitchFamily="2" charset="-122"/>
                <a:cs typeface="+mn-cs"/>
              </a:rPr>
              <a:t>即类型参数</a:t>
            </a:r>
            <a:r>
              <a:rPr lang="en-US" altLang="zh-CN" sz="1200" b="0" i="0" kern="1200" dirty="0">
                <a:solidFill>
                  <a:schemeClr val="tx1"/>
                </a:solidFill>
                <a:effectLst/>
                <a:latin typeface="Comic Sans MS" pitchFamily="66" charset="0"/>
                <a:ea typeface="宋体" pitchFamily="2" charset="-122"/>
                <a:cs typeface="+mn-cs"/>
              </a:rPr>
              <a: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kern="1200" dirty="0">
              <a:solidFill>
                <a:schemeClr val="tx1"/>
              </a:solidFill>
              <a:effectLst/>
              <a:latin typeface="Comic Sans MS" pitchFamily="66" charset="0"/>
              <a:ea typeface="宋体"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kern="1200" dirty="0">
              <a:solidFill>
                <a:schemeClr val="tx1"/>
              </a:solidFill>
              <a:effectLst/>
              <a:latin typeface="Comic Sans MS" pitchFamily="66" charset="0"/>
              <a:ea typeface="宋体"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kern="1200" dirty="0">
                <a:solidFill>
                  <a:schemeClr val="tx1"/>
                </a:solidFill>
                <a:effectLst/>
                <a:latin typeface="Comic Sans MS" pitchFamily="66" charset="0"/>
                <a:ea typeface="宋体" pitchFamily="2" charset="-122"/>
                <a:cs typeface="+mn-cs"/>
              </a:rPr>
              <a:t>类模板中的成员函数放到类模板定义外面写时的语法如下：</a:t>
            </a:r>
            <a:r>
              <a:rPr lang="en-US" altLang="zh-CN" sz="1200" b="0" i="0" kern="1200" dirty="0">
                <a:solidFill>
                  <a:schemeClr val="tx1"/>
                </a:solidFill>
                <a:effectLst/>
                <a:latin typeface="Comic Sans MS" pitchFamily="66" charset="0"/>
                <a:ea typeface="宋体" pitchFamily="2" charset="-122"/>
                <a:cs typeface="+mn-cs"/>
              </a:rPr>
              <a:t>template &lt;</a:t>
            </a:r>
            <a:r>
              <a:rPr lang="zh-CN" altLang="en-US" sz="1200" b="0" i="0" kern="1200" dirty="0">
                <a:solidFill>
                  <a:schemeClr val="tx1"/>
                </a:solidFill>
                <a:effectLst/>
                <a:latin typeface="Comic Sans MS" pitchFamily="66" charset="0"/>
                <a:ea typeface="宋体" pitchFamily="2" charset="-122"/>
                <a:cs typeface="+mn-cs"/>
              </a:rPr>
              <a:t>类型参数表</a:t>
            </a:r>
            <a:r>
              <a:rPr lang="en-US" altLang="zh-CN" sz="1200" b="0" i="0" kern="1200" dirty="0">
                <a:solidFill>
                  <a:schemeClr val="tx1"/>
                </a:solidFill>
                <a:effectLst/>
                <a:latin typeface="Comic Sans MS" pitchFamily="66" charset="0"/>
                <a:ea typeface="宋体" pitchFamily="2" charset="-122"/>
                <a:cs typeface="+mn-cs"/>
              </a:rPr>
              <a:t>&gt;</a:t>
            </a:r>
            <a:br>
              <a:rPr lang="en-US" altLang="zh-CN" sz="1200" b="0" i="0" kern="1200" dirty="0">
                <a:solidFill>
                  <a:schemeClr val="tx1"/>
                </a:solidFill>
                <a:effectLst/>
                <a:latin typeface="Comic Sans MS" pitchFamily="66" charset="0"/>
                <a:ea typeface="宋体" pitchFamily="2" charset="-122"/>
                <a:cs typeface="+mn-cs"/>
              </a:rPr>
            </a:br>
            <a:r>
              <a:rPr lang="zh-CN" altLang="en-US" sz="1200" b="0" i="0" kern="1200" dirty="0">
                <a:solidFill>
                  <a:schemeClr val="tx1"/>
                </a:solidFill>
                <a:effectLst/>
                <a:latin typeface="Comic Sans MS" pitchFamily="66" charset="0"/>
                <a:ea typeface="宋体" pitchFamily="2" charset="-122"/>
                <a:cs typeface="+mn-cs"/>
              </a:rPr>
              <a:t>返回值类型  类模板名</a:t>
            </a:r>
            <a:r>
              <a:rPr lang="en-US" altLang="zh-CN" sz="1200" b="0" i="0" kern="1200" dirty="0">
                <a:solidFill>
                  <a:schemeClr val="tx1"/>
                </a:solidFill>
                <a:effectLst/>
                <a:latin typeface="Comic Sans MS" pitchFamily="66" charset="0"/>
                <a:ea typeface="宋体" pitchFamily="2" charset="-122"/>
                <a:cs typeface="+mn-cs"/>
              </a:rPr>
              <a:t>&lt;</a:t>
            </a:r>
            <a:r>
              <a:rPr lang="zh-CN" altLang="en-US" sz="1200" b="0" i="0" kern="1200" dirty="0">
                <a:solidFill>
                  <a:schemeClr val="tx1"/>
                </a:solidFill>
                <a:effectLst/>
                <a:latin typeface="Comic Sans MS" pitchFamily="66" charset="0"/>
                <a:ea typeface="宋体" pitchFamily="2" charset="-122"/>
                <a:cs typeface="+mn-cs"/>
              </a:rPr>
              <a:t>类型参数名列表</a:t>
            </a:r>
            <a:r>
              <a:rPr lang="en-US" altLang="zh-CN" sz="1200" b="0" i="0" kern="1200" dirty="0">
                <a:solidFill>
                  <a:schemeClr val="tx1"/>
                </a:solidFill>
                <a:effectLst/>
                <a:latin typeface="Comic Sans MS" pitchFamily="66" charset="0"/>
                <a:ea typeface="宋体" pitchFamily="2" charset="-122"/>
                <a:cs typeface="+mn-cs"/>
              </a:rPr>
              <a:t>&gt;::</a:t>
            </a:r>
            <a:r>
              <a:rPr lang="zh-CN" altLang="en-US" sz="1200" b="0" i="0" kern="1200" dirty="0">
                <a:solidFill>
                  <a:schemeClr val="tx1"/>
                </a:solidFill>
                <a:effectLst/>
                <a:latin typeface="Comic Sans MS" pitchFamily="66" charset="0"/>
                <a:ea typeface="宋体" pitchFamily="2" charset="-122"/>
                <a:cs typeface="+mn-cs"/>
              </a:rPr>
              <a:t>成员函数名</a:t>
            </a:r>
            <a:r>
              <a:rPr lang="en-US" altLang="zh-CN" sz="1200" b="0" i="0" kern="1200" dirty="0">
                <a:solidFill>
                  <a:schemeClr val="tx1"/>
                </a:solidFill>
                <a:effectLst/>
                <a:latin typeface="Comic Sans MS" pitchFamily="66" charset="0"/>
                <a:ea typeface="宋体" pitchFamily="2" charset="-122"/>
                <a:cs typeface="+mn-cs"/>
              </a:rPr>
              <a:t>(</a:t>
            </a:r>
            <a:r>
              <a:rPr lang="zh-CN" altLang="en-US" sz="1200" b="0" i="0" kern="1200" dirty="0">
                <a:solidFill>
                  <a:schemeClr val="tx1"/>
                </a:solidFill>
                <a:effectLst/>
                <a:latin typeface="Comic Sans MS" pitchFamily="66" charset="0"/>
                <a:ea typeface="宋体" pitchFamily="2" charset="-122"/>
                <a:cs typeface="+mn-cs"/>
              </a:rPr>
              <a:t>参数表</a:t>
            </a:r>
            <a:r>
              <a:rPr lang="en-US" altLang="zh-CN" sz="1200" b="0" i="0" kern="1200" dirty="0">
                <a:solidFill>
                  <a:schemeClr val="tx1"/>
                </a:solidFill>
                <a:effectLst/>
                <a:latin typeface="Comic Sans MS" pitchFamily="66" charset="0"/>
                <a:ea typeface="宋体" pitchFamily="2" charset="-122"/>
                <a:cs typeface="+mn-cs"/>
              </a:rPr>
              <a:t>)</a:t>
            </a:r>
            <a:br>
              <a:rPr lang="en-US" altLang="zh-CN" sz="1200" b="0" i="0" kern="1200" dirty="0">
                <a:solidFill>
                  <a:schemeClr val="tx1"/>
                </a:solidFill>
                <a:effectLst/>
                <a:latin typeface="Comic Sans MS" pitchFamily="66" charset="0"/>
                <a:ea typeface="宋体" pitchFamily="2" charset="-122"/>
                <a:cs typeface="+mn-cs"/>
              </a:rPr>
            </a:br>
            <a:r>
              <a:rPr lang="en-US" altLang="zh-CN" sz="1200" b="0" i="0" kern="1200" dirty="0">
                <a:solidFill>
                  <a:schemeClr val="tx1"/>
                </a:solidFill>
                <a:effectLst/>
                <a:latin typeface="Comic Sans MS" pitchFamily="66" charset="0"/>
                <a:ea typeface="宋体" pitchFamily="2" charset="-122"/>
                <a:cs typeface="+mn-cs"/>
              </a:rPr>
              <a:t>{</a:t>
            </a:r>
            <a:br>
              <a:rPr lang="en-US" altLang="zh-CN" sz="1200" b="0" i="0" kern="1200" dirty="0">
                <a:solidFill>
                  <a:schemeClr val="tx1"/>
                </a:solidFill>
                <a:effectLst/>
                <a:latin typeface="Comic Sans MS" pitchFamily="66" charset="0"/>
                <a:ea typeface="宋体" pitchFamily="2" charset="-122"/>
                <a:cs typeface="+mn-cs"/>
              </a:rPr>
            </a:br>
            <a:r>
              <a:rPr lang="en-US" altLang="zh-CN" sz="1200" b="0" i="0" kern="1200" dirty="0">
                <a:solidFill>
                  <a:schemeClr val="tx1"/>
                </a:solidFill>
                <a:effectLst/>
                <a:latin typeface="Comic Sans MS" pitchFamily="66" charset="0"/>
                <a:ea typeface="宋体" pitchFamily="2" charset="-122"/>
                <a:cs typeface="+mn-cs"/>
              </a:rPr>
              <a:t>    ...</a:t>
            </a:r>
            <a:br>
              <a:rPr lang="en-US" altLang="zh-CN" sz="1200" b="0" i="0" kern="1200" dirty="0">
                <a:solidFill>
                  <a:schemeClr val="tx1"/>
                </a:solidFill>
                <a:effectLst/>
                <a:latin typeface="Comic Sans MS" pitchFamily="66" charset="0"/>
                <a:ea typeface="宋体" pitchFamily="2" charset="-122"/>
                <a:cs typeface="+mn-cs"/>
              </a:rPr>
            </a:br>
            <a:r>
              <a:rPr lang="en-US" altLang="zh-CN" sz="1200" b="0" i="0" kern="1200" dirty="0">
                <a:solidFill>
                  <a:schemeClr val="tx1"/>
                </a:solidFill>
                <a:effectLst/>
                <a:latin typeface="Comic Sans MS" pitchFamily="66" charset="0"/>
                <a:ea typeface="宋体" pitchFamily="2" charset="-122"/>
                <a:cs typeface="+mn-cs"/>
              </a:rPr>
              <a: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kern="1200" dirty="0">
              <a:solidFill>
                <a:schemeClr val="tx1"/>
              </a:solidFill>
              <a:effectLst/>
              <a:latin typeface="Comic Sans MS" pitchFamily="66" charset="0"/>
              <a:ea typeface="宋体" pitchFamily="2" charset="-122"/>
              <a:cs typeface="+mn-cs"/>
            </a:endParaRPr>
          </a:p>
          <a:p>
            <a:endParaRPr lang="en-US" altLang="en-US" dirty="0">
              <a:ea typeface="ＭＳ Ｐゴシック" pitchFamily="34" charset="-128"/>
            </a:endParaRP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AA175A1-A4B7-41FD-9C4F-FC0D958D081D}" type="slidenum">
              <a:rPr lang="en-US" altLang="en-US"/>
              <a:pPr eaLnBrk="1" hangingPunct="1"/>
              <a:t>40</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itchFamily="34" charset="-128"/>
            </a:endParaRP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E7CA0EB-9DE5-4AA5-B596-CED6E70ECC17}" type="slidenum">
              <a:rPr lang="en-US" altLang="en-US"/>
              <a:pPr eaLnBrk="1" hangingPunct="1"/>
              <a:t>41</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buFont typeface="Wingdings" pitchFamily="2" charset="2"/>
              <a:buNone/>
            </a:pPr>
            <a:r>
              <a:rPr lang="en-US" altLang="en-US">
                <a:ea typeface="ＭＳ Ｐゴシック" pitchFamily="34" charset="-128"/>
              </a:rPr>
              <a:t>Needs Animation</a:t>
            </a:r>
            <a:endParaRPr lang="en-US" altLang="en-US">
              <a:solidFill>
                <a:srgbClr val="7F7F7F"/>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F5D3607-3E4E-4593-97C4-E7B1EAB36E6F}" type="slidenum">
              <a:rPr lang="en-US" altLang="en-US"/>
              <a:pPr eaLnBrk="1" hangingPunct="1"/>
              <a:t>42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消息通知机制</a:t>
            </a:r>
          </a:p>
        </p:txBody>
      </p:sp>
      <p:sp>
        <p:nvSpPr>
          <p:cNvPr id="4" name="灯片编号占位符 3"/>
          <p:cNvSpPr>
            <a:spLocks noGrp="1"/>
          </p:cNvSpPr>
          <p:nvPr>
            <p:ph type="sldNum" sz="quarter" idx="5"/>
          </p:nvPr>
        </p:nvSpPr>
        <p:spPr/>
        <p:txBody>
          <a:bodyPr/>
          <a:lstStyle/>
          <a:p>
            <a:fld id="{8277EF7E-C194-4A1F-B49E-DFB8273ED755}" type="slidenum">
              <a:rPr lang="zh-CN" altLang="en-US" smtClean="0"/>
              <a:t>8</a:t>
            </a:fld>
            <a:endParaRPr lang="zh-CN" altLang="en-US"/>
          </a:p>
        </p:txBody>
      </p:sp>
    </p:spTree>
    <p:extLst>
      <p:ext uri="{BB962C8B-B14F-4D97-AF65-F5344CB8AC3E}">
        <p14:creationId xmlns:p14="http://schemas.microsoft.com/office/powerpoint/2010/main" val="376865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5627AA-8BC9-40D8-B972-E2384EEF7C1C}" type="slidenum">
              <a:rPr lang="zh-CN" altLang="en-US" smtClean="0"/>
              <a:pPr/>
              <a:t>68</a:t>
            </a:fld>
            <a:endParaRPr lang="en-US" altLang="zh-CN"/>
          </a:p>
        </p:txBody>
      </p:sp>
    </p:spTree>
    <p:extLst>
      <p:ext uri="{BB962C8B-B14F-4D97-AF65-F5344CB8AC3E}">
        <p14:creationId xmlns:p14="http://schemas.microsoft.com/office/powerpoint/2010/main" val="647351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等待消息时的状态</a:t>
            </a:r>
          </a:p>
        </p:txBody>
      </p:sp>
      <p:sp>
        <p:nvSpPr>
          <p:cNvPr id="4" name="灯片编号占位符 3"/>
          <p:cNvSpPr>
            <a:spLocks noGrp="1"/>
          </p:cNvSpPr>
          <p:nvPr>
            <p:ph type="sldNum" sz="quarter" idx="5"/>
          </p:nvPr>
        </p:nvSpPr>
        <p:spPr/>
        <p:txBody>
          <a:bodyPr/>
          <a:lstStyle/>
          <a:p>
            <a:fld id="{8277EF7E-C194-4A1F-B49E-DFB8273ED755}" type="slidenum">
              <a:rPr lang="zh-CN" altLang="en-US" smtClean="0"/>
              <a:t>10</a:t>
            </a:fld>
            <a:endParaRPr lang="zh-CN" altLang="en-US"/>
          </a:p>
        </p:txBody>
      </p:sp>
    </p:spTree>
    <p:extLst>
      <p:ext uri="{BB962C8B-B14F-4D97-AF65-F5344CB8AC3E}">
        <p14:creationId xmlns:p14="http://schemas.microsoft.com/office/powerpoint/2010/main" val="3968321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MAR</a:t>
            </a:r>
            <a:r>
              <a:rPr lang="zh-CN" altLang="en-US" dirty="0"/>
              <a:t>：</a:t>
            </a:r>
            <a:r>
              <a:rPr lang="en-US" altLang="zh-CN" dirty="0"/>
              <a:t>memory address register</a:t>
            </a:r>
          </a:p>
          <a:p>
            <a:r>
              <a:rPr lang="en-US" altLang="zh-CN" dirty="0"/>
              <a:t>MDR:</a:t>
            </a:r>
            <a:r>
              <a:rPr lang="en-US" altLang="zh-CN" baseline="0" dirty="0"/>
              <a:t> Memory data register</a:t>
            </a:r>
          </a:p>
          <a:p>
            <a:r>
              <a:rPr lang="en-US" altLang="zh-CN" baseline="0" dirty="0"/>
              <a:t>PC: </a:t>
            </a:r>
            <a:r>
              <a:rPr lang="zh-CN" altLang="en-US" baseline="0" dirty="0"/>
              <a:t>地址</a:t>
            </a:r>
            <a:endParaRPr lang="en-US" altLang="zh-CN" baseline="0" dirty="0"/>
          </a:p>
          <a:p>
            <a:r>
              <a:rPr lang="en-US" altLang="zh-CN" baseline="0" dirty="0"/>
              <a:t>IR</a:t>
            </a:r>
            <a:endParaRPr lang="zh-CN" altLang="en-US" dirty="0"/>
          </a:p>
        </p:txBody>
      </p:sp>
      <p:sp>
        <p:nvSpPr>
          <p:cNvPr id="4" name="灯片编号占位符 3"/>
          <p:cNvSpPr>
            <a:spLocks noGrp="1"/>
          </p:cNvSpPr>
          <p:nvPr>
            <p:ph type="sldNum" sz="quarter" idx="10"/>
          </p:nvPr>
        </p:nvSpPr>
        <p:spPr/>
        <p:txBody>
          <a:bodyPr/>
          <a:lstStyle/>
          <a:p>
            <a:fld id="{215627AA-8BC9-40D8-B972-E2384EEF7C1C}" type="slidenum">
              <a:rPr lang="zh-CN" altLang="en-US" smtClean="0"/>
              <a:pPr/>
              <a:t>15</a:t>
            </a:fld>
            <a:endParaRPr lang="en-US" altLang="zh-CN"/>
          </a:p>
        </p:txBody>
      </p:sp>
    </p:spTree>
    <p:extLst>
      <p:ext uri="{BB962C8B-B14F-4D97-AF65-F5344CB8AC3E}">
        <p14:creationId xmlns:p14="http://schemas.microsoft.com/office/powerpoint/2010/main" val="822314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BFEA1B9-25B6-4AC8-AE1A-14E493B68BF5}" type="slidenum">
              <a:rPr lang="zh-CN" altLang="en-US"/>
              <a:pPr/>
              <a:t>16</a:t>
            </a:fld>
            <a:endParaRPr lang="en-US" altLang="zh-CN"/>
          </a:p>
        </p:txBody>
      </p:sp>
      <p:sp>
        <p:nvSpPr>
          <p:cNvPr id="737282" name="Rectangle 2"/>
          <p:cNvSpPr>
            <a:spLocks noGrp="1" noRot="1" noChangeAspect="1" noChangeArrowheads="1" noTextEdit="1"/>
          </p:cNvSpPr>
          <p:nvPr>
            <p:ph type="sldImg"/>
          </p:nvPr>
        </p:nvSpPr>
        <p:spPr>
          <a:xfrm>
            <a:off x="382588" y="685800"/>
            <a:ext cx="6096000" cy="3429000"/>
          </a:xfrm>
          <a:ln/>
        </p:spPr>
      </p:sp>
      <p:sp>
        <p:nvSpPr>
          <p:cNvPr id="737283" name="Rectangle 3"/>
          <p:cNvSpPr>
            <a:spLocks noGrp="1" noChangeArrowheads="1"/>
          </p:cNvSpPr>
          <p:nvPr>
            <p:ph type="body" idx="1"/>
          </p:nvPr>
        </p:nvSpPr>
        <p:spPr>
          <a:xfrm>
            <a:off x="914400" y="4343400"/>
            <a:ext cx="5029200" cy="4114800"/>
          </a:xfrm>
        </p:spPr>
        <p:txBody>
          <a:bodyPr/>
          <a:lstStyle/>
          <a:p>
            <a:endParaRPr lang="zh-CN" altLang="en-US"/>
          </a:p>
        </p:txBody>
      </p:sp>
    </p:spTree>
    <p:extLst>
      <p:ext uri="{BB962C8B-B14F-4D97-AF65-F5344CB8AC3E}">
        <p14:creationId xmlns:p14="http://schemas.microsoft.com/office/powerpoint/2010/main" val="395272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8C8648-BF52-4EFE-BBA5-2C09F5E6443F}" type="slidenum">
              <a:rPr lang="en-US" altLang="en-US"/>
              <a:pPr/>
              <a:t>18</a:t>
            </a:fld>
            <a:endParaRPr lang="en-US" altLang="en-US"/>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AA5AF-F5D2-46F0-B0AF-E66083B0DFA5}" type="slidenum">
              <a:rPr lang="en-US" altLang="en-US"/>
              <a:pPr/>
              <a:t>20</a:t>
            </a:fld>
            <a:endParaRPr lang="en-US" altLang="en-US"/>
          </a:p>
        </p:txBody>
      </p:sp>
      <p:sp>
        <p:nvSpPr>
          <p:cNvPr id="744450" name="Rectangle 2"/>
          <p:cNvSpPr>
            <a:spLocks noGrp="1" noRot="1" noChangeAspect="1" noChangeArrowheads="1" noTextEdit="1"/>
          </p:cNvSpPr>
          <p:nvPr>
            <p:ph type="sldImg"/>
          </p:nvPr>
        </p:nvSpPr>
        <p:spPr>
          <a:ln/>
        </p:spPr>
      </p:sp>
      <p:sp>
        <p:nvSpPr>
          <p:cNvPr id="7444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541FE9-3072-4540-889E-EB322F1CDE8C}" type="slidenum">
              <a:rPr lang="en-US" altLang="en-US"/>
              <a:pPr/>
              <a:t>21</a:t>
            </a:fld>
            <a:endParaRPr lang="en-US" altLang="en-US"/>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6240DC-1031-4975-BF81-F885EA31BA6F}" type="slidenum">
              <a:rPr lang="en-US" altLang="en-US"/>
              <a:pPr/>
              <a:t>22</a:t>
            </a:fld>
            <a:endParaRPr lang="en-US" altLang="en-US"/>
          </a:p>
        </p:txBody>
      </p:sp>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D03BF94-572A-4CD2-8950-5DB8CFAD29EB}" type="datetime1">
              <a:rPr lang="zh-CN" altLang="en-US" smtClean="0"/>
              <a:t>2022/11/12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EC4AC6-63A8-45AD-A1FA-EB82E5CD8F05}" type="slidenum">
              <a:rPr lang="zh-CN" altLang="en-US" smtClean="0"/>
              <a:t>‹#›</a:t>
            </a:fld>
            <a:endParaRPr lang="zh-CN" altLang="en-US"/>
          </a:p>
        </p:txBody>
      </p:sp>
    </p:spTree>
    <p:extLst>
      <p:ext uri="{BB962C8B-B14F-4D97-AF65-F5344CB8AC3E}">
        <p14:creationId xmlns:p14="http://schemas.microsoft.com/office/powerpoint/2010/main" val="3065121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F021877-5FD4-414A-9159-23E21574D03A}" type="datetime1">
              <a:rPr lang="zh-CN" altLang="en-US" smtClean="0"/>
              <a:t>2022/11/12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EC4AC6-63A8-45AD-A1FA-EB82E5CD8F05}" type="slidenum">
              <a:rPr lang="zh-CN" altLang="en-US" smtClean="0"/>
              <a:t>‹#›</a:t>
            </a:fld>
            <a:endParaRPr lang="zh-CN" altLang="en-US"/>
          </a:p>
        </p:txBody>
      </p:sp>
    </p:spTree>
    <p:extLst>
      <p:ext uri="{BB962C8B-B14F-4D97-AF65-F5344CB8AC3E}">
        <p14:creationId xmlns:p14="http://schemas.microsoft.com/office/powerpoint/2010/main" val="2144794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D5A13F8C-E903-4E71-A246-FA4DC40C8474}" type="datetime1">
              <a:rPr lang="zh-CN" altLang="en-US" smtClean="0"/>
              <a:t>2022/11/12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EC4AC6-63A8-45AD-A1FA-EB82E5CD8F05}" type="slidenum">
              <a:rPr lang="zh-CN" altLang="en-US" smtClean="0"/>
              <a:t>‹#›</a:t>
            </a:fld>
            <a:endParaRPr lang="zh-CN" altLang="en-US"/>
          </a:p>
        </p:txBody>
      </p:sp>
    </p:spTree>
    <p:extLst>
      <p:ext uri="{BB962C8B-B14F-4D97-AF65-F5344CB8AC3E}">
        <p14:creationId xmlns:p14="http://schemas.microsoft.com/office/powerpoint/2010/main" val="3558965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10464800" cy="762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812800" y="1752600"/>
            <a:ext cx="51308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46800" y="1752600"/>
            <a:ext cx="51308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页脚占位符 4"/>
          <p:cNvSpPr>
            <a:spLocks noGrp="1"/>
          </p:cNvSpPr>
          <p:nvPr>
            <p:ph type="ftr" sz="quarter" idx="10"/>
          </p:nvPr>
        </p:nvSpPr>
        <p:spPr>
          <a:xfrm>
            <a:off x="101600" y="6400800"/>
            <a:ext cx="48768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9550400" y="6477000"/>
            <a:ext cx="2540000" cy="457200"/>
          </a:xfrm>
        </p:spPr>
        <p:txBody>
          <a:bodyPr/>
          <a:lstStyle>
            <a:lvl1pPr>
              <a:defRPr/>
            </a:lvl1pPr>
          </a:lstStyle>
          <a:p>
            <a:fld id="{F3A8770A-FC74-489F-841A-809D9EEF669B}" type="slidenum">
              <a:rPr lang="zh-CN" altLang="en-US"/>
              <a:pPr/>
              <a:t>‹#›</a:t>
            </a:fld>
            <a:endParaRPr lang="en-US" altLang="zh-CN"/>
          </a:p>
        </p:txBody>
      </p:sp>
      <p:sp>
        <p:nvSpPr>
          <p:cNvPr id="7" name="日期占位符 6"/>
          <p:cNvSpPr>
            <a:spLocks noGrp="1"/>
          </p:cNvSpPr>
          <p:nvPr>
            <p:ph type="dt" sz="half" idx="12"/>
          </p:nvPr>
        </p:nvSpPr>
        <p:spPr>
          <a:xfrm>
            <a:off x="5903384" y="6381750"/>
            <a:ext cx="2844800" cy="476250"/>
          </a:xfrm>
        </p:spPr>
        <p:txBody>
          <a:bodyPr/>
          <a:lstStyle>
            <a:lvl1pPr>
              <a:defRPr/>
            </a:lvl1pPr>
          </a:lstStyle>
          <a:p>
            <a:fld id="{E54E9F1D-65EF-4484-8E3F-10E3FF065FFD}" type="datetime1">
              <a:rPr lang="zh-CN" altLang="en-US" smtClean="0"/>
              <a:t>2022/11/12</a:t>
            </a:fld>
            <a:endParaRPr lang="en-US" altLang="zh-CN"/>
          </a:p>
        </p:txBody>
      </p:sp>
    </p:spTree>
    <p:extLst>
      <p:ext uri="{BB962C8B-B14F-4D97-AF65-F5344CB8AC3E}">
        <p14:creationId xmlns:p14="http://schemas.microsoft.com/office/powerpoint/2010/main" val="2560227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914400" y="685800"/>
            <a:ext cx="10464800" cy="762000"/>
          </a:xfrm>
        </p:spPr>
        <p:txBody>
          <a:bodyPr/>
          <a:lstStyle/>
          <a:p>
            <a:r>
              <a:rPr lang="zh-CN" altLang="en-US"/>
              <a:t>单击此处编辑母版标题样式</a:t>
            </a:r>
            <a:endParaRPr lang="en-US"/>
          </a:p>
        </p:txBody>
      </p:sp>
      <p:sp>
        <p:nvSpPr>
          <p:cNvPr id="3" name="内容占位符 2"/>
          <p:cNvSpPr>
            <a:spLocks noGrp="1"/>
          </p:cNvSpPr>
          <p:nvPr>
            <p:ph sz="quarter" idx="1"/>
          </p:nvPr>
        </p:nvSpPr>
        <p:spPr>
          <a:xfrm>
            <a:off x="812800" y="1752600"/>
            <a:ext cx="51308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quarter" idx="2"/>
          </p:nvPr>
        </p:nvSpPr>
        <p:spPr>
          <a:xfrm>
            <a:off x="6146800" y="1752600"/>
            <a:ext cx="51308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内容占位符 4"/>
          <p:cNvSpPr>
            <a:spLocks noGrp="1"/>
          </p:cNvSpPr>
          <p:nvPr>
            <p:ph sz="quarter" idx="3"/>
          </p:nvPr>
        </p:nvSpPr>
        <p:spPr>
          <a:xfrm>
            <a:off x="812800" y="4114800"/>
            <a:ext cx="51308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6146800" y="4114800"/>
            <a:ext cx="51308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页脚占位符 6"/>
          <p:cNvSpPr>
            <a:spLocks noGrp="1"/>
          </p:cNvSpPr>
          <p:nvPr>
            <p:ph type="ftr" sz="quarter" idx="10"/>
          </p:nvPr>
        </p:nvSpPr>
        <p:spPr>
          <a:xfrm>
            <a:off x="101600" y="6400800"/>
            <a:ext cx="4876800" cy="457200"/>
          </a:xfrm>
        </p:spPr>
        <p:txBody>
          <a:bodyPr/>
          <a:lstStyle>
            <a:lvl1pPr>
              <a:defRPr/>
            </a:lvl1pPr>
          </a:lstStyle>
          <a:p>
            <a:endParaRPr lang="en-US" altLang="zh-CN"/>
          </a:p>
        </p:txBody>
      </p:sp>
      <p:sp>
        <p:nvSpPr>
          <p:cNvPr id="8" name="灯片编号占位符 7"/>
          <p:cNvSpPr>
            <a:spLocks noGrp="1"/>
          </p:cNvSpPr>
          <p:nvPr>
            <p:ph type="sldNum" sz="quarter" idx="11"/>
          </p:nvPr>
        </p:nvSpPr>
        <p:spPr>
          <a:xfrm>
            <a:off x="9550400" y="6477000"/>
            <a:ext cx="2540000" cy="457200"/>
          </a:xfrm>
        </p:spPr>
        <p:txBody>
          <a:bodyPr/>
          <a:lstStyle>
            <a:lvl1pPr>
              <a:defRPr/>
            </a:lvl1pPr>
          </a:lstStyle>
          <a:p>
            <a:fld id="{3A388B1E-4FC4-46B1-B278-354774C5096D}" type="slidenum">
              <a:rPr lang="zh-CN" altLang="en-US"/>
              <a:pPr/>
              <a:t>‹#›</a:t>
            </a:fld>
            <a:endParaRPr lang="en-US" altLang="zh-CN"/>
          </a:p>
        </p:txBody>
      </p:sp>
      <p:sp>
        <p:nvSpPr>
          <p:cNvPr id="9" name="日期占位符 8"/>
          <p:cNvSpPr>
            <a:spLocks noGrp="1"/>
          </p:cNvSpPr>
          <p:nvPr>
            <p:ph type="dt" sz="half" idx="12"/>
          </p:nvPr>
        </p:nvSpPr>
        <p:spPr>
          <a:xfrm>
            <a:off x="5903384" y="6381750"/>
            <a:ext cx="2844800" cy="476250"/>
          </a:xfrm>
        </p:spPr>
        <p:txBody>
          <a:bodyPr/>
          <a:lstStyle>
            <a:lvl1pPr>
              <a:defRPr/>
            </a:lvl1pPr>
          </a:lstStyle>
          <a:p>
            <a:fld id="{333703C7-308A-4DCB-84E4-B64D928E5965}" type="datetime1">
              <a:rPr lang="zh-CN" altLang="en-US" smtClean="0"/>
              <a:t>2022/11/12</a:t>
            </a:fld>
            <a:endParaRPr lang="en-US" altLang="zh-CN"/>
          </a:p>
        </p:txBody>
      </p:sp>
    </p:spTree>
    <p:extLst>
      <p:ext uri="{BB962C8B-B14F-4D97-AF65-F5344CB8AC3E}">
        <p14:creationId xmlns:p14="http://schemas.microsoft.com/office/powerpoint/2010/main" val="2726678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D811FF7-40DA-489C-A36F-18B5E86CAE2F}" type="datetime1">
              <a:rPr lang="zh-CN" altLang="en-US" smtClean="0"/>
              <a:t>2022/11/12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EC4AC6-63A8-45AD-A1FA-EB82E5CD8F05}" type="slidenum">
              <a:rPr lang="zh-CN" altLang="en-US" smtClean="0"/>
              <a:t>‹#›</a:t>
            </a:fld>
            <a:endParaRPr lang="zh-CN" altLang="en-US"/>
          </a:p>
        </p:txBody>
      </p:sp>
    </p:spTree>
    <p:extLst>
      <p:ext uri="{BB962C8B-B14F-4D97-AF65-F5344CB8AC3E}">
        <p14:creationId xmlns:p14="http://schemas.microsoft.com/office/powerpoint/2010/main" val="2629850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22D2638-ADE6-48D5-96D3-139904C3E3A6}" type="datetime1">
              <a:rPr lang="zh-CN" altLang="en-US" smtClean="0"/>
              <a:t>2022/11/12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EC4AC6-63A8-45AD-A1FA-EB82E5CD8F05}" type="slidenum">
              <a:rPr lang="zh-CN" altLang="en-US" smtClean="0"/>
              <a:t>‹#›</a:t>
            </a:fld>
            <a:endParaRPr lang="zh-CN" altLang="en-US"/>
          </a:p>
        </p:txBody>
      </p:sp>
    </p:spTree>
    <p:extLst>
      <p:ext uri="{BB962C8B-B14F-4D97-AF65-F5344CB8AC3E}">
        <p14:creationId xmlns:p14="http://schemas.microsoft.com/office/powerpoint/2010/main" val="2356941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5EA37FA-0C0D-40E5-8D29-56E4BB732F46}" type="datetime1">
              <a:rPr lang="zh-CN" altLang="en-US" smtClean="0"/>
              <a:t>2022/11/12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EC4AC6-63A8-45AD-A1FA-EB82E5CD8F05}" type="slidenum">
              <a:rPr lang="zh-CN" altLang="en-US" smtClean="0"/>
              <a:t>‹#›</a:t>
            </a:fld>
            <a:endParaRPr lang="zh-CN" altLang="en-US"/>
          </a:p>
        </p:txBody>
      </p:sp>
    </p:spTree>
    <p:extLst>
      <p:ext uri="{BB962C8B-B14F-4D97-AF65-F5344CB8AC3E}">
        <p14:creationId xmlns:p14="http://schemas.microsoft.com/office/powerpoint/2010/main" val="1540862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596B049-4C86-42DF-8301-941CDD2F0AC7}" type="datetime1">
              <a:rPr lang="zh-CN" altLang="en-US" smtClean="0"/>
              <a:t>2022/11/12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EC4AC6-63A8-45AD-A1FA-EB82E5CD8F05}" type="slidenum">
              <a:rPr lang="zh-CN" altLang="en-US" smtClean="0"/>
              <a:t>‹#›</a:t>
            </a:fld>
            <a:endParaRPr lang="zh-CN" altLang="en-US"/>
          </a:p>
        </p:txBody>
      </p:sp>
    </p:spTree>
    <p:extLst>
      <p:ext uri="{BB962C8B-B14F-4D97-AF65-F5344CB8AC3E}">
        <p14:creationId xmlns:p14="http://schemas.microsoft.com/office/powerpoint/2010/main" val="2653514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1F52752E-FCD0-43FF-BF9B-635D90F7BCDC}" type="datetime1">
              <a:rPr lang="zh-CN" altLang="en-US" smtClean="0"/>
              <a:t>2022/11/12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5EC4AC6-63A8-45AD-A1FA-EB82E5CD8F05}"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91389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8F9062-22E4-45FE-AF41-62A6649FB427}" type="datetime1">
              <a:rPr lang="zh-CN" altLang="en-US" smtClean="0"/>
              <a:t>2022/11/12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5EC4AC6-63A8-45AD-A1FA-EB82E5CD8F05}"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61053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02A3E1-53A5-410A-AF21-D7F208AC652C}" type="datetime1">
              <a:rPr lang="zh-CN" altLang="en-US" smtClean="0"/>
              <a:t>2022/11/12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EC4AC6-63A8-45AD-A1FA-EB82E5CD8F05}" type="slidenum">
              <a:rPr lang="zh-CN" altLang="en-US" smtClean="0"/>
              <a:t>‹#›</a:t>
            </a:fld>
            <a:endParaRPr lang="zh-CN" altLang="en-US"/>
          </a:p>
        </p:txBody>
      </p:sp>
    </p:spTree>
    <p:extLst>
      <p:ext uri="{BB962C8B-B14F-4D97-AF65-F5344CB8AC3E}">
        <p14:creationId xmlns:p14="http://schemas.microsoft.com/office/powerpoint/2010/main" val="523930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A5E7C-A578-4873-8A62-C39E4B0D7CD3}" type="datetime1">
              <a:rPr lang="zh-CN" altLang="en-US" smtClean="0"/>
              <a:t>2022/11/12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5EC4AC6-63A8-45AD-A1FA-EB82E5CD8F05}" type="slidenum">
              <a:rPr lang="zh-CN" altLang="en-US" smtClean="0"/>
              <a:t>‹#›</a:t>
            </a:fld>
            <a:endParaRPr lang="zh-CN" altLang="en-US"/>
          </a:p>
        </p:txBody>
      </p:sp>
    </p:spTree>
    <p:extLst>
      <p:ext uri="{BB962C8B-B14F-4D97-AF65-F5344CB8AC3E}">
        <p14:creationId xmlns:p14="http://schemas.microsoft.com/office/powerpoint/2010/main" val="42596070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8198649-C440-4103-ADC6-E94BCDEF6091}" type="datetime1">
              <a:rPr lang="zh-CN" altLang="en-US" smtClean="0"/>
              <a:t>2022/11/12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EC4AC6-63A8-45AD-A1FA-EB82E5CD8F05}" type="slidenum">
              <a:rPr lang="zh-CN" altLang="en-US" smtClean="0"/>
              <a:t>‹#›</a:t>
            </a:fld>
            <a:endParaRPr lang="zh-CN" altLang="en-US"/>
          </a:p>
        </p:txBody>
      </p:sp>
    </p:spTree>
    <p:extLst>
      <p:ext uri="{BB962C8B-B14F-4D97-AF65-F5344CB8AC3E}">
        <p14:creationId xmlns:p14="http://schemas.microsoft.com/office/powerpoint/2010/main" val="879252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F7E4B33-212A-40C5-9D66-CAC06C27EEC3}" type="datetime1">
              <a:rPr lang="zh-CN" altLang="en-US" smtClean="0"/>
              <a:t>2022/11/12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EC4AC6-63A8-45AD-A1FA-EB82E5CD8F05}" type="slidenum">
              <a:rPr lang="zh-CN" altLang="en-US" smtClean="0"/>
              <a:t>‹#›</a:t>
            </a:fld>
            <a:endParaRPr lang="zh-CN" altLang="en-US"/>
          </a:p>
        </p:txBody>
      </p:sp>
    </p:spTree>
    <p:extLst>
      <p:ext uri="{BB962C8B-B14F-4D97-AF65-F5344CB8AC3E}">
        <p14:creationId xmlns:p14="http://schemas.microsoft.com/office/powerpoint/2010/main" val="18773455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768360C-633D-417A-88C3-CFF49EDA93DE}" type="datetime1">
              <a:rPr lang="zh-CN" altLang="en-US" smtClean="0"/>
              <a:t>2022/11/12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EC4AC6-63A8-45AD-A1FA-EB82E5CD8F05}" type="slidenum">
              <a:rPr lang="zh-CN" altLang="en-US" smtClean="0"/>
              <a:t>‹#›</a:t>
            </a:fld>
            <a:endParaRPr lang="zh-CN" altLang="en-US"/>
          </a:p>
        </p:txBody>
      </p:sp>
    </p:spTree>
    <p:extLst>
      <p:ext uri="{BB962C8B-B14F-4D97-AF65-F5344CB8AC3E}">
        <p14:creationId xmlns:p14="http://schemas.microsoft.com/office/powerpoint/2010/main" val="13844964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62DE3E16-5DDA-4235-9C5A-DBEF6BB892E4}" type="datetime1">
              <a:rPr lang="zh-CN" altLang="en-US" smtClean="0"/>
              <a:t>2022/11/12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EC4AC6-63A8-45AD-A1FA-EB82E5CD8F05}" type="slidenum">
              <a:rPr lang="zh-CN" altLang="en-US" smtClean="0"/>
              <a:t>‹#›</a:t>
            </a:fld>
            <a:endParaRPr lang="zh-CN" altLang="en-US"/>
          </a:p>
        </p:txBody>
      </p:sp>
    </p:spTree>
    <p:extLst>
      <p:ext uri="{BB962C8B-B14F-4D97-AF65-F5344CB8AC3E}">
        <p14:creationId xmlns:p14="http://schemas.microsoft.com/office/powerpoint/2010/main" val="3557020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10464800" cy="762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812800" y="1752600"/>
            <a:ext cx="51308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46800" y="1752600"/>
            <a:ext cx="51308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页脚占位符 4"/>
          <p:cNvSpPr>
            <a:spLocks noGrp="1"/>
          </p:cNvSpPr>
          <p:nvPr>
            <p:ph type="ftr" sz="quarter" idx="10"/>
          </p:nvPr>
        </p:nvSpPr>
        <p:spPr>
          <a:xfrm>
            <a:off x="101600" y="6400800"/>
            <a:ext cx="48768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9550400" y="6477000"/>
            <a:ext cx="2540000" cy="457200"/>
          </a:xfrm>
        </p:spPr>
        <p:txBody>
          <a:bodyPr/>
          <a:lstStyle>
            <a:lvl1pPr>
              <a:defRPr/>
            </a:lvl1pPr>
          </a:lstStyle>
          <a:p>
            <a:fld id="{F3A8770A-FC74-489F-841A-809D9EEF669B}" type="slidenum">
              <a:rPr lang="zh-CN" altLang="en-US"/>
              <a:pPr/>
              <a:t>‹#›</a:t>
            </a:fld>
            <a:endParaRPr lang="en-US" altLang="zh-CN"/>
          </a:p>
        </p:txBody>
      </p:sp>
      <p:sp>
        <p:nvSpPr>
          <p:cNvPr id="7" name="日期占位符 6"/>
          <p:cNvSpPr>
            <a:spLocks noGrp="1"/>
          </p:cNvSpPr>
          <p:nvPr>
            <p:ph type="dt" sz="half" idx="12"/>
          </p:nvPr>
        </p:nvSpPr>
        <p:spPr>
          <a:xfrm>
            <a:off x="5903384" y="6381750"/>
            <a:ext cx="2844800" cy="476250"/>
          </a:xfrm>
        </p:spPr>
        <p:txBody>
          <a:bodyPr/>
          <a:lstStyle>
            <a:lvl1pPr>
              <a:defRPr/>
            </a:lvl1pPr>
          </a:lstStyle>
          <a:p>
            <a:fld id="{02994728-0E98-41C3-82C2-D2DBB61C38BA}" type="datetime1">
              <a:rPr lang="zh-CN" altLang="en-US" smtClean="0"/>
              <a:t>2022/11/12</a:t>
            </a:fld>
            <a:endParaRPr lang="en-US" altLang="zh-CN"/>
          </a:p>
        </p:txBody>
      </p:sp>
    </p:spTree>
    <p:extLst>
      <p:ext uri="{BB962C8B-B14F-4D97-AF65-F5344CB8AC3E}">
        <p14:creationId xmlns:p14="http://schemas.microsoft.com/office/powerpoint/2010/main" val="3495243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D1E542D-E7FB-45B2-83C1-FF6169D879F5}" type="datetime1">
              <a:rPr lang="zh-CN" altLang="en-US" smtClean="0"/>
              <a:t>2022/11/12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EC4AC6-63A8-45AD-A1FA-EB82E5CD8F05}" type="slidenum">
              <a:rPr lang="zh-CN" altLang="en-US" smtClean="0"/>
              <a:t>‹#›</a:t>
            </a:fld>
            <a:endParaRPr lang="zh-CN" altLang="en-US"/>
          </a:p>
        </p:txBody>
      </p:sp>
    </p:spTree>
    <p:extLst>
      <p:ext uri="{BB962C8B-B14F-4D97-AF65-F5344CB8AC3E}">
        <p14:creationId xmlns:p14="http://schemas.microsoft.com/office/powerpoint/2010/main" val="3226198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3019489-4D24-45EE-832D-0677FE496A98}" type="datetime1">
              <a:rPr lang="zh-CN" altLang="en-US" smtClean="0"/>
              <a:t>2022/11/12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EC4AC6-63A8-45AD-A1FA-EB82E5CD8F05}" type="slidenum">
              <a:rPr lang="zh-CN" altLang="en-US" smtClean="0"/>
              <a:t>‹#›</a:t>
            </a:fld>
            <a:endParaRPr lang="zh-CN" altLang="en-US"/>
          </a:p>
        </p:txBody>
      </p:sp>
    </p:spTree>
    <p:extLst>
      <p:ext uri="{BB962C8B-B14F-4D97-AF65-F5344CB8AC3E}">
        <p14:creationId xmlns:p14="http://schemas.microsoft.com/office/powerpoint/2010/main" val="139699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6990EF83-F2F2-4057-ABCC-E62134E54B2F}" type="datetime1">
              <a:rPr lang="zh-CN" altLang="en-US" smtClean="0"/>
              <a:t>2022/11/12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5EC4AC6-63A8-45AD-A1FA-EB82E5CD8F05}"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535015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8224A62-B041-4EC5-9A27-6AD1E6332262}" type="datetime1">
              <a:rPr lang="zh-CN" altLang="en-US" smtClean="0"/>
              <a:t>2022/11/12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5EC4AC6-63A8-45AD-A1FA-EB82E5CD8F05}"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4075088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77F1B-3F02-463B-A3EF-5DA1FD1B8D8C}" type="datetime1">
              <a:rPr lang="zh-CN" altLang="en-US" smtClean="0"/>
              <a:t>2022/11/12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5EC4AC6-63A8-45AD-A1FA-EB82E5CD8F05}" type="slidenum">
              <a:rPr lang="zh-CN" altLang="en-US" smtClean="0"/>
              <a:t>‹#›</a:t>
            </a:fld>
            <a:endParaRPr lang="zh-CN" altLang="en-US"/>
          </a:p>
        </p:txBody>
      </p:sp>
    </p:spTree>
    <p:extLst>
      <p:ext uri="{BB962C8B-B14F-4D97-AF65-F5344CB8AC3E}">
        <p14:creationId xmlns:p14="http://schemas.microsoft.com/office/powerpoint/2010/main" val="85197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163452D-AC95-4152-AFF7-B02B04BD4082}" type="datetime1">
              <a:rPr lang="zh-CN" altLang="en-US" smtClean="0"/>
              <a:t>2022/11/12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EC4AC6-63A8-45AD-A1FA-EB82E5CD8F05}" type="slidenum">
              <a:rPr lang="zh-CN" altLang="en-US" smtClean="0"/>
              <a:t>‹#›</a:t>
            </a:fld>
            <a:endParaRPr lang="zh-CN" altLang="en-US"/>
          </a:p>
        </p:txBody>
      </p:sp>
    </p:spTree>
    <p:extLst>
      <p:ext uri="{BB962C8B-B14F-4D97-AF65-F5344CB8AC3E}">
        <p14:creationId xmlns:p14="http://schemas.microsoft.com/office/powerpoint/2010/main" val="3146737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8D56C33-31A5-4451-B769-54641E53488A}" type="datetime1">
              <a:rPr lang="zh-CN" altLang="en-US" smtClean="0"/>
              <a:t>2022/11/12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EC4AC6-63A8-45AD-A1FA-EB82E5CD8F05}" type="slidenum">
              <a:rPr lang="zh-CN" altLang="en-US" smtClean="0"/>
              <a:t>‹#›</a:t>
            </a:fld>
            <a:endParaRPr lang="zh-CN" altLang="en-US"/>
          </a:p>
        </p:txBody>
      </p:sp>
    </p:spTree>
    <p:extLst>
      <p:ext uri="{BB962C8B-B14F-4D97-AF65-F5344CB8AC3E}">
        <p14:creationId xmlns:p14="http://schemas.microsoft.com/office/powerpoint/2010/main" val="390036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151A812-E4D1-4758-82F0-9DF94D0539C2}" type="datetime1">
              <a:rPr lang="zh-CN" altLang="en-US" smtClean="0"/>
              <a:t>2022/11/12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5EC4AC6-63A8-45AD-A1FA-EB82E5CD8F05}" type="slidenum">
              <a:rPr lang="zh-CN" altLang="en-US" smtClean="0"/>
              <a:t>‹#›</a:t>
            </a:fld>
            <a:endParaRPr lang="zh-CN" altLang="en-US"/>
          </a:p>
        </p:txBody>
      </p:sp>
    </p:spTree>
    <p:extLst>
      <p:ext uri="{BB962C8B-B14F-4D97-AF65-F5344CB8AC3E}">
        <p14:creationId xmlns:p14="http://schemas.microsoft.com/office/powerpoint/2010/main" val="146473215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08DEE00-AFC9-4567-9438-96A6CA4CC618}" type="datetime1">
              <a:rPr lang="zh-CN" altLang="en-US" smtClean="0"/>
              <a:t>2022/11/12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5EC4AC6-63A8-45AD-A1FA-EB82E5CD8F05}" type="slidenum">
              <a:rPr lang="zh-CN" altLang="en-US" smtClean="0"/>
              <a:t>‹#›</a:t>
            </a:fld>
            <a:endParaRPr lang="zh-CN" altLang="en-US"/>
          </a:p>
        </p:txBody>
      </p:sp>
    </p:spTree>
    <p:extLst>
      <p:ext uri="{BB962C8B-B14F-4D97-AF65-F5344CB8AC3E}">
        <p14:creationId xmlns:p14="http://schemas.microsoft.com/office/powerpoint/2010/main" val="2981304049"/>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0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9.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png"/><Relationship Id="rId1" Type="http://schemas.openxmlformats.org/officeDocument/2006/relationships/slideLayout" Target="../slideLayouts/slideLayout15.xml"/><Relationship Id="rId4" Type="http://schemas.openxmlformats.org/officeDocument/2006/relationships/image" Target="../media/image7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9.xml"/><Relationship Id="rId5" Type="http://schemas.microsoft.com/office/2007/relationships/hdphoto" Target="../media/hdphoto1.wdp"/><Relationship Id="rId4" Type="http://schemas.openxmlformats.org/officeDocument/2006/relationships/image" Target="../media/image3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wmf"/><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9.xml"/><Relationship Id="rId4" Type="http://schemas.openxmlformats.org/officeDocument/2006/relationships/image" Target="../media/image40.png"/></Relationships>
</file>

<file path=ppt/slides/_rels/slide79.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41.png"/><Relationship Id="rId16" Type="http://schemas.openxmlformats.org/officeDocument/2006/relationships/image" Target="../media/image55.png"/><Relationship Id="rId1" Type="http://schemas.openxmlformats.org/officeDocument/2006/relationships/slideLayout" Target="../slideLayouts/slideLayout15.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png"/><Relationship Id="rId1" Type="http://schemas.openxmlformats.org/officeDocument/2006/relationships/slideLayout" Target="../slideLayouts/slideLayout15.xml"/><Relationship Id="rId4" Type="http://schemas.openxmlformats.org/officeDocument/2006/relationships/image" Target="../media/image6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0B5142-1B39-4EA2-BD9D-35634BD59939}"/>
              </a:ext>
            </a:extLst>
          </p:cNvPr>
          <p:cNvSpPr>
            <a:spLocks noGrp="1"/>
          </p:cNvSpPr>
          <p:nvPr>
            <p:ph type="ctrTitle"/>
          </p:nvPr>
        </p:nvSpPr>
        <p:spPr/>
        <p:txBody>
          <a:bodyPr/>
          <a:lstStyle/>
          <a:p>
            <a:r>
              <a:rPr lang="en-US" altLang="zh-CN" sz="4000" dirty="0">
                <a:solidFill>
                  <a:srgbClr val="003399"/>
                </a:solidFill>
                <a:ea typeface="华文新魏" pitchFamily="2" charset="-122"/>
              </a:rPr>
              <a:t>Introduction to Parallel Algorithms</a:t>
            </a:r>
            <a:br>
              <a:rPr lang="en-US" altLang="zh-CN" dirty="0">
                <a:solidFill>
                  <a:srgbClr val="003399"/>
                </a:solidFill>
                <a:ea typeface="华文新魏" pitchFamily="2" charset="-122"/>
              </a:rPr>
            </a:br>
            <a:r>
              <a:rPr lang="zh-CN" altLang="en-US" sz="6600" dirty="0">
                <a:solidFill>
                  <a:srgbClr val="003399"/>
                </a:solidFill>
                <a:ea typeface="华文新魏" pitchFamily="2" charset="-122"/>
              </a:rPr>
              <a:t>并行算法概述</a:t>
            </a:r>
            <a:endParaRPr lang="zh-CN" altLang="en-US" sz="6600" dirty="0"/>
          </a:p>
        </p:txBody>
      </p:sp>
      <p:sp>
        <p:nvSpPr>
          <p:cNvPr id="3" name="副标题 2">
            <a:extLst>
              <a:ext uri="{FF2B5EF4-FFF2-40B4-BE49-F238E27FC236}">
                <a16:creationId xmlns:a16="http://schemas.microsoft.com/office/drawing/2014/main" id="{320122FD-3381-4F3C-A530-032D55ADA1A4}"/>
              </a:ext>
            </a:extLst>
          </p:cNvPr>
          <p:cNvSpPr>
            <a:spLocks noGrp="1"/>
          </p:cNvSpPr>
          <p:nvPr>
            <p:ph type="subTitle" idx="1"/>
          </p:nvPr>
        </p:nvSpPr>
        <p:spPr/>
        <p:txBody>
          <a:bodyPr>
            <a:normAutofit/>
          </a:bodyPr>
          <a:lstStyle/>
          <a:p>
            <a:r>
              <a:rPr lang="zh-CN" altLang="en-US" sz="2800" dirty="0"/>
              <a:t>袁平鹏</a:t>
            </a:r>
          </a:p>
        </p:txBody>
      </p:sp>
      <p:sp>
        <p:nvSpPr>
          <p:cNvPr id="4" name="灯片编号占位符 3">
            <a:extLst>
              <a:ext uri="{FF2B5EF4-FFF2-40B4-BE49-F238E27FC236}">
                <a16:creationId xmlns:a16="http://schemas.microsoft.com/office/drawing/2014/main" id="{CE19238F-F926-4571-81D3-0381D5CB79EF}"/>
              </a:ext>
            </a:extLst>
          </p:cNvPr>
          <p:cNvSpPr>
            <a:spLocks noGrp="1"/>
          </p:cNvSpPr>
          <p:nvPr>
            <p:ph type="sldNum" sz="quarter" idx="12"/>
          </p:nvPr>
        </p:nvSpPr>
        <p:spPr/>
        <p:txBody>
          <a:bodyPr/>
          <a:lstStyle/>
          <a:p>
            <a:fld id="{25EC4AC6-63A8-45AD-A1FA-EB82E5CD8F05}" type="slidenum">
              <a:rPr lang="zh-CN" altLang="en-US" smtClean="0"/>
              <a:t>1</a:t>
            </a:fld>
            <a:endParaRPr lang="zh-CN" altLang="en-US"/>
          </a:p>
        </p:txBody>
      </p:sp>
    </p:spTree>
    <p:extLst>
      <p:ext uri="{BB962C8B-B14F-4D97-AF65-F5344CB8AC3E}">
        <p14:creationId xmlns:p14="http://schemas.microsoft.com/office/powerpoint/2010/main" val="2260522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Oval 2"/>
          <p:cNvSpPr>
            <a:spLocks noChangeArrowheads="1"/>
          </p:cNvSpPr>
          <p:nvPr/>
        </p:nvSpPr>
        <p:spPr bwMode="auto">
          <a:xfrm>
            <a:off x="4825582" y="170080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5" name="Line 3"/>
          <p:cNvSpPr>
            <a:spLocks noChangeShapeType="1"/>
          </p:cNvSpPr>
          <p:nvPr/>
        </p:nvSpPr>
        <p:spPr bwMode="auto">
          <a:xfrm>
            <a:off x="5054182" y="2158008"/>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996" name="Line 4"/>
          <p:cNvSpPr>
            <a:spLocks noChangeShapeType="1"/>
          </p:cNvSpPr>
          <p:nvPr/>
        </p:nvSpPr>
        <p:spPr bwMode="auto">
          <a:xfrm>
            <a:off x="5130382" y="2780928"/>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997" name="Line 5"/>
          <p:cNvSpPr>
            <a:spLocks noChangeShapeType="1"/>
          </p:cNvSpPr>
          <p:nvPr/>
        </p:nvSpPr>
        <p:spPr bwMode="auto">
          <a:xfrm>
            <a:off x="5054182" y="2462808"/>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998" name="Line 6"/>
          <p:cNvSpPr>
            <a:spLocks noChangeShapeType="1"/>
          </p:cNvSpPr>
          <p:nvPr/>
        </p:nvSpPr>
        <p:spPr bwMode="auto">
          <a:xfrm rot="19800000">
            <a:off x="5282782" y="2386608"/>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999" name="Oval 7"/>
          <p:cNvSpPr>
            <a:spLocks noChangeArrowheads="1"/>
          </p:cNvSpPr>
          <p:nvPr/>
        </p:nvSpPr>
        <p:spPr bwMode="auto">
          <a:xfrm>
            <a:off x="5130382" y="1853208"/>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0" name="Line 8"/>
          <p:cNvSpPr>
            <a:spLocks noChangeShapeType="1"/>
          </p:cNvSpPr>
          <p:nvPr/>
        </p:nvSpPr>
        <p:spPr bwMode="auto">
          <a:xfrm>
            <a:off x="5054182" y="3275112"/>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1" name="Line 9"/>
          <p:cNvSpPr>
            <a:spLocks noChangeShapeType="1"/>
          </p:cNvSpPr>
          <p:nvPr/>
        </p:nvSpPr>
        <p:spPr bwMode="auto">
          <a:xfrm rot="9900000">
            <a:off x="4901782" y="4037112"/>
            <a:ext cx="76200"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2" name="Line 10"/>
          <p:cNvSpPr>
            <a:spLocks noChangeShapeType="1"/>
          </p:cNvSpPr>
          <p:nvPr/>
        </p:nvSpPr>
        <p:spPr bwMode="auto">
          <a:xfrm>
            <a:off x="4749382" y="3579912"/>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3" name="Line 11"/>
          <p:cNvSpPr>
            <a:spLocks noChangeShapeType="1"/>
          </p:cNvSpPr>
          <p:nvPr/>
        </p:nvSpPr>
        <p:spPr bwMode="auto">
          <a:xfrm rot="18416444">
            <a:off x="4481889" y="3693419"/>
            <a:ext cx="381000" cy="158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4" name="Oval 12"/>
          <p:cNvSpPr>
            <a:spLocks noChangeArrowheads="1"/>
          </p:cNvSpPr>
          <p:nvPr/>
        </p:nvSpPr>
        <p:spPr bwMode="auto">
          <a:xfrm>
            <a:off x="4825582" y="316192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5" name="Oval 13"/>
          <p:cNvSpPr>
            <a:spLocks noChangeArrowheads="1"/>
          </p:cNvSpPr>
          <p:nvPr/>
        </p:nvSpPr>
        <p:spPr bwMode="auto">
          <a:xfrm>
            <a:off x="4882747" y="3313212"/>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6" name="AutoShape 14"/>
          <p:cNvSpPr>
            <a:spLocks noChangeArrowheads="1"/>
          </p:cNvSpPr>
          <p:nvPr/>
        </p:nvSpPr>
        <p:spPr bwMode="auto">
          <a:xfrm>
            <a:off x="6273382" y="2234208"/>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7" name="AutoShape 15"/>
          <p:cNvSpPr>
            <a:spLocks noChangeArrowheads="1"/>
          </p:cNvSpPr>
          <p:nvPr/>
        </p:nvSpPr>
        <p:spPr bwMode="auto">
          <a:xfrm>
            <a:off x="9092782" y="2234208"/>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8" name="Line 16"/>
          <p:cNvSpPr>
            <a:spLocks noChangeShapeType="1"/>
          </p:cNvSpPr>
          <p:nvPr/>
        </p:nvSpPr>
        <p:spPr bwMode="auto">
          <a:xfrm>
            <a:off x="6501982" y="2691408"/>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9" name="Line 17"/>
          <p:cNvSpPr>
            <a:spLocks noChangeShapeType="1"/>
          </p:cNvSpPr>
          <p:nvPr/>
        </p:nvSpPr>
        <p:spPr bwMode="auto">
          <a:xfrm>
            <a:off x="9321382" y="2691408"/>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0" name="Rectangle 18"/>
          <p:cNvSpPr>
            <a:spLocks noChangeArrowheads="1"/>
          </p:cNvSpPr>
          <p:nvPr/>
        </p:nvSpPr>
        <p:spPr bwMode="auto">
          <a:xfrm rot="20826440">
            <a:off x="6578182" y="1853208"/>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1" name="AutoShape 19"/>
          <p:cNvSpPr>
            <a:spLocks noChangeArrowheads="1"/>
          </p:cNvSpPr>
          <p:nvPr/>
        </p:nvSpPr>
        <p:spPr bwMode="auto">
          <a:xfrm>
            <a:off x="6197182" y="3275112"/>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2" name="AutoShape 20"/>
          <p:cNvSpPr>
            <a:spLocks noChangeArrowheads="1"/>
          </p:cNvSpPr>
          <p:nvPr/>
        </p:nvSpPr>
        <p:spPr bwMode="auto">
          <a:xfrm>
            <a:off x="9016582" y="3275112"/>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3" name="Line 21"/>
          <p:cNvSpPr>
            <a:spLocks noChangeShapeType="1"/>
          </p:cNvSpPr>
          <p:nvPr/>
        </p:nvSpPr>
        <p:spPr bwMode="auto">
          <a:xfrm>
            <a:off x="6501982" y="3351312"/>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4" name="Line 22"/>
          <p:cNvSpPr>
            <a:spLocks noChangeShapeType="1"/>
          </p:cNvSpPr>
          <p:nvPr/>
        </p:nvSpPr>
        <p:spPr bwMode="auto">
          <a:xfrm>
            <a:off x="6425782" y="3732312"/>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5" name="Line 23"/>
          <p:cNvSpPr>
            <a:spLocks noChangeShapeType="1"/>
          </p:cNvSpPr>
          <p:nvPr/>
        </p:nvSpPr>
        <p:spPr bwMode="auto">
          <a:xfrm>
            <a:off x="9321382" y="3351312"/>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6" name="Line 24"/>
          <p:cNvSpPr>
            <a:spLocks noChangeShapeType="1"/>
          </p:cNvSpPr>
          <p:nvPr/>
        </p:nvSpPr>
        <p:spPr bwMode="auto">
          <a:xfrm>
            <a:off x="9245182" y="3732312"/>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7" name="Line 25"/>
          <p:cNvSpPr>
            <a:spLocks noChangeShapeType="1"/>
          </p:cNvSpPr>
          <p:nvPr/>
        </p:nvSpPr>
        <p:spPr bwMode="auto">
          <a:xfrm>
            <a:off x="6654382" y="2005608"/>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8" name="Line 26"/>
          <p:cNvSpPr>
            <a:spLocks noChangeShapeType="1"/>
          </p:cNvSpPr>
          <p:nvPr/>
        </p:nvSpPr>
        <p:spPr bwMode="auto">
          <a:xfrm>
            <a:off x="6654382" y="2081808"/>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9" name="Line 27"/>
          <p:cNvSpPr>
            <a:spLocks noChangeShapeType="1"/>
          </p:cNvSpPr>
          <p:nvPr/>
        </p:nvSpPr>
        <p:spPr bwMode="auto">
          <a:xfrm>
            <a:off x="6654382" y="2158008"/>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0" name="Line 28"/>
          <p:cNvSpPr>
            <a:spLocks noChangeShapeType="1"/>
          </p:cNvSpPr>
          <p:nvPr/>
        </p:nvSpPr>
        <p:spPr bwMode="auto">
          <a:xfrm rot="18416444">
            <a:off x="4016752" y="4152207"/>
            <a:ext cx="581025" cy="158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1" name="Rectangle 29"/>
          <p:cNvSpPr>
            <a:spLocks noChangeArrowheads="1"/>
          </p:cNvSpPr>
          <p:nvPr/>
        </p:nvSpPr>
        <p:spPr bwMode="auto">
          <a:xfrm>
            <a:off x="3987382" y="4265712"/>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24" name="Line 32"/>
          <p:cNvSpPr>
            <a:spLocks noChangeShapeType="1"/>
          </p:cNvSpPr>
          <p:nvPr/>
        </p:nvSpPr>
        <p:spPr bwMode="auto">
          <a:xfrm rot="16200000">
            <a:off x="3566695" y="2270721"/>
            <a:ext cx="838200" cy="317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5" name="Rectangle 33"/>
          <p:cNvSpPr>
            <a:spLocks noChangeArrowheads="1"/>
          </p:cNvSpPr>
          <p:nvPr/>
        </p:nvSpPr>
        <p:spPr bwMode="auto">
          <a:xfrm>
            <a:off x="3834982" y="2539008"/>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5026" name="AutoShape 34"/>
          <p:cNvCxnSpPr>
            <a:cxnSpLocks noChangeShapeType="1"/>
            <a:stCxn id="85011" idx="5"/>
            <a:endCxn id="85012" idx="2"/>
          </p:cNvCxnSpPr>
          <p:nvPr/>
        </p:nvCxnSpPr>
        <p:spPr bwMode="auto">
          <a:xfrm>
            <a:off x="7262396" y="3530701"/>
            <a:ext cx="1754187" cy="173037"/>
          </a:xfrm>
          <a:prstGeom prst="bentConnector3">
            <a:avLst>
              <a:gd name="adj1" fmla="val 50046"/>
            </a:avLst>
          </a:prstGeom>
          <a:noFill/>
          <a:ln w="57150">
            <a:solidFill>
              <a:srgbClr val="3366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标题 1"/>
          <p:cNvSpPr>
            <a:spLocks noGrp="1"/>
          </p:cNvSpPr>
          <p:nvPr>
            <p:ph type="title"/>
          </p:nvPr>
        </p:nvSpPr>
        <p:spPr/>
        <p:txBody>
          <a:bodyPr/>
          <a:lstStyle/>
          <a:p>
            <a:r>
              <a:rPr lang="zh-CN" altLang="en-US" dirty="0"/>
              <a:t>基本操作</a:t>
            </a:r>
            <a:r>
              <a:rPr lang="en-US" altLang="zh-CN" dirty="0"/>
              <a:t>-</a:t>
            </a:r>
            <a:r>
              <a:rPr lang="zh-CN" altLang="en-US" dirty="0"/>
              <a:t>阻塞与非阻塞操作</a:t>
            </a:r>
          </a:p>
        </p:txBody>
      </p:sp>
      <p:sp>
        <p:nvSpPr>
          <p:cNvPr id="3" name="内容占位符 2"/>
          <p:cNvSpPr>
            <a:spLocks noGrp="1"/>
          </p:cNvSpPr>
          <p:nvPr>
            <p:ph idx="4294967295"/>
          </p:nvPr>
        </p:nvSpPr>
        <p:spPr>
          <a:xfrm>
            <a:off x="1688681" y="2648029"/>
            <a:ext cx="1649381" cy="1700213"/>
          </a:xfrm>
        </p:spPr>
        <p:txBody>
          <a:bodyPr>
            <a:normAutofit fontScale="77500" lnSpcReduction="20000"/>
          </a:bodyPr>
          <a:lstStyle/>
          <a:p>
            <a:pPr marL="0" indent="0">
              <a:lnSpc>
                <a:spcPct val="120000"/>
              </a:lnSpc>
              <a:buNone/>
            </a:pPr>
            <a:r>
              <a:rPr lang="zh-CN" altLang="en-US" dirty="0"/>
              <a:t>非阻塞操作调用后即可返回不用等待操作完成</a:t>
            </a:r>
          </a:p>
        </p:txBody>
      </p:sp>
      <p:sp>
        <p:nvSpPr>
          <p:cNvPr id="37" name="Oval 2"/>
          <p:cNvSpPr>
            <a:spLocks noChangeArrowheads="1"/>
          </p:cNvSpPr>
          <p:nvPr/>
        </p:nvSpPr>
        <p:spPr bwMode="auto">
          <a:xfrm>
            <a:off x="4825582" y="4888401"/>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
          <p:cNvSpPr>
            <a:spLocks noChangeShapeType="1"/>
          </p:cNvSpPr>
          <p:nvPr/>
        </p:nvSpPr>
        <p:spPr bwMode="auto">
          <a:xfrm>
            <a:off x="5054182" y="5345601"/>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4"/>
          <p:cNvSpPr>
            <a:spLocks noChangeShapeType="1"/>
          </p:cNvSpPr>
          <p:nvPr/>
        </p:nvSpPr>
        <p:spPr bwMode="auto">
          <a:xfrm>
            <a:off x="5130382" y="6107601"/>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5"/>
          <p:cNvSpPr>
            <a:spLocks noChangeShapeType="1"/>
          </p:cNvSpPr>
          <p:nvPr/>
        </p:nvSpPr>
        <p:spPr bwMode="auto">
          <a:xfrm>
            <a:off x="5054182" y="5650401"/>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6"/>
          <p:cNvSpPr>
            <a:spLocks noChangeShapeType="1"/>
          </p:cNvSpPr>
          <p:nvPr/>
        </p:nvSpPr>
        <p:spPr bwMode="auto">
          <a:xfrm rot="19800000">
            <a:off x="5282782" y="5574201"/>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Oval 7"/>
          <p:cNvSpPr>
            <a:spLocks noChangeArrowheads="1"/>
          </p:cNvSpPr>
          <p:nvPr/>
        </p:nvSpPr>
        <p:spPr bwMode="auto">
          <a:xfrm>
            <a:off x="5130382" y="5040801"/>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AutoShape 8"/>
          <p:cNvSpPr>
            <a:spLocks noChangeArrowheads="1"/>
          </p:cNvSpPr>
          <p:nvPr/>
        </p:nvSpPr>
        <p:spPr bwMode="auto">
          <a:xfrm>
            <a:off x="6273382" y="5574201"/>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utoShape 9"/>
          <p:cNvSpPr>
            <a:spLocks noChangeArrowheads="1"/>
          </p:cNvSpPr>
          <p:nvPr/>
        </p:nvSpPr>
        <p:spPr bwMode="auto">
          <a:xfrm>
            <a:off x="9092782" y="5574201"/>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10"/>
          <p:cNvSpPr>
            <a:spLocks noChangeShapeType="1"/>
          </p:cNvSpPr>
          <p:nvPr/>
        </p:nvSpPr>
        <p:spPr bwMode="auto">
          <a:xfrm>
            <a:off x="6501982" y="6031401"/>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1"/>
          <p:cNvSpPr>
            <a:spLocks noChangeShapeType="1"/>
          </p:cNvSpPr>
          <p:nvPr/>
        </p:nvSpPr>
        <p:spPr bwMode="auto">
          <a:xfrm>
            <a:off x="9321382" y="6031401"/>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Rectangle 12"/>
          <p:cNvSpPr>
            <a:spLocks noChangeArrowheads="1"/>
          </p:cNvSpPr>
          <p:nvPr/>
        </p:nvSpPr>
        <p:spPr bwMode="auto">
          <a:xfrm rot="20826440">
            <a:off x="6578182" y="6031401"/>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13"/>
          <p:cNvSpPr>
            <a:spLocks noChangeShapeType="1"/>
          </p:cNvSpPr>
          <p:nvPr/>
        </p:nvSpPr>
        <p:spPr bwMode="auto">
          <a:xfrm>
            <a:off x="6654382" y="6183801"/>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4"/>
          <p:cNvSpPr>
            <a:spLocks noChangeShapeType="1"/>
          </p:cNvSpPr>
          <p:nvPr/>
        </p:nvSpPr>
        <p:spPr bwMode="auto">
          <a:xfrm>
            <a:off x="6654382" y="6412401"/>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15"/>
          <p:cNvSpPr>
            <a:spLocks noChangeShapeType="1"/>
          </p:cNvSpPr>
          <p:nvPr/>
        </p:nvSpPr>
        <p:spPr bwMode="auto">
          <a:xfrm>
            <a:off x="6654382" y="6336201"/>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16"/>
          <p:cNvSpPr>
            <a:spLocks noChangeShapeType="1"/>
          </p:cNvSpPr>
          <p:nvPr/>
        </p:nvSpPr>
        <p:spPr bwMode="auto">
          <a:xfrm rot="16200000">
            <a:off x="3566695" y="5991714"/>
            <a:ext cx="838200" cy="317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Rectangle 17"/>
          <p:cNvSpPr>
            <a:spLocks noChangeArrowheads="1"/>
          </p:cNvSpPr>
          <p:nvPr/>
        </p:nvSpPr>
        <p:spPr bwMode="auto">
          <a:xfrm>
            <a:off x="3758782" y="6231427"/>
            <a:ext cx="381000" cy="257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a:off x="9397582" y="5650401"/>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19"/>
          <p:cNvSpPr>
            <a:spLocks noChangeShapeType="1"/>
          </p:cNvSpPr>
          <p:nvPr/>
        </p:nvSpPr>
        <p:spPr bwMode="auto">
          <a:xfrm>
            <a:off x="6578182" y="5650401"/>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Rectangle 20"/>
          <p:cNvSpPr>
            <a:spLocks noChangeArrowheads="1"/>
          </p:cNvSpPr>
          <p:nvPr/>
        </p:nvSpPr>
        <p:spPr bwMode="auto">
          <a:xfrm rot="20826440">
            <a:off x="9397582" y="6031401"/>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21"/>
          <p:cNvSpPr>
            <a:spLocks noChangeShapeType="1"/>
          </p:cNvSpPr>
          <p:nvPr/>
        </p:nvSpPr>
        <p:spPr bwMode="auto">
          <a:xfrm>
            <a:off x="9473782" y="6183801"/>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2"/>
          <p:cNvSpPr>
            <a:spLocks noChangeShapeType="1"/>
          </p:cNvSpPr>
          <p:nvPr/>
        </p:nvSpPr>
        <p:spPr bwMode="auto">
          <a:xfrm>
            <a:off x="9473782" y="6412401"/>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3"/>
          <p:cNvSpPr>
            <a:spLocks noChangeShapeType="1"/>
          </p:cNvSpPr>
          <p:nvPr/>
        </p:nvSpPr>
        <p:spPr bwMode="auto">
          <a:xfrm>
            <a:off x="9473782" y="6336201"/>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5" name="直接连接符 4"/>
          <p:cNvCxnSpPr/>
          <p:nvPr/>
        </p:nvCxnSpPr>
        <p:spPr>
          <a:xfrm>
            <a:off x="3451750" y="4797152"/>
            <a:ext cx="7211144" cy="0"/>
          </a:xfrm>
          <a:prstGeom prst="line">
            <a:avLst/>
          </a:prstGeom>
          <a:ln w="34925"/>
        </p:spPr>
        <p:style>
          <a:lnRef idx="1">
            <a:schemeClr val="accent5"/>
          </a:lnRef>
          <a:fillRef idx="0">
            <a:schemeClr val="accent5"/>
          </a:fillRef>
          <a:effectRef idx="0">
            <a:schemeClr val="accent5"/>
          </a:effectRef>
          <a:fontRef idx="minor">
            <a:schemeClr val="tx1"/>
          </a:fontRef>
        </p:style>
      </p:cxnSp>
      <p:sp>
        <p:nvSpPr>
          <p:cNvPr id="4" name="矩形 3"/>
          <p:cNvSpPr/>
          <p:nvPr/>
        </p:nvSpPr>
        <p:spPr>
          <a:xfrm>
            <a:off x="1281662" y="1938843"/>
            <a:ext cx="1920524" cy="461665"/>
          </a:xfrm>
          <a:prstGeom prst="rect">
            <a:avLst/>
          </a:prstGeom>
        </p:spPr>
        <p:txBody>
          <a:bodyPr wrap="square">
            <a:spAutoFit/>
          </a:bodyPr>
          <a:lstStyle/>
          <a:p>
            <a:r>
              <a:rPr lang="zh-CN" altLang="en-US" sz="2400" dirty="0"/>
              <a:t>非阻塞操作</a:t>
            </a:r>
          </a:p>
        </p:txBody>
      </p:sp>
      <p:sp>
        <p:nvSpPr>
          <p:cNvPr id="59" name="矩形 58"/>
          <p:cNvSpPr/>
          <p:nvPr/>
        </p:nvSpPr>
        <p:spPr>
          <a:xfrm>
            <a:off x="1410861" y="5190824"/>
            <a:ext cx="1879409" cy="461665"/>
          </a:xfrm>
          <a:prstGeom prst="rect">
            <a:avLst/>
          </a:prstGeom>
        </p:spPr>
        <p:txBody>
          <a:bodyPr wrap="square">
            <a:spAutoFit/>
          </a:bodyPr>
          <a:lstStyle/>
          <a:p>
            <a:r>
              <a:rPr lang="zh-CN" altLang="en-US" sz="2400" dirty="0"/>
              <a:t>阻塞操作</a:t>
            </a:r>
          </a:p>
        </p:txBody>
      </p:sp>
      <p:sp>
        <p:nvSpPr>
          <p:cNvPr id="6" name="灯片编号占位符 5">
            <a:extLst>
              <a:ext uri="{FF2B5EF4-FFF2-40B4-BE49-F238E27FC236}">
                <a16:creationId xmlns:a16="http://schemas.microsoft.com/office/drawing/2014/main" id="{F4CBE1CA-6AAD-4407-9A30-88DA3EC44A9A}"/>
              </a:ext>
            </a:extLst>
          </p:cNvPr>
          <p:cNvSpPr>
            <a:spLocks noGrp="1"/>
          </p:cNvSpPr>
          <p:nvPr>
            <p:ph type="sldNum" sz="quarter" idx="12"/>
          </p:nvPr>
        </p:nvSpPr>
        <p:spPr/>
        <p:txBody>
          <a:bodyPr/>
          <a:lstStyle/>
          <a:p>
            <a:fld id="{25EC4AC6-63A8-45AD-A1FA-EB82E5CD8F05}" type="slidenum">
              <a:rPr lang="zh-CN" altLang="en-US" smtClean="0"/>
              <a:t>10</a:t>
            </a:fld>
            <a:endParaRPr lang="zh-CN" altLang="en-US"/>
          </a:p>
        </p:txBody>
      </p:sp>
    </p:spTree>
    <p:extLst>
      <p:ext uri="{BB962C8B-B14F-4D97-AF65-F5344CB8AC3E}">
        <p14:creationId xmlns:p14="http://schemas.microsoft.com/office/powerpoint/2010/main" val="21356699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数据传递</a:t>
            </a:r>
          </a:p>
        </p:txBody>
      </p:sp>
      <p:sp>
        <p:nvSpPr>
          <p:cNvPr id="3" name="内容占位符 2"/>
          <p:cNvSpPr>
            <a:spLocks noGrp="1"/>
          </p:cNvSpPr>
          <p:nvPr>
            <p:ph idx="1"/>
          </p:nvPr>
        </p:nvSpPr>
        <p:spPr>
          <a:xfrm>
            <a:off x="1094283" y="1429845"/>
            <a:ext cx="8915400" cy="766612"/>
          </a:xfrm>
        </p:spPr>
        <p:txBody>
          <a:bodyPr/>
          <a:lstStyle/>
          <a:p>
            <a:r>
              <a:rPr lang="en-US" altLang="zh-CN" sz="2400" dirty="0">
                <a:ea typeface="宋体" panose="02010600030101010101" pitchFamily="2" charset="-122"/>
              </a:rPr>
              <a:t>Sends data from each process to every other process</a:t>
            </a:r>
          </a:p>
          <a:p>
            <a:endParaRPr lang="zh-CN" altLang="en-US" dirty="0"/>
          </a:p>
        </p:txBody>
      </p:sp>
      <p:pic>
        <p:nvPicPr>
          <p:cNvPr id="15373" name="Picture 13"/>
          <p:cNvPicPr>
            <a:picLocks noGrp="1" noChangeAspect="1" noChangeArrowheads="1"/>
          </p:cNvPicPr>
          <p:nvPr>
            <p:ph idx="4294967295"/>
          </p:nvPr>
        </p:nvPicPr>
        <p:blipFill>
          <a:blip r:embed="rId2">
            <a:lum bright="-6000" contrast="24000"/>
            <a:extLst>
              <a:ext uri="{28A0092B-C50C-407E-A947-70E740481C1C}">
                <a14:useLocalDpi xmlns:a14="http://schemas.microsoft.com/office/drawing/2010/main" val="0"/>
              </a:ext>
            </a:extLst>
          </a:blip>
          <a:srcRect/>
          <a:stretch>
            <a:fillRect/>
          </a:stretch>
        </p:blipFill>
        <p:spPr>
          <a:xfrm>
            <a:off x="1541489" y="1934980"/>
            <a:ext cx="8229600" cy="4738688"/>
          </a:xfrm>
          <a:noFill/>
          <a:ln/>
        </p:spPr>
      </p:pic>
      <p:sp>
        <p:nvSpPr>
          <p:cNvPr id="4" name="灯片编号占位符 3">
            <a:extLst>
              <a:ext uri="{FF2B5EF4-FFF2-40B4-BE49-F238E27FC236}">
                <a16:creationId xmlns:a16="http://schemas.microsoft.com/office/drawing/2014/main" id="{A57967B9-87A4-403E-818E-95C36BBE3ED7}"/>
              </a:ext>
            </a:extLst>
          </p:cNvPr>
          <p:cNvSpPr>
            <a:spLocks noGrp="1"/>
          </p:cNvSpPr>
          <p:nvPr>
            <p:ph type="sldNum" sz="quarter" idx="12"/>
          </p:nvPr>
        </p:nvSpPr>
        <p:spPr/>
        <p:txBody>
          <a:bodyPr/>
          <a:lstStyle/>
          <a:p>
            <a:fld id="{25EC4AC6-63A8-45AD-A1FA-EB82E5CD8F05}" type="slidenum">
              <a:rPr lang="zh-CN" altLang="en-US" smtClean="0"/>
              <a:t>100</a:t>
            </a:fld>
            <a:endParaRPr lang="zh-CN" altLang="en-US"/>
          </a:p>
        </p:txBody>
      </p:sp>
    </p:spTree>
    <p:extLst>
      <p:ext uri="{BB962C8B-B14F-4D97-AF65-F5344CB8AC3E}">
        <p14:creationId xmlns:p14="http://schemas.microsoft.com/office/powerpoint/2010/main" val="6398123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4" name="内容占位符 3"/>
          <p:cNvSpPr>
            <a:spLocks noGrp="1"/>
          </p:cNvSpPr>
          <p:nvPr>
            <p:ph idx="1"/>
          </p:nvPr>
        </p:nvSpPr>
        <p:spPr/>
        <p:txBody>
          <a:bodyPr/>
          <a:lstStyle/>
          <a:p>
            <a:pPr>
              <a:lnSpc>
                <a:spcPct val="150000"/>
              </a:lnSpc>
            </a:pPr>
            <a:r>
              <a:rPr lang="zh-CN" altLang="en-US" dirty="0"/>
              <a:t>上述例子采用</a:t>
            </a:r>
            <a:endParaRPr lang="en-US" altLang="zh-CN" dirty="0"/>
          </a:p>
          <a:p>
            <a:pPr lvl="1">
              <a:lnSpc>
                <a:spcPct val="150000"/>
              </a:lnSpc>
            </a:pPr>
            <a:r>
              <a:rPr lang="zh-CN" altLang="en-US" dirty="0"/>
              <a:t>并行计算模型？</a:t>
            </a:r>
            <a:endParaRPr lang="en-US" altLang="zh-CN" dirty="0"/>
          </a:p>
          <a:p>
            <a:pPr lvl="1">
              <a:lnSpc>
                <a:spcPct val="150000"/>
              </a:lnSpc>
            </a:pPr>
            <a:r>
              <a:rPr lang="zh-CN" altLang="en-US" dirty="0"/>
              <a:t>划分方法？</a:t>
            </a:r>
            <a:endParaRPr lang="en-US" altLang="zh-CN" dirty="0"/>
          </a:p>
          <a:p>
            <a:pPr lvl="1">
              <a:lnSpc>
                <a:spcPct val="150000"/>
              </a:lnSpc>
            </a:pPr>
            <a:r>
              <a:rPr lang="zh-CN" altLang="en-US" dirty="0"/>
              <a:t>映射方法？</a:t>
            </a:r>
            <a:endParaRPr lang="en-US" altLang="zh-CN" dirty="0"/>
          </a:p>
          <a:p>
            <a:pPr lvl="1">
              <a:lnSpc>
                <a:spcPct val="150000"/>
              </a:lnSpc>
            </a:pPr>
            <a:r>
              <a:rPr lang="zh-CN" altLang="en-US" dirty="0"/>
              <a:t>算法模型？</a:t>
            </a:r>
          </a:p>
        </p:txBody>
      </p:sp>
      <p:sp>
        <p:nvSpPr>
          <p:cNvPr id="3" name="灯片编号占位符 2">
            <a:extLst>
              <a:ext uri="{FF2B5EF4-FFF2-40B4-BE49-F238E27FC236}">
                <a16:creationId xmlns:a16="http://schemas.microsoft.com/office/drawing/2014/main" id="{52881CCE-827E-485F-9E51-FA0B8FE1A04F}"/>
              </a:ext>
            </a:extLst>
          </p:cNvPr>
          <p:cNvSpPr>
            <a:spLocks noGrp="1"/>
          </p:cNvSpPr>
          <p:nvPr>
            <p:ph type="sldNum" sz="quarter" idx="12"/>
          </p:nvPr>
        </p:nvSpPr>
        <p:spPr/>
        <p:txBody>
          <a:bodyPr/>
          <a:lstStyle/>
          <a:p>
            <a:fld id="{25EC4AC6-63A8-45AD-A1FA-EB82E5CD8F05}" type="slidenum">
              <a:rPr lang="zh-CN" altLang="en-US" smtClean="0"/>
              <a:t>101</a:t>
            </a:fld>
            <a:endParaRPr lang="zh-CN" altLang="en-US"/>
          </a:p>
        </p:txBody>
      </p:sp>
    </p:spTree>
    <p:extLst>
      <p:ext uri="{BB962C8B-B14F-4D97-AF65-F5344CB8AC3E}">
        <p14:creationId xmlns:p14="http://schemas.microsoft.com/office/powerpoint/2010/main" val="2268638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740383" y="1957536"/>
            <a:ext cx="762000" cy="1295400"/>
            <a:chOff x="1348408" y="1957536"/>
            <a:chExt cx="762000" cy="1295400"/>
          </a:xfrm>
        </p:grpSpPr>
        <p:sp>
          <p:nvSpPr>
            <p:cNvPr id="87042" name="Oval 2"/>
            <p:cNvSpPr>
              <a:spLocks noChangeArrowheads="1"/>
            </p:cNvSpPr>
            <p:nvPr/>
          </p:nvSpPr>
          <p:spPr bwMode="auto">
            <a:xfrm>
              <a:off x="1348408" y="195753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3" name="Line 3"/>
            <p:cNvSpPr>
              <a:spLocks noChangeShapeType="1"/>
            </p:cNvSpPr>
            <p:nvPr/>
          </p:nvSpPr>
          <p:spPr bwMode="auto">
            <a:xfrm>
              <a:off x="1577008" y="2414736"/>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4" name="Line 4"/>
            <p:cNvSpPr>
              <a:spLocks noChangeShapeType="1"/>
            </p:cNvSpPr>
            <p:nvPr/>
          </p:nvSpPr>
          <p:spPr bwMode="auto">
            <a:xfrm>
              <a:off x="1653208" y="3176736"/>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5" name="Line 5"/>
            <p:cNvSpPr>
              <a:spLocks noChangeShapeType="1"/>
            </p:cNvSpPr>
            <p:nvPr/>
          </p:nvSpPr>
          <p:spPr bwMode="auto">
            <a:xfrm>
              <a:off x="1577008" y="2719536"/>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6" name="Line 6"/>
            <p:cNvSpPr>
              <a:spLocks noChangeShapeType="1"/>
            </p:cNvSpPr>
            <p:nvPr/>
          </p:nvSpPr>
          <p:spPr bwMode="auto">
            <a:xfrm rot="19800000">
              <a:off x="1805608" y="2643336"/>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7" name="Oval 7"/>
            <p:cNvSpPr>
              <a:spLocks noChangeArrowheads="1"/>
            </p:cNvSpPr>
            <p:nvPr/>
          </p:nvSpPr>
          <p:spPr bwMode="auto">
            <a:xfrm>
              <a:off x="1653208" y="2109936"/>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 name="组合 2"/>
          <p:cNvGrpSpPr/>
          <p:nvPr/>
        </p:nvGrpSpPr>
        <p:grpSpPr>
          <a:xfrm>
            <a:off x="4435583" y="3329136"/>
            <a:ext cx="1066800" cy="1447800"/>
            <a:chOff x="1043608" y="3329136"/>
            <a:chExt cx="1066800" cy="1447800"/>
          </a:xfrm>
        </p:grpSpPr>
        <p:sp>
          <p:nvSpPr>
            <p:cNvPr id="87048" name="Oval 8"/>
            <p:cNvSpPr>
              <a:spLocks noChangeArrowheads="1"/>
            </p:cNvSpPr>
            <p:nvPr/>
          </p:nvSpPr>
          <p:spPr bwMode="auto">
            <a:xfrm>
              <a:off x="1043608" y="332913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9" name="Line 9"/>
            <p:cNvSpPr>
              <a:spLocks noChangeShapeType="1"/>
            </p:cNvSpPr>
            <p:nvPr/>
          </p:nvSpPr>
          <p:spPr bwMode="auto">
            <a:xfrm>
              <a:off x="1272208" y="3786336"/>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0" name="Line 10"/>
            <p:cNvSpPr>
              <a:spLocks noChangeShapeType="1"/>
            </p:cNvSpPr>
            <p:nvPr/>
          </p:nvSpPr>
          <p:spPr bwMode="auto">
            <a:xfrm>
              <a:off x="1348408" y="4548336"/>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1" name="Line 11"/>
            <p:cNvSpPr>
              <a:spLocks noChangeShapeType="1"/>
            </p:cNvSpPr>
            <p:nvPr/>
          </p:nvSpPr>
          <p:spPr bwMode="auto">
            <a:xfrm>
              <a:off x="1272208" y="4091136"/>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2" name="Line 12"/>
            <p:cNvSpPr>
              <a:spLocks noChangeShapeType="1"/>
            </p:cNvSpPr>
            <p:nvPr/>
          </p:nvSpPr>
          <p:spPr bwMode="auto">
            <a:xfrm rot="19800000">
              <a:off x="1500808" y="4014936"/>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3" name="Oval 13"/>
            <p:cNvSpPr>
              <a:spLocks noChangeArrowheads="1"/>
            </p:cNvSpPr>
            <p:nvPr/>
          </p:nvSpPr>
          <p:spPr bwMode="auto">
            <a:xfrm>
              <a:off x="1348408" y="3481536"/>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4" name="Oval 14"/>
            <p:cNvSpPr>
              <a:spLocks noChangeArrowheads="1"/>
            </p:cNvSpPr>
            <p:nvPr/>
          </p:nvSpPr>
          <p:spPr bwMode="auto">
            <a:xfrm>
              <a:off x="1348408" y="348153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5" name="Line 15"/>
            <p:cNvSpPr>
              <a:spLocks noChangeShapeType="1"/>
            </p:cNvSpPr>
            <p:nvPr/>
          </p:nvSpPr>
          <p:spPr bwMode="auto">
            <a:xfrm>
              <a:off x="1577008" y="3938736"/>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6" name="Line 16"/>
            <p:cNvSpPr>
              <a:spLocks noChangeShapeType="1"/>
            </p:cNvSpPr>
            <p:nvPr/>
          </p:nvSpPr>
          <p:spPr bwMode="auto">
            <a:xfrm>
              <a:off x="1653208" y="4700736"/>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7" name="Line 17"/>
            <p:cNvSpPr>
              <a:spLocks noChangeShapeType="1"/>
            </p:cNvSpPr>
            <p:nvPr/>
          </p:nvSpPr>
          <p:spPr bwMode="auto">
            <a:xfrm>
              <a:off x="1577008" y="4243536"/>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8" name="Line 18"/>
            <p:cNvSpPr>
              <a:spLocks noChangeShapeType="1"/>
            </p:cNvSpPr>
            <p:nvPr/>
          </p:nvSpPr>
          <p:spPr bwMode="auto">
            <a:xfrm rot="19800000">
              <a:off x="1805608" y="4167336"/>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9" name="Oval 19"/>
            <p:cNvSpPr>
              <a:spLocks noChangeArrowheads="1"/>
            </p:cNvSpPr>
            <p:nvPr/>
          </p:nvSpPr>
          <p:spPr bwMode="auto">
            <a:xfrm>
              <a:off x="1653208" y="3633936"/>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060" name="Oval 20"/>
          <p:cNvSpPr>
            <a:spLocks noChangeArrowheads="1"/>
          </p:cNvSpPr>
          <p:nvPr/>
        </p:nvSpPr>
        <p:spPr bwMode="auto">
          <a:xfrm>
            <a:off x="6111983" y="1881336"/>
            <a:ext cx="762000" cy="6858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a typeface="宋体" panose="02010600030101010101" pitchFamily="2" charset="-122"/>
              </a:rPr>
              <a:t>Barrier</a:t>
            </a:r>
          </a:p>
        </p:txBody>
      </p:sp>
      <p:sp>
        <p:nvSpPr>
          <p:cNvPr id="87061" name="Line 21"/>
          <p:cNvSpPr>
            <a:spLocks noChangeShapeType="1"/>
          </p:cNvSpPr>
          <p:nvPr/>
        </p:nvSpPr>
        <p:spPr bwMode="auto">
          <a:xfrm>
            <a:off x="6492983" y="2567136"/>
            <a:ext cx="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62" name="Oval 22"/>
          <p:cNvSpPr>
            <a:spLocks noChangeArrowheads="1"/>
          </p:cNvSpPr>
          <p:nvPr/>
        </p:nvSpPr>
        <p:spPr bwMode="auto">
          <a:xfrm>
            <a:off x="6111983" y="3557736"/>
            <a:ext cx="762000" cy="6858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dirty="0">
                <a:ea typeface="宋体" panose="02010600030101010101" pitchFamily="2" charset="-122"/>
              </a:rPr>
              <a:t>Barrier</a:t>
            </a:r>
          </a:p>
        </p:txBody>
      </p:sp>
      <p:sp>
        <p:nvSpPr>
          <p:cNvPr id="87063" name="Line 23"/>
          <p:cNvSpPr>
            <a:spLocks noChangeShapeType="1"/>
          </p:cNvSpPr>
          <p:nvPr/>
        </p:nvSpPr>
        <p:spPr bwMode="auto">
          <a:xfrm>
            <a:off x="6492983" y="4243536"/>
            <a:ext cx="0" cy="457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 name="组合 6"/>
          <p:cNvGrpSpPr/>
          <p:nvPr/>
        </p:nvGrpSpPr>
        <p:grpSpPr>
          <a:xfrm>
            <a:off x="7887775" y="5234136"/>
            <a:ext cx="762000" cy="1219200"/>
            <a:chOff x="4495800" y="5234136"/>
            <a:chExt cx="762000" cy="1219200"/>
          </a:xfrm>
        </p:grpSpPr>
        <p:sp>
          <p:nvSpPr>
            <p:cNvPr id="87064" name="Oval 24"/>
            <p:cNvSpPr>
              <a:spLocks noChangeArrowheads="1"/>
            </p:cNvSpPr>
            <p:nvPr/>
          </p:nvSpPr>
          <p:spPr bwMode="auto">
            <a:xfrm>
              <a:off x="4495800" y="5234136"/>
              <a:ext cx="762000" cy="6858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a typeface="宋体" panose="02010600030101010101" pitchFamily="2" charset="-122"/>
                </a:rPr>
                <a:t>Barrier</a:t>
              </a:r>
            </a:p>
          </p:txBody>
        </p:sp>
        <p:sp>
          <p:nvSpPr>
            <p:cNvPr id="87065" name="Line 25"/>
            <p:cNvSpPr>
              <a:spLocks noChangeShapeType="1"/>
            </p:cNvSpPr>
            <p:nvPr/>
          </p:nvSpPr>
          <p:spPr bwMode="auto">
            <a:xfrm>
              <a:off x="4876800" y="5919936"/>
              <a:ext cx="0" cy="5334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 name="组合 5"/>
          <p:cNvGrpSpPr/>
          <p:nvPr/>
        </p:nvGrpSpPr>
        <p:grpSpPr>
          <a:xfrm>
            <a:off x="6097075" y="5055481"/>
            <a:ext cx="1600200" cy="1524000"/>
            <a:chOff x="6172200" y="4929336"/>
            <a:chExt cx="1600200" cy="1524000"/>
          </a:xfrm>
        </p:grpSpPr>
        <p:sp>
          <p:nvSpPr>
            <p:cNvPr id="87066" name="Oval 26"/>
            <p:cNvSpPr>
              <a:spLocks noChangeArrowheads="1"/>
            </p:cNvSpPr>
            <p:nvPr/>
          </p:nvSpPr>
          <p:spPr bwMode="auto">
            <a:xfrm>
              <a:off x="6172200" y="492933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7" name="Line 27"/>
            <p:cNvSpPr>
              <a:spLocks noChangeShapeType="1"/>
            </p:cNvSpPr>
            <p:nvPr/>
          </p:nvSpPr>
          <p:spPr bwMode="auto">
            <a:xfrm>
              <a:off x="6400800" y="5386536"/>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68" name="Line 28"/>
            <p:cNvSpPr>
              <a:spLocks noChangeShapeType="1"/>
            </p:cNvSpPr>
            <p:nvPr/>
          </p:nvSpPr>
          <p:spPr bwMode="auto">
            <a:xfrm>
              <a:off x="6477000" y="6148536"/>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69" name="Line 29"/>
            <p:cNvSpPr>
              <a:spLocks noChangeShapeType="1"/>
            </p:cNvSpPr>
            <p:nvPr/>
          </p:nvSpPr>
          <p:spPr bwMode="auto">
            <a:xfrm>
              <a:off x="6400800" y="5691336"/>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0" name="Line 30"/>
            <p:cNvSpPr>
              <a:spLocks noChangeShapeType="1"/>
            </p:cNvSpPr>
            <p:nvPr/>
          </p:nvSpPr>
          <p:spPr bwMode="auto">
            <a:xfrm rot="19800000">
              <a:off x="6629400" y="5615136"/>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1" name="Oval 31"/>
            <p:cNvSpPr>
              <a:spLocks noChangeArrowheads="1"/>
            </p:cNvSpPr>
            <p:nvPr/>
          </p:nvSpPr>
          <p:spPr bwMode="auto">
            <a:xfrm>
              <a:off x="6477000" y="5081736"/>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2" name="Oval 32"/>
            <p:cNvSpPr>
              <a:spLocks noChangeArrowheads="1"/>
            </p:cNvSpPr>
            <p:nvPr/>
          </p:nvSpPr>
          <p:spPr bwMode="auto">
            <a:xfrm>
              <a:off x="6477000" y="508173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3" name="Line 33"/>
            <p:cNvSpPr>
              <a:spLocks noChangeShapeType="1"/>
            </p:cNvSpPr>
            <p:nvPr/>
          </p:nvSpPr>
          <p:spPr bwMode="auto">
            <a:xfrm>
              <a:off x="6705600" y="5538936"/>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4" name="Line 34"/>
            <p:cNvSpPr>
              <a:spLocks noChangeShapeType="1"/>
            </p:cNvSpPr>
            <p:nvPr/>
          </p:nvSpPr>
          <p:spPr bwMode="auto">
            <a:xfrm>
              <a:off x="6781800" y="6300936"/>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5" name="Line 35"/>
            <p:cNvSpPr>
              <a:spLocks noChangeShapeType="1"/>
            </p:cNvSpPr>
            <p:nvPr/>
          </p:nvSpPr>
          <p:spPr bwMode="auto">
            <a:xfrm>
              <a:off x="6705600" y="5843736"/>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6" name="Line 36"/>
            <p:cNvSpPr>
              <a:spLocks noChangeShapeType="1"/>
            </p:cNvSpPr>
            <p:nvPr/>
          </p:nvSpPr>
          <p:spPr bwMode="auto">
            <a:xfrm rot="19800000">
              <a:off x="6934200" y="5767536"/>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7" name="Oval 37"/>
            <p:cNvSpPr>
              <a:spLocks noChangeArrowheads="1"/>
            </p:cNvSpPr>
            <p:nvPr/>
          </p:nvSpPr>
          <p:spPr bwMode="auto">
            <a:xfrm>
              <a:off x="6781800" y="5234136"/>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8" name="Oval 38"/>
            <p:cNvSpPr>
              <a:spLocks noChangeArrowheads="1"/>
            </p:cNvSpPr>
            <p:nvPr/>
          </p:nvSpPr>
          <p:spPr bwMode="auto">
            <a:xfrm>
              <a:off x="7010400" y="515793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9" name="Line 39"/>
            <p:cNvSpPr>
              <a:spLocks noChangeShapeType="1"/>
            </p:cNvSpPr>
            <p:nvPr/>
          </p:nvSpPr>
          <p:spPr bwMode="auto">
            <a:xfrm>
              <a:off x="7239000" y="5615136"/>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0" name="Line 40"/>
            <p:cNvSpPr>
              <a:spLocks noChangeShapeType="1"/>
            </p:cNvSpPr>
            <p:nvPr/>
          </p:nvSpPr>
          <p:spPr bwMode="auto">
            <a:xfrm>
              <a:off x="7315200" y="6377136"/>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1" name="Line 41"/>
            <p:cNvSpPr>
              <a:spLocks noChangeShapeType="1"/>
            </p:cNvSpPr>
            <p:nvPr/>
          </p:nvSpPr>
          <p:spPr bwMode="auto">
            <a:xfrm>
              <a:off x="7239000" y="5919936"/>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2" name="Line 42"/>
            <p:cNvSpPr>
              <a:spLocks noChangeShapeType="1"/>
            </p:cNvSpPr>
            <p:nvPr/>
          </p:nvSpPr>
          <p:spPr bwMode="auto">
            <a:xfrm rot="19800000">
              <a:off x="7467600" y="5843736"/>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3" name="Oval 43"/>
            <p:cNvSpPr>
              <a:spLocks noChangeArrowheads="1"/>
            </p:cNvSpPr>
            <p:nvPr/>
          </p:nvSpPr>
          <p:spPr bwMode="auto">
            <a:xfrm>
              <a:off x="7315200" y="5310336"/>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 name="标题 3"/>
          <p:cNvSpPr>
            <a:spLocks noGrp="1"/>
          </p:cNvSpPr>
          <p:nvPr>
            <p:ph type="title"/>
          </p:nvPr>
        </p:nvSpPr>
        <p:spPr/>
        <p:txBody>
          <a:bodyPr>
            <a:normAutofit/>
          </a:bodyPr>
          <a:lstStyle/>
          <a:p>
            <a:r>
              <a:rPr lang="zh-CN" altLang="en-US" dirty="0"/>
              <a:t>基本操作</a:t>
            </a:r>
            <a:r>
              <a:rPr lang="en-US" altLang="zh-CN" dirty="0"/>
              <a:t>-</a:t>
            </a:r>
            <a:r>
              <a:rPr lang="zh-CN" altLang="en-US" dirty="0"/>
              <a:t>路障</a:t>
            </a:r>
            <a:r>
              <a:rPr lang="en-US" altLang="zh-CN" b="1" u="sng" dirty="0">
                <a:solidFill>
                  <a:srgbClr val="339933"/>
                </a:solidFill>
              </a:rPr>
              <a:t>Barrier</a:t>
            </a:r>
            <a:endParaRPr lang="zh-CN" altLang="en-US" dirty="0"/>
          </a:p>
        </p:txBody>
      </p:sp>
      <p:sp>
        <p:nvSpPr>
          <p:cNvPr id="5" name="内容占位符 4"/>
          <p:cNvSpPr>
            <a:spLocks noGrp="1"/>
          </p:cNvSpPr>
          <p:nvPr>
            <p:ph idx="1"/>
          </p:nvPr>
        </p:nvSpPr>
        <p:spPr>
          <a:xfrm>
            <a:off x="1306285" y="2071836"/>
            <a:ext cx="2138699" cy="1714500"/>
          </a:xfrm>
        </p:spPr>
        <p:txBody>
          <a:bodyPr>
            <a:normAutofit/>
          </a:bodyPr>
          <a:lstStyle/>
          <a:p>
            <a:pPr marL="0" indent="0">
              <a:buNone/>
            </a:pPr>
            <a:r>
              <a:rPr lang="zh-CN" altLang="en-US" sz="2800" dirty="0"/>
              <a:t>协调所有的参与进程或处理器</a:t>
            </a:r>
          </a:p>
        </p:txBody>
      </p:sp>
      <p:sp>
        <p:nvSpPr>
          <p:cNvPr id="8" name="灯片编号占位符 7">
            <a:extLst>
              <a:ext uri="{FF2B5EF4-FFF2-40B4-BE49-F238E27FC236}">
                <a16:creationId xmlns:a16="http://schemas.microsoft.com/office/drawing/2014/main" id="{C8AC8DDF-0A4C-4DA8-B930-EC0B3150F1EE}"/>
              </a:ext>
            </a:extLst>
          </p:cNvPr>
          <p:cNvSpPr>
            <a:spLocks noGrp="1"/>
          </p:cNvSpPr>
          <p:nvPr>
            <p:ph type="sldNum" sz="quarter" idx="12"/>
          </p:nvPr>
        </p:nvSpPr>
        <p:spPr/>
        <p:txBody>
          <a:bodyPr/>
          <a:lstStyle/>
          <a:p>
            <a:fld id="{25EC4AC6-63A8-45AD-A1FA-EB82E5CD8F05}" type="slidenum">
              <a:rPr lang="zh-CN" altLang="en-US" smtClean="0"/>
              <a:t>11</a:t>
            </a:fld>
            <a:endParaRPr lang="zh-CN" altLang="en-US"/>
          </a:p>
        </p:txBody>
      </p:sp>
    </p:spTree>
    <p:extLst>
      <p:ext uri="{BB962C8B-B14F-4D97-AF65-F5344CB8AC3E}">
        <p14:creationId xmlns:p14="http://schemas.microsoft.com/office/powerpoint/2010/main" val="276556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0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0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06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80">
                                          <p:stCondLst>
                                            <p:cond delay="0"/>
                                          </p:stCondLst>
                                        </p:cTn>
                                        <p:tgtEl>
                                          <p:spTgt spid="2"/>
                                        </p:tgtEl>
                                      </p:cBhvr>
                                    </p:animEffect>
                                    <p:anim calcmode="lin" valueType="num">
                                      <p:cBhvr>
                                        <p:cTn id="1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3" dur="26">
                                          <p:stCondLst>
                                            <p:cond delay="650"/>
                                          </p:stCondLst>
                                        </p:cTn>
                                        <p:tgtEl>
                                          <p:spTgt spid="2"/>
                                        </p:tgtEl>
                                      </p:cBhvr>
                                      <p:to x="100000" y="60000"/>
                                    </p:animScale>
                                    <p:animScale>
                                      <p:cBhvr>
                                        <p:cTn id="24" dur="166" decel="50000">
                                          <p:stCondLst>
                                            <p:cond delay="676"/>
                                          </p:stCondLst>
                                        </p:cTn>
                                        <p:tgtEl>
                                          <p:spTgt spid="2"/>
                                        </p:tgtEl>
                                      </p:cBhvr>
                                      <p:to x="100000" y="100000"/>
                                    </p:animScale>
                                    <p:animScale>
                                      <p:cBhvr>
                                        <p:cTn id="25" dur="26">
                                          <p:stCondLst>
                                            <p:cond delay="1312"/>
                                          </p:stCondLst>
                                        </p:cTn>
                                        <p:tgtEl>
                                          <p:spTgt spid="2"/>
                                        </p:tgtEl>
                                      </p:cBhvr>
                                      <p:to x="100000" y="80000"/>
                                    </p:animScale>
                                    <p:animScale>
                                      <p:cBhvr>
                                        <p:cTn id="26" dur="166" decel="50000">
                                          <p:stCondLst>
                                            <p:cond delay="1338"/>
                                          </p:stCondLst>
                                        </p:cTn>
                                        <p:tgtEl>
                                          <p:spTgt spid="2"/>
                                        </p:tgtEl>
                                      </p:cBhvr>
                                      <p:to x="100000" y="100000"/>
                                    </p:animScale>
                                    <p:animScale>
                                      <p:cBhvr>
                                        <p:cTn id="27" dur="26">
                                          <p:stCondLst>
                                            <p:cond delay="1642"/>
                                          </p:stCondLst>
                                        </p:cTn>
                                        <p:tgtEl>
                                          <p:spTgt spid="2"/>
                                        </p:tgtEl>
                                      </p:cBhvr>
                                      <p:to x="100000" y="90000"/>
                                    </p:animScale>
                                    <p:animScale>
                                      <p:cBhvr>
                                        <p:cTn id="28" dur="166" decel="50000">
                                          <p:stCondLst>
                                            <p:cond delay="1668"/>
                                          </p:stCondLst>
                                        </p:cTn>
                                        <p:tgtEl>
                                          <p:spTgt spid="2"/>
                                        </p:tgtEl>
                                      </p:cBhvr>
                                      <p:to x="100000" y="100000"/>
                                    </p:animScale>
                                    <p:animScale>
                                      <p:cBhvr>
                                        <p:cTn id="29" dur="26">
                                          <p:stCondLst>
                                            <p:cond delay="1808"/>
                                          </p:stCondLst>
                                        </p:cTn>
                                        <p:tgtEl>
                                          <p:spTgt spid="2"/>
                                        </p:tgtEl>
                                      </p:cBhvr>
                                      <p:to x="100000" y="95000"/>
                                    </p:animScale>
                                    <p:animScale>
                                      <p:cBhvr>
                                        <p:cTn id="30" dur="166" decel="50000">
                                          <p:stCondLst>
                                            <p:cond delay="1834"/>
                                          </p:stCondLst>
                                        </p:cTn>
                                        <p:tgtEl>
                                          <p:spTgt spid="2"/>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80">
                                          <p:stCondLst>
                                            <p:cond delay="0"/>
                                          </p:stCondLst>
                                        </p:cTn>
                                        <p:tgtEl>
                                          <p:spTgt spid="3"/>
                                        </p:tgtEl>
                                      </p:cBhvr>
                                    </p:animEffect>
                                    <p:anim calcmode="lin" valueType="num">
                                      <p:cBhvr>
                                        <p:cTn id="3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41" dur="26">
                                          <p:stCondLst>
                                            <p:cond delay="650"/>
                                          </p:stCondLst>
                                        </p:cTn>
                                        <p:tgtEl>
                                          <p:spTgt spid="3"/>
                                        </p:tgtEl>
                                      </p:cBhvr>
                                      <p:to x="100000" y="60000"/>
                                    </p:animScale>
                                    <p:animScale>
                                      <p:cBhvr>
                                        <p:cTn id="42" dur="166" decel="50000">
                                          <p:stCondLst>
                                            <p:cond delay="676"/>
                                          </p:stCondLst>
                                        </p:cTn>
                                        <p:tgtEl>
                                          <p:spTgt spid="3"/>
                                        </p:tgtEl>
                                      </p:cBhvr>
                                      <p:to x="100000" y="100000"/>
                                    </p:animScale>
                                    <p:animScale>
                                      <p:cBhvr>
                                        <p:cTn id="43" dur="26">
                                          <p:stCondLst>
                                            <p:cond delay="1312"/>
                                          </p:stCondLst>
                                        </p:cTn>
                                        <p:tgtEl>
                                          <p:spTgt spid="3"/>
                                        </p:tgtEl>
                                      </p:cBhvr>
                                      <p:to x="100000" y="80000"/>
                                    </p:animScale>
                                    <p:animScale>
                                      <p:cBhvr>
                                        <p:cTn id="44" dur="166" decel="50000">
                                          <p:stCondLst>
                                            <p:cond delay="1338"/>
                                          </p:stCondLst>
                                        </p:cTn>
                                        <p:tgtEl>
                                          <p:spTgt spid="3"/>
                                        </p:tgtEl>
                                      </p:cBhvr>
                                      <p:to x="100000" y="100000"/>
                                    </p:animScale>
                                    <p:animScale>
                                      <p:cBhvr>
                                        <p:cTn id="45" dur="26">
                                          <p:stCondLst>
                                            <p:cond delay="1642"/>
                                          </p:stCondLst>
                                        </p:cTn>
                                        <p:tgtEl>
                                          <p:spTgt spid="3"/>
                                        </p:tgtEl>
                                      </p:cBhvr>
                                      <p:to x="100000" y="90000"/>
                                    </p:animScale>
                                    <p:animScale>
                                      <p:cBhvr>
                                        <p:cTn id="46" dur="166" decel="50000">
                                          <p:stCondLst>
                                            <p:cond delay="1668"/>
                                          </p:stCondLst>
                                        </p:cTn>
                                        <p:tgtEl>
                                          <p:spTgt spid="3"/>
                                        </p:tgtEl>
                                      </p:cBhvr>
                                      <p:to x="100000" y="100000"/>
                                    </p:animScale>
                                    <p:animScale>
                                      <p:cBhvr>
                                        <p:cTn id="47" dur="26">
                                          <p:stCondLst>
                                            <p:cond delay="1808"/>
                                          </p:stCondLst>
                                        </p:cTn>
                                        <p:tgtEl>
                                          <p:spTgt spid="3"/>
                                        </p:tgtEl>
                                      </p:cBhvr>
                                      <p:to x="100000" y="95000"/>
                                    </p:animScale>
                                    <p:animScale>
                                      <p:cBhvr>
                                        <p:cTn id="48" dur="166" decel="50000">
                                          <p:stCondLst>
                                            <p:cond delay="1834"/>
                                          </p:stCondLst>
                                        </p:cTn>
                                        <p:tgtEl>
                                          <p:spTgt spid="3"/>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4.79167E-6 3.7037E-7 L 0.32135 0.00486 " pathEditMode="relative" rAng="0" ptsTypes="AA">
                                      <p:cBhvr>
                                        <p:cTn id="60" dur="2000" fill="hold"/>
                                        <p:tgtEl>
                                          <p:spTgt spid="6"/>
                                        </p:tgtEl>
                                        <p:attrNameLst>
                                          <p:attrName>ppt_x</p:attrName>
                                          <p:attrName>ppt_y</p:attrName>
                                        </p:attrNameLst>
                                      </p:cBhvr>
                                      <p:rCtr x="16068"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60" grpId="0" animBg="1"/>
      <p:bldP spid="87061" grpId="0" animBg="1"/>
      <p:bldP spid="87062" grpId="0" animBg="1"/>
      <p:bldP spid="8706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791744" y="1293814"/>
            <a:ext cx="3409528" cy="2592387"/>
            <a:chOff x="2267744" y="1293813"/>
            <a:chExt cx="3409528" cy="2592387"/>
          </a:xfrm>
        </p:grpSpPr>
        <p:sp>
          <p:nvSpPr>
            <p:cNvPr id="88072" name="Oval 8"/>
            <p:cNvSpPr>
              <a:spLocks noChangeArrowheads="1"/>
            </p:cNvSpPr>
            <p:nvPr/>
          </p:nvSpPr>
          <p:spPr bwMode="auto">
            <a:xfrm>
              <a:off x="2953544" y="1751013"/>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3" name="Line 9"/>
            <p:cNvSpPr>
              <a:spLocks noChangeShapeType="1"/>
            </p:cNvSpPr>
            <p:nvPr/>
          </p:nvSpPr>
          <p:spPr bwMode="auto">
            <a:xfrm>
              <a:off x="3182144" y="2208213"/>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74" name="Line 10"/>
            <p:cNvSpPr>
              <a:spLocks noChangeShapeType="1"/>
            </p:cNvSpPr>
            <p:nvPr/>
          </p:nvSpPr>
          <p:spPr bwMode="auto">
            <a:xfrm rot="9900000">
              <a:off x="3029744" y="3046413"/>
              <a:ext cx="76200" cy="15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75" name="Line 11"/>
            <p:cNvSpPr>
              <a:spLocks noChangeShapeType="1"/>
            </p:cNvSpPr>
            <p:nvPr/>
          </p:nvSpPr>
          <p:spPr bwMode="auto">
            <a:xfrm>
              <a:off x="2496344" y="2552700"/>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76" name="Oval 12"/>
            <p:cNvSpPr>
              <a:spLocks noChangeArrowheads="1"/>
            </p:cNvSpPr>
            <p:nvPr/>
          </p:nvSpPr>
          <p:spPr bwMode="auto">
            <a:xfrm>
              <a:off x="3029744" y="190341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7" name="Line 13"/>
            <p:cNvSpPr>
              <a:spLocks noChangeShapeType="1"/>
            </p:cNvSpPr>
            <p:nvPr/>
          </p:nvSpPr>
          <p:spPr bwMode="auto">
            <a:xfrm rot="20039875">
              <a:off x="2791619" y="2436813"/>
              <a:ext cx="381000"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78" name="Oval 14"/>
            <p:cNvSpPr>
              <a:spLocks noChangeArrowheads="1"/>
            </p:cNvSpPr>
            <p:nvPr/>
          </p:nvSpPr>
          <p:spPr bwMode="auto">
            <a:xfrm>
              <a:off x="3563144" y="2055813"/>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9" name="Line 15"/>
            <p:cNvSpPr>
              <a:spLocks noChangeShapeType="1"/>
            </p:cNvSpPr>
            <p:nvPr/>
          </p:nvSpPr>
          <p:spPr bwMode="auto">
            <a:xfrm>
              <a:off x="3791744" y="2513013"/>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80" name="Line 16"/>
            <p:cNvSpPr>
              <a:spLocks noChangeShapeType="1"/>
            </p:cNvSpPr>
            <p:nvPr/>
          </p:nvSpPr>
          <p:spPr bwMode="auto">
            <a:xfrm rot="9900000">
              <a:off x="3639344" y="3351213"/>
              <a:ext cx="76200" cy="15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81" name="Line 17"/>
            <p:cNvSpPr>
              <a:spLocks noChangeShapeType="1"/>
            </p:cNvSpPr>
            <p:nvPr/>
          </p:nvSpPr>
          <p:spPr bwMode="auto">
            <a:xfrm>
              <a:off x="3182144" y="2894013"/>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82" name="Oval 18"/>
            <p:cNvSpPr>
              <a:spLocks noChangeArrowheads="1"/>
            </p:cNvSpPr>
            <p:nvPr/>
          </p:nvSpPr>
          <p:spPr bwMode="auto">
            <a:xfrm>
              <a:off x="3639344" y="220821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3" name="Line 19"/>
            <p:cNvSpPr>
              <a:spLocks noChangeShapeType="1"/>
            </p:cNvSpPr>
            <p:nvPr/>
          </p:nvSpPr>
          <p:spPr bwMode="auto">
            <a:xfrm rot="20039875">
              <a:off x="3401219" y="2817813"/>
              <a:ext cx="381000"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84" name="Oval 20"/>
            <p:cNvSpPr>
              <a:spLocks noChangeArrowheads="1"/>
            </p:cNvSpPr>
            <p:nvPr/>
          </p:nvSpPr>
          <p:spPr bwMode="auto">
            <a:xfrm>
              <a:off x="4248944" y="2436813"/>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5" name="Line 21"/>
            <p:cNvSpPr>
              <a:spLocks noChangeShapeType="1"/>
            </p:cNvSpPr>
            <p:nvPr/>
          </p:nvSpPr>
          <p:spPr bwMode="auto">
            <a:xfrm>
              <a:off x="4477544" y="2894013"/>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86" name="Line 22"/>
            <p:cNvSpPr>
              <a:spLocks noChangeShapeType="1"/>
            </p:cNvSpPr>
            <p:nvPr/>
          </p:nvSpPr>
          <p:spPr bwMode="auto">
            <a:xfrm rot="9900000">
              <a:off x="4325144" y="3732213"/>
              <a:ext cx="76200" cy="15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87" name="Line 23"/>
            <p:cNvSpPr>
              <a:spLocks noChangeShapeType="1"/>
            </p:cNvSpPr>
            <p:nvPr/>
          </p:nvSpPr>
          <p:spPr bwMode="auto">
            <a:xfrm>
              <a:off x="3791744" y="3275013"/>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88" name="Oval 24"/>
            <p:cNvSpPr>
              <a:spLocks noChangeArrowheads="1"/>
            </p:cNvSpPr>
            <p:nvPr/>
          </p:nvSpPr>
          <p:spPr bwMode="auto">
            <a:xfrm>
              <a:off x="4325144" y="258921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9" name="Line 25"/>
            <p:cNvSpPr>
              <a:spLocks noChangeShapeType="1"/>
            </p:cNvSpPr>
            <p:nvPr/>
          </p:nvSpPr>
          <p:spPr bwMode="auto">
            <a:xfrm rot="20039875">
              <a:off x="4087019" y="3198813"/>
              <a:ext cx="381000"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90" name="Oval 26"/>
            <p:cNvSpPr>
              <a:spLocks noChangeArrowheads="1"/>
            </p:cNvSpPr>
            <p:nvPr/>
          </p:nvSpPr>
          <p:spPr bwMode="auto">
            <a:xfrm>
              <a:off x="4858544" y="1293813"/>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1" name="Line 27"/>
            <p:cNvSpPr>
              <a:spLocks noChangeShapeType="1"/>
            </p:cNvSpPr>
            <p:nvPr/>
          </p:nvSpPr>
          <p:spPr bwMode="auto">
            <a:xfrm>
              <a:off x="5087144" y="1751013"/>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92" name="Line 28"/>
            <p:cNvSpPr>
              <a:spLocks noChangeShapeType="1"/>
            </p:cNvSpPr>
            <p:nvPr/>
          </p:nvSpPr>
          <p:spPr bwMode="auto">
            <a:xfrm rot="9900000">
              <a:off x="4934744" y="2589213"/>
              <a:ext cx="76200" cy="15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93" name="Line 29"/>
            <p:cNvSpPr>
              <a:spLocks noChangeShapeType="1"/>
            </p:cNvSpPr>
            <p:nvPr/>
          </p:nvSpPr>
          <p:spPr bwMode="auto">
            <a:xfrm>
              <a:off x="4477544" y="2132013"/>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94" name="Oval 30"/>
            <p:cNvSpPr>
              <a:spLocks noChangeArrowheads="1"/>
            </p:cNvSpPr>
            <p:nvPr/>
          </p:nvSpPr>
          <p:spPr bwMode="auto">
            <a:xfrm>
              <a:off x="4934744" y="144621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5" name="Line 31"/>
            <p:cNvSpPr>
              <a:spLocks noChangeShapeType="1"/>
            </p:cNvSpPr>
            <p:nvPr/>
          </p:nvSpPr>
          <p:spPr bwMode="auto">
            <a:xfrm rot="20039875">
              <a:off x="4696619" y="2055813"/>
              <a:ext cx="381000"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96" name="Oval 32"/>
            <p:cNvSpPr>
              <a:spLocks noChangeArrowheads="1"/>
            </p:cNvSpPr>
            <p:nvPr/>
          </p:nvSpPr>
          <p:spPr bwMode="auto">
            <a:xfrm>
              <a:off x="5220072" y="2359025"/>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7" name="Line 33"/>
            <p:cNvSpPr>
              <a:spLocks noChangeShapeType="1"/>
            </p:cNvSpPr>
            <p:nvPr/>
          </p:nvSpPr>
          <p:spPr bwMode="auto">
            <a:xfrm>
              <a:off x="5468144" y="2816225"/>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98" name="Line 34"/>
            <p:cNvSpPr>
              <a:spLocks noChangeShapeType="1"/>
            </p:cNvSpPr>
            <p:nvPr/>
          </p:nvSpPr>
          <p:spPr bwMode="auto">
            <a:xfrm rot="9900000">
              <a:off x="5315744" y="3654425"/>
              <a:ext cx="76200"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99" name="Line 35"/>
            <p:cNvSpPr>
              <a:spLocks noChangeShapeType="1"/>
            </p:cNvSpPr>
            <p:nvPr/>
          </p:nvSpPr>
          <p:spPr bwMode="auto">
            <a:xfrm>
              <a:off x="4858544" y="3198813"/>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00" name="Oval 36"/>
            <p:cNvSpPr>
              <a:spLocks noChangeArrowheads="1"/>
            </p:cNvSpPr>
            <p:nvPr/>
          </p:nvSpPr>
          <p:spPr bwMode="auto">
            <a:xfrm>
              <a:off x="5315744" y="251142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1" name="Line 37"/>
            <p:cNvSpPr>
              <a:spLocks noChangeShapeType="1"/>
            </p:cNvSpPr>
            <p:nvPr/>
          </p:nvSpPr>
          <p:spPr bwMode="auto">
            <a:xfrm rot="20039875">
              <a:off x="5077619" y="3122613"/>
              <a:ext cx="381000"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02" name="Oval 38"/>
            <p:cNvSpPr>
              <a:spLocks noChangeArrowheads="1"/>
            </p:cNvSpPr>
            <p:nvPr/>
          </p:nvSpPr>
          <p:spPr bwMode="auto">
            <a:xfrm>
              <a:off x="2648744" y="2589213"/>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3" name="Line 39"/>
            <p:cNvSpPr>
              <a:spLocks noChangeShapeType="1"/>
            </p:cNvSpPr>
            <p:nvPr/>
          </p:nvSpPr>
          <p:spPr bwMode="auto">
            <a:xfrm>
              <a:off x="2877344" y="3046413"/>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04" name="Line 40"/>
            <p:cNvSpPr>
              <a:spLocks noChangeShapeType="1"/>
            </p:cNvSpPr>
            <p:nvPr/>
          </p:nvSpPr>
          <p:spPr bwMode="auto">
            <a:xfrm rot="9900000">
              <a:off x="2724944" y="3884613"/>
              <a:ext cx="76200" cy="15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05" name="Line 41"/>
            <p:cNvSpPr>
              <a:spLocks noChangeShapeType="1"/>
            </p:cNvSpPr>
            <p:nvPr/>
          </p:nvSpPr>
          <p:spPr bwMode="auto">
            <a:xfrm>
              <a:off x="2267744" y="3427413"/>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06" name="Oval 42"/>
            <p:cNvSpPr>
              <a:spLocks noChangeArrowheads="1"/>
            </p:cNvSpPr>
            <p:nvPr/>
          </p:nvSpPr>
          <p:spPr bwMode="auto">
            <a:xfrm>
              <a:off x="2724944" y="274161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7" name="Line 43"/>
            <p:cNvSpPr>
              <a:spLocks noChangeShapeType="1"/>
            </p:cNvSpPr>
            <p:nvPr/>
          </p:nvSpPr>
          <p:spPr bwMode="auto">
            <a:xfrm rot="20039875">
              <a:off x="2486819" y="3351213"/>
              <a:ext cx="381000"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 name="组合 5"/>
          <p:cNvGrpSpPr/>
          <p:nvPr/>
        </p:nvGrpSpPr>
        <p:grpSpPr>
          <a:xfrm>
            <a:off x="1991544" y="2055813"/>
            <a:ext cx="1219200" cy="1295400"/>
            <a:chOff x="467544" y="2055813"/>
            <a:chExt cx="1219200" cy="1295400"/>
          </a:xfrm>
        </p:grpSpPr>
        <p:sp>
          <p:nvSpPr>
            <p:cNvPr id="88066" name="Oval 2"/>
            <p:cNvSpPr>
              <a:spLocks noChangeArrowheads="1"/>
            </p:cNvSpPr>
            <p:nvPr/>
          </p:nvSpPr>
          <p:spPr bwMode="auto">
            <a:xfrm>
              <a:off x="467544" y="2055813"/>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67" name="Line 3"/>
            <p:cNvSpPr>
              <a:spLocks noChangeShapeType="1"/>
            </p:cNvSpPr>
            <p:nvPr/>
          </p:nvSpPr>
          <p:spPr bwMode="auto">
            <a:xfrm>
              <a:off x="696144" y="2513013"/>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68" name="Line 4"/>
            <p:cNvSpPr>
              <a:spLocks noChangeShapeType="1"/>
            </p:cNvSpPr>
            <p:nvPr/>
          </p:nvSpPr>
          <p:spPr bwMode="auto">
            <a:xfrm>
              <a:off x="772344" y="3275013"/>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69" name="Line 5"/>
            <p:cNvSpPr>
              <a:spLocks noChangeShapeType="1"/>
            </p:cNvSpPr>
            <p:nvPr/>
          </p:nvSpPr>
          <p:spPr bwMode="auto">
            <a:xfrm>
              <a:off x="696144" y="2817813"/>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70" name="Line 6"/>
            <p:cNvSpPr>
              <a:spLocks noChangeShapeType="1"/>
            </p:cNvSpPr>
            <p:nvPr/>
          </p:nvSpPr>
          <p:spPr bwMode="auto">
            <a:xfrm rot="18900000">
              <a:off x="839019" y="2609850"/>
              <a:ext cx="546100" cy="4763"/>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71" name="Oval 7"/>
            <p:cNvSpPr>
              <a:spLocks noChangeArrowheads="1"/>
            </p:cNvSpPr>
            <p:nvPr/>
          </p:nvSpPr>
          <p:spPr bwMode="auto">
            <a:xfrm>
              <a:off x="772344" y="220821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0" name="Line 46"/>
            <p:cNvSpPr>
              <a:spLocks noChangeShapeType="1"/>
            </p:cNvSpPr>
            <p:nvPr/>
          </p:nvSpPr>
          <p:spPr bwMode="auto">
            <a:xfrm>
              <a:off x="1153344" y="2286000"/>
              <a:ext cx="0" cy="228600"/>
            </a:xfrm>
            <a:prstGeom prst="line">
              <a:avLst/>
            </a:prstGeom>
            <a:noFill/>
            <a:ln w="5715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11" name="Line 47"/>
            <p:cNvSpPr>
              <a:spLocks noChangeShapeType="1"/>
            </p:cNvSpPr>
            <p:nvPr/>
          </p:nvSpPr>
          <p:spPr bwMode="auto">
            <a:xfrm>
              <a:off x="1153344" y="2514600"/>
              <a:ext cx="228600" cy="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12" name="Line 48"/>
            <p:cNvSpPr>
              <a:spLocks noChangeShapeType="1"/>
            </p:cNvSpPr>
            <p:nvPr/>
          </p:nvSpPr>
          <p:spPr bwMode="auto">
            <a:xfrm>
              <a:off x="1153344" y="2286000"/>
              <a:ext cx="228600" cy="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13" name="Line 49"/>
            <p:cNvSpPr>
              <a:spLocks noChangeShapeType="1"/>
            </p:cNvSpPr>
            <p:nvPr/>
          </p:nvSpPr>
          <p:spPr bwMode="auto">
            <a:xfrm flipV="1">
              <a:off x="1381944" y="2057400"/>
              <a:ext cx="304800" cy="228600"/>
            </a:xfrm>
            <a:prstGeom prst="line">
              <a:avLst/>
            </a:prstGeom>
            <a:noFill/>
            <a:ln w="5715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14" name="Line 50"/>
            <p:cNvSpPr>
              <a:spLocks noChangeShapeType="1"/>
            </p:cNvSpPr>
            <p:nvPr/>
          </p:nvSpPr>
          <p:spPr bwMode="auto">
            <a:xfrm>
              <a:off x="1381944" y="2514600"/>
              <a:ext cx="304800" cy="228600"/>
            </a:xfrm>
            <a:prstGeom prst="line">
              <a:avLst/>
            </a:prstGeom>
            <a:noFill/>
            <a:ln w="5715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15" name="Line 51"/>
            <p:cNvSpPr>
              <a:spLocks noChangeShapeType="1"/>
            </p:cNvSpPr>
            <p:nvPr/>
          </p:nvSpPr>
          <p:spPr bwMode="auto">
            <a:xfrm>
              <a:off x="1686744" y="2057400"/>
              <a:ext cx="0" cy="685800"/>
            </a:xfrm>
            <a:prstGeom prst="line">
              <a:avLst/>
            </a:prstGeom>
            <a:noFill/>
            <a:ln w="5715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标题 1"/>
          <p:cNvSpPr>
            <a:spLocks noGrp="1"/>
          </p:cNvSpPr>
          <p:nvPr>
            <p:ph type="title"/>
          </p:nvPr>
        </p:nvSpPr>
        <p:spPr/>
        <p:txBody>
          <a:bodyPr/>
          <a:lstStyle/>
          <a:p>
            <a:r>
              <a:rPr lang="zh-CN" altLang="en-US" dirty="0"/>
              <a:t>基本操作</a:t>
            </a:r>
            <a:r>
              <a:rPr lang="en-US" altLang="zh-CN" dirty="0"/>
              <a:t>-</a:t>
            </a:r>
            <a:r>
              <a:rPr lang="zh-CN" altLang="en-US" dirty="0"/>
              <a:t>广播与</a:t>
            </a:r>
            <a:r>
              <a:rPr lang="en-US" altLang="zh-CN" dirty="0"/>
              <a:t>Reduction</a:t>
            </a:r>
            <a:endParaRPr lang="zh-CN" altLang="en-US" dirty="0"/>
          </a:p>
        </p:txBody>
      </p:sp>
      <p:cxnSp>
        <p:nvCxnSpPr>
          <p:cNvPr id="53" name="直接连接符 52"/>
          <p:cNvCxnSpPr/>
          <p:nvPr/>
        </p:nvCxnSpPr>
        <p:spPr>
          <a:xfrm flipV="1">
            <a:off x="2024034" y="3933056"/>
            <a:ext cx="8379871" cy="72008"/>
          </a:xfrm>
          <a:prstGeom prst="line">
            <a:avLst/>
          </a:prstGeom>
          <a:ln w="34925"/>
        </p:spPr>
        <p:style>
          <a:lnRef idx="1">
            <a:schemeClr val="accent5"/>
          </a:lnRef>
          <a:fillRef idx="0">
            <a:schemeClr val="accent5"/>
          </a:fillRef>
          <a:effectRef idx="0">
            <a:schemeClr val="accent5"/>
          </a:effectRef>
          <a:fontRef idx="minor">
            <a:schemeClr val="tx1"/>
          </a:fontRef>
        </p:style>
      </p:cxnSp>
      <p:grpSp>
        <p:nvGrpSpPr>
          <p:cNvPr id="7" name="组合 6"/>
          <p:cNvGrpSpPr/>
          <p:nvPr/>
        </p:nvGrpSpPr>
        <p:grpSpPr>
          <a:xfrm>
            <a:off x="4862264" y="4061360"/>
            <a:ext cx="5410200" cy="2670175"/>
            <a:chOff x="3338264" y="4061359"/>
            <a:chExt cx="5410200" cy="2670175"/>
          </a:xfrm>
        </p:grpSpPr>
        <p:sp>
          <p:nvSpPr>
            <p:cNvPr id="54" name="Oval 2"/>
            <p:cNvSpPr>
              <a:spLocks noChangeArrowheads="1"/>
            </p:cNvSpPr>
            <p:nvPr/>
          </p:nvSpPr>
          <p:spPr bwMode="auto">
            <a:xfrm>
              <a:off x="3338264" y="428995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3"/>
            <p:cNvSpPr>
              <a:spLocks noChangeShapeType="1"/>
            </p:cNvSpPr>
            <p:nvPr/>
          </p:nvSpPr>
          <p:spPr bwMode="auto">
            <a:xfrm>
              <a:off x="3566864" y="4747159"/>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4"/>
            <p:cNvSpPr>
              <a:spLocks noChangeShapeType="1"/>
            </p:cNvSpPr>
            <p:nvPr/>
          </p:nvSpPr>
          <p:spPr bwMode="auto">
            <a:xfrm>
              <a:off x="3643064" y="5509159"/>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5"/>
            <p:cNvSpPr>
              <a:spLocks noChangeShapeType="1"/>
            </p:cNvSpPr>
            <p:nvPr/>
          </p:nvSpPr>
          <p:spPr bwMode="auto">
            <a:xfrm rot="2512624">
              <a:off x="3566864" y="5051959"/>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6"/>
            <p:cNvSpPr>
              <a:spLocks noChangeShapeType="1"/>
            </p:cNvSpPr>
            <p:nvPr/>
          </p:nvSpPr>
          <p:spPr bwMode="auto">
            <a:xfrm>
              <a:off x="3795464" y="5124984"/>
              <a:ext cx="546100" cy="47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Oval 7"/>
            <p:cNvSpPr>
              <a:spLocks noChangeArrowheads="1"/>
            </p:cNvSpPr>
            <p:nvPr/>
          </p:nvSpPr>
          <p:spPr bwMode="auto">
            <a:xfrm>
              <a:off x="3643064" y="4442359"/>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Oval 8"/>
            <p:cNvSpPr>
              <a:spLocks noChangeArrowheads="1"/>
            </p:cNvSpPr>
            <p:nvPr/>
          </p:nvSpPr>
          <p:spPr bwMode="auto">
            <a:xfrm>
              <a:off x="6767264" y="406135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9"/>
            <p:cNvSpPr>
              <a:spLocks noChangeShapeType="1"/>
            </p:cNvSpPr>
            <p:nvPr/>
          </p:nvSpPr>
          <p:spPr bwMode="auto">
            <a:xfrm>
              <a:off x="6995864" y="4518559"/>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10"/>
            <p:cNvSpPr>
              <a:spLocks noChangeShapeType="1"/>
            </p:cNvSpPr>
            <p:nvPr/>
          </p:nvSpPr>
          <p:spPr bwMode="auto">
            <a:xfrm rot="9900000">
              <a:off x="6843464" y="5356759"/>
              <a:ext cx="76200"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11"/>
            <p:cNvSpPr>
              <a:spLocks noChangeShapeType="1"/>
            </p:cNvSpPr>
            <p:nvPr/>
          </p:nvSpPr>
          <p:spPr bwMode="auto">
            <a:xfrm>
              <a:off x="6386264" y="4824947"/>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Oval 12"/>
            <p:cNvSpPr>
              <a:spLocks noChangeArrowheads="1"/>
            </p:cNvSpPr>
            <p:nvPr/>
          </p:nvSpPr>
          <p:spPr bwMode="auto">
            <a:xfrm>
              <a:off x="6843464" y="4213759"/>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13"/>
            <p:cNvSpPr>
              <a:spLocks noChangeShapeType="1"/>
            </p:cNvSpPr>
            <p:nvPr/>
          </p:nvSpPr>
          <p:spPr bwMode="auto">
            <a:xfrm rot="20039875">
              <a:off x="6605339" y="4747159"/>
              <a:ext cx="381000"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Oval 14"/>
            <p:cNvSpPr>
              <a:spLocks noChangeArrowheads="1"/>
            </p:cNvSpPr>
            <p:nvPr/>
          </p:nvSpPr>
          <p:spPr bwMode="auto">
            <a:xfrm>
              <a:off x="8291264" y="505195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15"/>
            <p:cNvSpPr>
              <a:spLocks noChangeShapeType="1"/>
            </p:cNvSpPr>
            <p:nvPr/>
          </p:nvSpPr>
          <p:spPr bwMode="auto">
            <a:xfrm>
              <a:off x="8519864" y="5509159"/>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rot="9900000">
              <a:off x="8367464" y="6347359"/>
              <a:ext cx="76200"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17"/>
            <p:cNvSpPr>
              <a:spLocks noChangeShapeType="1"/>
            </p:cNvSpPr>
            <p:nvPr/>
          </p:nvSpPr>
          <p:spPr bwMode="auto">
            <a:xfrm>
              <a:off x="7910264" y="5890159"/>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Oval 18"/>
            <p:cNvSpPr>
              <a:spLocks noChangeArrowheads="1"/>
            </p:cNvSpPr>
            <p:nvPr/>
          </p:nvSpPr>
          <p:spPr bwMode="auto">
            <a:xfrm>
              <a:off x="8367464" y="5204359"/>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19"/>
            <p:cNvSpPr>
              <a:spLocks noChangeShapeType="1"/>
            </p:cNvSpPr>
            <p:nvPr/>
          </p:nvSpPr>
          <p:spPr bwMode="auto">
            <a:xfrm rot="20039875">
              <a:off x="8129339" y="5813959"/>
              <a:ext cx="381000"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Oval 20"/>
            <p:cNvSpPr>
              <a:spLocks noChangeArrowheads="1"/>
            </p:cNvSpPr>
            <p:nvPr/>
          </p:nvSpPr>
          <p:spPr bwMode="auto">
            <a:xfrm>
              <a:off x="6691064" y="5434547"/>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21"/>
            <p:cNvSpPr>
              <a:spLocks noChangeShapeType="1"/>
            </p:cNvSpPr>
            <p:nvPr/>
          </p:nvSpPr>
          <p:spPr bwMode="auto">
            <a:xfrm>
              <a:off x="6919664" y="5891747"/>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22"/>
            <p:cNvSpPr>
              <a:spLocks noChangeShapeType="1"/>
            </p:cNvSpPr>
            <p:nvPr/>
          </p:nvSpPr>
          <p:spPr bwMode="auto">
            <a:xfrm rot="9900000">
              <a:off x="6767264" y="6729947"/>
              <a:ext cx="76200" cy="15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Line 23"/>
            <p:cNvSpPr>
              <a:spLocks noChangeShapeType="1"/>
            </p:cNvSpPr>
            <p:nvPr/>
          </p:nvSpPr>
          <p:spPr bwMode="auto">
            <a:xfrm>
              <a:off x="6310064" y="6272747"/>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Oval 24"/>
            <p:cNvSpPr>
              <a:spLocks noChangeArrowheads="1"/>
            </p:cNvSpPr>
            <p:nvPr/>
          </p:nvSpPr>
          <p:spPr bwMode="auto">
            <a:xfrm>
              <a:off x="6767264" y="5586947"/>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25"/>
            <p:cNvSpPr>
              <a:spLocks noChangeShapeType="1"/>
            </p:cNvSpPr>
            <p:nvPr/>
          </p:nvSpPr>
          <p:spPr bwMode="auto">
            <a:xfrm rot="20039875">
              <a:off x="6529139" y="6196547"/>
              <a:ext cx="381000"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Rectangle 27"/>
            <p:cNvSpPr>
              <a:spLocks noChangeArrowheads="1"/>
            </p:cNvSpPr>
            <p:nvPr/>
          </p:nvSpPr>
          <p:spPr bwMode="auto">
            <a:xfrm>
              <a:off x="4328864" y="4748747"/>
              <a:ext cx="609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79" name="Oval 28"/>
            <p:cNvSpPr>
              <a:spLocks noChangeArrowheads="1"/>
            </p:cNvSpPr>
            <p:nvPr/>
          </p:nvSpPr>
          <p:spPr bwMode="auto">
            <a:xfrm>
              <a:off x="3795464" y="5280559"/>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29"/>
            <p:cNvSpPr>
              <a:spLocks noChangeShapeType="1"/>
            </p:cNvSpPr>
            <p:nvPr/>
          </p:nvSpPr>
          <p:spPr bwMode="auto">
            <a:xfrm>
              <a:off x="4024064" y="5737759"/>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30"/>
            <p:cNvSpPr>
              <a:spLocks noChangeShapeType="1"/>
            </p:cNvSpPr>
            <p:nvPr/>
          </p:nvSpPr>
          <p:spPr bwMode="auto">
            <a:xfrm>
              <a:off x="4100264" y="6499759"/>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31"/>
            <p:cNvSpPr>
              <a:spLocks noChangeShapeType="1"/>
            </p:cNvSpPr>
            <p:nvPr/>
          </p:nvSpPr>
          <p:spPr bwMode="auto">
            <a:xfrm rot="2512624">
              <a:off x="4024064" y="6042559"/>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Line 32"/>
            <p:cNvSpPr>
              <a:spLocks noChangeShapeType="1"/>
            </p:cNvSpPr>
            <p:nvPr/>
          </p:nvSpPr>
          <p:spPr bwMode="auto">
            <a:xfrm>
              <a:off x="4252664" y="6115584"/>
              <a:ext cx="546100" cy="47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Oval 33"/>
            <p:cNvSpPr>
              <a:spLocks noChangeArrowheads="1"/>
            </p:cNvSpPr>
            <p:nvPr/>
          </p:nvSpPr>
          <p:spPr bwMode="auto">
            <a:xfrm>
              <a:off x="4100264" y="5432959"/>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34"/>
            <p:cNvSpPr>
              <a:spLocks noChangeShapeType="1"/>
            </p:cNvSpPr>
            <p:nvPr/>
          </p:nvSpPr>
          <p:spPr bwMode="auto">
            <a:xfrm>
              <a:off x="4481264" y="5053547"/>
              <a:ext cx="152400" cy="1524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Line 35"/>
            <p:cNvSpPr>
              <a:spLocks noChangeShapeType="1"/>
            </p:cNvSpPr>
            <p:nvPr/>
          </p:nvSpPr>
          <p:spPr bwMode="auto">
            <a:xfrm flipV="1">
              <a:off x="4633664" y="4824947"/>
              <a:ext cx="228600" cy="3810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 name="Line 36"/>
            <p:cNvSpPr>
              <a:spLocks noChangeShapeType="1"/>
            </p:cNvSpPr>
            <p:nvPr/>
          </p:nvSpPr>
          <p:spPr bwMode="auto">
            <a:xfrm>
              <a:off x="4938464" y="6118759"/>
              <a:ext cx="152400" cy="1524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Line 37"/>
            <p:cNvSpPr>
              <a:spLocks noChangeShapeType="1"/>
            </p:cNvSpPr>
            <p:nvPr/>
          </p:nvSpPr>
          <p:spPr bwMode="auto">
            <a:xfrm flipV="1">
              <a:off x="5090864" y="5890159"/>
              <a:ext cx="228600" cy="3810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Rectangle 38"/>
            <p:cNvSpPr>
              <a:spLocks noChangeArrowheads="1"/>
            </p:cNvSpPr>
            <p:nvPr/>
          </p:nvSpPr>
          <p:spPr bwMode="auto">
            <a:xfrm>
              <a:off x="4862264" y="5813959"/>
              <a:ext cx="609600" cy="6096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Rectangle 39"/>
            <p:cNvSpPr>
              <a:spLocks noChangeArrowheads="1"/>
            </p:cNvSpPr>
            <p:nvPr/>
          </p:nvSpPr>
          <p:spPr bwMode="auto">
            <a:xfrm>
              <a:off x="5776664" y="4520147"/>
              <a:ext cx="609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Rectangle 40"/>
            <p:cNvSpPr>
              <a:spLocks noChangeArrowheads="1"/>
            </p:cNvSpPr>
            <p:nvPr/>
          </p:nvSpPr>
          <p:spPr bwMode="auto">
            <a:xfrm>
              <a:off x="5700464" y="5967947"/>
              <a:ext cx="609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41"/>
            <p:cNvSpPr>
              <a:spLocks noChangeArrowheads="1"/>
            </p:cNvSpPr>
            <p:nvPr/>
          </p:nvSpPr>
          <p:spPr bwMode="auto">
            <a:xfrm>
              <a:off x="7300664" y="5586947"/>
              <a:ext cx="609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42"/>
            <p:cNvSpPr>
              <a:spLocks noChangeShapeType="1"/>
            </p:cNvSpPr>
            <p:nvPr/>
          </p:nvSpPr>
          <p:spPr bwMode="auto">
            <a:xfrm>
              <a:off x="5929064" y="4670959"/>
              <a:ext cx="381000" cy="3810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Line 43"/>
            <p:cNvSpPr>
              <a:spLocks noChangeShapeType="1"/>
            </p:cNvSpPr>
            <p:nvPr/>
          </p:nvSpPr>
          <p:spPr bwMode="auto">
            <a:xfrm rot="4867603">
              <a:off x="5929064" y="4670959"/>
              <a:ext cx="381000" cy="3810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Line 44"/>
            <p:cNvSpPr>
              <a:spLocks noChangeShapeType="1"/>
            </p:cNvSpPr>
            <p:nvPr/>
          </p:nvSpPr>
          <p:spPr bwMode="auto">
            <a:xfrm>
              <a:off x="5852864" y="6118759"/>
              <a:ext cx="381000" cy="3810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Line 45"/>
            <p:cNvSpPr>
              <a:spLocks noChangeShapeType="1"/>
            </p:cNvSpPr>
            <p:nvPr/>
          </p:nvSpPr>
          <p:spPr bwMode="auto">
            <a:xfrm rot="4867603">
              <a:off x="5852864" y="6118759"/>
              <a:ext cx="381000" cy="3810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 name="Line 46"/>
            <p:cNvSpPr>
              <a:spLocks noChangeShapeType="1"/>
            </p:cNvSpPr>
            <p:nvPr/>
          </p:nvSpPr>
          <p:spPr bwMode="auto">
            <a:xfrm>
              <a:off x="7453064" y="5737759"/>
              <a:ext cx="381000" cy="3810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 name="Line 47"/>
            <p:cNvSpPr>
              <a:spLocks noChangeShapeType="1"/>
            </p:cNvSpPr>
            <p:nvPr/>
          </p:nvSpPr>
          <p:spPr bwMode="auto">
            <a:xfrm rot="4867603">
              <a:off x="7453064" y="5737759"/>
              <a:ext cx="381000" cy="3810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9" name="Text Box 49"/>
          <p:cNvSpPr txBox="1">
            <a:spLocks noChangeArrowheads="1"/>
          </p:cNvSpPr>
          <p:nvPr/>
        </p:nvSpPr>
        <p:spPr bwMode="auto">
          <a:xfrm>
            <a:off x="3311047" y="5051734"/>
            <a:ext cx="13115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u="sng" dirty="0">
                <a:solidFill>
                  <a:srgbClr val="FF3300"/>
                </a:solidFill>
                <a:ea typeface="宋体" panose="02010600030101010101" pitchFamily="2" charset="-122"/>
              </a:rPr>
              <a:t>STRIKE</a:t>
            </a:r>
          </a:p>
        </p:txBody>
      </p:sp>
      <p:sp>
        <p:nvSpPr>
          <p:cNvPr id="3" name="矩形 2"/>
          <p:cNvSpPr/>
          <p:nvPr/>
        </p:nvSpPr>
        <p:spPr>
          <a:xfrm>
            <a:off x="8576955" y="1983717"/>
            <a:ext cx="646331" cy="369332"/>
          </a:xfrm>
          <a:prstGeom prst="rect">
            <a:avLst/>
          </a:prstGeom>
        </p:spPr>
        <p:txBody>
          <a:bodyPr wrap="none">
            <a:spAutoFit/>
          </a:bodyPr>
          <a:lstStyle/>
          <a:p>
            <a:r>
              <a:rPr lang="zh-CN" altLang="en-US" dirty="0"/>
              <a:t>广播</a:t>
            </a:r>
          </a:p>
        </p:txBody>
      </p:sp>
      <p:sp>
        <p:nvSpPr>
          <p:cNvPr id="4" name="矩形 3"/>
          <p:cNvSpPr/>
          <p:nvPr/>
        </p:nvSpPr>
        <p:spPr>
          <a:xfrm>
            <a:off x="1515865" y="5044106"/>
            <a:ext cx="1184940" cy="369332"/>
          </a:xfrm>
          <a:prstGeom prst="rect">
            <a:avLst/>
          </a:prstGeom>
        </p:spPr>
        <p:txBody>
          <a:bodyPr wrap="none">
            <a:spAutoFit/>
          </a:bodyPr>
          <a:lstStyle/>
          <a:p>
            <a:r>
              <a:rPr lang="en-US" altLang="zh-CN" dirty="0"/>
              <a:t>Reduction</a:t>
            </a:r>
            <a:endParaRPr lang="zh-CN" altLang="en-US" dirty="0"/>
          </a:p>
        </p:txBody>
      </p:sp>
      <p:sp>
        <p:nvSpPr>
          <p:cNvPr id="8" name="灯片编号占位符 7">
            <a:extLst>
              <a:ext uri="{FF2B5EF4-FFF2-40B4-BE49-F238E27FC236}">
                <a16:creationId xmlns:a16="http://schemas.microsoft.com/office/drawing/2014/main" id="{45CCF04C-21EF-4EE1-B62D-943FAFDBC70B}"/>
              </a:ext>
            </a:extLst>
          </p:cNvPr>
          <p:cNvSpPr>
            <a:spLocks noGrp="1"/>
          </p:cNvSpPr>
          <p:nvPr>
            <p:ph type="sldNum" sz="quarter" idx="12"/>
          </p:nvPr>
        </p:nvSpPr>
        <p:spPr/>
        <p:txBody>
          <a:bodyPr/>
          <a:lstStyle/>
          <a:p>
            <a:fld id="{25EC4AC6-63A8-45AD-A1FA-EB82E5CD8F05}" type="slidenum">
              <a:rPr lang="zh-CN" altLang="en-US" smtClean="0"/>
              <a:t>12</a:t>
            </a:fld>
            <a:endParaRPr lang="zh-CN" altLang="en-US"/>
          </a:p>
        </p:txBody>
      </p:sp>
    </p:spTree>
    <p:extLst>
      <p:ext uri="{BB962C8B-B14F-4D97-AF65-F5344CB8AC3E}">
        <p14:creationId xmlns:p14="http://schemas.microsoft.com/office/powerpoint/2010/main" val="228513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3"/>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9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294C1A-B991-41A3-93A9-A87DC0283765}"/>
              </a:ext>
            </a:extLst>
          </p:cNvPr>
          <p:cNvSpPr>
            <a:spLocks noGrp="1"/>
          </p:cNvSpPr>
          <p:nvPr>
            <p:ph type="title"/>
          </p:nvPr>
        </p:nvSpPr>
        <p:spPr/>
        <p:txBody>
          <a:bodyPr/>
          <a:lstStyle/>
          <a:p>
            <a:r>
              <a:rPr lang="zh-CN" altLang="en-US" dirty="0"/>
              <a:t>并行数据结构</a:t>
            </a:r>
          </a:p>
        </p:txBody>
      </p:sp>
      <p:sp>
        <p:nvSpPr>
          <p:cNvPr id="7" name="内容占位符 6">
            <a:extLst>
              <a:ext uri="{FF2B5EF4-FFF2-40B4-BE49-F238E27FC236}">
                <a16:creationId xmlns:a16="http://schemas.microsoft.com/office/drawing/2014/main" id="{2B6A5FE0-CE40-46B7-BE51-98E58A85DEE7}"/>
              </a:ext>
            </a:extLst>
          </p:cNvPr>
          <p:cNvSpPr>
            <a:spLocks noGrp="1"/>
          </p:cNvSpPr>
          <p:nvPr>
            <p:ph idx="1"/>
          </p:nvPr>
        </p:nvSpPr>
        <p:spPr>
          <a:xfrm>
            <a:off x="845127" y="1828800"/>
            <a:ext cx="6387627" cy="4351337"/>
          </a:xfrm>
        </p:spPr>
        <p:txBody>
          <a:bodyPr>
            <a:normAutofit lnSpcReduction="10000"/>
          </a:bodyPr>
          <a:lstStyle/>
          <a:p>
            <a:r>
              <a:rPr lang="zh-CN" altLang="en-US" dirty="0"/>
              <a:t>支持并发</a:t>
            </a:r>
            <a:r>
              <a:rPr lang="en-US" altLang="zh-CN" dirty="0"/>
              <a:t>/</a:t>
            </a:r>
            <a:r>
              <a:rPr lang="zh-CN" altLang="en-US" dirty="0"/>
              <a:t>并行操作的数据结构：数据结构（如数组、队列、栈</a:t>
            </a:r>
            <a:r>
              <a:rPr lang="en-US" altLang="zh-CN" dirty="0"/>
              <a:t>…</a:t>
            </a:r>
            <a:r>
              <a:rPr lang="zh-CN" altLang="en-US" dirty="0"/>
              <a:t>）</a:t>
            </a:r>
            <a:r>
              <a:rPr lang="en-US" altLang="zh-CN" dirty="0"/>
              <a:t>+</a:t>
            </a:r>
            <a:r>
              <a:rPr lang="zh-CN" altLang="en-US" dirty="0"/>
              <a:t>并发控制（锁机制）</a:t>
            </a:r>
            <a:endParaRPr lang="en-US" altLang="zh-CN" dirty="0"/>
          </a:p>
          <a:p>
            <a:r>
              <a:rPr lang="zh-CN" altLang="en-US" dirty="0"/>
              <a:t>树</a:t>
            </a:r>
            <a:endParaRPr lang="en-US" altLang="zh-CN" dirty="0"/>
          </a:p>
          <a:p>
            <a:pPr lvl="1"/>
            <a:r>
              <a:rPr lang="zh-CN" altLang="en-US" dirty="0"/>
              <a:t>层次 ：</a:t>
            </a:r>
            <a:r>
              <a:rPr lang="en-US" altLang="zh-CN" dirty="0"/>
              <a:t> </a:t>
            </a:r>
            <a:r>
              <a:rPr lang="zh-CN" altLang="en-US" dirty="0"/>
              <a:t>便于组织大规模数据及存储</a:t>
            </a:r>
            <a:endParaRPr lang="en-US" altLang="zh-CN" dirty="0"/>
          </a:p>
          <a:p>
            <a:pPr lvl="1"/>
            <a:r>
              <a:rPr lang="zh-CN" altLang="en-US" dirty="0"/>
              <a:t>多分支：便于按序组织数据、任务； 便于并行处理</a:t>
            </a:r>
            <a:endParaRPr lang="en-US" altLang="zh-CN" dirty="0"/>
          </a:p>
          <a:p>
            <a:pPr lvl="1"/>
            <a:r>
              <a:rPr lang="zh-CN" altLang="en-US" dirty="0"/>
              <a:t>可动态扩展：适应动态场景</a:t>
            </a:r>
            <a:endParaRPr lang="en-US" altLang="zh-CN" dirty="0"/>
          </a:p>
          <a:p>
            <a:pPr lvl="1"/>
            <a:r>
              <a:rPr lang="zh-CN" altLang="en-US" dirty="0"/>
              <a:t>许多算法的主体，如分治法、二分搜索等</a:t>
            </a:r>
            <a:endParaRPr lang="en-US" altLang="zh-CN" dirty="0"/>
          </a:p>
          <a:p>
            <a:r>
              <a:rPr lang="en-US" altLang="zh-CN" dirty="0"/>
              <a:t>ADT,</a:t>
            </a:r>
            <a:r>
              <a:rPr lang="zh-CN" altLang="en-US" dirty="0"/>
              <a:t>如</a:t>
            </a:r>
            <a:r>
              <a:rPr lang="en-US" altLang="zh-CN" dirty="0"/>
              <a:t>Graph, map, collection, accumulator</a:t>
            </a:r>
            <a:endParaRPr lang="zh-CN" altLang="en-US" dirty="0"/>
          </a:p>
        </p:txBody>
      </p:sp>
      <p:pic>
        <p:nvPicPr>
          <p:cNvPr id="3" name="Picture 2" descr="Image result for b tree">
            <a:extLst>
              <a:ext uri="{FF2B5EF4-FFF2-40B4-BE49-F238E27FC236}">
                <a16:creationId xmlns:a16="http://schemas.microsoft.com/office/drawing/2014/main" id="{A37AB082-F9CB-44C1-9E60-B30121687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6773" y="4604702"/>
            <a:ext cx="405765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mage result for binary search tree">
            <a:extLst>
              <a:ext uri="{FF2B5EF4-FFF2-40B4-BE49-F238E27FC236}">
                <a16:creationId xmlns:a16="http://schemas.microsoft.com/office/drawing/2014/main" id="{19315FFA-2C73-4782-BB2F-FB58FE857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2754" y="1270239"/>
            <a:ext cx="2343150" cy="19526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0E2E86FC-6867-463B-B02C-1ACD4399BF3E}"/>
              </a:ext>
            </a:extLst>
          </p:cNvPr>
          <p:cNvSpPr txBox="1"/>
          <p:nvPr/>
        </p:nvSpPr>
        <p:spPr>
          <a:xfrm>
            <a:off x="9166485" y="6013174"/>
            <a:ext cx="1274164"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B/B+-</a:t>
            </a:r>
            <a:r>
              <a:rPr lang="zh-CN" altLang="en-US" dirty="0">
                <a:latin typeface="Arial" panose="020B0604020202020204" pitchFamily="34" charset="0"/>
                <a:cs typeface="Arial" panose="020B0604020202020204" pitchFamily="34" charset="0"/>
              </a:rPr>
              <a:t>树</a:t>
            </a:r>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13835902-1012-490D-94DF-373E8A573151}"/>
              </a:ext>
            </a:extLst>
          </p:cNvPr>
          <p:cNvSpPr txBox="1"/>
          <p:nvPr/>
        </p:nvSpPr>
        <p:spPr>
          <a:xfrm>
            <a:off x="7584242" y="3635599"/>
            <a:ext cx="1499017" cy="369332"/>
          </a:xfrm>
          <a:prstGeom prst="rect">
            <a:avLst/>
          </a:prstGeom>
          <a:noFill/>
        </p:spPr>
        <p:txBody>
          <a:bodyPr wrap="square" rtlCol="0">
            <a:spAutoFit/>
          </a:bodyPr>
          <a:lstStyle/>
          <a:p>
            <a:pPr algn="ctr"/>
            <a:r>
              <a:rPr lang="zh-CN" altLang="en-US" dirty="0">
                <a:latin typeface="Arial" panose="020B0604020202020204" pitchFamily="34" charset="0"/>
                <a:cs typeface="Arial" panose="020B0604020202020204" pitchFamily="34" charset="0"/>
              </a:rPr>
              <a:t>二叉树</a:t>
            </a:r>
          </a:p>
        </p:txBody>
      </p:sp>
      <p:pic>
        <p:nvPicPr>
          <p:cNvPr id="8" name="Content Placeholder 5" descr="FileKdtree 2d.png">
            <a:extLst>
              <a:ext uri="{FF2B5EF4-FFF2-40B4-BE49-F238E27FC236}">
                <a16:creationId xmlns:a16="http://schemas.microsoft.com/office/drawing/2014/main" id="{BA5E4B36-F496-4615-810A-BAC8FF78592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697856" y="1060827"/>
            <a:ext cx="2280067" cy="2267743"/>
          </a:xfrm>
          <a:prstGeom prst="rect">
            <a:avLst/>
          </a:prstGeom>
        </p:spPr>
      </p:pic>
      <p:sp>
        <p:nvSpPr>
          <p:cNvPr id="9" name="文本框 8">
            <a:extLst>
              <a:ext uri="{FF2B5EF4-FFF2-40B4-BE49-F238E27FC236}">
                <a16:creationId xmlns:a16="http://schemas.microsoft.com/office/drawing/2014/main" id="{1F53D03E-37D6-4B9C-8BEE-724A51920AE0}"/>
              </a:ext>
            </a:extLst>
          </p:cNvPr>
          <p:cNvSpPr txBox="1"/>
          <p:nvPr/>
        </p:nvSpPr>
        <p:spPr>
          <a:xfrm>
            <a:off x="10088380" y="3544451"/>
            <a:ext cx="1499017" cy="369332"/>
          </a:xfrm>
          <a:prstGeom prst="rect">
            <a:avLst/>
          </a:prstGeom>
          <a:noFill/>
        </p:spPr>
        <p:txBody>
          <a:bodyPr wrap="square" rtlCol="0">
            <a:spAutoFit/>
          </a:bodyPr>
          <a:lstStyle/>
          <a:p>
            <a:pPr algn="ctr"/>
            <a:r>
              <a:rPr lang="en-US" altLang="zh-CN" dirty="0">
                <a:latin typeface="Arial" panose="020B0604020202020204" pitchFamily="34" charset="0"/>
                <a:cs typeface="Arial" panose="020B0604020202020204" pitchFamily="34" charset="0"/>
              </a:rPr>
              <a:t>KD</a:t>
            </a:r>
            <a:r>
              <a:rPr lang="zh-CN" altLang="en-US" dirty="0">
                <a:latin typeface="Arial" panose="020B0604020202020204" pitchFamily="34" charset="0"/>
                <a:cs typeface="Arial" panose="020B0604020202020204" pitchFamily="34" charset="0"/>
              </a:rPr>
              <a:t>树</a:t>
            </a:r>
          </a:p>
        </p:txBody>
      </p:sp>
      <p:sp>
        <p:nvSpPr>
          <p:cNvPr id="10" name="灯片编号占位符 9">
            <a:extLst>
              <a:ext uri="{FF2B5EF4-FFF2-40B4-BE49-F238E27FC236}">
                <a16:creationId xmlns:a16="http://schemas.microsoft.com/office/drawing/2014/main" id="{F442FA9D-A5B1-4E9C-B3D8-90FC8D04113D}"/>
              </a:ext>
            </a:extLst>
          </p:cNvPr>
          <p:cNvSpPr>
            <a:spLocks noGrp="1"/>
          </p:cNvSpPr>
          <p:nvPr>
            <p:ph type="sldNum" sz="quarter" idx="12"/>
          </p:nvPr>
        </p:nvSpPr>
        <p:spPr/>
        <p:txBody>
          <a:bodyPr/>
          <a:lstStyle/>
          <a:p>
            <a:fld id="{25EC4AC6-63A8-45AD-A1FA-EB82E5CD8F05}" type="slidenum">
              <a:rPr lang="zh-CN" altLang="en-US" smtClean="0"/>
              <a:t>13</a:t>
            </a:fld>
            <a:endParaRPr lang="zh-CN" altLang="en-US"/>
          </a:p>
        </p:txBody>
      </p:sp>
    </p:spTree>
    <p:extLst>
      <p:ext uri="{BB962C8B-B14F-4D97-AF65-F5344CB8AC3E}">
        <p14:creationId xmlns:p14="http://schemas.microsoft.com/office/powerpoint/2010/main" val="2458607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E9576-45F1-4337-935E-3F6AFD620304}"/>
              </a:ext>
            </a:extLst>
          </p:cNvPr>
          <p:cNvSpPr>
            <a:spLocks noGrp="1"/>
          </p:cNvSpPr>
          <p:nvPr>
            <p:ph type="title"/>
          </p:nvPr>
        </p:nvSpPr>
        <p:spPr/>
        <p:txBody>
          <a:bodyPr/>
          <a:lstStyle/>
          <a:p>
            <a:r>
              <a:rPr lang="zh-CN" altLang="en-US" dirty="0"/>
              <a:t>并行数据结构</a:t>
            </a:r>
            <a:r>
              <a:rPr lang="en-US" altLang="zh-CN" dirty="0"/>
              <a:t>-</a:t>
            </a:r>
            <a:r>
              <a:rPr lang="fr-FR" altLang="zh-CN" dirty="0"/>
              <a:t>Collection</a:t>
            </a:r>
            <a:endParaRPr lang="zh-CN" altLang="en-US" dirty="0"/>
          </a:p>
        </p:txBody>
      </p:sp>
      <p:sp>
        <p:nvSpPr>
          <p:cNvPr id="3" name="内容占位符 2">
            <a:extLst>
              <a:ext uri="{FF2B5EF4-FFF2-40B4-BE49-F238E27FC236}">
                <a16:creationId xmlns:a16="http://schemas.microsoft.com/office/drawing/2014/main" id="{E9B115AD-19FD-4227-B184-2A68F050F228}"/>
              </a:ext>
            </a:extLst>
          </p:cNvPr>
          <p:cNvSpPr>
            <a:spLocks noGrp="1"/>
          </p:cNvSpPr>
          <p:nvPr>
            <p:ph idx="1"/>
          </p:nvPr>
        </p:nvSpPr>
        <p:spPr/>
        <p:txBody>
          <a:bodyPr/>
          <a:lstStyle/>
          <a:p>
            <a:r>
              <a:rPr lang="fr-FR" altLang="zh-CN" dirty="0"/>
              <a:t>BlockingCollection&lt;T&gt;</a:t>
            </a:r>
          </a:p>
          <a:p>
            <a:r>
              <a:rPr lang="fr-FR" altLang="zh-CN" dirty="0"/>
              <a:t>ConcurrentBag&lt;T&gt;</a:t>
            </a:r>
          </a:p>
          <a:p>
            <a:r>
              <a:rPr lang="fr-FR" altLang="zh-CN" dirty="0"/>
              <a:t>ConcurrentDictionary&lt;TKey,TValue&gt;</a:t>
            </a:r>
          </a:p>
          <a:p>
            <a:r>
              <a:rPr lang="fr-FR" altLang="zh-CN" dirty="0"/>
              <a:t>ConcurrentQueue&lt;T&gt;</a:t>
            </a:r>
          </a:p>
          <a:p>
            <a:r>
              <a:rPr lang="fr-FR" altLang="zh-CN" dirty="0"/>
              <a:t>ConcurrentStack&lt;T&gt;</a:t>
            </a:r>
          </a:p>
          <a:p>
            <a:r>
              <a:rPr lang="fr-FR" altLang="zh-CN" dirty="0"/>
              <a:t>concurrent_hash_map&lt;Key,T,HashCompare&gt;</a:t>
            </a:r>
          </a:p>
          <a:p>
            <a:r>
              <a:rPr lang="fr-FR" altLang="zh-CN"/>
              <a:t>concurrent</a:t>
            </a:r>
            <a:r>
              <a:rPr lang="fr-FR" altLang="zh-CN" dirty="0"/>
              <a:t>_vector&lt;T,Allocator&gt;</a:t>
            </a:r>
          </a:p>
          <a:p>
            <a:endParaRPr lang="zh-CN" altLang="en-US" dirty="0"/>
          </a:p>
        </p:txBody>
      </p:sp>
      <p:sp>
        <p:nvSpPr>
          <p:cNvPr id="4" name="灯片编号占位符 3">
            <a:extLst>
              <a:ext uri="{FF2B5EF4-FFF2-40B4-BE49-F238E27FC236}">
                <a16:creationId xmlns:a16="http://schemas.microsoft.com/office/drawing/2014/main" id="{A7AFA68C-94EC-4C00-9F0E-C78F2D75D04C}"/>
              </a:ext>
            </a:extLst>
          </p:cNvPr>
          <p:cNvSpPr>
            <a:spLocks noGrp="1"/>
          </p:cNvSpPr>
          <p:nvPr>
            <p:ph type="sldNum" sz="quarter" idx="12"/>
          </p:nvPr>
        </p:nvSpPr>
        <p:spPr/>
        <p:txBody>
          <a:bodyPr/>
          <a:lstStyle/>
          <a:p>
            <a:fld id="{25EC4AC6-63A8-45AD-A1FA-EB82E5CD8F05}" type="slidenum">
              <a:rPr lang="zh-CN" altLang="en-US" smtClean="0"/>
              <a:t>14</a:t>
            </a:fld>
            <a:endParaRPr lang="zh-CN" altLang="en-US"/>
          </a:p>
        </p:txBody>
      </p:sp>
    </p:spTree>
    <p:extLst>
      <p:ext uri="{BB962C8B-B14F-4D97-AF65-F5344CB8AC3E}">
        <p14:creationId xmlns:p14="http://schemas.microsoft.com/office/powerpoint/2010/main" val="3468364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a:xfrm>
            <a:off x="1991544" y="332656"/>
            <a:ext cx="7024744" cy="792088"/>
          </a:xfrm>
        </p:spPr>
        <p:txBody>
          <a:bodyPr/>
          <a:lstStyle/>
          <a:p>
            <a:r>
              <a:rPr lang="en-US" altLang="zh-CN" dirty="0">
                <a:ea typeface="宋体" pitchFamily="2" charset="-122"/>
              </a:rPr>
              <a:t>Von Neumann Model</a:t>
            </a:r>
            <a:endParaRPr lang="en-US" altLang="zh-CN" sz="2800" dirty="0">
              <a:ea typeface="宋体" pitchFamily="2" charset="-122"/>
            </a:endParaRPr>
          </a:p>
        </p:txBody>
      </p:sp>
      <p:graphicFrame>
        <p:nvGraphicFramePr>
          <p:cNvPr id="735235" name="Object 3"/>
          <p:cNvGraphicFramePr>
            <a:graphicFrameLocks noChangeAspect="1"/>
          </p:cNvGraphicFramePr>
          <p:nvPr/>
        </p:nvGraphicFramePr>
        <p:xfrm>
          <a:off x="2495601" y="1196752"/>
          <a:ext cx="7416824" cy="5202924"/>
        </p:xfrm>
        <a:graphic>
          <a:graphicData uri="http://schemas.openxmlformats.org/presentationml/2006/ole">
            <mc:AlternateContent xmlns:mc="http://schemas.openxmlformats.org/markup-compatibility/2006">
              <mc:Choice xmlns:v="urn:schemas-microsoft-com:vml" Requires="v">
                <p:oleObj spid="_x0000_s3109" name="CorelDRAW" r:id="rId4" imgW="5744520" imgH="4030200" progId="CorelDRAW.Graphic.9">
                  <p:embed/>
                </p:oleObj>
              </mc:Choice>
              <mc:Fallback>
                <p:oleObj name="CorelDRAW" r:id="rId4" imgW="5744520" imgH="4030200" progId="CorelDRAW.Graphic.9">
                  <p:embed/>
                  <p:pic>
                    <p:nvPicPr>
                      <p:cNvPr id="73523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601" y="1196752"/>
                        <a:ext cx="7416824" cy="5202924"/>
                      </a:xfrm>
                      <a:prstGeom prst="rect">
                        <a:avLst/>
                      </a:prstGeom>
                      <a:noFill/>
                      <a:ln>
                        <a:noFill/>
                      </a:ln>
                      <a:effectLst/>
                    </p:spPr>
                  </p:pic>
                </p:oleObj>
              </mc:Fallback>
            </mc:AlternateContent>
          </a:graphicData>
        </a:graphic>
      </p:graphicFrame>
      <p:sp>
        <p:nvSpPr>
          <p:cNvPr id="2" name="灯片编号占位符 1">
            <a:extLst>
              <a:ext uri="{FF2B5EF4-FFF2-40B4-BE49-F238E27FC236}">
                <a16:creationId xmlns:a16="http://schemas.microsoft.com/office/drawing/2014/main" id="{FAE60B80-7121-4D9B-A171-FB8A7CC15615}"/>
              </a:ext>
            </a:extLst>
          </p:cNvPr>
          <p:cNvSpPr>
            <a:spLocks noGrp="1"/>
          </p:cNvSpPr>
          <p:nvPr>
            <p:ph type="sldNum" sz="quarter" idx="12"/>
          </p:nvPr>
        </p:nvSpPr>
        <p:spPr/>
        <p:txBody>
          <a:bodyPr/>
          <a:lstStyle/>
          <a:p>
            <a:fld id="{25EC4AC6-63A8-45AD-A1FA-EB82E5CD8F05}" type="slidenum">
              <a:rPr lang="zh-CN" altLang="en-US" smtClean="0"/>
              <a:t>15</a:t>
            </a:fld>
            <a:endParaRPr lang="zh-CN" altLang="en-US"/>
          </a:p>
        </p:txBody>
      </p:sp>
    </p:spTree>
    <p:extLst>
      <p:ext uri="{BB962C8B-B14F-4D97-AF65-F5344CB8AC3E}">
        <p14:creationId xmlns:p14="http://schemas.microsoft.com/office/powerpoint/2010/main" val="144191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normAutofit/>
          </a:bodyPr>
          <a:lstStyle/>
          <a:p>
            <a:r>
              <a:rPr lang="zh-CN" altLang="en-US" dirty="0">
                <a:ea typeface="宋体" pitchFamily="2" charset="-122"/>
              </a:rPr>
              <a:t>指令处理（</a:t>
            </a:r>
            <a:r>
              <a:rPr lang="en-US" altLang="zh-CN" dirty="0">
                <a:ea typeface="宋体" pitchFamily="2" charset="-122"/>
              </a:rPr>
              <a:t>Instruction Processing</a:t>
            </a:r>
            <a:r>
              <a:rPr lang="zh-CN" altLang="en-US" dirty="0">
                <a:ea typeface="宋体" pitchFamily="2" charset="-122"/>
              </a:rPr>
              <a:t>）</a:t>
            </a:r>
            <a:endParaRPr lang="en-US" altLang="zh-CN" dirty="0">
              <a:ea typeface="宋体" pitchFamily="2" charset="-122"/>
            </a:endParaRPr>
          </a:p>
        </p:txBody>
      </p:sp>
      <p:sp>
        <p:nvSpPr>
          <p:cNvPr id="736259" name="Text Box 3"/>
          <p:cNvSpPr txBox="1">
            <a:spLocks noChangeArrowheads="1"/>
          </p:cNvSpPr>
          <p:nvPr/>
        </p:nvSpPr>
        <p:spPr bwMode="auto">
          <a:xfrm>
            <a:off x="3313450" y="2513350"/>
            <a:ext cx="4343400" cy="369332"/>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l" eaLnBrk="0" hangingPunct="0">
              <a:spcBef>
                <a:spcPct val="0"/>
              </a:spcBef>
            </a:pPr>
            <a:r>
              <a:rPr lang="zh-CN" altLang="en-US" dirty="0">
                <a:latin typeface="Arial" pitchFamily="34" charset="0"/>
                <a:ea typeface="宋体" pitchFamily="2" charset="-122"/>
              </a:rPr>
              <a:t>译指</a:t>
            </a:r>
            <a:r>
              <a:rPr lang="en-US" altLang="zh-CN" dirty="0">
                <a:latin typeface="Arial" pitchFamily="34" charset="0"/>
                <a:ea typeface="宋体" pitchFamily="2" charset="-122"/>
              </a:rPr>
              <a:t>Decode instruction</a:t>
            </a:r>
          </a:p>
        </p:txBody>
      </p:sp>
      <p:sp>
        <p:nvSpPr>
          <p:cNvPr id="736260" name="Line 4"/>
          <p:cNvSpPr>
            <a:spLocks noChangeShapeType="1"/>
          </p:cNvSpPr>
          <p:nvPr/>
        </p:nvSpPr>
        <p:spPr bwMode="auto">
          <a:xfrm>
            <a:off x="3923050" y="213235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261" name="Line 5"/>
          <p:cNvSpPr>
            <a:spLocks noChangeShapeType="1"/>
          </p:cNvSpPr>
          <p:nvPr/>
        </p:nvSpPr>
        <p:spPr bwMode="auto">
          <a:xfrm>
            <a:off x="3923050" y="297055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262" name="Line 6"/>
          <p:cNvSpPr>
            <a:spLocks noChangeShapeType="1"/>
          </p:cNvSpPr>
          <p:nvPr/>
        </p:nvSpPr>
        <p:spPr bwMode="auto">
          <a:xfrm>
            <a:off x="3923050" y="380875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263" name="Line 7"/>
          <p:cNvSpPr>
            <a:spLocks noChangeShapeType="1"/>
          </p:cNvSpPr>
          <p:nvPr/>
        </p:nvSpPr>
        <p:spPr bwMode="auto">
          <a:xfrm>
            <a:off x="3923050" y="464695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264" name="Line 8"/>
          <p:cNvSpPr>
            <a:spLocks noChangeShapeType="1"/>
          </p:cNvSpPr>
          <p:nvPr/>
        </p:nvSpPr>
        <p:spPr bwMode="auto">
          <a:xfrm>
            <a:off x="3923050" y="548515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265" name="Text Box 9"/>
          <p:cNvSpPr txBox="1">
            <a:spLocks noChangeArrowheads="1"/>
          </p:cNvSpPr>
          <p:nvPr/>
        </p:nvSpPr>
        <p:spPr bwMode="auto">
          <a:xfrm>
            <a:off x="3313450" y="3351550"/>
            <a:ext cx="4343400" cy="369332"/>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l" eaLnBrk="0" hangingPunct="0">
              <a:spcBef>
                <a:spcPct val="0"/>
              </a:spcBef>
            </a:pPr>
            <a:r>
              <a:rPr lang="zh-CN" altLang="en-US" dirty="0">
                <a:latin typeface="Arial" pitchFamily="34" charset="0"/>
                <a:ea typeface="宋体" pitchFamily="2" charset="-122"/>
              </a:rPr>
              <a:t>计算地址</a:t>
            </a:r>
            <a:r>
              <a:rPr lang="en-US" altLang="zh-CN" dirty="0">
                <a:latin typeface="Arial" pitchFamily="34" charset="0"/>
                <a:ea typeface="宋体" pitchFamily="2" charset="-122"/>
              </a:rPr>
              <a:t>Evaluate address</a:t>
            </a:r>
          </a:p>
        </p:txBody>
      </p:sp>
      <p:sp>
        <p:nvSpPr>
          <p:cNvPr id="736266" name="Text Box 10"/>
          <p:cNvSpPr txBox="1">
            <a:spLocks noChangeArrowheads="1"/>
          </p:cNvSpPr>
          <p:nvPr/>
        </p:nvSpPr>
        <p:spPr bwMode="auto">
          <a:xfrm>
            <a:off x="3313450" y="4189750"/>
            <a:ext cx="4343400" cy="369332"/>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l" eaLnBrk="0" hangingPunct="0">
              <a:spcBef>
                <a:spcPct val="0"/>
              </a:spcBef>
            </a:pPr>
            <a:r>
              <a:rPr lang="zh-CN" altLang="en-US" dirty="0">
                <a:latin typeface="Arial" pitchFamily="34" charset="0"/>
                <a:ea typeface="宋体" pitchFamily="2" charset="-122"/>
              </a:rPr>
              <a:t>取操作数</a:t>
            </a:r>
            <a:r>
              <a:rPr lang="en-US" altLang="zh-CN" dirty="0">
                <a:latin typeface="Arial" pitchFamily="34" charset="0"/>
                <a:ea typeface="宋体" pitchFamily="2" charset="-122"/>
              </a:rPr>
              <a:t>Fetch operands from memory</a:t>
            </a:r>
          </a:p>
        </p:txBody>
      </p:sp>
      <p:sp>
        <p:nvSpPr>
          <p:cNvPr id="736267" name="Text Box 11"/>
          <p:cNvSpPr txBox="1">
            <a:spLocks noChangeArrowheads="1"/>
          </p:cNvSpPr>
          <p:nvPr/>
        </p:nvSpPr>
        <p:spPr bwMode="auto">
          <a:xfrm>
            <a:off x="3313450" y="5027950"/>
            <a:ext cx="4343400" cy="369332"/>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l" eaLnBrk="0" hangingPunct="0">
              <a:spcBef>
                <a:spcPct val="0"/>
              </a:spcBef>
            </a:pPr>
            <a:r>
              <a:rPr lang="zh-CN" altLang="en-US" dirty="0">
                <a:latin typeface="Arial" pitchFamily="34" charset="0"/>
                <a:ea typeface="宋体" pitchFamily="2" charset="-122"/>
              </a:rPr>
              <a:t>执行操作</a:t>
            </a:r>
            <a:r>
              <a:rPr lang="en-US" altLang="zh-CN" dirty="0">
                <a:latin typeface="Arial" pitchFamily="34" charset="0"/>
                <a:ea typeface="宋体" pitchFamily="2" charset="-122"/>
              </a:rPr>
              <a:t>Execute operation</a:t>
            </a:r>
          </a:p>
        </p:txBody>
      </p:sp>
      <p:sp>
        <p:nvSpPr>
          <p:cNvPr id="736268" name="Line 12"/>
          <p:cNvSpPr>
            <a:spLocks noChangeShapeType="1"/>
          </p:cNvSpPr>
          <p:nvPr/>
        </p:nvSpPr>
        <p:spPr bwMode="auto">
          <a:xfrm>
            <a:off x="3923050" y="632335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269" name="Line 13"/>
          <p:cNvSpPr>
            <a:spLocks noChangeShapeType="1"/>
          </p:cNvSpPr>
          <p:nvPr/>
        </p:nvSpPr>
        <p:spPr bwMode="auto">
          <a:xfrm flipH="1">
            <a:off x="3084850" y="6628150"/>
            <a:ext cx="838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270" name="Line 14"/>
          <p:cNvSpPr>
            <a:spLocks noChangeShapeType="1"/>
          </p:cNvSpPr>
          <p:nvPr/>
        </p:nvSpPr>
        <p:spPr bwMode="auto">
          <a:xfrm flipV="1">
            <a:off x="3084850" y="1370350"/>
            <a:ext cx="0" cy="5257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271" name="Line 15"/>
          <p:cNvSpPr>
            <a:spLocks noChangeShapeType="1"/>
          </p:cNvSpPr>
          <p:nvPr/>
        </p:nvSpPr>
        <p:spPr bwMode="auto">
          <a:xfrm>
            <a:off x="3084850" y="1370350"/>
            <a:ext cx="838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272" name="Line 16"/>
          <p:cNvSpPr>
            <a:spLocks noChangeShapeType="1"/>
          </p:cNvSpPr>
          <p:nvPr/>
        </p:nvSpPr>
        <p:spPr bwMode="auto">
          <a:xfrm>
            <a:off x="3923050" y="1370350"/>
            <a:ext cx="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273" name="Text Box 17"/>
          <p:cNvSpPr txBox="1">
            <a:spLocks noChangeArrowheads="1"/>
          </p:cNvSpPr>
          <p:nvPr/>
        </p:nvSpPr>
        <p:spPr bwMode="auto">
          <a:xfrm>
            <a:off x="3313450" y="5866150"/>
            <a:ext cx="4343400" cy="369332"/>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l" eaLnBrk="0" hangingPunct="0">
              <a:spcBef>
                <a:spcPct val="0"/>
              </a:spcBef>
            </a:pPr>
            <a:r>
              <a:rPr lang="zh-CN" altLang="en-US" dirty="0">
                <a:latin typeface="Arial" pitchFamily="34" charset="0"/>
                <a:ea typeface="宋体" pitchFamily="2" charset="-122"/>
              </a:rPr>
              <a:t>存储结果</a:t>
            </a:r>
            <a:r>
              <a:rPr lang="en-US" altLang="zh-CN" dirty="0">
                <a:latin typeface="Arial" pitchFamily="34" charset="0"/>
                <a:ea typeface="宋体" pitchFamily="2" charset="-122"/>
              </a:rPr>
              <a:t>Store result</a:t>
            </a:r>
          </a:p>
        </p:txBody>
      </p:sp>
      <p:sp>
        <p:nvSpPr>
          <p:cNvPr id="736274" name="Text Box 18"/>
          <p:cNvSpPr txBox="1">
            <a:spLocks noChangeArrowheads="1"/>
          </p:cNvSpPr>
          <p:nvPr/>
        </p:nvSpPr>
        <p:spPr bwMode="auto">
          <a:xfrm>
            <a:off x="3313450" y="1675150"/>
            <a:ext cx="4343400" cy="369332"/>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l" eaLnBrk="0" hangingPunct="0">
              <a:spcBef>
                <a:spcPct val="0"/>
              </a:spcBef>
            </a:pPr>
            <a:r>
              <a:rPr lang="zh-CN" altLang="en-US" dirty="0">
                <a:latin typeface="Arial" pitchFamily="34" charset="0"/>
                <a:ea typeface="宋体" pitchFamily="2" charset="-122"/>
              </a:rPr>
              <a:t>从内存取指令</a:t>
            </a:r>
            <a:endParaRPr lang="en-US" altLang="zh-CN" dirty="0">
              <a:latin typeface="Arial" pitchFamily="34" charset="0"/>
              <a:ea typeface="宋体" pitchFamily="2" charset="-122"/>
            </a:endParaRPr>
          </a:p>
        </p:txBody>
      </p:sp>
      <p:sp>
        <p:nvSpPr>
          <p:cNvPr id="2" name="灯片编号占位符 1">
            <a:extLst>
              <a:ext uri="{FF2B5EF4-FFF2-40B4-BE49-F238E27FC236}">
                <a16:creationId xmlns:a16="http://schemas.microsoft.com/office/drawing/2014/main" id="{C1BB46EE-3077-476D-B5AA-6D8CDE4B517F}"/>
              </a:ext>
            </a:extLst>
          </p:cNvPr>
          <p:cNvSpPr>
            <a:spLocks noGrp="1"/>
          </p:cNvSpPr>
          <p:nvPr>
            <p:ph type="sldNum" sz="quarter" idx="12"/>
          </p:nvPr>
        </p:nvSpPr>
        <p:spPr/>
        <p:txBody>
          <a:bodyPr/>
          <a:lstStyle/>
          <a:p>
            <a:fld id="{25EC4AC6-63A8-45AD-A1FA-EB82E5CD8F05}" type="slidenum">
              <a:rPr lang="zh-CN" altLang="en-US" smtClean="0"/>
              <a:t>16</a:t>
            </a:fld>
            <a:endParaRPr lang="zh-CN" altLang="en-US"/>
          </a:p>
        </p:txBody>
      </p:sp>
    </p:spTree>
    <p:extLst>
      <p:ext uri="{BB962C8B-B14F-4D97-AF65-F5344CB8AC3E}">
        <p14:creationId xmlns:p14="http://schemas.microsoft.com/office/powerpoint/2010/main" val="2987208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t>RAM (</a:t>
            </a:r>
            <a:r>
              <a:rPr lang="en-US" altLang="zh-CN" dirty="0"/>
              <a:t>R</a:t>
            </a:r>
            <a:r>
              <a:rPr lang="en-US" dirty="0"/>
              <a:t>andom </a:t>
            </a:r>
            <a:r>
              <a:rPr lang="en-US" altLang="zh-CN" dirty="0"/>
              <a:t>A</a:t>
            </a:r>
            <a:r>
              <a:rPr lang="en-US" dirty="0"/>
              <a:t>ccess </a:t>
            </a:r>
            <a:r>
              <a:rPr lang="en-US" altLang="zh-CN" dirty="0"/>
              <a:t>M</a:t>
            </a:r>
            <a:r>
              <a:rPr lang="en-US" dirty="0"/>
              <a:t>achine) model</a:t>
            </a:r>
          </a:p>
        </p:txBody>
      </p:sp>
      <p:sp>
        <p:nvSpPr>
          <p:cNvPr id="3" name="Content Placeholder 2"/>
          <p:cNvSpPr>
            <a:spLocks noGrp="1"/>
          </p:cNvSpPr>
          <p:nvPr>
            <p:ph idx="1"/>
          </p:nvPr>
        </p:nvSpPr>
        <p:spPr/>
        <p:txBody>
          <a:bodyPr>
            <a:normAutofit/>
          </a:bodyPr>
          <a:lstStyle/>
          <a:p>
            <a:pPr eaLnBrk="1" hangingPunct="1">
              <a:lnSpc>
                <a:spcPct val="80000"/>
              </a:lnSpc>
            </a:pPr>
            <a:r>
              <a:rPr lang="zh-CN" altLang="en-US" sz="2700" dirty="0"/>
              <a:t>内存无限</a:t>
            </a:r>
            <a:endParaRPr lang="en-US" altLang="zh-CN" sz="2700" dirty="0"/>
          </a:p>
          <a:p>
            <a:pPr eaLnBrk="1" hangingPunct="1">
              <a:lnSpc>
                <a:spcPct val="80000"/>
              </a:lnSpc>
            </a:pPr>
            <a:r>
              <a:rPr lang="zh-CN" altLang="en-US" sz="2700" dirty="0"/>
              <a:t>指令顺序执行，一次执行一条</a:t>
            </a:r>
            <a:endParaRPr lang="en-US" altLang="zh-CN" sz="2700" dirty="0"/>
          </a:p>
          <a:p>
            <a:pPr eaLnBrk="1" hangingPunct="1">
              <a:lnSpc>
                <a:spcPct val="80000"/>
              </a:lnSpc>
            </a:pPr>
            <a:r>
              <a:rPr lang="zh-CN" altLang="en-US" sz="2700" dirty="0"/>
              <a:t>所有指令执行花费单位时间</a:t>
            </a:r>
            <a:r>
              <a:rPr lang="en-US" altLang="zh-CN" sz="2700" dirty="0"/>
              <a:t>:</a:t>
            </a:r>
          </a:p>
          <a:p>
            <a:pPr lvl="1" eaLnBrk="1" hangingPunct="1">
              <a:lnSpc>
                <a:spcPct val="80000"/>
              </a:lnSpc>
            </a:pPr>
            <a:r>
              <a:rPr lang="en-US" altLang="zh-CN" dirty="0"/>
              <a:t>Load/store</a:t>
            </a:r>
          </a:p>
          <a:p>
            <a:pPr lvl="1" eaLnBrk="1" hangingPunct="1">
              <a:lnSpc>
                <a:spcPct val="80000"/>
              </a:lnSpc>
            </a:pPr>
            <a:r>
              <a:rPr lang="en-US" altLang="zh-CN" dirty="0"/>
              <a:t>Arithmetic</a:t>
            </a:r>
          </a:p>
          <a:p>
            <a:pPr lvl="1" eaLnBrk="1" hangingPunct="1">
              <a:lnSpc>
                <a:spcPct val="80000"/>
              </a:lnSpc>
            </a:pPr>
            <a:r>
              <a:rPr lang="en-US" altLang="zh-CN" dirty="0"/>
              <a:t>Logic</a:t>
            </a:r>
            <a:endParaRPr lang="en-US" altLang="zh-CN" sz="2300" dirty="0"/>
          </a:p>
          <a:p>
            <a:pPr eaLnBrk="1" hangingPunct="1">
              <a:lnSpc>
                <a:spcPct val="80000"/>
              </a:lnSpc>
            </a:pPr>
            <a:r>
              <a:rPr lang="zh-CN" altLang="en-US" sz="2700" dirty="0"/>
              <a:t>算法的执行时间取决于执行指令的数量</a:t>
            </a:r>
            <a:endParaRPr lang="en-US" altLang="zh-CN" sz="2700" dirty="0"/>
          </a:p>
        </p:txBody>
      </p:sp>
      <p:sp>
        <p:nvSpPr>
          <p:cNvPr id="4" name="灯片编号占位符 3">
            <a:extLst>
              <a:ext uri="{FF2B5EF4-FFF2-40B4-BE49-F238E27FC236}">
                <a16:creationId xmlns:a16="http://schemas.microsoft.com/office/drawing/2014/main" id="{A8384700-6990-435F-8582-95EF19F4344F}"/>
              </a:ext>
            </a:extLst>
          </p:cNvPr>
          <p:cNvSpPr>
            <a:spLocks noGrp="1"/>
          </p:cNvSpPr>
          <p:nvPr>
            <p:ph type="sldNum" sz="quarter" idx="12"/>
          </p:nvPr>
        </p:nvSpPr>
        <p:spPr/>
        <p:txBody>
          <a:bodyPr/>
          <a:lstStyle/>
          <a:p>
            <a:fld id="{25EC4AC6-63A8-45AD-A1FA-EB82E5CD8F05}" type="slidenum">
              <a:rPr lang="zh-CN" altLang="en-US" smtClean="0"/>
              <a:t>17</a:t>
            </a:fld>
            <a:endParaRPr lang="zh-CN" altLang="en-US"/>
          </a:p>
        </p:txBody>
      </p:sp>
    </p:spTree>
    <p:extLst>
      <p:ext uri="{BB962C8B-B14F-4D97-AF65-F5344CB8AC3E}">
        <p14:creationId xmlns:p14="http://schemas.microsoft.com/office/powerpoint/2010/main" val="4127390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AutoShape 2"/>
          <p:cNvSpPr>
            <a:spLocks noGrp="1" noChangeArrowheads="1"/>
          </p:cNvSpPr>
          <p:nvPr>
            <p:ph type="title"/>
          </p:nvPr>
        </p:nvSpPr>
        <p:spPr/>
        <p:txBody>
          <a:bodyPr>
            <a:normAutofit/>
          </a:bodyPr>
          <a:lstStyle/>
          <a:p>
            <a:r>
              <a:rPr lang="en-US" altLang="zh-CN" dirty="0">
                <a:ea typeface="宋体" pitchFamily="2" charset="-122"/>
              </a:rPr>
              <a:t>Parallel Computing Models –</a:t>
            </a:r>
            <a:r>
              <a:rPr lang="zh-CN" altLang="en-US" dirty="0">
                <a:ea typeface="宋体" pitchFamily="2" charset="-122"/>
              </a:rPr>
              <a:t>并行随机存取机（</a:t>
            </a:r>
            <a:r>
              <a:rPr lang="fr-FR" altLang="en-US" dirty="0"/>
              <a:t>Parallel Randon Access Machine</a:t>
            </a:r>
            <a:r>
              <a:rPr lang="zh-CN" altLang="en-US" dirty="0"/>
              <a:t>）</a:t>
            </a:r>
            <a:endParaRPr lang="fr-FR" altLang="en-US" dirty="0"/>
          </a:p>
        </p:txBody>
      </p:sp>
      <p:sp>
        <p:nvSpPr>
          <p:cNvPr id="455683" name="Rectangle 3"/>
          <p:cNvSpPr>
            <a:spLocks noGrp="1" noChangeArrowheads="1"/>
          </p:cNvSpPr>
          <p:nvPr>
            <p:ph idx="1"/>
          </p:nvPr>
        </p:nvSpPr>
        <p:spPr>
          <a:xfrm>
            <a:off x="1460956" y="1984985"/>
            <a:ext cx="9601200" cy="3581400"/>
          </a:xfrm>
        </p:spPr>
        <p:txBody>
          <a:bodyPr anchor="t" anchorCtr="0">
            <a:normAutofit/>
          </a:bodyPr>
          <a:lstStyle/>
          <a:p>
            <a:pPr>
              <a:lnSpc>
                <a:spcPct val="90000"/>
              </a:lnSpc>
              <a:buFont typeface="Wingdings" pitchFamily="2" charset="2"/>
              <a:buNone/>
            </a:pPr>
            <a:r>
              <a:rPr lang="zh-CN" altLang="en-US" u="sng" dirty="0"/>
              <a:t>特性：</a:t>
            </a:r>
            <a:endParaRPr lang="fr-FR" altLang="en-US" u="sng" dirty="0"/>
          </a:p>
          <a:p>
            <a:pPr>
              <a:lnSpc>
                <a:spcPct val="90000"/>
              </a:lnSpc>
            </a:pPr>
            <a:r>
              <a:rPr lang="fr-FR" altLang="en-US" sz="2600" dirty="0"/>
              <a:t>Processors </a:t>
            </a:r>
            <a:r>
              <a:rPr lang="fr-FR" altLang="en-US" sz="2600" i="1" dirty="0"/>
              <a:t>P</a:t>
            </a:r>
            <a:r>
              <a:rPr lang="fr-FR" altLang="en-US" sz="2600" i="1" baseline="-25000" dirty="0"/>
              <a:t>i</a:t>
            </a:r>
            <a:r>
              <a:rPr lang="fr-FR" altLang="en-US" sz="2600" dirty="0"/>
              <a:t> (0 </a:t>
            </a:r>
            <a:r>
              <a:rPr lang="fr-FR" altLang="en-US" sz="2600" dirty="0">
                <a:sym typeface="Symbol" pitchFamily="18" charset="2"/>
              </a:rPr>
              <a:t>  </a:t>
            </a:r>
            <a:r>
              <a:rPr lang="fr-FR" altLang="en-US" sz="2600" i="1" dirty="0">
                <a:sym typeface="Symbol" pitchFamily="18" charset="2"/>
              </a:rPr>
              <a:t>i</a:t>
            </a:r>
            <a:r>
              <a:rPr lang="fr-FR" altLang="en-US" sz="2600" dirty="0">
                <a:sym typeface="Symbol" pitchFamily="18" charset="2"/>
              </a:rPr>
              <a:t>  </a:t>
            </a:r>
            <a:r>
              <a:rPr lang="fr-FR" altLang="en-US" sz="2600" i="1" dirty="0">
                <a:sym typeface="Symbol" pitchFamily="18" charset="2"/>
              </a:rPr>
              <a:t>p</a:t>
            </a:r>
            <a:r>
              <a:rPr lang="fr-FR" altLang="en-US" sz="2600" dirty="0">
                <a:sym typeface="Symbol" pitchFamily="18" charset="2"/>
              </a:rPr>
              <a:t>-1 )</a:t>
            </a:r>
          </a:p>
          <a:p>
            <a:pPr lvl="1">
              <a:lnSpc>
                <a:spcPct val="90000"/>
              </a:lnSpc>
            </a:pPr>
            <a:r>
              <a:rPr lang="zh-CN" altLang="en-US" sz="2200" dirty="0"/>
              <a:t>每一处理器可配有局部内存</a:t>
            </a:r>
            <a:endParaRPr lang="fr-FR" altLang="en-US" sz="2200" baseline="-25000" dirty="0"/>
          </a:p>
          <a:p>
            <a:pPr>
              <a:lnSpc>
                <a:spcPct val="90000"/>
              </a:lnSpc>
            </a:pPr>
            <a:r>
              <a:rPr lang="zh-CN" altLang="en-US" sz="2600" dirty="0"/>
              <a:t>一全局共享内存</a:t>
            </a:r>
            <a:r>
              <a:rPr lang="fr-FR" altLang="en-US" sz="2600" dirty="0"/>
              <a:t> </a:t>
            </a:r>
          </a:p>
          <a:p>
            <a:pPr lvl="1">
              <a:lnSpc>
                <a:spcPct val="90000"/>
              </a:lnSpc>
            </a:pPr>
            <a:r>
              <a:rPr lang="zh-CN" altLang="en-US" sz="2200" dirty="0"/>
              <a:t>所有处理器都可以访问</a:t>
            </a:r>
            <a:endParaRPr lang="fr-FR" altLang="en-US" dirty="0"/>
          </a:p>
        </p:txBody>
      </p:sp>
      <p:grpSp>
        <p:nvGrpSpPr>
          <p:cNvPr id="6" name="Group 115"/>
          <p:cNvGrpSpPr>
            <a:grpSpLocks/>
          </p:cNvGrpSpPr>
          <p:nvPr/>
        </p:nvGrpSpPr>
        <p:grpSpPr bwMode="auto">
          <a:xfrm>
            <a:off x="6718756" y="1908785"/>
            <a:ext cx="4343400" cy="4740275"/>
            <a:chOff x="384" y="816"/>
            <a:chExt cx="2736" cy="2986"/>
          </a:xfrm>
        </p:grpSpPr>
        <p:sp>
          <p:nvSpPr>
            <p:cNvPr id="7" name="Text Box 5"/>
            <p:cNvSpPr txBox="1">
              <a:spLocks noChangeArrowheads="1"/>
            </p:cNvSpPr>
            <p:nvPr/>
          </p:nvSpPr>
          <p:spPr bwMode="auto">
            <a:xfrm>
              <a:off x="912" y="3552"/>
              <a:ext cx="1920" cy="250"/>
            </a:xfrm>
            <a:prstGeom prst="rect">
              <a:avLst/>
            </a:prstGeom>
            <a:solidFill>
              <a:srgbClr val="CCFF99"/>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dirty="0">
                  <a:solidFill>
                    <a:srgbClr val="000000"/>
                  </a:solidFill>
                  <a:cs typeface="Times New Roman" panose="02020603050405020304" pitchFamily="18" charset="0"/>
                </a:rPr>
                <a:t>8 </a:t>
              </a:r>
              <a:r>
                <a:rPr lang="en-US" altLang="en-US" sz="2000" dirty="0">
                  <a:solidFill>
                    <a:srgbClr val="000000"/>
                  </a:solidFill>
                  <a:cs typeface="Times New Roman" panose="02020603050405020304" pitchFamily="18" charset="0"/>
                  <a:sym typeface="Symbol" panose="05050102010706020507" pitchFamily="18" charset="2"/>
                </a:rPr>
                <a:t></a:t>
              </a:r>
              <a:r>
                <a:rPr lang="en-US" altLang="en-US" sz="2000" dirty="0">
                  <a:solidFill>
                    <a:srgbClr val="000000"/>
                  </a:solidFill>
                  <a:cs typeface="Times New Roman" panose="02020603050405020304" pitchFamily="18" charset="0"/>
                </a:rPr>
                <a:t> 8 crossbar switch</a:t>
              </a:r>
              <a:r>
                <a:rPr lang="en-US" altLang="en-US" sz="2000" dirty="0"/>
                <a:t> </a:t>
              </a:r>
            </a:p>
          </p:txBody>
        </p:sp>
        <p:sp>
          <p:nvSpPr>
            <p:cNvPr id="8" name="Oval 10"/>
            <p:cNvSpPr>
              <a:spLocks noChangeArrowheads="1"/>
            </p:cNvSpPr>
            <p:nvPr/>
          </p:nvSpPr>
          <p:spPr bwMode="auto">
            <a:xfrm>
              <a:off x="912" y="81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9" name="Oval 11"/>
            <p:cNvSpPr>
              <a:spLocks noChangeArrowheads="1"/>
            </p:cNvSpPr>
            <p:nvPr/>
          </p:nvSpPr>
          <p:spPr bwMode="auto">
            <a:xfrm>
              <a:off x="1200" y="81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10" name="Oval 12"/>
            <p:cNvSpPr>
              <a:spLocks noChangeArrowheads="1"/>
            </p:cNvSpPr>
            <p:nvPr/>
          </p:nvSpPr>
          <p:spPr bwMode="auto">
            <a:xfrm>
              <a:off x="1488" y="81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11" name="Oval 13"/>
            <p:cNvSpPr>
              <a:spLocks noChangeArrowheads="1"/>
            </p:cNvSpPr>
            <p:nvPr/>
          </p:nvSpPr>
          <p:spPr bwMode="auto">
            <a:xfrm>
              <a:off x="1776" y="81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12" name="Oval 14"/>
            <p:cNvSpPr>
              <a:spLocks noChangeArrowheads="1"/>
            </p:cNvSpPr>
            <p:nvPr/>
          </p:nvSpPr>
          <p:spPr bwMode="auto">
            <a:xfrm>
              <a:off x="2064" y="81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13" name="Oval 15"/>
            <p:cNvSpPr>
              <a:spLocks noChangeArrowheads="1"/>
            </p:cNvSpPr>
            <p:nvPr/>
          </p:nvSpPr>
          <p:spPr bwMode="auto">
            <a:xfrm>
              <a:off x="2352" y="81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14" name="Oval 16"/>
            <p:cNvSpPr>
              <a:spLocks noChangeArrowheads="1"/>
            </p:cNvSpPr>
            <p:nvPr/>
          </p:nvSpPr>
          <p:spPr bwMode="auto">
            <a:xfrm>
              <a:off x="2640" y="81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15" name="Oval 17"/>
            <p:cNvSpPr>
              <a:spLocks noChangeArrowheads="1"/>
            </p:cNvSpPr>
            <p:nvPr/>
          </p:nvSpPr>
          <p:spPr bwMode="auto">
            <a:xfrm>
              <a:off x="2928" y="81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16" name="Oval 18"/>
            <p:cNvSpPr>
              <a:spLocks noChangeArrowheads="1"/>
            </p:cNvSpPr>
            <p:nvPr/>
          </p:nvSpPr>
          <p:spPr bwMode="auto">
            <a:xfrm>
              <a:off x="912" y="110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17" name="Oval 19"/>
            <p:cNvSpPr>
              <a:spLocks noChangeArrowheads="1"/>
            </p:cNvSpPr>
            <p:nvPr/>
          </p:nvSpPr>
          <p:spPr bwMode="auto">
            <a:xfrm>
              <a:off x="1200" y="110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18" name="Oval 20"/>
            <p:cNvSpPr>
              <a:spLocks noChangeArrowheads="1"/>
            </p:cNvSpPr>
            <p:nvPr/>
          </p:nvSpPr>
          <p:spPr bwMode="auto">
            <a:xfrm>
              <a:off x="1488" y="110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19" name="Oval 21"/>
            <p:cNvSpPr>
              <a:spLocks noChangeArrowheads="1"/>
            </p:cNvSpPr>
            <p:nvPr/>
          </p:nvSpPr>
          <p:spPr bwMode="auto">
            <a:xfrm>
              <a:off x="1776" y="110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20" name="Oval 22"/>
            <p:cNvSpPr>
              <a:spLocks noChangeArrowheads="1"/>
            </p:cNvSpPr>
            <p:nvPr/>
          </p:nvSpPr>
          <p:spPr bwMode="auto">
            <a:xfrm>
              <a:off x="2064" y="110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21" name="Oval 23"/>
            <p:cNvSpPr>
              <a:spLocks noChangeArrowheads="1"/>
            </p:cNvSpPr>
            <p:nvPr/>
          </p:nvSpPr>
          <p:spPr bwMode="auto">
            <a:xfrm>
              <a:off x="2352" y="110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22" name="Oval 24"/>
            <p:cNvSpPr>
              <a:spLocks noChangeArrowheads="1"/>
            </p:cNvSpPr>
            <p:nvPr/>
          </p:nvSpPr>
          <p:spPr bwMode="auto">
            <a:xfrm>
              <a:off x="2640" y="110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23" name="Oval 25"/>
            <p:cNvSpPr>
              <a:spLocks noChangeArrowheads="1"/>
            </p:cNvSpPr>
            <p:nvPr/>
          </p:nvSpPr>
          <p:spPr bwMode="auto">
            <a:xfrm>
              <a:off x="2928" y="110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24" name="Oval 26"/>
            <p:cNvSpPr>
              <a:spLocks noChangeArrowheads="1"/>
            </p:cNvSpPr>
            <p:nvPr/>
          </p:nvSpPr>
          <p:spPr bwMode="auto">
            <a:xfrm>
              <a:off x="912" y="139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25" name="Oval 27"/>
            <p:cNvSpPr>
              <a:spLocks noChangeArrowheads="1"/>
            </p:cNvSpPr>
            <p:nvPr/>
          </p:nvSpPr>
          <p:spPr bwMode="auto">
            <a:xfrm>
              <a:off x="1200" y="139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26" name="Oval 28"/>
            <p:cNvSpPr>
              <a:spLocks noChangeArrowheads="1"/>
            </p:cNvSpPr>
            <p:nvPr/>
          </p:nvSpPr>
          <p:spPr bwMode="auto">
            <a:xfrm>
              <a:off x="1488" y="139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27" name="Oval 29"/>
            <p:cNvSpPr>
              <a:spLocks noChangeArrowheads="1"/>
            </p:cNvSpPr>
            <p:nvPr/>
          </p:nvSpPr>
          <p:spPr bwMode="auto">
            <a:xfrm>
              <a:off x="1776" y="139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28" name="Oval 30"/>
            <p:cNvSpPr>
              <a:spLocks noChangeArrowheads="1"/>
            </p:cNvSpPr>
            <p:nvPr/>
          </p:nvSpPr>
          <p:spPr bwMode="auto">
            <a:xfrm>
              <a:off x="2064" y="139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29" name="Oval 31"/>
            <p:cNvSpPr>
              <a:spLocks noChangeArrowheads="1"/>
            </p:cNvSpPr>
            <p:nvPr/>
          </p:nvSpPr>
          <p:spPr bwMode="auto">
            <a:xfrm>
              <a:off x="2352" y="139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30" name="Oval 32"/>
            <p:cNvSpPr>
              <a:spLocks noChangeArrowheads="1"/>
            </p:cNvSpPr>
            <p:nvPr/>
          </p:nvSpPr>
          <p:spPr bwMode="auto">
            <a:xfrm>
              <a:off x="2640" y="139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31" name="Oval 33"/>
            <p:cNvSpPr>
              <a:spLocks noChangeArrowheads="1"/>
            </p:cNvSpPr>
            <p:nvPr/>
          </p:nvSpPr>
          <p:spPr bwMode="auto">
            <a:xfrm>
              <a:off x="2928" y="139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32" name="Oval 34"/>
            <p:cNvSpPr>
              <a:spLocks noChangeArrowheads="1"/>
            </p:cNvSpPr>
            <p:nvPr/>
          </p:nvSpPr>
          <p:spPr bwMode="auto">
            <a:xfrm>
              <a:off x="912" y="1680"/>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33" name="Oval 35"/>
            <p:cNvSpPr>
              <a:spLocks noChangeArrowheads="1"/>
            </p:cNvSpPr>
            <p:nvPr/>
          </p:nvSpPr>
          <p:spPr bwMode="auto">
            <a:xfrm>
              <a:off x="1200" y="1680"/>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34" name="Oval 36"/>
            <p:cNvSpPr>
              <a:spLocks noChangeArrowheads="1"/>
            </p:cNvSpPr>
            <p:nvPr/>
          </p:nvSpPr>
          <p:spPr bwMode="auto">
            <a:xfrm>
              <a:off x="1488" y="1680"/>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35" name="Oval 37"/>
            <p:cNvSpPr>
              <a:spLocks noChangeArrowheads="1"/>
            </p:cNvSpPr>
            <p:nvPr/>
          </p:nvSpPr>
          <p:spPr bwMode="auto">
            <a:xfrm>
              <a:off x="1776" y="1680"/>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36" name="Oval 38"/>
            <p:cNvSpPr>
              <a:spLocks noChangeArrowheads="1"/>
            </p:cNvSpPr>
            <p:nvPr/>
          </p:nvSpPr>
          <p:spPr bwMode="auto">
            <a:xfrm>
              <a:off x="2064" y="1680"/>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37" name="Oval 39"/>
            <p:cNvSpPr>
              <a:spLocks noChangeArrowheads="1"/>
            </p:cNvSpPr>
            <p:nvPr/>
          </p:nvSpPr>
          <p:spPr bwMode="auto">
            <a:xfrm>
              <a:off x="2352" y="1680"/>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38" name="Oval 40"/>
            <p:cNvSpPr>
              <a:spLocks noChangeArrowheads="1"/>
            </p:cNvSpPr>
            <p:nvPr/>
          </p:nvSpPr>
          <p:spPr bwMode="auto">
            <a:xfrm>
              <a:off x="2640" y="1680"/>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39" name="Oval 41"/>
            <p:cNvSpPr>
              <a:spLocks noChangeArrowheads="1"/>
            </p:cNvSpPr>
            <p:nvPr/>
          </p:nvSpPr>
          <p:spPr bwMode="auto">
            <a:xfrm>
              <a:off x="2928" y="1680"/>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40" name="Oval 42"/>
            <p:cNvSpPr>
              <a:spLocks noChangeArrowheads="1"/>
            </p:cNvSpPr>
            <p:nvPr/>
          </p:nvSpPr>
          <p:spPr bwMode="auto">
            <a:xfrm>
              <a:off x="912" y="1968"/>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41" name="Oval 43"/>
            <p:cNvSpPr>
              <a:spLocks noChangeArrowheads="1"/>
            </p:cNvSpPr>
            <p:nvPr/>
          </p:nvSpPr>
          <p:spPr bwMode="auto">
            <a:xfrm>
              <a:off x="1200" y="1968"/>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42" name="Oval 44"/>
            <p:cNvSpPr>
              <a:spLocks noChangeArrowheads="1"/>
            </p:cNvSpPr>
            <p:nvPr/>
          </p:nvSpPr>
          <p:spPr bwMode="auto">
            <a:xfrm>
              <a:off x="1488" y="1968"/>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43" name="Oval 45"/>
            <p:cNvSpPr>
              <a:spLocks noChangeArrowheads="1"/>
            </p:cNvSpPr>
            <p:nvPr/>
          </p:nvSpPr>
          <p:spPr bwMode="auto">
            <a:xfrm>
              <a:off x="1776" y="1968"/>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44" name="Oval 46"/>
            <p:cNvSpPr>
              <a:spLocks noChangeArrowheads="1"/>
            </p:cNvSpPr>
            <p:nvPr/>
          </p:nvSpPr>
          <p:spPr bwMode="auto">
            <a:xfrm>
              <a:off x="2064" y="1968"/>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45" name="Oval 47"/>
            <p:cNvSpPr>
              <a:spLocks noChangeArrowheads="1"/>
            </p:cNvSpPr>
            <p:nvPr/>
          </p:nvSpPr>
          <p:spPr bwMode="auto">
            <a:xfrm>
              <a:off x="2352" y="196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46" name="Oval 48"/>
            <p:cNvSpPr>
              <a:spLocks noChangeArrowheads="1"/>
            </p:cNvSpPr>
            <p:nvPr/>
          </p:nvSpPr>
          <p:spPr bwMode="auto">
            <a:xfrm>
              <a:off x="2640" y="1968"/>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47" name="Oval 49"/>
            <p:cNvSpPr>
              <a:spLocks noChangeArrowheads="1"/>
            </p:cNvSpPr>
            <p:nvPr/>
          </p:nvSpPr>
          <p:spPr bwMode="auto">
            <a:xfrm>
              <a:off x="2928" y="1968"/>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48" name="Oval 50"/>
            <p:cNvSpPr>
              <a:spLocks noChangeArrowheads="1"/>
            </p:cNvSpPr>
            <p:nvPr/>
          </p:nvSpPr>
          <p:spPr bwMode="auto">
            <a:xfrm>
              <a:off x="912" y="225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49" name="Oval 51"/>
            <p:cNvSpPr>
              <a:spLocks noChangeArrowheads="1"/>
            </p:cNvSpPr>
            <p:nvPr/>
          </p:nvSpPr>
          <p:spPr bwMode="auto">
            <a:xfrm>
              <a:off x="1200" y="225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50" name="Oval 52"/>
            <p:cNvSpPr>
              <a:spLocks noChangeArrowheads="1"/>
            </p:cNvSpPr>
            <p:nvPr/>
          </p:nvSpPr>
          <p:spPr bwMode="auto">
            <a:xfrm>
              <a:off x="1488" y="225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51" name="Oval 53"/>
            <p:cNvSpPr>
              <a:spLocks noChangeArrowheads="1"/>
            </p:cNvSpPr>
            <p:nvPr/>
          </p:nvSpPr>
          <p:spPr bwMode="auto">
            <a:xfrm>
              <a:off x="1776" y="225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52" name="Oval 54"/>
            <p:cNvSpPr>
              <a:spLocks noChangeArrowheads="1"/>
            </p:cNvSpPr>
            <p:nvPr/>
          </p:nvSpPr>
          <p:spPr bwMode="auto">
            <a:xfrm>
              <a:off x="2064" y="225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53" name="Oval 55"/>
            <p:cNvSpPr>
              <a:spLocks noChangeArrowheads="1"/>
            </p:cNvSpPr>
            <p:nvPr/>
          </p:nvSpPr>
          <p:spPr bwMode="auto">
            <a:xfrm>
              <a:off x="2352" y="225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54" name="Oval 56"/>
            <p:cNvSpPr>
              <a:spLocks noChangeArrowheads="1"/>
            </p:cNvSpPr>
            <p:nvPr/>
          </p:nvSpPr>
          <p:spPr bwMode="auto">
            <a:xfrm>
              <a:off x="2640" y="225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55" name="Oval 57"/>
            <p:cNvSpPr>
              <a:spLocks noChangeArrowheads="1"/>
            </p:cNvSpPr>
            <p:nvPr/>
          </p:nvSpPr>
          <p:spPr bwMode="auto">
            <a:xfrm>
              <a:off x="2928" y="2256"/>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56" name="Oval 58"/>
            <p:cNvSpPr>
              <a:spLocks noChangeArrowheads="1"/>
            </p:cNvSpPr>
            <p:nvPr/>
          </p:nvSpPr>
          <p:spPr bwMode="auto">
            <a:xfrm>
              <a:off x="912" y="254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57" name="Oval 59"/>
            <p:cNvSpPr>
              <a:spLocks noChangeArrowheads="1"/>
            </p:cNvSpPr>
            <p:nvPr/>
          </p:nvSpPr>
          <p:spPr bwMode="auto">
            <a:xfrm>
              <a:off x="1200" y="254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58" name="Oval 60"/>
            <p:cNvSpPr>
              <a:spLocks noChangeArrowheads="1"/>
            </p:cNvSpPr>
            <p:nvPr/>
          </p:nvSpPr>
          <p:spPr bwMode="auto">
            <a:xfrm>
              <a:off x="1488" y="254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59" name="Oval 61"/>
            <p:cNvSpPr>
              <a:spLocks noChangeArrowheads="1"/>
            </p:cNvSpPr>
            <p:nvPr/>
          </p:nvSpPr>
          <p:spPr bwMode="auto">
            <a:xfrm>
              <a:off x="1776" y="254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60" name="Oval 62"/>
            <p:cNvSpPr>
              <a:spLocks noChangeArrowheads="1"/>
            </p:cNvSpPr>
            <p:nvPr/>
          </p:nvSpPr>
          <p:spPr bwMode="auto">
            <a:xfrm>
              <a:off x="2064" y="254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61" name="Oval 63"/>
            <p:cNvSpPr>
              <a:spLocks noChangeArrowheads="1"/>
            </p:cNvSpPr>
            <p:nvPr/>
          </p:nvSpPr>
          <p:spPr bwMode="auto">
            <a:xfrm>
              <a:off x="2352" y="254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62" name="Oval 64"/>
            <p:cNvSpPr>
              <a:spLocks noChangeArrowheads="1"/>
            </p:cNvSpPr>
            <p:nvPr/>
          </p:nvSpPr>
          <p:spPr bwMode="auto">
            <a:xfrm>
              <a:off x="2640" y="254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63" name="Oval 65"/>
            <p:cNvSpPr>
              <a:spLocks noChangeArrowheads="1"/>
            </p:cNvSpPr>
            <p:nvPr/>
          </p:nvSpPr>
          <p:spPr bwMode="auto">
            <a:xfrm>
              <a:off x="2928" y="2544"/>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64" name="Oval 66"/>
            <p:cNvSpPr>
              <a:spLocks noChangeArrowheads="1"/>
            </p:cNvSpPr>
            <p:nvPr/>
          </p:nvSpPr>
          <p:spPr bwMode="auto">
            <a:xfrm>
              <a:off x="912" y="283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65" name="Oval 67"/>
            <p:cNvSpPr>
              <a:spLocks noChangeArrowheads="1"/>
            </p:cNvSpPr>
            <p:nvPr/>
          </p:nvSpPr>
          <p:spPr bwMode="auto">
            <a:xfrm>
              <a:off x="1200" y="283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66" name="Oval 68"/>
            <p:cNvSpPr>
              <a:spLocks noChangeArrowheads="1"/>
            </p:cNvSpPr>
            <p:nvPr/>
          </p:nvSpPr>
          <p:spPr bwMode="auto">
            <a:xfrm>
              <a:off x="1488" y="283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67" name="Oval 69"/>
            <p:cNvSpPr>
              <a:spLocks noChangeArrowheads="1"/>
            </p:cNvSpPr>
            <p:nvPr/>
          </p:nvSpPr>
          <p:spPr bwMode="auto">
            <a:xfrm>
              <a:off x="1776" y="283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68" name="Oval 70"/>
            <p:cNvSpPr>
              <a:spLocks noChangeArrowheads="1"/>
            </p:cNvSpPr>
            <p:nvPr/>
          </p:nvSpPr>
          <p:spPr bwMode="auto">
            <a:xfrm>
              <a:off x="2064" y="283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69" name="Oval 71"/>
            <p:cNvSpPr>
              <a:spLocks noChangeArrowheads="1"/>
            </p:cNvSpPr>
            <p:nvPr/>
          </p:nvSpPr>
          <p:spPr bwMode="auto">
            <a:xfrm>
              <a:off x="2352" y="283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70" name="Oval 72"/>
            <p:cNvSpPr>
              <a:spLocks noChangeArrowheads="1"/>
            </p:cNvSpPr>
            <p:nvPr/>
          </p:nvSpPr>
          <p:spPr bwMode="auto">
            <a:xfrm>
              <a:off x="2640" y="283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71" name="Oval 73"/>
            <p:cNvSpPr>
              <a:spLocks noChangeArrowheads="1"/>
            </p:cNvSpPr>
            <p:nvPr/>
          </p:nvSpPr>
          <p:spPr bwMode="auto">
            <a:xfrm>
              <a:off x="2928" y="2832"/>
              <a:ext cx="192" cy="19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Times New Roman" panose="02020603050405020304" pitchFamily="18" charset="0"/>
              </a:endParaRPr>
            </a:p>
          </p:txBody>
        </p:sp>
        <p:sp>
          <p:nvSpPr>
            <p:cNvPr id="72" name="Rectangle 74"/>
            <p:cNvSpPr>
              <a:spLocks noChangeArrowheads="1"/>
            </p:cNvSpPr>
            <p:nvPr/>
          </p:nvSpPr>
          <p:spPr bwMode="auto">
            <a:xfrm>
              <a:off x="384" y="816"/>
              <a:ext cx="28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P</a:t>
              </a:r>
              <a:r>
                <a:rPr lang="en-US" altLang="en-US" sz="1800" baseline="-25000"/>
                <a:t>0</a:t>
              </a:r>
            </a:p>
          </p:txBody>
        </p:sp>
        <p:sp>
          <p:nvSpPr>
            <p:cNvPr id="73" name="Rectangle 75"/>
            <p:cNvSpPr>
              <a:spLocks noChangeArrowheads="1"/>
            </p:cNvSpPr>
            <p:nvPr/>
          </p:nvSpPr>
          <p:spPr bwMode="auto">
            <a:xfrm>
              <a:off x="384" y="1104"/>
              <a:ext cx="28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P</a:t>
              </a:r>
              <a:r>
                <a:rPr lang="en-US" altLang="en-US" sz="1800" baseline="-25000"/>
                <a:t>1</a:t>
              </a:r>
            </a:p>
          </p:txBody>
        </p:sp>
        <p:sp>
          <p:nvSpPr>
            <p:cNvPr id="74" name="Rectangle 76"/>
            <p:cNvSpPr>
              <a:spLocks noChangeArrowheads="1"/>
            </p:cNvSpPr>
            <p:nvPr/>
          </p:nvSpPr>
          <p:spPr bwMode="auto">
            <a:xfrm>
              <a:off x="384" y="1392"/>
              <a:ext cx="28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P</a:t>
              </a:r>
              <a:r>
                <a:rPr lang="en-US" altLang="en-US" sz="1800" baseline="-25000"/>
                <a:t>2</a:t>
              </a:r>
            </a:p>
          </p:txBody>
        </p:sp>
        <p:sp>
          <p:nvSpPr>
            <p:cNvPr id="75" name="Rectangle 77"/>
            <p:cNvSpPr>
              <a:spLocks noChangeArrowheads="1"/>
            </p:cNvSpPr>
            <p:nvPr/>
          </p:nvSpPr>
          <p:spPr bwMode="auto">
            <a:xfrm>
              <a:off x="384" y="1680"/>
              <a:ext cx="28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P</a:t>
              </a:r>
              <a:r>
                <a:rPr lang="en-US" altLang="en-US" sz="1800" baseline="-25000"/>
                <a:t>3</a:t>
              </a:r>
            </a:p>
          </p:txBody>
        </p:sp>
        <p:sp>
          <p:nvSpPr>
            <p:cNvPr id="76" name="Rectangle 78"/>
            <p:cNvSpPr>
              <a:spLocks noChangeArrowheads="1"/>
            </p:cNvSpPr>
            <p:nvPr/>
          </p:nvSpPr>
          <p:spPr bwMode="auto">
            <a:xfrm>
              <a:off x="384" y="1968"/>
              <a:ext cx="28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P</a:t>
              </a:r>
              <a:r>
                <a:rPr lang="en-US" altLang="en-US" sz="1800" baseline="-25000"/>
                <a:t>4</a:t>
              </a:r>
            </a:p>
          </p:txBody>
        </p:sp>
        <p:sp>
          <p:nvSpPr>
            <p:cNvPr id="77" name="Rectangle 79"/>
            <p:cNvSpPr>
              <a:spLocks noChangeArrowheads="1"/>
            </p:cNvSpPr>
            <p:nvPr/>
          </p:nvSpPr>
          <p:spPr bwMode="auto">
            <a:xfrm>
              <a:off x="384" y="2256"/>
              <a:ext cx="28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P</a:t>
              </a:r>
              <a:r>
                <a:rPr lang="en-US" altLang="en-US" sz="1800" baseline="-25000"/>
                <a:t>5</a:t>
              </a:r>
            </a:p>
          </p:txBody>
        </p:sp>
        <p:sp>
          <p:nvSpPr>
            <p:cNvPr id="78" name="Rectangle 80"/>
            <p:cNvSpPr>
              <a:spLocks noChangeArrowheads="1"/>
            </p:cNvSpPr>
            <p:nvPr/>
          </p:nvSpPr>
          <p:spPr bwMode="auto">
            <a:xfrm>
              <a:off x="384" y="2544"/>
              <a:ext cx="28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P</a:t>
              </a:r>
              <a:r>
                <a:rPr lang="en-US" altLang="en-US" sz="1800" baseline="-25000"/>
                <a:t>6</a:t>
              </a:r>
            </a:p>
          </p:txBody>
        </p:sp>
        <p:sp>
          <p:nvSpPr>
            <p:cNvPr id="79" name="Rectangle 81"/>
            <p:cNvSpPr>
              <a:spLocks noChangeArrowheads="1"/>
            </p:cNvSpPr>
            <p:nvPr/>
          </p:nvSpPr>
          <p:spPr bwMode="auto">
            <a:xfrm>
              <a:off x="384" y="2832"/>
              <a:ext cx="28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P</a:t>
              </a:r>
              <a:r>
                <a:rPr lang="en-US" altLang="en-US" sz="1800" baseline="-25000"/>
                <a:t>7</a:t>
              </a:r>
            </a:p>
          </p:txBody>
        </p:sp>
        <p:grpSp>
          <p:nvGrpSpPr>
            <p:cNvPr id="80" name="Group 82"/>
            <p:cNvGrpSpPr>
              <a:grpSpLocks/>
            </p:cNvGrpSpPr>
            <p:nvPr/>
          </p:nvGrpSpPr>
          <p:grpSpPr bwMode="auto">
            <a:xfrm>
              <a:off x="672" y="912"/>
              <a:ext cx="2400" cy="2016"/>
              <a:chOff x="672" y="960"/>
              <a:chExt cx="2352" cy="2016"/>
            </a:xfrm>
          </p:grpSpPr>
          <p:sp>
            <p:nvSpPr>
              <p:cNvPr id="103" name="Line 83"/>
              <p:cNvSpPr>
                <a:spLocks noChangeShapeType="1"/>
              </p:cNvSpPr>
              <p:nvPr/>
            </p:nvSpPr>
            <p:spPr bwMode="auto">
              <a:xfrm>
                <a:off x="672" y="960"/>
                <a:ext cx="23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 name="Line 84"/>
              <p:cNvSpPr>
                <a:spLocks noChangeShapeType="1"/>
              </p:cNvSpPr>
              <p:nvPr/>
            </p:nvSpPr>
            <p:spPr bwMode="auto">
              <a:xfrm>
                <a:off x="672" y="1248"/>
                <a:ext cx="23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 name="Line 85"/>
              <p:cNvSpPr>
                <a:spLocks noChangeShapeType="1"/>
              </p:cNvSpPr>
              <p:nvPr/>
            </p:nvSpPr>
            <p:spPr bwMode="auto">
              <a:xfrm>
                <a:off x="672" y="1536"/>
                <a:ext cx="23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 name="Line 86"/>
              <p:cNvSpPr>
                <a:spLocks noChangeShapeType="1"/>
              </p:cNvSpPr>
              <p:nvPr/>
            </p:nvSpPr>
            <p:spPr bwMode="auto">
              <a:xfrm>
                <a:off x="672" y="1824"/>
                <a:ext cx="23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 name="Line 87"/>
              <p:cNvSpPr>
                <a:spLocks noChangeShapeType="1"/>
              </p:cNvSpPr>
              <p:nvPr/>
            </p:nvSpPr>
            <p:spPr bwMode="auto">
              <a:xfrm>
                <a:off x="672" y="2112"/>
                <a:ext cx="23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 name="Line 88"/>
              <p:cNvSpPr>
                <a:spLocks noChangeShapeType="1"/>
              </p:cNvSpPr>
              <p:nvPr/>
            </p:nvSpPr>
            <p:spPr bwMode="auto">
              <a:xfrm>
                <a:off x="672" y="2400"/>
                <a:ext cx="23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Line 89"/>
              <p:cNvSpPr>
                <a:spLocks noChangeShapeType="1"/>
              </p:cNvSpPr>
              <p:nvPr/>
            </p:nvSpPr>
            <p:spPr bwMode="auto">
              <a:xfrm>
                <a:off x="672" y="2688"/>
                <a:ext cx="23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 name="Line 90"/>
              <p:cNvSpPr>
                <a:spLocks noChangeShapeType="1"/>
              </p:cNvSpPr>
              <p:nvPr/>
            </p:nvSpPr>
            <p:spPr bwMode="auto">
              <a:xfrm>
                <a:off x="672" y="2976"/>
                <a:ext cx="23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1" name="Rectangle 91"/>
            <p:cNvSpPr>
              <a:spLocks noChangeArrowheads="1"/>
            </p:cNvSpPr>
            <p:nvPr/>
          </p:nvSpPr>
          <p:spPr bwMode="auto">
            <a:xfrm>
              <a:off x="864" y="3120"/>
              <a:ext cx="240"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M</a:t>
              </a:r>
              <a:r>
                <a:rPr lang="en-US" altLang="en-US" sz="1800" baseline="-25000"/>
                <a:t>0</a:t>
              </a:r>
            </a:p>
          </p:txBody>
        </p:sp>
        <p:sp>
          <p:nvSpPr>
            <p:cNvPr id="82" name="Rectangle 92"/>
            <p:cNvSpPr>
              <a:spLocks noChangeArrowheads="1"/>
            </p:cNvSpPr>
            <p:nvPr/>
          </p:nvSpPr>
          <p:spPr bwMode="auto">
            <a:xfrm>
              <a:off x="1152" y="3120"/>
              <a:ext cx="240"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M</a:t>
              </a:r>
              <a:r>
                <a:rPr lang="en-US" altLang="en-US" sz="1800" baseline="-25000"/>
                <a:t>1</a:t>
              </a:r>
            </a:p>
          </p:txBody>
        </p:sp>
        <p:sp>
          <p:nvSpPr>
            <p:cNvPr id="83" name="Line 93"/>
            <p:cNvSpPr>
              <a:spLocks noChangeShapeType="1"/>
            </p:cNvSpPr>
            <p:nvPr/>
          </p:nvSpPr>
          <p:spPr bwMode="auto">
            <a:xfrm>
              <a:off x="1008" y="86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Line 94"/>
            <p:cNvSpPr>
              <a:spLocks noChangeShapeType="1"/>
            </p:cNvSpPr>
            <p:nvPr/>
          </p:nvSpPr>
          <p:spPr bwMode="auto">
            <a:xfrm>
              <a:off x="1296" y="86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Rectangle 95"/>
            <p:cNvSpPr>
              <a:spLocks noChangeArrowheads="1"/>
            </p:cNvSpPr>
            <p:nvPr/>
          </p:nvSpPr>
          <p:spPr bwMode="auto">
            <a:xfrm>
              <a:off x="1440" y="3120"/>
              <a:ext cx="240"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M</a:t>
              </a:r>
              <a:r>
                <a:rPr lang="en-US" altLang="en-US" sz="1800" baseline="-25000"/>
                <a:t>2</a:t>
              </a:r>
            </a:p>
          </p:txBody>
        </p:sp>
        <p:sp>
          <p:nvSpPr>
            <p:cNvPr id="86" name="Rectangle 96"/>
            <p:cNvSpPr>
              <a:spLocks noChangeArrowheads="1"/>
            </p:cNvSpPr>
            <p:nvPr/>
          </p:nvSpPr>
          <p:spPr bwMode="auto">
            <a:xfrm>
              <a:off x="1728" y="3120"/>
              <a:ext cx="240"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M</a:t>
              </a:r>
              <a:r>
                <a:rPr lang="en-US" altLang="en-US" sz="1800" baseline="-25000"/>
                <a:t>3</a:t>
              </a:r>
            </a:p>
          </p:txBody>
        </p:sp>
        <p:sp>
          <p:nvSpPr>
            <p:cNvPr id="87" name="Line 97"/>
            <p:cNvSpPr>
              <a:spLocks noChangeShapeType="1"/>
            </p:cNvSpPr>
            <p:nvPr/>
          </p:nvSpPr>
          <p:spPr bwMode="auto">
            <a:xfrm>
              <a:off x="1584" y="86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Line 98"/>
            <p:cNvSpPr>
              <a:spLocks noChangeShapeType="1"/>
            </p:cNvSpPr>
            <p:nvPr/>
          </p:nvSpPr>
          <p:spPr bwMode="auto">
            <a:xfrm>
              <a:off x="1872" y="86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Rectangle 99"/>
            <p:cNvSpPr>
              <a:spLocks noChangeArrowheads="1"/>
            </p:cNvSpPr>
            <p:nvPr/>
          </p:nvSpPr>
          <p:spPr bwMode="auto">
            <a:xfrm>
              <a:off x="2016" y="3120"/>
              <a:ext cx="240"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M</a:t>
              </a:r>
              <a:r>
                <a:rPr lang="en-US" altLang="en-US" sz="1800" baseline="-25000"/>
                <a:t>4</a:t>
              </a:r>
            </a:p>
          </p:txBody>
        </p:sp>
        <p:sp>
          <p:nvSpPr>
            <p:cNvPr id="90" name="Rectangle 100"/>
            <p:cNvSpPr>
              <a:spLocks noChangeArrowheads="1"/>
            </p:cNvSpPr>
            <p:nvPr/>
          </p:nvSpPr>
          <p:spPr bwMode="auto">
            <a:xfrm>
              <a:off x="2304" y="3120"/>
              <a:ext cx="240"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M</a:t>
              </a:r>
              <a:r>
                <a:rPr lang="en-US" altLang="en-US" sz="1800" baseline="-25000"/>
                <a:t>5</a:t>
              </a:r>
            </a:p>
          </p:txBody>
        </p:sp>
        <p:sp>
          <p:nvSpPr>
            <p:cNvPr id="91" name="Line 101"/>
            <p:cNvSpPr>
              <a:spLocks noChangeShapeType="1"/>
            </p:cNvSpPr>
            <p:nvPr/>
          </p:nvSpPr>
          <p:spPr bwMode="auto">
            <a:xfrm>
              <a:off x="2160" y="86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Line 102"/>
            <p:cNvSpPr>
              <a:spLocks noChangeShapeType="1"/>
            </p:cNvSpPr>
            <p:nvPr/>
          </p:nvSpPr>
          <p:spPr bwMode="auto">
            <a:xfrm>
              <a:off x="2448" y="86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Rectangle 103"/>
            <p:cNvSpPr>
              <a:spLocks noChangeArrowheads="1"/>
            </p:cNvSpPr>
            <p:nvPr/>
          </p:nvSpPr>
          <p:spPr bwMode="auto">
            <a:xfrm>
              <a:off x="2592" y="3120"/>
              <a:ext cx="240"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M</a:t>
              </a:r>
              <a:r>
                <a:rPr lang="en-US" altLang="en-US" sz="1800" baseline="-25000"/>
                <a:t>6</a:t>
              </a:r>
            </a:p>
          </p:txBody>
        </p:sp>
        <p:sp>
          <p:nvSpPr>
            <p:cNvPr id="94" name="Rectangle 104"/>
            <p:cNvSpPr>
              <a:spLocks noChangeArrowheads="1"/>
            </p:cNvSpPr>
            <p:nvPr/>
          </p:nvSpPr>
          <p:spPr bwMode="auto">
            <a:xfrm>
              <a:off x="2880" y="3120"/>
              <a:ext cx="240" cy="288"/>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M</a:t>
              </a:r>
              <a:r>
                <a:rPr lang="en-US" altLang="en-US" sz="1800" baseline="-25000"/>
                <a:t>7</a:t>
              </a:r>
            </a:p>
          </p:txBody>
        </p:sp>
        <p:sp>
          <p:nvSpPr>
            <p:cNvPr id="95" name="Line 105"/>
            <p:cNvSpPr>
              <a:spLocks noChangeShapeType="1"/>
            </p:cNvSpPr>
            <p:nvPr/>
          </p:nvSpPr>
          <p:spPr bwMode="auto">
            <a:xfrm>
              <a:off x="2736" y="86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Line 106"/>
            <p:cNvSpPr>
              <a:spLocks noChangeShapeType="1"/>
            </p:cNvSpPr>
            <p:nvPr/>
          </p:nvSpPr>
          <p:spPr bwMode="auto">
            <a:xfrm>
              <a:off x="3024" y="86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7" name="Group 107"/>
            <p:cNvGrpSpPr>
              <a:grpSpLocks/>
            </p:cNvGrpSpPr>
            <p:nvPr/>
          </p:nvGrpSpPr>
          <p:grpSpPr bwMode="auto">
            <a:xfrm>
              <a:off x="672" y="2112"/>
              <a:ext cx="1728" cy="1008"/>
              <a:chOff x="672" y="2064"/>
              <a:chExt cx="1824" cy="1104"/>
            </a:xfrm>
          </p:grpSpPr>
          <p:sp>
            <p:nvSpPr>
              <p:cNvPr id="101" name="Line 108"/>
              <p:cNvSpPr>
                <a:spLocks noChangeShapeType="1"/>
              </p:cNvSpPr>
              <p:nvPr/>
            </p:nvSpPr>
            <p:spPr bwMode="auto">
              <a:xfrm>
                <a:off x="672" y="2064"/>
                <a:ext cx="1824" cy="0"/>
              </a:xfrm>
              <a:prstGeom prst="line">
                <a:avLst/>
              </a:prstGeom>
              <a:noFill/>
              <a:ln w="38100">
                <a:solidFill>
                  <a:srgbClr val="E4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Line 109"/>
              <p:cNvSpPr>
                <a:spLocks noChangeShapeType="1"/>
              </p:cNvSpPr>
              <p:nvPr/>
            </p:nvSpPr>
            <p:spPr bwMode="auto">
              <a:xfrm>
                <a:off x="2496" y="2064"/>
                <a:ext cx="0" cy="1104"/>
              </a:xfrm>
              <a:prstGeom prst="line">
                <a:avLst/>
              </a:prstGeom>
              <a:noFill/>
              <a:ln w="38100">
                <a:solidFill>
                  <a:srgbClr val="E4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8" name="Group 110"/>
            <p:cNvGrpSpPr>
              <a:grpSpLocks/>
            </p:cNvGrpSpPr>
            <p:nvPr/>
          </p:nvGrpSpPr>
          <p:grpSpPr bwMode="auto">
            <a:xfrm>
              <a:off x="672" y="1248"/>
              <a:ext cx="1152" cy="1872"/>
              <a:chOff x="672" y="2064"/>
              <a:chExt cx="1824" cy="1104"/>
            </a:xfrm>
          </p:grpSpPr>
          <p:sp>
            <p:nvSpPr>
              <p:cNvPr id="99" name="Line 111"/>
              <p:cNvSpPr>
                <a:spLocks noChangeShapeType="1"/>
              </p:cNvSpPr>
              <p:nvPr/>
            </p:nvSpPr>
            <p:spPr bwMode="auto">
              <a:xfrm>
                <a:off x="672" y="2064"/>
                <a:ext cx="1824" cy="0"/>
              </a:xfrm>
              <a:prstGeom prst="line">
                <a:avLst/>
              </a:prstGeom>
              <a:noFill/>
              <a:ln w="38100">
                <a:solidFill>
                  <a:srgbClr val="24922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Line 112"/>
              <p:cNvSpPr>
                <a:spLocks noChangeShapeType="1"/>
              </p:cNvSpPr>
              <p:nvPr/>
            </p:nvSpPr>
            <p:spPr bwMode="auto">
              <a:xfrm>
                <a:off x="2496" y="2064"/>
                <a:ext cx="0" cy="1104"/>
              </a:xfrm>
              <a:prstGeom prst="line">
                <a:avLst/>
              </a:prstGeom>
              <a:noFill/>
              <a:ln w="38100">
                <a:solidFill>
                  <a:srgbClr val="24922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11" name="Group 62"/>
          <p:cNvGrpSpPr>
            <a:grpSpLocks/>
          </p:cNvGrpSpPr>
          <p:nvPr/>
        </p:nvGrpSpPr>
        <p:grpSpPr bwMode="auto">
          <a:xfrm>
            <a:off x="1606778" y="4317022"/>
            <a:ext cx="4953000" cy="2133600"/>
            <a:chOff x="2256" y="2352"/>
            <a:chExt cx="3120" cy="1344"/>
          </a:xfrm>
        </p:grpSpPr>
        <p:sp>
          <p:nvSpPr>
            <p:cNvPr id="112" name="Rectangle 28"/>
            <p:cNvSpPr>
              <a:spLocks noChangeArrowheads="1"/>
            </p:cNvSpPr>
            <p:nvPr/>
          </p:nvSpPr>
          <p:spPr bwMode="auto">
            <a:xfrm>
              <a:off x="2592" y="2352"/>
              <a:ext cx="1632" cy="384"/>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cs typeface="Arial" panose="020B0604020202020204" pitchFamily="34" charset="0"/>
                </a:rPr>
                <a:t>Memory</a:t>
              </a:r>
            </a:p>
          </p:txBody>
        </p:sp>
        <p:sp>
          <p:nvSpPr>
            <p:cNvPr id="113" name="Rectangle 29"/>
            <p:cNvSpPr>
              <a:spLocks noChangeArrowheads="1"/>
            </p:cNvSpPr>
            <p:nvPr/>
          </p:nvSpPr>
          <p:spPr bwMode="auto">
            <a:xfrm>
              <a:off x="2448" y="3312"/>
              <a:ext cx="384"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cs typeface="Arial" panose="020B0604020202020204" pitchFamily="34" charset="0"/>
                </a:rPr>
                <a:t>Proc</a:t>
              </a:r>
            </a:p>
          </p:txBody>
        </p:sp>
        <p:sp>
          <p:nvSpPr>
            <p:cNvPr id="114" name="Line 30"/>
            <p:cNvSpPr>
              <a:spLocks noChangeShapeType="1"/>
            </p:cNvSpPr>
            <p:nvPr/>
          </p:nvSpPr>
          <p:spPr bwMode="auto">
            <a:xfrm flipV="1">
              <a:off x="2640" y="29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 name="Rectangle 31"/>
            <p:cNvSpPr>
              <a:spLocks noChangeArrowheads="1"/>
            </p:cNvSpPr>
            <p:nvPr/>
          </p:nvSpPr>
          <p:spPr bwMode="auto">
            <a:xfrm>
              <a:off x="2976" y="3312"/>
              <a:ext cx="384"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cs typeface="Arial" panose="020B0604020202020204" pitchFamily="34" charset="0"/>
                </a:rPr>
                <a:t>Proc</a:t>
              </a:r>
            </a:p>
          </p:txBody>
        </p:sp>
        <p:sp>
          <p:nvSpPr>
            <p:cNvPr id="116" name="Line 32"/>
            <p:cNvSpPr>
              <a:spLocks noChangeShapeType="1"/>
            </p:cNvSpPr>
            <p:nvPr/>
          </p:nvSpPr>
          <p:spPr bwMode="auto">
            <a:xfrm flipV="1">
              <a:off x="3168" y="29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 name="Rectangle 33"/>
            <p:cNvSpPr>
              <a:spLocks noChangeArrowheads="1"/>
            </p:cNvSpPr>
            <p:nvPr/>
          </p:nvSpPr>
          <p:spPr bwMode="auto">
            <a:xfrm>
              <a:off x="4320" y="3312"/>
              <a:ext cx="384"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cs typeface="Arial" panose="020B0604020202020204" pitchFamily="34" charset="0"/>
                </a:rPr>
                <a:t>Proc</a:t>
              </a:r>
            </a:p>
          </p:txBody>
        </p:sp>
        <p:sp>
          <p:nvSpPr>
            <p:cNvPr id="118" name="Line 34"/>
            <p:cNvSpPr>
              <a:spLocks noChangeShapeType="1"/>
            </p:cNvSpPr>
            <p:nvPr/>
          </p:nvSpPr>
          <p:spPr bwMode="auto">
            <a:xfrm flipH="1" flipV="1">
              <a:off x="4512" y="29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 name="Rectangle 35"/>
            <p:cNvSpPr>
              <a:spLocks noChangeArrowheads="1"/>
            </p:cNvSpPr>
            <p:nvPr/>
          </p:nvSpPr>
          <p:spPr bwMode="auto">
            <a:xfrm>
              <a:off x="4848" y="3312"/>
              <a:ext cx="384"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cs typeface="Arial" panose="020B0604020202020204" pitchFamily="34" charset="0"/>
                </a:rPr>
                <a:t>Proc</a:t>
              </a:r>
            </a:p>
          </p:txBody>
        </p:sp>
        <p:sp>
          <p:nvSpPr>
            <p:cNvPr id="120" name="Line 36"/>
            <p:cNvSpPr>
              <a:spLocks noChangeShapeType="1"/>
            </p:cNvSpPr>
            <p:nvPr/>
          </p:nvSpPr>
          <p:spPr bwMode="auto">
            <a:xfrm flipV="1">
              <a:off x="5040" y="29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 name="Line 37"/>
            <p:cNvSpPr>
              <a:spLocks noChangeShapeType="1"/>
            </p:cNvSpPr>
            <p:nvPr/>
          </p:nvSpPr>
          <p:spPr bwMode="auto">
            <a:xfrm>
              <a:off x="2352" y="2976"/>
              <a:ext cx="29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 name="Text Box 38"/>
            <p:cNvSpPr txBox="1">
              <a:spLocks noChangeArrowheads="1"/>
            </p:cNvSpPr>
            <p:nvPr/>
          </p:nvSpPr>
          <p:spPr bwMode="auto">
            <a:xfrm>
              <a:off x="3552" y="3360"/>
              <a:ext cx="480"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t> .  .  .</a:t>
              </a:r>
            </a:p>
          </p:txBody>
        </p:sp>
        <p:sp>
          <p:nvSpPr>
            <p:cNvPr id="123" name="Line 39"/>
            <p:cNvSpPr>
              <a:spLocks noChangeShapeType="1"/>
            </p:cNvSpPr>
            <p:nvPr/>
          </p:nvSpPr>
          <p:spPr bwMode="auto">
            <a:xfrm>
              <a:off x="3408" y="273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 name="AutoShape 40"/>
            <p:cNvSpPr>
              <a:spLocks noChangeArrowheads="1"/>
            </p:cNvSpPr>
            <p:nvPr/>
          </p:nvSpPr>
          <p:spPr bwMode="auto">
            <a:xfrm>
              <a:off x="4416" y="2352"/>
              <a:ext cx="576" cy="384"/>
            </a:xfrm>
            <a:prstGeom prst="flowChartMagneticDisk">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cs typeface="Arial" panose="020B0604020202020204" pitchFamily="34" charset="0"/>
                </a:rPr>
                <a:t>I/O</a:t>
              </a:r>
            </a:p>
          </p:txBody>
        </p:sp>
        <p:sp>
          <p:nvSpPr>
            <p:cNvPr id="125" name="Line 41"/>
            <p:cNvSpPr>
              <a:spLocks noChangeShapeType="1"/>
            </p:cNvSpPr>
            <p:nvPr/>
          </p:nvSpPr>
          <p:spPr bwMode="auto">
            <a:xfrm>
              <a:off x="4704" y="273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 name="Line 42"/>
            <p:cNvSpPr>
              <a:spLocks noChangeShapeType="1"/>
            </p:cNvSpPr>
            <p:nvPr/>
          </p:nvSpPr>
          <p:spPr bwMode="auto">
            <a:xfrm>
              <a:off x="2448" y="3072"/>
              <a:ext cx="29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 name="Line 43"/>
            <p:cNvSpPr>
              <a:spLocks noChangeShapeType="1"/>
            </p:cNvSpPr>
            <p:nvPr/>
          </p:nvSpPr>
          <p:spPr bwMode="auto">
            <a:xfrm>
              <a:off x="2256" y="2880"/>
              <a:ext cx="29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 name="Line 44"/>
            <p:cNvSpPr>
              <a:spLocks noChangeShapeType="1"/>
            </p:cNvSpPr>
            <p:nvPr/>
          </p:nvSpPr>
          <p:spPr bwMode="auto">
            <a:xfrm>
              <a:off x="3264" y="273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 name="Line 45"/>
            <p:cNvSpPr>
              <a:spLocks noChangeShapeType="1"/>
            </p:cNvSpPr>
            <p:nvPr/>
          </p:nvSpPr>
          <p:spPr bwMode="auto">
            <a:xfrm>
              <a:off x="3552" y="273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 name="Line 46"/>
            <p:cNvSpPr>
              <a:spLocks noChangeShapeType="1"/>
            </p:cNvSpPr>
            <p:nvPr/>
          </p:nvSpPr>
          <p:spPr bwMode="auto">
            <a:xfrm flipV="1">
              <a:off x="2544" y="2880"/>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 name="Line 47"/>
            <p:cNvSpPr>
              <a:spLocks noChangeShapeType="1"/>
            </p:cNvSpPr>
            <p:nvPr/>
          </p:nvSpPr>
          <p:spPr bwMode="auto">
            <a:xfrm flipV="1">
              <a:off x="2736" y="307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 name="Line 51"/>
            <p:cNvSpPr>
              <a:spLocks noChangeShapeType="1"/>
            </p:cNvSpPr>
            <p:nvPr/>
          </p:nvSpPr>
          <p:spPr bwMode="auto">
            <a:xfrm flipV="1">
              <a:off x="4944" y="2880"/>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 name="Line 52"/>
            <p:cNvSpPr>
              <a:spLocks noChangeShapeType="1"/>
            </p:cNvSpPr>
            <p:nvPr/>
          </p:nvSpPr>
          <p:spPr bwMode="auto">
            <a:xfrm flipV="1">
              <a:off x="5136" y="307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 name="Line 53"/>
            <p:cNvSpPr>
              <a:spLocks noChangeShapeType="1"/>
            </p:cNvSpPr>
            <p:nvPr/>
          </p:nvSpPr>
          <p:spPr bwMode="auto">
            <a:xfrm flipV="1">
              <a:off x="4416" y="2880"/>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 name="Line 54"/>
            <p:cNvSpPr>
              <a:spLocks noChangeShapeType="1"/>
            </p:cNvSpPr>
            <p:nvPr/>
          </p:nvSpPr>
          <p:spPr bwMode="auto">
            <a:xfrm flipV="1">
              <a:off x="4608" y="307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 name="Line 55"/>
            <p:cNvSpPr>
              <a:spLocks noChangeShapeType="1"/>
            </p:cNvSpPr>
            <p:nvPr/>
          </p:nvSpPr>
          <p:spPr bwMode="auto">
            <a:xfrm flipV="1">
              <a:off x="3072" y="2880"/>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 name="Line 56"/>
            <p:cNvSpPr>
              <a:spLocks noChangeShapeType="1"/>
            </p:cNvSpPr>
            <p:nvPr/>
          </p:nvSpPr>
          <p:spPr bwMode="auto">
            <a:xfrm flipV="1">
              <a:off x="3264" y="307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 name="Line 60"/>
            <p:cNvSpPr>
              <a:spLocks noChangeShapeType="1"/>
            </p:cNvSpPr>
            <p:nvPr/>
          </p:nvSpPr>
          <p:spPr bwMode="auto">
            <a:xfrm>
              <a:off x="4608" y="273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 name="Line 61"/>
            <p:cNvSpPr>
              <a:spLocks noChangeShapeType="1"/>
            </p:cNvSpPr>
            <p:nvPr/>
          </p:nvSpPr>
          <p:spPr bwMode="auto">
            <a:xfrm>
              <a:off x="4800" y="273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灯片编号占位符 1">
            <a:extLst>
              <a:ext uri="{FF2B5EF4-FFF2-40B4-BE49-F238E27FC236}">
                <a16:creationId xmlns:a16="http://schemas.microsoft.com/office/drawing/2014/main" id="{5650E1C5-58D2-40A2-A2C3-FCD40194688D}"/>
              </a:ext>
            </a:extLst>
          </p:cNvPr>
          <p:cNvSpPr>
            <a:spLocks noGrp="1"/>
          </p:cNvSpPr>
          <p:nvPr>
            <p:ph type="sldNum" sz="quarter" idx="12"/>
          </p:nvPr>
        </p:nvSpPr>
        <p:spPr/>
        <p:txBody>
          <a:bodyPr/>
          <a:lstStyle/>
          <a:p>
            <a:fld id="{25EC4AC6-63A8-45AD-A1FA-EB82E5CD8F05}" type="slidenum">
              <a:rPr lang="zh-CN" altLang="en-US" smtClean="0"/>
              <a:t>18</a:t>
            </a:fld>
            <a:endParaRPr lang="zh-CN" altLang="en-US"/>
          </a:p>
        </p:txBody>
      </p:sp>
    </p:spTree>
    <p:extLst>
      <p:ext uri="{BB962C8B-B14F-4D97-AF65-F5344CB8AC3E}">
        <p14:creationId xmlns:p14="http://schemas.microsoft.com/office/powerpoint/2010/main" val="307017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p:txBody>
          <a:bodyPr/>
          <a:lstStyle/>
          <a:p>
            <a:r>
              <a:rPr lang="en-US" altLang="ko-KR" dirty="0"/>
              <a:t>PRAM</a:t>
            </a:r>
            <a:r>
              <a:rPr lang="zh-CN" altLang="en-US" dirty="0"/>
              <a:t>示意图</a:t>
            </a:r>
            <a:endParaRPr lang="en-US" altLang="ko-KR" dirty="0"/>
          </a:p>
        </p:txBody>
      </p:sp>
      <p:grpSp>
        <p:nvGrpSpPr>
          <p:cNvPr id="2" name="组合 1"/>
          <p:cNvGrpSpPr/>
          <p:nvPr/>
        </p:nvGrpSpPr>
        <p:grpSpPr>
          <a:xfrm>
            <a:off x="1752600" y="2171700"/>
            <a:ext cx="8839200" cy="3770063"/>
            <a:chOff x="0" y="2209800"/>
            <a:chExt cx="8229600" cy="3409885"/>
          </a:xfrm>
        </p:grpSpPr>
        <p:sp>
          <p:nvSpPr>
            <p:cNvPr id="730115" name="Rectangle 3"/>
            <p:cNvSpPr>
              <a:spLocks noChangeArrowheads="1"/>
            </p:cNvSpPr>
            <p:nvPr/>
          </p:nvSpPr>
          <p:spPr bwMode="auto">
            <a:xfrm>
              <a:off x="2514600" y="3276600"/>
              <a:ext cx="762000" cy="762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spcBef>
                  <a:spcPct val="0"/>
                </a:spcBef>
              </a:pPr>
              <a:r>
                <a:rPr kumimoji="1" lang="en-US" altLang="ko-KR" b="1" i="1" dirty="0">
                  <a:solidFill>
                    <a:srgbClr val="000000"/>
                  </a:solidFill>
                  <a:latin typeface="Times New Roman" pitchFamily="18" charset="0"/>
                  <a:ea typeface="Gulim" pitchFamily="34" charset="-127"/>
                </a:rPr>
                <a:t>P</a:t>
              </a:r>
              <a:r>
                <a:rPr kumimoji="1" lang="en-US" altLang="ko-KR" b="1" i="1" baseline="-25000" dirty="0">
                  <a:solidFill>
                    <a:srgbClr val="000000"/>
                  </a:solidFill>
                  <a:latin typeface="Times New Roman" pitchFamily="18" charset="0"/>
                  <a:ea typeface="Gulim" pitchFamily="34" charset="-127"/>
                </a:rPr>
                <a:t>1</a:t>
              </a:r>
            </a:p>
          </p:txBody>
        </p:sp>
        <p:sp>
          <p:nvSpPr>
            <p:cNvPr id="730116" name="Rectangle 4"/>
            <p:cNvSpPr>
              <a:spLocks noChangeArrowheads="1"/>
            </p:cNvSpPr>
            <p:nvPr/>
          </p:nvSpPr>
          <p:spPr bwMode="auto">
            <a:xfrm>
              <a:off x="3581400" y="3276600"/>
              <a:ext cx="762000" cy="762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spcBef>
                  <a:spcPct val="0"/>
                </a:spcBef>
              </a:pPr>
              <a:r>
                <a:rPr kumimoji="1" lang="en-US" altLang="ko-KR" b="1" i="1" dirty="0">
                  <a:solidFill>
                    <a:srgbClr val="000000"/>
                  </a:solidFill>
                  <a:latin typeface="Times New Roman" pitchFamily="18" charset="0"/>
                  <a:ea typeface="Gulim" pitchFamily="34" charset="-127"/>
                </a:rPr>
                <a:t>P</a:t>
              </a:r>
              <a:r>
                <a:rPr kumimoji="1" lang="en-US" altLang="ko-KR" b="1" i="1" baseline="-25000" dirty="0">
                  <a:solidFill>
                    <a:srgbClr val="000000"/>
                  </a:solidFill>
                  <a:latin typeface="Times New Roman" pitchFamily="18" charset="0"/>
                  <a:ea typeface="Gulim" pitchFamily="34" charset="-127"/>
                </a:rPr>
                <a:t>2</a:t>
              </a:r>
            </a:p>
          </p:txBody>
        </p:sp>
        <p:sp>
          <p:nvSpPr>
            <p:cNvPr id="730117" name="Rectangle 5"/>
            <p:cNvSpPr>
              <a:spLocks noChangeArrowheads="1"/>
            </p:cNvSpPr>
            <p:nvPr/>
          </p:nvSpPr>
          <p:spPr bwMode="auto">
            <a:xfrm>
              <a:off x="4648200" y="3276600"/>
              <a:ext cx="762000" cy="762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spcBef>
                  <a:spcPct val="0"/>
                </a:spcBef>
              </a:pPr>
              <a:r>
                <a:rPr kumimoji="1" lang="en-US" altLang="ko-KR" b="1" i="1" dirty="0">
                  <a:solidFill>
                    <a:srgbClr val="000000"/>
                  </a:solidFill>
                  <a:latin typeface="Times New Roman" pitchFamily="18" charset="0"/>
                  <a:ea typeface="Gulim" pitchFamily="34" charset="-127"/>
                </a:rPr>
                <a:t>P</a:t>
              </a:r>
              <a:r>
                <a:rPr kumimoji="1" lang="en-US" altLang="ko-KR" b="1" i="1" baseline="-25000" dirty="0">
                  <a:solidFill>
                    <a:srgbClr val="000000"/>
                  </a:solidFill>
                  <a:latin typeface="Times New Roman" pitchFamily="18" charset="0"/>
                  <a:ea typeface="Gulim" pitchFamily="34" charset="-127"/>
                </a:rPr>
                <a:t>3</a:t>
              </a:r>
            </a:p>
          </p:txBody>
        </p:sp>
        <p:sp>
          <p:nvSpPr>
            <p:cNvPr id="730118" name="Rectangle 6"/>
            <p:cNvSpPr>
              <a:spLocks noChangeArrowheads="1"/>
            </p:cNvSpPr>
            <p:nvPr/>
          </p:nvSpPr>
          <p:spPr bwMode="auto">
            <a:xfrm>
              <a:off x="7162800" y="3276600"/>
              <a:ext cx="762000" cy="762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spcBef>
                  <a:spcPct val="0"/>
                </a:spcBef>
              </a:pPr>
              <a:r>
                <a:rPr kumimoji="1" lang="en-US" altLang="ko-KR" b="1" i="1" dirty="0">
                  <a:solidFill>
                    <a:srgbClr val="000000"/>
                  </a:solidFill>
                  <a:latin typeface="Times New Roman" pitchFamily="18" charset="0"/>
                  <a:ea typeface="Gulim" pitchFamily="34" charset="-127"/>
                </a:rPr>
                <a:t>Pp</a:t>
              </a:r>
            </a:p>
          </p:txBody>
        </p:sp>
        <p:sp>
          <p:nvSpPr>
            <p:cNvPr id="730119" name="Line 7"/>
            <p:cNvSpPr>
              <a:spLocks noChangeShapeType="1"/>
            </p:cNvSpPr>
            <p:nvPr/>
          </p:nvSpPr>
          <p:spPr bwMode="auto">
            <a:xfrm>
              <a:off x="5638800" y="3657600"/>
              <a:ext cx="129540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a:p>
          </p:txBody>
        </p:sp>
        <p:sp>
          <p:nvSpPr>
            <p:cNvPr id="730120" name="Line 8"/>
            <p:cNvSpPr>
              <a:spLocks noChangeShapeType="1"/>
            </p:cNvSpPr>
            <p:nvPr/>
          </p:nvSpPr>
          <p:spPr bwMode="auto">
            <a:xfrm>
              <a:off x="2895600" y="40386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a:p>
          </p:txBody>
        </p:sp>
        <p:sp>
          <p:nvSpPr>
            <p:cNvPr id="730121" name="Line 9"/>
            <p:cNvSpPr>
              <a:spLocks noChangeShapeType="1"/>
            </p:cNvSpPr>
            <p:nvPr/>
          </p:nvSpPr>
          <p:spPr bwMode="auto">
            <a:xfrm>
              <a:off x="3962400" y="40386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a:p>
          </p:txBody>
        </p:sp>
        <p:sp>
          <p:nvSpPr>
            <p:cNvPr id="730122" name="Line 10"/>
            <p:cNvSpPr>
              <a:spLocks noChangeShapeType="1"/>
            </p:cNvSpPr>
            <p:nvPr/>
          </p:nvSpPr>
          <p:spPr bwMode="auto">
            <a:xfrm>
              <a:off x="5029200" y="40386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a:p>
          </p:txBody>
        </p:sp>
        <p:sp>
          <p:nvSpPr>
            <p:cNvPr id="730123" name="Line 11"/>
            <p:cNvSpPr>
              <a:spLocks noChangeShapeType="1"/>
            </p:cNvSpPr>
            <p:nvPr/>
          </p:nvSpPr>
          <p:spPr bwMode="auto">
            <a:xfrm>
              <a:off x="7543800" y="40386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a:p>
          </p:txBody>
        </p:sp>
        <p:sp>
          <p:nvSpPr>
            <p:cNvPr id="730124" name="Rectangle 12"/>
            <p:cNvSpPr>
              <a:spLocks noChangeArrowheads="1"/>
            </p:cNvSpPr>
            <p:nvPr/>
          </p:nvSpPr>
          <p:spPr bwMode="auto">
            <a:xfrm>
              <a:off x="2133600" y="4648200"/>
              <a:ext cx="6096000" cy="533400"/>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spcBef>
                  <a:spcPct val="0"/>
                </a:spcBef>
              </a:pPr>
              <a:r>
                <a:rPr kumimoji="1" lang="en-US" altLang="ko-KR" b="1">
                  <a:solidFill>
                    <a:srgbClr val="000000"/>
                  </a:solidFill>
                  <a:latin typeface="Times New Roman" pitchFamily="18" charset="0"/>
                  <a:ea typeface="Gulim" pitchFamily="34" charset="-127"/>
                </a:rPr>
                <a:t>Shared Memory</a:t>
              </a:r>
            </a:p>
          </p:txBody>
        </p:sp>
        <p:sp>
          <p:nvSpPr>
            <p:cNvPr id="730125" name="Line 13"/>
            <p:cNvSpPr>
              <a:spLocks noChangeShapeType="1"/>
            </p:cNvSpPr>
            <p:nvPr/>
          </p:nvSpPr>
          <p:spPr bwMode="auto">
            <a:xfrm>
              <a:off x="2895600" y="26670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a:p>
          </p:txBody>
        </p:sp>
        <p:sp>
          <p:nvSpPr>
            <p:cNvPr id="730126" name="Line 14"/>
            <p:cNvSpPr>
              <a:spLocks noChangeShapeType="1"/>
            </p:cNvSpPr>
            <p:nvPr/>
          </p:nvSpPr>
          <p:spPr bwMode="auto">
            <a:xfrm>
              <a:off x="3962400" y="26670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a:p>
          </p:txBody>
        </p:sp>
        <p:sp>
          <p:nvSpPr>
            <p:cNvPr id="730127" name="Line 15"/>
            <p:cNvSpPr>
              <a:spLocks noChangeShapeType="1"/>
            </p:cNvSpPr>
            <p:nvPr/>
          </p:nvSpPr>
          <p:spPr bwMode="auto">
            <a:xfrm>
              <a:off x="5029200" y="26670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a:p>
          </p:txBody>
        </p:sp>
        <p:sp>
          <p:nvSpPr>
            <p:cNvPr id="730128" name="Line 16"/>
            <p:cNvSpPr>
              <a:spLocks noChangeShapeType="1"/>
            </p:cNvSpPr>
            <p:nvPr/>
          </p:nvSpPr>
          <p:spPr bwMode="auto">
            <a:xfrm>
              <a:off x="7543800" y="26670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a:p>
          </p:txBody>
        </p:sp>
        <p:sp>
          <p:nvSpPr>
            <p:cNvPr id="730129" name="Line 17"/>
            <p:cNvSpPr>
              <a:spLocks noChangeShapeType="1"/>
            </p:cNvSpPr>
            <p:nvPr/>
          </p:nvSpPr>
          <p:spPr bwMode="auto">
            <a:xfrm>
              <a:off x="2133600" y="2667000"/>
              <a:ext cx="5410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a:p>
          </p:txBody>
        </p:sp>
        <p:sp>
          <p:nvSpPr>
            <p:cNvPr id="730130" name="Rectangle 18"/>
            <p:cNvSpPr>
              <a:spLocks noChangeArrowheads="1"/>
            </p:cNvSpPr>
            <p:nvPr/>
          </p:nvSpPr>
          <p:spPr bwMode="auto">
            <a:xfrm>
              <a:off x="1143000" y="2286000"/>
              <a:ext cx="990600" cy="762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spcBef>
                  <a:spcPct val="0"/>
                </a:spcBef>
              </a:pPr>
              <a:r>
                <a:rPr kumimoji="1" lang="en-US" altLang="ko-KR" b="1">
                  <a:solidFill>
                    <a:srgbClr val="000000"/>
                  </a:solidFill>
                  <a:latin typeface="Times New Roman" pitchFamily="18" charset="0"/>
                  <a:ea typeface="Gulim" pitchFamily="34" charset="-127"/>
                </a:rPr>
                <a:t>CLK</a:t>
              </a:r>
            </a:p>
          </p:txBody>
        </p:sp>
        <p:sp>
          <p:nvSpPr>
            <p:cNvPr id="730131" name="Rectangle 19"/>
            <p:cNvSpPr>
              <a:spLocks noChangeArrowheads="1"/>
            </p:cNvSpPr>
            <p:nvPr/>
          </p:nvSpPr>
          <p:spPr bwMode="auto">
            <a:xfrm>
              <a:off x="2384669" y="5257800"/>
              <a:ext cx="5471624" cy="361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latinLnBrk="1">
                <a:spcBef>
                  <a:spcPct val="0"/>
                </a:spcBef>
              </a:pPr>
              <a:r>
                <a:rPr kumimoji="1" lang="en-US" altLang="ko-KR" sz="2000" i="1" dirty="0">
                  <a:latin typeface="Georgia" pitchFamily="18" charset="0"/>
                  <a:ea typeface="Gulim" pitchFamily="34" charset="-127"/>
                </a:rPr>
                <a:t>P</a:t>
              </a:r>
              <a:r>
                <a:rPr kumimoji="1" lang="en-US" altLang="ko-KR" sz="2000" dirty="0">
                  <a:latin typeface="Georgia" pitchFamily="18" charset="0"/>
                  <a:ea typeface="Gulim" pitchFamily="34" charset="-127"/>
                </a:rPr>
                <a:t> processors connected to a single shared memory</a:t>
              </a:r>
            </a:p>
          </p:txBody>
        </p:sp>
        <p:sp>
          <p:nvSpPr>
            <p:cNvPr id="730132" name="Rectangle 20"/>
            <p:cNvSpPr>
              <a:spLocks noChangeArrowheads="1"/>
            </p:cNvSpPr>
            <p:nvPr/>
          </p:nvSpPr>
          <p:spPr bwMode="auto">
            <a:xfrm>
              <a:off x="0" y="3276600"/>
              <a:ext cx="2848228" cy="584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latinLnBrk="1">
                <a:buClr>
                  <a:schemeClr val="tx2"/>
                </a:buClr>
                <a:buSzPct val="70000"/>
                <a:buFont typeface="Wingdings" pitchFamily="2" charset="2"/>
                <a:buNone/>
              </a:pPr>
              <a:r>
                <a:rPr kumimoji="1" lang="en-US" altLang="ko-KR" dirty="0">
                  <a:latin typeface="Times New Roman" pitchFamily="18" charset="0"/>
                  <a:ea typeface="Gulim" pitchFamily="34" charset="-127"/>
                </a:rPr>
                <a:t>Each processor has </a:t>
              </a:r>
            </a:p>
            <a:p>
              <a:pPr algn="ctr" latinLnBrk="1">
                <a:buClr>
                  <a:schemeClr val="tx2"/>
                </a:buClr>
                <a:buSzPct val="70000"/>
                <a:buFont typeface="Wingdings" pitchFamily="2" charset="2"/>
                <a:buNone/>
              </a:pPr>
              <a:r>
                <a:rPr kumimoji="1" lang="en-US" altLang="ko-KR" dirty="0">
                  <a:latin typeface="Times New Roman" pitchFamily="18" charset="0"/>
                  <a:ea typeface="Gulim" pitchFamily="34" charset="-127"/>
                </a:rPr>
                <a:t>a unique index.</a:t>
              </a:r>
            </a:p>
          </p:txBody>
        </p:sp>
        <p:sp>
          <p:nvSpPr>
            <p:cNvPr id="730133" name="Rectangle 21"/>
            <p:cNvSpPr>
              <a:spLocks noChangeArrowheads="1"/>
            </p:cNvSpPr>
            <p:nvPr/>
          </p:nvSpPr>
          <p:spPr bwMode="auto">
            <a:xfrm>
              <a:off x="2209800" y="2209800"/>
              <a:ext cx="5715000" cy="334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latinLnBrk="1">
                <a:spcBef>
                  <a:spcPct val="0"/>
                </a:spcBef>
              </a:pPr>
              <a:r>
                <a:rPr kumimoji="1" lang="en-US" altLang="ko-KR" dirty="0">
                  <a:latin typeface="Georgia" pitchFamily="18" charset="0"/>
                  <a:ea typeface="Gulim" pitchFamily="34" charset="-127"/>
                </a:rPr>
                <a:t>Single program</a:t>
              </a:r>
            </a:p>
          </p:txBody>
        </p:sp>
      </p:grpSp>
      <p:sp>
        <p:nvSpPr>
          <p:cNvPr id="3" name="灯片编号占位符 2">
            <a:extLst>
              <a:ext uri="{FF2B5EF4-FFF2-40B4-BE49-F238E27FC236}">
                <a16:creationId xmlns:a16="http://schemas.microsoft.com/office/drawing/2014/main" id="{FF8CB7E8-2B1A-4DA6-A561-E2962FE297ED}"/>
              </a:ext>
            </a:extLst>
          </p:cNvPr>
          <p:cNvSpPr>
            <a:spLocks noGrp="1"/>
          </p:cNvSpPr>
          <p:nvPr>
            <p:ph type="sldNum" sz="quarter" idx="12"/>
          </p:nvPr>
        </p:nvSpPr>
        <p:spPr/>
        <p:txBody>
          <a:bodyPr/>
          <a:lstStyle/>
          <a:p>
            <a:fld id="{25EC4AC6-63A8-45AD-A1FA-EB82E5CD8F05}" type="slidenum">
              <a:rPr lang="zh-CN" altLang="en-US" smtClean="0"/>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altLang="zh-CN" dirty="0"/>
              <a:t>Content</a:t>
            </a:r>
            <a:endParaRPr lang="zh-CN" altLang="en-US" dirty="0"/>
          </a:p>
        </p:txBody>
      </p:sp>
      <p:sp>
        <p:nvSpPr>
          <p:cNvPr id="612355" name="Rectangle 3"/>
          <p:cNvSpPr>
            <a:spLocks noGrp="1" noChangeArrowheads="1"/>
          </p:cNvSpPr>
          <p:nvPr>
            <p:ph idx="1"/>
          </p:nvPr>
        </p:nvSpPr>
        <p:spPr/>
        <p:txBody>
          <a:bodyPr>
            <a:normAutofit/>
          </a:bodyPr>
          <a:lstStyle/>
          <a:p>
            <a:r>
              <a:rPr lang="zh-CN" altLang="en-US" sz="3200" b="1" dirty="0">
                <a:ea typeface="华文新魏" pitchFamily="2" charset="-122"/>
              </a:rPr>
              <a:t>概述</a:t>
            </a:r>
            <a:endParaRPr lang="en-US" altLang="zh-CN" sz="3200" b="1" dirty="0">
              <a:ea typeface="华文新魏" pitchFamily="2" charset="-122"/>
            </a:endParaRPr>
          </a:p>
          <a:p>
            <a:r>
              <a:rPr lang="zh-CN" altLang="en-US" sz="3200" b="1" dirty="0">
                <a:ea typeface="华文新魏" pitchFamily="2" charset="-122"/>
              </a:rPr>
              <a:t>并行计算模型</a:t>
            </a:r>
            <a:endParaRPr lang="en-US" altLang="zh-CN" sz="3200" b="1" dirty="0">
              <a:ea typeface="华文新魏" pitchFamily="2" charset="-122"/>
            </a:endParaRPr>
          </a:p>
          <a:p>
            <a:r>
              <a:rPr lang="zh-CN" altLang="en-US" sz="3200" dirty="0">
                <a:ea typeface="华文新魏" pitchFamily="2" charset="-122"/>
              </a:rPr>
              <a:t>设计并行算法的基本方法</a:t>
            </a:r>
            <a:endParaRPr lang="en-US" altLang="zh-CN" sz="3200" dirty="0">
              <a:ea typeface="华文新魏" pitchFamily="2" charset="-122"/>
            </a:endParaRPr>
          </a:p>
          <a:p>
            <a:r>
              <a:rPr lang="zh-CN" altLang="en-US" sz="3200" dirty="0">
                <a:ea typeface="华文新魏" pitchFamily="2" charset="-122"/>
              </a:rPr>
              <a:t>并行算法模型</a:t>
            </a:r>
            <a:endParaRPr lang="en-US" altLang="zh-CN" sz="3200" dirty="0">
              <a:ea typeface="华文新魏" pitchFamily="2" charset="-122"/>
            </a:endParaRPr>
          </a:p>
          <a:p>
            <a:r>
              <a:rPr lang="zh-CN" altLang="en-US" sz="3200" dirty="0">
                <a:ea typeface="华文新魏" pitchFamily="2" charset="-122"/>
              </a:rPr>
              <a:t>例子</a:t>
            </a:r>
          </a:p>
        </p:txBody>
      </p:sp>
      <p:sp>
        <p:nvSpPr>
          <p:cNvPr id="2" name="灯片编号占位符 1">
            <a:extLst>
              <a:ext uri="{FF2B5EF4-FFF2-40B4-BE49-F238E27FC236}">
                <a16:creationId xmlns:a16="http://schemas.microsoft.com/office/drawing/2014/main" id="{47896729-C52F-4EF1-BA97-FB27CD175F58}"/>
              </a:ext>
            </a:extLst>
          </p:cNvPr>
          <p:cNvSpPr>
            <a:spLocks noGrp="1"/>
          </p:cNvSpPr>
          <p:nvPr>
            <p:ph type="sldNum" sz="quarter" idx="12"/>
          </p:nvPr>
        </p:nvSpPr>
        <p:spPr/>
        <p:txBody>
          <a:bodyPr/>
          <a:lstStyle/>
          <a:p>
            <a:fld id="{25EC4AC6-63A8-45AD-A1FA-EB82E5CD8F05}" type="slidenum">
              <a:rPr lang="zh-CN" altLang="en-US" smtClean="0"/>
              <a:t>2</a:t>
            </a:fld>
            <a:endParaRPr lang="zh-CN" altLang="en-US"/>
          </a:p>
        </p:txBody>
      </p:sp>
    </p:spTree>
    <p:extLst>
      <p:ext uri="{BB962C8B-B14F-4D97-AF65-F5344CB8AC3E}">
        <p14:creationId xmlns:p14="http://schemas.microsoft.com/office/powerpoint/2010/main" val="2721983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AutoShape 2"/>
          <p:cNvSpPr>
            <a:spLocks noGrp="1" noChangeArrowheads="1"/>
          </p:cNvSpPr>
          <p:nvPr>
            <p:ph type="title"/>
          </p:nvPr>
        </p:nvSpPr>
        <p:spPr/>
        <p:txBody>
          <a:bodyPr>
            <a:normAutofit/>
          </a:bodyPr>
          <a:lstStyle/>
          <a:p>
            <a:r>
              <a:rPr lang="en-US" altLang="zh-CN" dirty="0">
                <a:ea typeface="宋体" pitchFamily="2" charset="-122"/>
              </a:rPr>
              <a:t>PRAM</a:t>
            </a:r>
            <a:endParaRPr lang="fr-FR" altLang="en-US" dirty="0"/>
          </a:p>
        </p:txBody>
      </p:sp>
      <p:sp>
        <p:nvSpPr>
          <p:cNvPr id="456707" name="Rectangle 3"/>
          <p:cNvSpPr>
            <a:spLocks noGrp="1" noChangeArrowheads="1"/>
          </p:cNvSpPr>
          <p:nvPr>
            <p:ph idx="1"/>
          </p:nvPr>
        </p:nvSpPr>
        <p:spPr/>
        <p:txBody>
          <a:bodyPr anchor="t" anchorCtr="0">
            <a:normAutofit/>
          </a:bodyPr>
          <a:lstStyle/>
          <a:p>
            <a:pPr>
              <a:lnSpc>
                <a:spcPct val="90000"/>
              </a:lnSpc>
              <a:buFont typeface="Wingdings" pitchFamily="2" charset="2"/>
              <a:buNone/>
            </a:pPr>
            <a:r>
              <a:rPr lang="zh-CN" altLang="en-US" sz="3200" dirty="0"/>
              <a:t>操作类型：</a:t>
            </a:r>
            <a:r>
              <a:rPr lang="fr-FR" altLang="en-US" sz="3200" dirty="0"/>
              <a:t> </a:t>
            </a:r>
          </a:p>
          <a:p>
            <a:pPr>
              <a:lnSpc>
                <a:spcPct val="90000"/>
              </a:lnSpc>
            </a:pPr>
            <a:r>
              <a:rPr lang="zh-CN" altLang="en-US" sz="3200" dirty="0"/>
              <a:t>同步</a:t>
            </a:r>
            <a:endParaRPr lang="fr-FR" altLang="en-US" sz="3200" dirty="0"/>
          </a:p>
          <a:p>
            <a:pPr lvl="1">
              <a:lnSpc>
                <a:spcPct val="90000"/>
              </a:lnSpc>
            </a:pPr>
            <a:r>
              <a:rPr lang="zh-CN" altLang="en-US" sz="2800" dirty="0"/>
              <a:t>处理器执行时会加锁</a:t>
            </a:r>
            <a:endParaRPr lang="fr-FR" altLang="en-US" sz="2800" dirty="0"/>
          </a:p>
          <a:p>
            <a:pPr lvl="1">
              <a:lnSpc>
                <a:spcPct val="90000"/>
              </a:lnSpc>
              <a:buFontTx/>
              <a:buNone/>
            </a:pPr>
            <a:r>
              <a:rPr lang="fr-FR" altLang="en-US" dirty="0"/>
              <a:t>	</a:t>
            </a:r>
            <a:r>
              <a:rPr lang="en-US" altLang="en-US" dirty="0">
                <a:solidFill>
                  <a:schemeClr val="hlink"/>
                </a:solidFill>
                <a:latin typeface="Wingdings" pitchFamily="2" charset="2"/>
              </a:rPr>
              <a:t>F</a:t>
            </a:r>
            <a:r>
              <a:rPr lang="zh-CN" altLang="en-US" dirty="0">
                <a:solidFill>
                  <a:schemeClr val="hlink"/>
                </a:solidFill>
                <a:latin typeface="Wingdings" pitchFamily="2" charset="2"/>
              </a:rPr>
              <a:t>每一步</a:t>
            </a:r>
            <a:r>
              <a:rPr lang="zh-CN" altLang="en-US">
                <a:solidFill>
                  <a:schemeClr val="hlink"/>
                </a:solidFill>
                <a:latin typeface="Wingdings" pitchFamily="2" charset="2"/>
              </a:rPr>
              <a:t>，处理器工作</a:t>
            </a:r>
            <a:r>
              <a:rPr lang="zh-CN" altLang="en-US" dirty="0">
                <a:solidFill>
                  <a:schemeClr val="hlink"/>
                </a:solidFill>
                <a:latin typeface="Wingdings" pitchFamily="2" charset="2"/>
              </a:rPr>
              <a:t>或待机</a:t>
            </a:r>
            <a:endParaRPr lang="fr-FR" altLang="en-US" dirty="0">
              <a:solidFill>
                <a:srgbClr val="1361DF"/>
              </a:solidFill>
            </a:endParaRPr>
          </a:p>
          <a:p>
            <a:pPr lvl="1">
              <a:lnSpc>
                <a:spcPct val="90000"/>
              </a:lnSpc>
              <a:buFontTx/>
              <a:buNone/>
            </a:pPr>
            <a:r>
              <a:rPr lang="fr-FR" altLang="en-US" dirty="0">
                <a:solidFill>
                  <a:srgbClr val="1361DF"/>
                </a:solidFill>
              </a:rPr>
              <a:t>	</a:t>
            </a:r>
            <a:r>
              <a:rPr lang="en-US" altLang="en-US" dirty="0">
                <a:solidFill>
                  <a:srgbClr val="1361DF"/>
                </a:solidFill>
                <a:latin typeface="Wingdings" pitchFamily="2" charset="2"/>
              </a:rPr>
              <a:t>F</a:t>
            </a:r>
            <a:r>
              <a:rPr lang="zh-CN" altLang="en-US" dirty="0">
                <a:solidFill>
                  <a:srgbClr val="1361DF"/>
                </a:solidFill>
                <a:latin typeface="Wingdings" pitchFamily="2" charset="2"/>
              </a:rPr>
              <a:t>适用于</a:t>
            </a:r>
            <a:r>
              <a:rPr lang="fr-FR" altLang="en-US" dirty="0">
                <a:solidFill>
                  <a:srgbClr val="1361DF"/>
                </a:solidFill>
              </a:rPr>
              <a:t>SIMD</a:t>
            </a:r>
            <a:r>
              <a:rPr lang="zh-CN" altLang="en-US" dirty="0">
                <a:solidFill>
                  <a:srgbClr val="1361DF"/>
                </a:solidFill>
              </a:rPr>
              <a:t>和</a:t>
            </a:r>
            <a:r>
              <a:rPr lang="fr-FR" altLang="en-US" dirty="0">
                <a:solidFill>
                  <a:srgbClr val="1361DF"/>
                </a:solidFill>
              </a:rPr>
              <a:t>MIMD</a:t>
            </a:r>
            <a:r>
              <a:rPr lang="zh-CN" altLang="en-US" dirty="0">
                <a:solidFill>
                  <a:srgbClr val="1361DF"/>
                </a:solidFill>
              </a:rPr>
              <a:t>体系结构</a:t>
            </a:r>
            <a:endParaRPr lang="fr-FR" altLang="en-US" dirty="0">
              <a:solidFill>
                <a:srgbClr val="1361DF"/>
              </a:solidFill>
            </a:endParaRPr>
          </a:p>
          <a:p>
            <a:pPr>
              <a:lnSpc>
                <a:spcPct val="90000"/>
              </a:lnSpc>
            </a:pPr>
            <a:r>
              <a:rPr lang="zh-CN" altLang="en-US" sz="3200" dirty="0">
                <a:sym typeface="Symbol" pitchFamily="18" charset="2"/>
              </a:rPr>
              <a:t>异步</a:t>
            </a:r>
            <a:endParaRPr lang="fr-FR" altLang="en-US" sz="3200" dirty="0">
              <a:sym typeface="Symbol" pitchFamily="18" charset="2"/>
            </a:endParaRPr>
          </a:p>
          <a:p>
            <a:pPr lvl="1">
              <a:lnSpc>
                <a:spcPct val="90000"/>
              </a:lnSpc>
            </a:pPr>
            <a:r>
              <a:rPr lang="zh-CN" altLang="en-US" sz="2800" dirty="0">
                <a:sym typeface="Symbol" pitchFamily="18" charset="2"/>
              </a:rPr>
              <a:t>处理器有局部时钟，用于同步处理器</a:t>
            </a:r>
            <a:endParaRPr lang="fr-FR" altLang="en-US" sz="2800" dirty="0">
              <a:sym typeface="Symbol" pitchFamily="18" charset="2"/>
            </a:endParaRPr>
          </a:p>
          <a:p>
            <a:pPr lvl="1">
              <a:lnSpc>
                <a:spcPct val="90000"/>
              </a:lnSpc>
              <a:buNone/>
            </a:pPr>
            <a:r>
              <a:rPr lang="fr-FR" altLang="en-US" sz="3200" dirty="0">
                <a:sym typeface="Symbol" pitchFamily="18" charset="2"/>
              </a:rPr>
              <a:t>	 </a:t>
            </a:r>
            <a:r>
              <a:rPr lang="en-US" altLang="en-US" sz="3200" dirty="0">
                <a:solidFill>
                  <a:schemeClr val="hlink"/>
                </a:solidFill>
                <a:latin typeface="Wingdings" pitchFamily="2" charset="2"/>
              </a:rPr>
              <a:t>F</a:t>
            </a:r>
            <a:r>
              <a:rPr lang="zh-CN" altLang="en-US" dirty="0">
                <a:solidFill>
                  <a:schemeClr val="hlink"/>
                </a:solidFill>
                <a:latin typeface="Wingdings" pitchFamily="2" charset="2"/>
              </a:rPr>
              <a:t>适用于</a:t>
            </a:r>
            <a:r>
              <a:rPr lang="fr-FR" altLang="en-US" dirty="0"/>
              <a:t>MIMD</a:t>
            </a:r>
            <a:r>
              <a:rPr lang="zh-CN" altLang="en-US" dirty="0">
                <a:solidFill>
                  <a:srgbClr val="1361DF"/>
                </a:solidFill>
              </a:rPr>
              <a:t>体系结构</a:t>
            </a:r>
            <a:endParaRPr lang="fr-FR" altLang="en-US" dirty="0">
              <a:solidFill>
                <a:srgbClr val="1361DF"/>
              </a:solidFill>
            </a:endParaRPr>
          </a:p>
          <a:p>
            <a:pPr lvl="1">
              <a:lnSpc>
                <a:spcPct val="90000"/>
              </a:lnSpc>
              <a:buFontTx/>
              <a:buNone/>
            </a:pPr>
            <a:endParaRPr lang="fr-FR" altLang="en-US" dirty="0"/>
          </a:p>
        </p:txBody>
      </p:sp>
      <p:sp>
        <p:nvSpPr>
          <p:cNvPr id="2" name="灯片编号占位符 1">
            <a:extLst>
              <a:ext uri="{FF2B5EF4-FFF2-40B4-BE49-F238E27FC236}">
                <a16:creationId xmlns:a16="http://schemas.microsoft.com/office/drawing/2014/main" id="{BCFC1BEA-56F7-4FED-A01E-ECADC808248E}"/>
              </a:ext>
            </a:extLst>
          </p:cNvPr>
          <p:cNvSpPr>
            <a:spLocks noGrp="1"/>
          </p:cNvSpPr>
          <p:nvPr>
            <p:ph type="sldNum" sz="quarter" idx="12"/>
          </p:nvPr>
        </p:nvSpPr>
        <p:spPr/>
        <p:txBody>
          <a:bodyPr/>
          <a:lstStyle/>
          <a:p>
            <a:fld id="{25EC4AC6-63A8-45AD-A1FA-EB82E5CD8F05}" type="slidenum">
              <a:rPr lang="zh-CN" altLang="en-US" smtClean="0"/>
              <a:t>20</a:t>
            </a:fld>
            <a:endParaRPr lang="zh-CN" altLang="en-US"/>
          </a:p>
        </p:txBody>
      </p:sp>
    </p:spTree>
    <p:extLst>
      <p:ext uri="{BB962C8B-B14F-4D97-AF65-F5344CB8AC3E}">
        <p14:creationId xmlns:p14="http://schemas.microsoft.com/office/powerpoint/2010/main" val="494031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AutoShape 2"/>
          <p:cNvSpPr>
            <a:spLocks noGrp="1" noChangeArrowheads="1"/>
          </p:cNvSpPr>
          <p:nvPr>
            <p:ph type="title"/>
          </p:nvPr>
        </p:nvSpPr>
        <p:spPr/>
        <p:txBody>
          <a:bodyPr>
            <a:normAutofit/>
          </a:bodyPr>
          <a:lstStyle/>
          <a:p>
            <a:r>
              <a:rPr lang="en-US" altLang="zh-CN" sz="4000" dirty="0">
                <a:ea typeface="宋体" pitchFamily="2" charset="-122"/>
              </a:rPr>
              <a:t>PRAM</a:t>
            </a:r>
            <a:endParaRPr lang="fr-FR" altLang="en-US" sz="4000" dirty="0"/>
          </a:p>
        </p:txBody>
      </p:sp>
      <p:sp>
        <p:nvSpPr>
          <p:cNvPr id="463875" name="Rectangle 3"/>
          <p:cNvSpPr>
            <a:spLocks noGrp="1" noChangeArrowheads="1"/>
          </p:cNvSpPr>
          <p:nvPr>
            <p:ph idx="1"/>
          </p:nvPr>
        </p:nvSpPr>
        <p:spPr/>
        <p:txBody>
          <a:bodyPr>
            <a:normAutofit/>
          </a:bodyPr>
          <a:lstStyle/>
          <a:p>
            <a:pPr>
              <a:buFont typeface="Wingdings" pitchFamily="2" charset="2"/>
              <a:buNone/>
            </a:pPr>
            <a:r>
              <a:rPr lang="zh-CN" altLang="en-US" sz="2800" dirty="0"/>
              <a:t>基本</a:t>
            </a:r>
            <a:r>
              <a:rPr lang="fr-FR" altLang="en-US" sz="2800" dirty="0"/>
              <a:t>Input/Output </a:t>
            </a:r>
            <a:r>
              <a:rPr lang="zh-CN" altLang="en-US" sz="2800" dirty="0"/>
              <a:t>操作</a:t>
            </a:r>
            <a:endParaRPr lang="fr-FR" altLang="en-US" sz="2800" dirty="0"/>
          </a:p>
          <a:p>
            <a:r>
              <a:rPr lang="zh-CN" altLang="en-US" sz="2800" dirty="0"/>
              <a:t>全局内存</a:t>
            </a:r>
            <a:endParaRPr lang="fr-FR" altLang="en-US" sz="2800" dirty="0"/>
          </a:p>
          <a:p>
            <a:pPr marL="622300" lvl="1" indent="-165100"/>
            <a:r>
              <a:rPr lang="fr-FR" altLang="en-US" sz="2800" dirty="0"/>
              <a:t>global read (X, x)</a:t>
            </a:r>
          </a:p>
          <a:p>
            <a:pPr marL="622300" lvl="1" indent="-165100"/>
            <a:r>
              <a:rPr lang="fr-FR" altLang="en-US" sz="2800" dirty="0"/>
              <a:t>global write (Y, y)</a:t>
            </a:r>
          </a:p>
          <a:p>
            <a:r>
              <a:rPr lang="zh-CN" altLang="en-US" sz="2800" dirty="0"/>
              <a:t>局部内存</a:t>
            </a:r>
            <a:endParaRPr lang="fr-FR" altLang="en-US" sz="2800" dirty="0"/>
          </a:p>
          <a:p>
            <a:pPr marL="622300" lvl="1" indent="-165100"/>
            <a:r>
              <a:rPr lang="fr-FR" altLang="en-US" sz="2800" dirty="0"/>
              <a:t>read (X, x)</a:t>
            </a:r>
          </a:p>
          <a:p>
            <a:pPr marL="622300" lvl="1" indent="-165100"/>
            <a:r>
              <a:rPr lang="fr-FR" altLang="en-US" sz="2800" dirty="0"/>
              <a:t>write (Y, y)</a:t>
            </a:r>
          </a:p>
          <a:p>
            <a:pPr>
              <a:buFont typeface="Wingdings" pitchFamily="2" charset="2"/>
              <a:buNone/>
            </a:pPr>
            <a:endParaRPr lang="fr-FR" altLang="en-US" dirty="0"/>
          </a:p>
        </p:txBody>
      </p:sp>
      <p:sp>
        <p:nvSpPr>
          <p:cNvPr id="2" name="灯片编号占位符 1">
            <a:extLst>
              <a:ext uri="{FF2B5EF4-FFF2-40B4-BE49-F238E27FC236}">
                <a16:creationId xmlns:a16="http://schemas.microsoft.com/office/drawing/2014/main" id="{3E7380AB-9879-42ED-AD4B-F4201238E985}"/>
              </a:ext>
            </a:extLst>
          </p:cNvPr>
          <p:cNvSpPr>
            <a:spLocks noGrp="1"/>
          </p:cNvSpPr>
          <p:nvPr>
            <p:ph type="sldNum" sz="quarter" idx="12"/>
          </p:nvPr>
        </p:nvSpPr>
        <p:spPr/>
        <p:txBody>
          <a:bodyPr/>
          <a:lstStyle/>
          <a:p>
            <a:fld id="{25EC4AC6-63A8-45AD-A1FA-EB82E5CD8F05}" type="slidenum">
              <a:rPr lang="zh-CN" altLang="en-US" smtClean="0"/>
              <a:t>21</a:t>
            </a:fld>
            <a:endParaRPr lang="zh-CN" altLang="en-US"/>
          </a:p>
        </p:txBody>
      </p:sp>
    </p:spTree>
    <p:extLst>
      <p:ext uri="{BB962C8B-B14F-4D97-AF65-F5344CB8AC3E}">
        <p14:creationId xmlns:p14="http://schemas.microsoft.com/office/powerpoint/2010/main" val="1377601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AutoShape 2"/>
          <p:cNvSpPr>
            <a:spLocks noGrp="1" noChangeArrowheads="1"/>
          </p:cNvSpPr>
          <p:nvPr>
            <p:ph type="title"/>
          </p:nvPr>
        </p:nvSpPr>
        <p:spPr/>
        <p:txBody>
          <a:bodyPr>
            <a:normAutofit/>
          </a:bodyPr>
          <a:lstStyle/>
          <a:p>
            <a:r>
              <a:rPr lang="fr-FR" altLang="en-US" dirty="0"/>
              <a:t>P</a:t>
            </a:r>
            <a:r>
              <a:rPr lang="en-US" altLang="zh-CN" dirty="0"/>
              <a:t>RAM</a:t>
            </a:r>
            <a:r>
              <a:rPr lang="zh-CN" altLang="en-US" dirty="0"/>
              <a:t>读写控制策略</a:t>
            </a:r>
            <a:endParaRPr lang="fr-FR" altLang="en-US" dirty="0"/>
          </a:p>
        </p:txBody>
      </p:sp>
      <p:graphicFrame>
        <p:nvGraphicFramePr>
          <p:cNvPr id="6" name="Object 8"/>
          <p:cNvGraphicFramePr>
            <a:graphicFrameLocks noChangeAspect="1"/>
          </p:cNvGraphicFramePr>
          <p:nvPr>
            <p:extLst>
              <p:ext uri="{D42A27DB-BD31-4B8C-83A1-F6EECF244321}">
                <p14:modId xmlns:p14="http://schemas.microsoft.com/office/powerpoint/2010/main" val="1876447640"/>
              </p:ext>
            </p:extLst>
          </p:nvPr>
        </p:nvGraphicFramePr>
        <p:xfrm>
          <a:off x="3245920" y="1820710"/>
          <a:ext cx="7467600" cy="4911725"/>
        </p:xfrm>
        <a:graphic>
          <a:graphicData uri="http://schemas.openxmlformats.org/presentationml/2006/ole">
            <mc:AlternateContent xmlns:mc="http://schemas.openxmlformats.org/markup-compatibility/2006">
              <mc:Choice xmlns:v="urn:schemas-microsoft-com:vml" Requires="v">
                <p:oleObj spid="_x0000_s2117" r:id="rId4" imgW="4591050" imgH="3019425" progId="MSDraw.Drawing.8.2">
                  <p:embed/>
                </p:oleObj>
              </mc:Choice>
              <mc:Fallback>
                <p:oleObj r:id="rId4" imgW="4591050" imgH="3019425" progId="MSDraw.Drawing.8.2">
                  <p:embed/>
                  <p:pic>
                    <p:nvPicPr>
                      <p:cNvPr id="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5920" y="1820710"/>
                        <a:ext cx="74676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a:extLst>
              <a:ext uri="{FF2B5EF4-FFF2-40B4-BE49-F238E27FC236}">
                <a16:creationId xmlns:a16="http://schemas.microsoft.com/office/drawing/2014/main" id="{7EE051E8-298C-4972-A488-1CE6251D2E2C}"/>
              </a:ext>
            </a:extLst>
          </p:cNvPr>
          <p:cNvSpPr>
            <a:spLocks noGrp="1"/>
          </p:cNvSpPr>
          <p:nvPr>
            <p:ph type="sldNum" sz="quarter" idx="12"/>
          </p:nvPr>
        </p:nvSpPr>
        <p:spPr/>
        <p:txBody>
          <a:bodyPr/>
          <a:lstStyle/>
          <a:p>
            <a:fld id="{25EC4AC6-63A8-45AD-A1FA-EB82E5CD8F05}" type="slidenum">
              <a:rPr lang="zh-CN" altLang="en-US" smtClean="0"/>
              <a:t>22</a:t>
            </a:fld>
            <a:endParaRPr lang="zh-CN" altLang="en-US"/>
          </a:p>
        </p:txBody>
      </p:sp>
    </p:spTree>
    <p:extLst>
      <p:ext uri="{BB962C8B-B14F-4D97-AF65-F5344CB8AC3E}">
        <p14:creationId xmlns:p14="http://schemas.microsoft.com/office/powerpoint/2010/main" val="1333395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AutoShape 2"/>
          <p:cNvSpPr>
            <a:spLocks noGrp="1" noChangeArrowheads="1"/>
          </p:cNvSpPr>
          <p:nvPr>
            <p:ph type="title"/>
          </p:nvPr>
        </p:nvSpPr>
        <p:spPr/>
        <p:txBody>
          <a:bodyPr/>
          <a:lstStyle/>
          <a:p>
            <a:r>
              <a:rPr lang="zh-CN" altLang="en-US" dirty="0"/>
              <a:t>例子</a:t>
            </a:r>
            <a:r>
              <a:rPr lang="fr-FR" altLang="en-US" dirty="0"/>
              <a:t>: </a:t>
            </a:r>
            <a:r>
              <a:rPr lang="zh-CN" altLang="en-US" dirty="0"/>
              <a:t>在</a:t>
            </a:r>
            <a:r>
              <a:rPr lang="fr-FR" altLang="en-US" dirty="0"/>
              <a:t>PRAM</a:t>
            </a:r>
            <a:r>
              <a:rPr lang="zh-CN" altLang="en-US" dirty="0"/>
              <a:t>模型上求和</a:t>
            </a:r>
            <a:endParaRPr lang="fr-FR" altLang="en-US" dirty="0"/>
          </a:p>
        </p:txBody>
      </p:sp>
      <p:sp>
        <p:nvSpPr>
          <p:cNvPr id="564227" name="Rectangle 3"/>
          <p:cNvSpPr>
            <a:spLocks noGrp="1" noChangeArrowheads="1"/>
          </p:cNvSpPr>
          <p:nvPr>
            <p:ph idx="1"/>
          </p:nvPr>
        </p:nvSpPr>
        <p:spPr>
          <a:xfrm>
            <a:off x="1371600" y="1638300"/>
            <a:ext cx="9676151" cy="2019300"/>
          </a:xfrm>
        </p:spPr>
        <p:txBody>
          <a:bodyPr/>
          <a:lstStyle/>
          <a:p>
            <a:pPr>
              <a:buFont typeface="Wingdings" pitchFamily="2" charset="2"/>
              <a:buNone/>
            </a:pPr>
            <a:r>
              <a:rPr lang="fr-FR" altLang="en-US" sz="2400" dirty="0"/>
              <a:t>	</a:t>
            </a:r>
            <a:r>
              <a:rPr lang="zh-CN" altLang="en-US" sz="2400" dirty="0"/>
              <a:t>对有</a:t>
            </a:r>
            <a:r>
              <a:rPr lang="fr-FR" altLang="en-US" sz="2400" dirty="0"/>
              <a:t>n = 2</a:t>
            </a:r>
            <a:r>
              <a:rPr lang="fr-FR" altLang="en-US" sz="2400" baseline="30000" dirty="0"/>
              <a:t>k</a:t>
            </a:r>
            <a:r>
              <a:rPr lang="zh-CN" altLang="en-US" sz="2400" dirty="0"/>
              <a:t>个数的数组</a:t>
            </a:r>
            <a:r>
              <a:rPr lang="en-US" altLang="zh-CN" sz="2400" dirty="0">
                <a:solidFill>
                  <a:srgbClr val="FF0000"/>
                </a:solidFill>
              </a:rPr>
              <a:t>A</a:t>
            </a:r>
            <a:r>
              <a:rPr lang="zh-CN" altLang="en-US" sz="2400" dirty="0"/>
              <a:t>求和</a:t>
            </a:r>
            <a:endParaRPr lang="fr-FR" altLang="en-US" sz="2400" dirty="0"/>
          </a:p>
          <a:p>
            <a:pPr>
              <a:buFont typeface="Wingdings" pitchFamily="2" charset="2"/>
              <a:buNone/>
            </a:pPr>
            <a:r>
              <a:rPr lang="fr-FR" altLang="en-US" sz="2400" dirty="0"/>
              <a:t>	A PRAM machine with n processor</a:t>
            </a:r>
          </a:p>
          <a:p>
            <a:pPr>
              <a:buFont typeface="Wingdings" pitchFamily="2" charset="2"/>
              <a:buNone/>
            </a:pPr>
            <a:r>
              <a:rPr lang="fr-FR" altLang="en-US" sz="2400" dirty="0"/>
              <a:t>	</a:t>
            </a:r>
            <a:r>
              <a:rPr lang="zh-CN" altLang="en-US" sz="2400" dirty="0"/>
              <a:t>计算</a:t>
            </a:r>
            <a:r>
              <a:rPr lang="fr-FR" altLang="en-US" sz="2400" dirty="0"/>
              <a:t>S = A(1) + A(2) + …. + A(n) </a:t>
            </a:r>
          </a:p>
          <a:p>
            <a:pPr>
              <a:buFont typeface="Wingdings" pitchFamily="2" charset="2"/>
              <a:buNone/>
            </a:pPr>
            <a:endParaRPr lang="fr-FR" altLang="en-US" dirty="0"/>
          </a:p>
          <a:p>
            <a:pPr>
              <a:buFont typeface="Wingdings" pitchFamily="2" charset="2"/>
              <a:buNone/>
            </a:pPr>
            <a:endParaRPr lang="fr-FR" altLang="en-US" dirty="0"/>
          </a:p>
        </p:txBody>
      </p:sp>
      <p:sp>
        <p:nvSpPr>
          <p:cNvPr id="2" name="文本框 1"/>
          <p:cNvSpPr txBox="1"/>
          <p:nvPr/>
        </p:nvSpPr>
        <p:spPr>
          <a:xfrm>
            <a:off x="1601933" y="3080469"/>
            <a:ext cx="4189267" cy="3046988"/>
          </a:xfrm>
          <a:prstGeom prst="rect">
            <a:avLst/>
          </a:prstGeom>
          <a:noFill/>
        </p:spPr>
        <p:txBody>
          <a:bodyPr wrap="square" rtlCol="0">
            <a:spAutoFit/>
          </a:bodyPr>
          <a:lstStyle/>
          <a:p>
            <a:r>
              <a:rPr lang="zh-CN" altLang="en-US" sz="2400" dirty="0">
                <a:solidFill>
                  <a:srgbClr val="FF0000"/>
                </a:solidFill>
              </a:rPr>
              <a:t>串行版</a:t>
            </a:r>
            <a:endParaRPr lang="en-US" altLang="zh-CN" sz="2400" dirty="0">
              <a:solidFill>
                <a:srgbClr val="FF0000"/>
              </a:solidFill>
            </a:endParaRPr>
          </a:p>
          <a:p>
            <a:pPr algn="l"/>
            <a:r>
              <a:rPr lang="en-US" altLang="zh-CN" sz="2400" dirty="0">
                <a:solidFill>
                  <a:srgbClr val="00B050"/>
                </a:solidFill>
              </a:rPr>
              <a:t>float B[MAX];</a:t>
            </a:r>
          </a:p>
          <a:p>
            <a:pPr algn="l"/>
            <a:r>
              <a:rPr lang="en-US" altLang="zh-CN" sz="2400" dirty="0">
                <a:solidFill>
                  <a:srgbClr val="00B050"/>
                </a:solidFill>
              </a:rPr>
              <a:t>for (</a:t>
            </a:r>
            <a:r>
              <a:rPr lang="en-US" altLang="zh-CN" sz="2400" dirty="0" err="1">
                <a:solidFill>
                  <a:srgbClr val="00B050"/>
                </a:solidFill>
              </a:rPr>
              <a:t>i</a:t>
            </a:r>
            <a:r>
              <a:rPr lang="en-US" altLang="zh-CN" sz="2400" dirty="0">
                <a:solidFill>
                  <a:srgbClr val="00B050"/>
                </a:solidFill>
              </a:rPr>
              <a:t>=0, </a:t>
            </a:r>
            <a:r>
              <a:rPr lang="en-US" altLang="zh-CN" sz="2400" dirty="0" err="1">
                <a:solidFill>
                  <a:srgbClr val="00B050"/>
                </a:solidFill>
              </a:rPr>
              <a:t>i</a:t>
            </a:r>
            <a:r>
              <a:rPr lang="en-US" altLang="zh-CN" sz="2400" dirty="0">
                <a:solidFill>
                  <a:srgbClr val="00B050"/>
                </a:solidFill>
              </a:rPr>
              <a:t>&lt;n, </a:t>
            </a:r>
            <a:r>
              <a:rPr lang="en-US" altLang="zh-CN" sz="2400" dirty="0" err="1">
                <a:solidFill>
                  <a:srgbClr val="00B050"/>
                </a:solidFill>
              </a:rPr>
              <a:t>i</a:t>
            </a:r>
            <a:r>
              <a:rPr lang="en-US" altLang="zh-CN" sz="2400" dirty="0">
                <a:solidFill>
                  <a:srgbClr val="00B050"/>
                </a:solidFill>
              </a:rPr>
              <a:t>++) </a:t>
            </a:r>
          </a:p>
          <a:p>
            <a:pPr algn="l"/>
            <a:r>
              <a:rPr lang="en-US" altLang="zh-CN" sz="2400" dirty="0">
                <a:solidFill>
                  <a:srgbClr val="00B050"/>
                </a:solidFill>
              </a:rPr>
              <a:t>      B[</a:t>
            </a:r>
            <a:r>
              <a:rPr lang="en-US" altLang="zh-CN" sz="2400" dirty="0" err="1">
                <a:solidFill>
                  <a:srgbClr val="00B050"/>
                </a:solidFill>
              </a:rPr>
              <a:t>i</a:t>
            </a:r>
            <a:r>
              <a:rPr lang="en-US" altLang="zh-CN" sz="2400" dirty="0">
                <a:solidFill>
                  <a:srgbClr val="00B050"/>
                </a:solidFill>
              </a:rPr>
              <a:t>]=A[</a:t>
            </a:r>
            <a:r>
              <a:rPr lang="en-US" altLang="zh-CN" sz="2400" dirty="0" err="1">
                <a:solidFill>
                  <a:srgbClr val="00B050"/>
                </a:solidFill>
              </a:rPr>
              <a:t>i</a:t>
            </a:r>
            <a:r>
              <a:rPr lang="en-US" altLang="zh-CN" sz="2400" dirty="0">
                <a:solidFill>
                  <a:srgbClr val="00B050"/>
                </a:solidFill>
              </a:rPr>
              <a:t>]</a:t>
            </a:r>
          </a:p>
          <a:p>
            <a:pPr algn="l"/>
            <a:r>
              <a:rPr lang="en-US" altLang="zh-CN" sz="2400" dirty="0">
                <a:solidFill>
                  <a:srgbClr val="00B050"/>
                </a:solidFill>
              </a:rPr>
              <a:t>S=0;</a:t>
            </a:r>
          </a:p>
          <a:p>
            <a:pPr algn="l"/>
            <a:r>
              <a:rPr lang="en-US" altLang="zh-CN" sz="2400" dirty="0">
                <a:solidFill>
                  <a:srgbClr val="00B050"/>
                </a:solidFill>
              </a:rPr>
              <a:t>for (</a:t>
            </a:r>
            <a:r>
              <a:rPr lang="en-US" altLang="zh-CN" sz="2400" dirty="0" err="1">
                <a:solidFill>
                  <a:srgbClr val="00B050"/>
                </a:solidFill>
              </a:rPr>
              <a:t>i</a:t>
            </a:r>
            <a:r>
              <a:rPr lang="en-US" altLang="zh-CN" sz="2400" dirty="0">
                <a:solidFill>
                  <a:srgbClr val="00B050"/>
                </a:solidFill>
              </a:rPr>
              <a:t>=0, </a:t>
            </a:r>
            <a:r>
              <a:rPr lang="en-US" altLang="zh-CN" sz="2400" dirty="0" err="1">
                <a:solidFill>
                  <a:srgbClr val="00B050"/>
                </a:solidFill>
              </a:rPr>
              <a:t>i</a:t>
            </a:r>
            <a:r>
              <a:rPr lang="en-US" altLang="zh-CN" sz="2400" dirty="0">
                <a:solidFill>
                  <a:srgbClr val="00B050"/>
                </a:solidFill>
              </a:rPr>
              <a:t>&lt;n, </a:t>
            </a:r>
            <a:r>
              <a:rPr lang="en-US" altLang="zh-CN" sz="2400" dirty="0" err="1">
                <a:solidFill>
                  <a:srgbClr val="00B050"/>
                </a:solidFill>
              </a:rPr>
              <a:t>i</a:t>
            </a:r>
            <a:r>
              <a:rPr lang="en-US" altLang="zh-CN" sz="2400" dirty="0">
                <a:solidFill>
                  <a:srgbClr val="00B050"/>
                </a:solidFill>
              </a:rPr>
              <a:t>++) </a:t>
            </a:r>
          </a:p>
          <a:p>
            <a:pPr algn="l"/>
            <a:r>
              <a:rPr lang="en-US" altLang="zh-CN" sz="2400" dirty="0">
                <a:solidFill>
                  <a:srgbClr val="00B050"/>
                </a:solidFill>
              </a:rPr>
              <a:t>      S+=B[</a:t>
            </a:r>
            <a:r>
              <a:rPr lang="en-US" altLang="zh-CN" sz="2400" dirty="0" err="1">
                <a:solidFill>
                  <a:srgbClr val="00B050"/>
                </a:solidFill>
              </a:rPr>
              <a:t>i</a:t>
            </a:r>
            <a:r>
              <a:rPr lang="en-US" altLang="zh-CN" sz="2400" dirty="0">
                <a:solidFill>
                  <a:srgbClr val="00B050"/>
                </a:solidFill>
              </a:rPr>
              <a:t>];</a:t>
            </a:r>
          </a:p>
          <a:p>
            <a:pPr algn="l"/>
            <a:r>
              <a:rPr lang="en-US" altLang="zh-CN" sz="2400" dirty="0">
                <a:solidFill>
                  <a:srgbClr val="00B050"/>
                </a:solidFill>
              </a:rPr>
              <a:t>Print(“%</a:t>
            </a:r>
            <a:r>
              <a:rPr lang="en-US" altLang="zh-CN" sz="2400" dirty="0" err="1">
                <a:solidFill>
                  <a:srgbClr val="00B050"/>
                </a:solidFill>
              </a:rPr>
              <a:t>f”,S</a:t>
            </a:r>
            <a:r>
              <a:rPr lang="en-US" altLang="zh-CN" sz="2400" dirty="0">
                <a:solidFill>
                  <a:srgbClr val="00B050"/>
                </a:solidFill>
              </a:rPr>
              <a:t>);</a:t>
            </a:r>
          </a:p>
        </p:txBody>
      </p:sp>
      <p:sp>
        <p:nvSpPr>
          <p:cNvPr id="3" name="灯片编号占位符 2">
            <a:extLst>
              <a:ext uri="{FF2B5EF4-FFF2-40B4-BE49-F238E27FC236}">
                <a16:creationId xmlns:a16="http://schemas.microsoft.com/office/drawing/2014/main" id="{4587F0E9-0604-4585-9FF0-614CEEF813F5}"/>
              </a:ext>
            </a:extLst>
          </p:cNvPr>
          <p:cNvSpPr>
            <a:spLocks noGrp="1"/>
          </p:cNvSpPr>
          <p:nvPr>
            <p:ph type="sldNum" sz="quarter" idx="12"/>
          </p:nvPr>
        </p:nvSpPr>
        <p:spPr/>
        <p:txBody>
          <a:bodyPr/>
          <a:lstStyle/>
          <a:p>
            <a:fld id="{25EC4AC6-63A8-45AD-A1FA-EB82E5CD8F05}" type="slidenum">
              <a:rPr lang="zh-CN" altLang="en-US" smtClean="0"/>
              <a:t>23</a:t>
            </a:fld>
            <a:endParaRPr lang="zh-CN" altLang="en-US"/>
          </a:p>
        </p:txBody>
      </p:sp>
    </p:spTree>
    <p:extLst>
      <p:ext uri="{BB962C8B-B14F-4D97-AF65-F5344CB8AC3E}">
        <p14:creationId xmlns:p14="http://schemas.microsoft.com/office/powerpoint/2010/main" val="421347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AutoShape 2"/>
          <p:cNvSpPr>
            <a:spLocks noGrp="1" noChangeArrowheads="1"/>
          </p:cNvSpPr>
          <p:nvPr>
            <p:ph type="title"/>
          </p:nvPr>
        </p:nvSpPr>
        <p:spPr/>
        <p:txBody>
          <a:bodyPr/>
          <a:lstStyle/>
          <a:p>
            <a:r>
              <a:rPr lang="zh-CN" altLang="en-US" sz="2800" dirty="0"/>
              <a:t>例子</a:t>
            </a:r>
            <a:r>
              <a:rPr lang="fr-FR" altLang="en-US" sz="2800" dirty="0"/>
              <a:t>: </a:t>
            </a:r>
            <a:r>
              <a:rPr lang="zh-CN" altLang="en-US" sz="2800" dirty="0"/>
              <a:t>在</a:t>
            </a:r>
            <a:r>
              <a:rPr lang="fr-FR" altLang="en-US" sz="2800" dirty="0"/>
              <a:t>PRAM</a:t>
            </a:r>
            <a:r>
              <a:rPr lang="zh-CN" altLang="en-US" sz="2800" dirty="0"/>
              <a:t>模型上求和</a:t>
            </a:r>
            <a:endParaRPr lang="fr-FR" altLang="en-US" sz="2800" dirty="0"/>
          </a:p>
        </p:txBody>
      </p:sp>
      <p:sp>
        <p:nvSpPr>
          <p:cNvPr id="477187" name="Rectangle 3"/>
          <p:cNvSpPr>
            <a:spLocks noGrp="1" noChangeArrowheads="1"/>
          </p:cNvSpPr>
          <p:nvPr>
            <p:ph idx="1"/>
          </p:nvPr>
        </p:nvSpPr>
        <p:spPr/>
        <p:txBody>
          <a:bodyPr/>
          <a:lstStyle/>
          <a:p>
            <a:pPr algn="ctr">
              <a:buFont typeface="Wingdings" pitchFamily="2" charset="2"/>
              <a:buNone/>
            </a:pPr>
            <a:r>
              <a:rPr lang="fr-FR" altLang="en-US" dirty="0"/>
              <a:t> </a:t>
            </a:r>
          </a:p>
          <a:p>
            <a:pPr>
              <a:buFont typeface="Wingdings" pitchFamily="2" charset="2"/>
              <a:buNone/>
            </a:pPr>
            <a:endParaRPr lang="fr-FR" altLang="en-US" dirty="0"/>
          </a:p>
        </p:txBody>
      </p:sp>
      <p:sp>
        <p:nvSpPr>
          <p:cNvPr id="477190" name="Oval 6"/>
          <p:cNvSpPr>
            <a:spLocks noChangeArrowheads="1"/>
          </p:cNvSpPr>
          <p:nvPr/>
        </p:nvSpPr>
        <p:spPr bwMode="auto">
          <a:xfrm>
            <a:off x="2063750" y="5445125"/>
            <a:ext cx="719138" cy="647700"/>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B050"/>
              </a:solidFill>
            </a:endParaRPr>
          </a:p>
        </p:txBody>
      </p:sp>
      <p:sp>
        <p:nvSpPr>
          <p:cNvPr id="477191" name="Text Box 7"/>
          <p:cNvSpPr txBox="1">
            <a:spLocks noChangeArrowheads="1"/>
          </p:cNvSpPr>
          <p:nvPr/>
        </p:nvSpPr>
        <p:spPr bwMode="auto">
          <a:xfrm>
            <a:off x="2067517" y="5502275"/>
            <a:ext cx="647934" cy="523220"/>
          </a:xfrm>
          <a:prstGeom prst="rect">
            <a:avLst/>
          </a:prstGeom>
          <a:noFill/>
          <a:ln>
            <a:noFill/>
          </a:ln>
          <a:effectLst/>
        </p:spPr>
        <p:txBody>
          <a:bodyPr wrap="none">
            <a:spAutoFit/>
          </a:bodyPr>
          <a:lstStyle/>
          <a:p>
            <a:r>
              <a:rPr lang="fr-FR" altLang="en-US" sz="1400" b="1" dirty="0">
                <a:solidFill>
                  <a:srgbClr val="00B050"/>
                </a:solidFill>
              </a:rPr>
              <a:t>B(1)</a:t>
            </a:r>
          </a:p>
          <a:p>
            <a:r>
              <a:rPr lang="fr-FR" altLang="en-US" sz="1400" b="1" dirty="0">
                <a:solidFill>
                  <a:srgbClr val="00B050"/>
                </a:solidFill>
              </a:rPr>
              <a:t>=A(1)</a:t>
            </a:r>
          </a:p>
        </p:txBody>
      </p:sp>
      <p:sp>
        <p:nvSpPr>
          <p:cNvPr id="477193" name="Oval 9"/>
          <p:cNvSpPr>
            <a:spLocks noChangeArrowheads="1"/>
          </p:cNvSpPr>
          <p:nvPr/>
        </p:nvSpPr>
        <p:spPr bwMode="auto">
          <a:xfrm>
            <a:off x="3073400" y="5445125"/>
            <a:ext cx="719138" cy="647700"/>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B050"/>
              </a:solidFill>
            </a:endParaRPr>
          </a:p>
        </p:txBody>
      </p:sp>
      <p:sp>
        <p:nvSpPr>
          <p:cNvPr id="477194" name="Text Box 10"/>
          <p:cNvSpPr txBox="1">
            <a:spLocks noChangeArrowheads="1"/>
          </p:cNvSpPr>
          <p:nvPr/>
        </p:nvSpPr>
        <p:spPr bwMode="auto">
          <a:xfrm>
            <a:off x="3077167" y="5502275"/>
            <a:ext cx="647934" cy="523220"/>
          </a:xfrm>
          <a:prstGeom prst="rect">
            <a:avLst/>
          </a:prstGeom>
          <a:noFill/>
          <a:ln>
            <a:noFill/>
          </a:ln>
          <a:effectLst/>
        </p:spPr>
        <p:txBody>
          <a:bodyPr wrap="none">
            <a:spAutoFit/>
          </a:bodyPr>
          <a:lstStyle/>
          <a:p>
            <a:r>
              <a:rPr lang="fr-FR" altLang="en-US" sz="1400" b="1" dirty="0">
                <a:solidFill>
                  <a:srgbClr val="00B050"/>
                </a:solidFill>
              </a:rPr>
              <a:t>B(2)</a:t>
            </a:r>
          </a:p>
          <a:p>
            <a:r>
              <a:rPr lang="fr-FR" altLang="en-US" sz="1400" b="1" dirty="0">
                <a:solidFill>
                  <a:srgbClr val="00B050"/>
                </a:solidFill>
              </a:rPr>
              <a:t>=A(2)</a:t>
            </a:r>
          </a:p>
        </p:txBody>
      </p:sp>
      <p:sp>
        <p:nvSpPr>
          <p:cNvPr id="477195" name="Oval 11"/>
          <p:cNvSpPr>
            <a:spLocks noChangeArrowheads="1"/>
          </p:cNvSpPr>
          <p:nvPr/>
        </p:nvSpPr>
        <p:spPr bwMode="auto">
          <a:xfrm>
            <a:off x="4008439" y="5445125"/>
            <a:ext cx="719137" cy="647700"/>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B050"/>
              </a:solidFill>
            </a:endParaRPr>
          </a:p>
        </p:txBody>
      </p:sp>
      <p:sp>
        <p:nvSpPr>
          <p:cNvPr id="477196" name="Text Box 12"/>
          <p:cNvSpPr txBox="1">
            <a:spLocks noChangeArrowheads="1"/>
          </p:cNvSpPr>
          <p:nvPr/>
        </p:nvSpPr>
        <p:spPr bwMode="auto">
          <a:xfrm>
            <a:off x="4012204" y="5502275"/>
            <a:ext cx="587020" cy="523220"/>
          </a:xfrm>
          <a:prstGeom prst="rect">
            <a:avLst/>
          </a:prstGeom>
          <a:noFill/>
          <a:ln>
            <a:noFill/>
          </a:ln>
          <a:effectLst/>
        </p:spPr>
        <p:txBody>
          <a:bodyPr wrap="none">
            <a:spAutoFit/>
          </a:bodyPr>
          <a:lstStyle/>
          <a:p>
            <a:r>
              <a:rPr lang="fr-FR" altLang="en-US" sz="1400" b="1" dirty="0">
                <a:solidFill>
                  <a:srgbClr val="00B050"/>
                </a:solidFill>
              </a:rPr>
              <a:t>B(3)</a:t>
            </a:r>
          </a:p>
          <a:p>
            <a:r>
              <a:rPr lang="fr-FR" altLang="en-US" sz="1400" b="1" dirty="0">
                <a:solidFill>
                  <a:srgbClr val="00B050"/>
                </a:solidFill>
              </a:rPr>
              <a:t>=A(3)</a:t>
            </a:r>
          </a:p>
        </p:txBody>
      </p:sp>
      <p:sp>
        <p:nvSpPr>
          <p:cNvPr id="477197" name="Oval 13"/>
          <p:cNvSpPr>
            <a:spLocks noChangeArrowheads="1"/>
          </p:cNvSpPr>
          <p:nvPr/>
        </p:nvSpPr>
        <p:spPr bwMode="auto">
          <a:xfrm>
            <a:off x="5018089" y="5445125"/>
            <a:ext cx="719137" cy="647700"/>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B050"/>
              </a:solidFill>
            </a:endParaRPr>
          </a:p>
        </p:txBody>
      </p:sp>
      <p:sp>
        <p:nvSpPr>
          <p:cNvPr id="477198" name="Text Box 14"/>
          <p:cNvSpPr txBox="1">
            <a:spLocks noChangeArrowheads="1"/>
          </p:cNvSpPr>
          <p:nvPr/>
        </p:nvSpPr>
        <p:spPr bwMode="auto">
          <a:xfrm>
            <a:off x="5021854" y="5502275"/>
            <a:ext cx="587020" cy="523220"/>
          </a:xfrm>
          <a:prstGeom prst="rect">
            <a:avLst/>
          </a:prstGeom>
          <a:noFill/>
          <a:ln>
            <a:noFill/>
          </a:ln>
          <a:effectLst/>
        </p:spPr>
        <p:txBody>
          <a:bodyPr wrap="none">
            <a:spAutoFit/>
          </a:bodyPr>
          <a:lstStyle/>
          <a:p>
            <a:r>
              <a:rPr lang="fr-FR" altLang="en-US" sz="1400" b="1" dirty="0">
                <a:solidFill>
                  <a:srgbClr val="00B050"/>
                </a:solidFill>
              </a:rPr>
              <a:t>B(4)</a:t>
            </a:r>
          </a:p>
          <a:p>
            <a:r>
              <a:rPr lang="fr-FR" altLang="en-US" sz="1400" b="1" dirty="0">
                <a:solidFill>
                  <a:srgbClr val="00B050"/>
                </a:solidFill>
              </a:rPr>
              <a:t>=A(4)</a:t>
            </a:r>
          </a:p>
        </p:txBody>
      </p:sp>
      <p:grpSp>
        <p:nvGrpSpPr>
          <p:cNvPr id="477199" name="Group 15"/>
          <p:cNvGrpSpPr>
            <a:grpSpLocks/>
          </p:cNvGrpSpPr>
          <p:nvPr/>
        </p:nvGrpSpPr>
        <p:grpSpPr bwMode="auto">
          <a:xfrm>
            <a:off x="6167439" y="5443538"/>
            <a:ext cx="719137" cy="647700"/>
            <a:chOff x="431" y="3430"/>
            <a:chExt cx="453" cy="408"/>
          </a:xfrm>
        </p:grpSpPr>
        <p:sp>
          <p:nvSpPr>
            <p:cNvPr id="477200" name="Oval 16"/>
            <p:cNvSpPr>
              <a:spLocks noChangeArrowheads="1"/>
            </p:cNvSpPr>
            <p:nvPr/>
          </p:nvSpPr>
          <p:spPr bwMode="auto">
            <a:xfrm>
              <a:off x="431" y="3430"/>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B050"/>
                </a:solidFill>
              </a:endParaRPr>
            </a:p>
          </p:txBody>
        </p:sp>
        <p:sp>
          <p:nvSpPr>
            <p:cNvPr id="477201" name="Text Box 17"/>
            <p:cNvSpPr txBox="1">
              <a:spLocks noChangeArrowheads="1"/>
            </p:cNvSpPr>
            <p:nvPr/>
          </p:nvSpPr>
          <p:spPr bwMode="auto">
            <a:xfrm>
              <a:off x="433" y="3466"/>
              <a:ext cx="370" cy="330"/>
            </a:xfrm>
            <a:prstGeom prst="rect">
              <a:avLst/>
            </a:prstGeom>
            <a:no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400" b="1" dirty="0">
                  <a:solidFill>
                    <a:srgbClr val="00B050"/>
                  </a:solidFill>
                </a:rPr>
                <a:t>B(5)</a:t>
              </a:r>
            </a:p>
            <a:p>
              <a:r>
                <a:rPr lang="fr-FR" altLang="en-US" sz="1400" b="1" dirty="0">
                  <a:solidFill>
                    <a:srgbClr val="00B050"/>
                  </a:solidFill>
                </a:rPr>
                <a:t>=A(5)</a:t>
              </a:r>
            </a:p>
          </p:txBody>
        </p:sp>
      </p:grpSp>
      <p:grpSp>
        <p:nvGrpSpPr>
          <p:cNvPr id="477202" name="Group 18"/>
          <p:cNvGrpSpPr>
            <a:grpSpLocks/>
          </p:cNvGrpSpPr>
          <p:nvPr/>
        </p:nvGrpSpPr>
        <p:grpSpPr bwMode="auto">
          <a:xfrm>
            <a:off x="7177089" y="5443538"/>
            <a:ext cx="719137" cy="647700"/>
            <a:chOff x="431" y="3430"/>
            <a:chExt cx="453" cy="408"/>
          </a:xfrm>
        </p:grpSpPr>
        <p:sp>
          <p:nvSpPr>
            <p:cNvPr id="477203" name="Oval 19"/>
            <p:cNvSpPr>
              <a:spLocks noChangeArrowheads="1"/>
            </p:cNvSpPr>
            <p:nvPr/>
          </p:nvSpPr>
          <p:spPr bwMode="auto">
            <a:xfrm>
              <a:off x="431" y="3430"/>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B050"/>
                </a:solidFill>
              </a:endParaRPr>
            </a:p>
          </p:txBody>
        </p:sp>
        <p:sp>
          <p:nvSpPr>
            <p:cNvPr id="477204" name="Text Box 20"/>
            <p:cNvSpPr txBox="1">
              <a:spLocks noChangeArrowheads="1"/>
            </p:cNvSpPr>
            <p:nvPr/>
          </p:nvSpPr>
          <p:spPr bwMode="auto">
            <a:xfrm>
              <a:off x="433" y="3466"/>
              <a:ext cx="370" cy="330"/>
            </a:xfrm>
            <a:prstGeom prst="rect">
              <a:avLst/>
            </a:prstGeom>
            <a:no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400" b="1" dirty="0">
                  <a:solidFill>
                    <a:srgbClr val="00B050"/>
                  </a:solidFill>
                </a:rPr>
                <a:t>B(6)</a:t>
              </a:r>
            </a:p>
            <a:p>
              <a:r>
                <a:rPr lang="fr-FR" altLang="en-US" sz="1400" b="1" dirty="0">
                  <a:solidFill>
                    <a:srgbClr val="00B050"/>
                  </a:solidFill>
                </a:rPr>
                <a:t>=A(6)</a:t>
              </a:r>
            </a:p>
          </p:txBody>
        </p:sp>
      </p:grpSp>
      <p:grpSp>
        <p:nvGrpSpPr>
          <p:cNvPr id="477205" name="Group 21"/>
          <p:cNvGrpSpPr>
            <a:grpSpLocks/>
          </p:cNvGrpSpPr>
          <p:nvPr/>
        </p:nvGrpSpPr>
        <p:grpSpPr bwMode="auto">
          <a:xfrm>
            <a:off x="8112125" y="5443538"/>
            <a:ext cx="719138" cy="647700"/>
            <a:chOff x="431" y="3430"/>
            <a:chExt cx="453" cy="408"/>
          </a:xfrm>
        </p:grpSpPr>
        <p:sp>
          <p:nvSpPr>
            <p:cNvPr id="477206" name="Oval 22"/>
            <p:cNvSpPr>
              <a:spLocks noChangeArrowheads="1"/>
            </p:cNvSpPr>
            <p:nvPr/>
          </p:nvSpPr>
          <p:spPr bwMode="auto">
            <a:xfrm>
              <a:off x="431" y="3430"/>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B050"/>
                </a:solidFill>
              </a:endParaRPr>
            </a:p>
          </p:txBody>
        </p:sp>
        <p:sp>
          <p:nvSpPr>
            <p:cNvPr id="477207" name="Text Box 23"/>
            <p:cNvSpPr txBox="1">
              <a:spLocks noChangeArrowheads="1"/>
            </p:cNvSpPr>
            <p:nvPr/>
          </p:nvSpPr>
          <p:spPr bwMode="auto">
            <a:xfrm>
              <a:off x="433" y="3466"/>
              <a:ext cx="370" cy="330"/>
            </a:xfrm>
            <a:prstGeom prst="rect">
              <a:avLst/>
            </a:prstGeom>
            <a:no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400" b="1" dirty="0">
                  <a:solidFill>
                    <a:srgbClr val="00B050"/>
                  </a:solidFill>
                </a:rPr>
                <a:t>B(7)</a:t>
              </a:r>
            </a:p>
            <a:p>
              <a:r>
                <a:rPr lang="fr-FR" altLang="en-US" sz="1400" b="1" dirty="0">
                  <a:solidFill>
                    <a:srgbClr val="00B050"/>
                  </a:solidFill>
                </a:rPr>
                <a:t>=A(7)</a:t>
              </a:r>
            </a:p>
          </p:txBody>
        </p:sp>
      </p:grpSp>
      <p:grpSp>
        <p:nvGrpSpPr>
          <p:cNvPr id="477208" name="Group 24"/>
          <p:cNvGrpSpPr>
            <a:grpSpLocks/>
          </p:cNvGrpSpPr>
          <p:nvPr/>
        </p:nvGrpSpPr>
        <p:grpSpPr bwMode="auto">
          <a:xfrm>
            <a:off x="9121775" y="5443538"/>
            <a:ext cx="719138" cy="647700"/>
            <a:chOff x="431" y="3430"/>
            <a:chExt cx="453" cy="408"/>
          </a:xfrm>
        </p:grpSpPr>
        <p:sp>
          <p:nvSpPr>
            <p:cNvPr id="477209" name="Oval 25"/>
            <p:cNvSpPr>
              <a:spLocks noChangeArrowheads="1"/>
            </p:cNvSpPr>
            <p:nvPr/>
          </p:nvSpPr>
          <p:spPr bwMode="auto">
            <a:xfrm>
              <a:off x="431" y="3430"/>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B050"/>
                </a:solidFill>
              </a:endParaRPr>
            </a:p>
          </p:txBody>
        </p:sp>
        <p:sp>
          <p:nvSpPr>
            <p:cNvPr id="477210" name="Text Box 26"/>
            <p:cNvSpPr txBox="1">
              <a:spLocks noChangeArrowheads="1"/>
            </p:cNvSpPr>
            <p:nvPr/>
          </p:nvSpPr>
          <p:spPr bwMode="auto">
            <a:xfrm>
              <a:off x="433" y="3466"/>
              <a:ext cx="370" cy="330"/>
            </a:xfrm>
            <a:prstGeom prst="rect">
              <a:avLst/>
            </a:prstGeom>
            <a:no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400" b="1" dirty="0">
                  <a:solidFill>
                    <a:srgbClr val="00B050"/>
                  </a:solidFill>
                </a:rPr>
                <a:t>B(8)</a:t>
              </a:r>
            </a:p>
            <a:p>
              <a:r>
                <a:rPr lang="fr-FR" altLang="en-US" sz="1400" b="1" dirty="0">
                  <a:solidFill>
                    <a:srgbClr val="00B050"/>
                  </a:solidFill>
                </a:rPr>
                <a:t>=A(8)</a:t>
              </a:r>
            </a:p>
          </p:txBody>
        </p:sp>
      </p:grpSp>
      <p:sp>
        <p:nvSpPr>
          <p:cNvPr id="477211" name="Text Box 27"/>
          <p:cNvSpPr txBox="1">
            <a:spLocks noChangeArrowheads="1"/>
          </p:cNvSpPr>
          <p:nvPr/>
        </p:nvSpPr>
        <p:spPr bwMode="auto">
          <a:xfrm>
            <a:off x="2136775" y="6184900"/>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P1</a:t>
            </a:r>
          </a:p>
        </p:txBody>
      </p:sp>
      <p:sp>
        <p:nvSpPr>
          <p:cNvPr id="477212" name="Text Box 28"/>
          <p:cNvSpPr txBox="1">
            <a:spLocks noChangeArrowheads="1"/>
          </p:cNvSpPr>
          <p:nvPr/>
        </p:nvSpPr>
        <p:spPr bwMode="auto">
          <a:xfrm>
            <a:off x="3216275" y="6184900"/>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P2</a:t>
            </a:r>
          </a:p>
        </p:txBody>
      </p:sp>
      <p:sp>
        <p:nvSpPr>
          <p:cNvPr id="477213" name="Text Box 29"/>
          <p:cNvSpPr txBox="1">
            <a:spLocks noChangeArrowheads="1"/>
          </p:cNvSpPr>
          <p:nvPr/>
        </p:nvSpPr>
        <p:spPr bwMode="auto">
          <a:xfrm>
            <a:off x="4152900" y="6184900"/>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P3</a:t>
            </a:r>
          </a:p>
        </p:txBody>
      </p:sp>
      <p:sp>
        <p:nvSpPr>
          <p:cNvPr id="477214" name="Text Box 30"/>
          <p:cNvSpPr txBox="1">
            <a:spLocks noChangeArrowheads="1"/>
          </p:cNvSpPr>
          <p:nvPr/>
        </p:nvSpPr>
        <p:spPr bwMode="auto">
          <a:xfrm>
            <a:off x="5089525" y="6184900"/>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P4</a:t>
            </a:r>
          </a:p>
        </p:txBody>
      </p:sp>
      <p:sp>
        <p:nvSpPr>
          <p:cNvPr id="477215" name="Text Box 31"/>
          <p:cNvSpPr txBox="1">
            <a:spLocks noChangeArrowheads="1"/>
          </p:cNvSpPr>
          <p:nvPr/>
        </p:nvSpPr>
        <p:spPr bwMode="auto">
          <a:xfrm>
            <a:off x="6313488" y="6184900"/>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P5</a:t>
            </a:r>
          </a:p>
        </p:txBody>
      </p:sp>
      <p:sp>
        <p:nvSpPr>
          <p:cNvPr id="477216" name="Text Box 32"/>
          <p:cNvSpPr txBox="1">
            <a:spLocks noChangeArrowheads="1"/>
          </p:cNvSpPr>
          <p:nvPr/>
        </p:nvSpPr>
        <p:spPr bwMode="auto">
          <a:xfrm>
            <a:off x="7392988" y="6184900"/>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P6</a:t>
            </a:r>
          </a:p>
        </p:txBody>
      </p:sp>
      <p:sp>
        <p:nvSpPr>
          <p:cNvPr id="477217" name="Text Box 33"/>
          <p:cNvSpPr txBox="1">
            <a:spLocks noChangeArrowheads="1"/>
          </p:cNvSpPr>
          <p:nvPr/>
        </p:nvSpPr>
        <p:spPr bwMode="auto">
          <a:xfrm>
            <a:off x="8329613" y="6184900"/>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P7</a:t>
            </a:r>
          </a:p>
        </p:txBody>
      </p:sp>
      <p:sp>
        <p:nvSpPr>
          <p:cNvPr id="477218" name="Text Box 34"/>
          <p:cNvSpPr txBox="1">
            <a:spLocks noChangeArrowheads="1"/>
          </p:cNvSpPr>
          <p:nvPr/>
        </p:nvSpPr>
        <p:spPr bwMode="auto">
          <a:xfrm>
            <a:off x="9266238" y="6184900"/>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P8</a:t>
            </a:r>
          </a:p>
        </p:txBody>
      </p:sp>
      <p:grpSp>
        <p:nvGrpSpPr>
          <p:cNvPr id="477220" name="Group 36"/>
          <p:cNvGrpSpPr>
            <a:grpSpLocks/>
          </p:cNvGrpSpPr>
          <p:nvPr/>
        </p:nvGrpSpPr>
        <p:grpSpPr bwMode="auto">
          <a:xfrm>
            <a:off x="2640014" y="4510088"/>
            <a:ext cx="719137" cy="647700"/>
            <a:chOff x="521" y="2704"/>
            <a:chExt cx="453" cy="408"/>
          </a:xfrm>
        </p:grpSpPr>
        <p:sp>
          <p:nvSpPr>
            <p:cNvPr id="477221" name="Oval 37"/>
            <p:cNvSpPr>
              <a:spLocks noChangeArrowheads="1"/>
            </p:cNvSpPr>
            <p:nvPr/>
          </p:nvSpPr>
          <p:spPr bwMode="auto">
            <a:xfrm>
              <a:off x="521" y="2704"/>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222" name="Text Box 38"/>
            <p:cNvSpPr txBox="1">
              <a:spLocks noChangeArrowheads="1"/>
            </p:cNvSpPr>
            <p:nvPr/>
          </p:nvSpPr>
          <p:spPr bwMode="auto">
            <a:xfrm>
              <a:off x="562" y="2810"/>
              <a:ext cx="353" cy="213"/>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600" b="1"/>
                <a:t>B(1)</a:t>
              </a:r>
            </a:p>
          </p:txBody>
        </p:sp>
      </p:grpSp>
      <p:sp>
        <p:nvSpPr>
          <p:cNvPr id="477223" name="Line 39"/>
          <p:cNvSpPr>
            <a:spLocks noChangeShapeType="1"/>
          </p:cNvSpPr>
          <p:nvPr/>
        </p:nvSpPr>
        <p:spPr bwMode="auto">
          <a:xfrm>
            <a:off x="3289301" y="5013325"/>
            <a:ext cx="358775" cy="503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24" name="Line 40"/>
          <p:cNvSpPr>
            <a:spLocks noChangeShapeType="1"/>
          </p:cNvSpPr>
          <p:nvPr/>
        </p:nvSpPr>
        <p:spPr bwMode="auto">
          <a:xfrm rot="-5400000">
            <a:off x="2209007" y="5012532"/>
            <a:ext cx="503238" cy="5048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7225" name="Group 41"/>
          <p:cNvGrpSpPr>
            <a:grpSpLocks/>
          </p:cNvGrpSpPr>
          <p:nvPr/>
        </p:nvGrpSpPr>
        <p:grpSpPr bwMode="auto">
          <a:xfrm>
            <a:off x="4584700" y="4510088"/>
            <a:ext cx="719138" cy="647700"/>
            <a:chOff x="1928" y="2841"/>
            <a:chExt cx="453" cy="408"/>
          </a:xfrm>
        </p:grpSpPr>
        <p:sp>
          <p:nvSpPr>
            <p:cNvPr id="477226" name="Oval 42"/>
            <p:cNvSpPr>
              <a:spLocks noChangeArrowheads="1"/>
            </p:cNvSpPr>
            <p:nvPr/>
          </p:nvSpPr>
          <p:spPr bwMode="auto">
            <a:xfrm>
              <a:off x="1928" y="2841"/>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227" name="Text Box 43"/>
            <p:cNvSpPr txBox="1">
              <a:spLocks noChangeArrowheads="1"/>
            </p:cNvSpPr>
            <p:nvPr/>
          </p:nvSpPr>
          <p:spPr bwMode="auto">
            <a:xfrm>
              <a:off x="1969" y="2947"/>
              <a:ext cx="353" cy="213"/>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600" b="1"/>
                <a:t>B(2)</a:t>
              </a:r>
            </a:p>
          </p:txBody>
        </p:sp>
      </p:grpSp>
      <p:sp>
        <p:nvSpPr>
          <p:cNvPr id="477228" name="Line 44"/>
          <p:cNvSpPr>
            <a:spLocks noChangeShapeType="1"/>
          </p:cNvSpPr>
          <p:nvPr/>
        </p:nvSpPr>
        <p:spPr bwMode="auto">
          <a:xfrm>
            <a:off x="5233989" y="5013325"/>
            <a:ext cx="358775" cy="503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29" name="Line 45"/>
          <p:cNvSpPr>
            <a:spLocks noChangeShapeType="1"/>
          </p:cNvSpPr>
          <p:nvPr/>
        </p:nvSpPr>
        <p:spPr bwMode="auto">
          <a:xfrm rot="-5400000">
            <a:off x="4153694" y="5012532"/>
            <a:ext cx="503238" cy="5048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7230" name="Group 46"/>
          <p:cNvGrpSpPr>
            <a:grpSpLocks/>
          </p:cNvGrpSpPr>
          <p:nvPr/>
        </p:nvGrpSpPr>
        <p:grpSpPr bwMode="auto">
          <a:xfrm>
            <a:off x="6743700" y="4508500"/>
            <a:ext cx="719138" cy="647700"/>
            <a:chOff x="521" y="2704"/>
            <a:chExt cx="453" cy="408"/>
          </a:xfrm>
        </p:grpSpPr>
        <p:sp>
          <p:nvSpPr>
            <p:cNvPr id="477231" name="Oval 47"/>
            <p:cNvSpPr>
              <a:spLocks noChangeArrowheads="1"/>
            </p:cNvSpPr>
            <p:nvPr/>
          </p:nvSpPr>
          <p:spPr bwMode="auto">
            <a:xfrm>
              <a:off x="521" y="2704"/>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232" name="Text Box 48"/>
            <p:cNvSpPr txBox="1">
              <a:spLocks noChangeArrowheads="1"/>
            </p:cNvSpPr>
            <p:nvPr/>
          </p:nvSpPr>
          <p:spPr bwMode="auto">
            <a:xfrm>
              <a:off x="562" y="2810"/>
              <a:ext cx="353" cy="213"/>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600" b="1"/>
                <a:t>B(3)</a:t>
              </a:r>
            </a:p>
          </p:txBody>
        </p:sp>
      </p:grpSp>
      <p:sp>
        <p:nvSpPr>
          <p:cNvPr id="477233" name="Line 49"/>
          <p:cNvSpPr>
            <a:spLocks noChangeShapeType="1"/>
          </p:cNvSpPr>
          <p:nvPr/>
        </p:nvSpPr>
        <p:spPr bwMode="auto">
          <a:xfrm>
            <a:off x="7392989" y="5011739"/>
            <a:ext cx="358775" cy="503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34" name="Line 50"/>
          <p:cNvSpPr>
            <a:spLocks noChangeShapeType="1"/>
          </p:cNvSpPr>
          <p:nvPr/>
        </p:nvSpPr>
        <p:spPr bwMode="auto">
          <a:xfrm rot="-5400000">
            <a:off x="6312695" y="5010945"/>
            <a:ext cx="503237" cy="5048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7235" name="Group 51"/>
          <p:cNvGrpSpPr>
            <a:grpSpLocks/>
          </p:cNvGrpSpPr>
          <p:nvPr/>
        </p:nvGrpSpPr>
        <p:grpSpPr bwMode="auto">
          <a:xfrm>
            <a:off x="8688389" y="4508500"/>
            <a:ext cx="719137" cy="647700"/>
            <a:chOff x="521" y="2704"/>
            <a:chExt cx="453" cy="408"/>
          </a:xfrm>
        </p:grpSpPr>
        <p:sp>
          <p:nvSpPr>
            <p:cNvPr id="477236" name="Oval 52"/>
            <p:cNvSpPr>
              <a:spLocks noChangeArrowheads="1"/>
            </p:cNvSpPr>
            <p:nvPr/>
          </p:nvSpPr>
          <p:spPr bwMode="auto">
            <a:xfrm>
              <a:off x="521" y="2704"/>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237" name="Text Box 53"/>
            <p:cNvSpPr txBox="1">
              <a:spLocks noChangeArrowheads="1"/>
            </p:cNvSpPr>
            <p:nvPr/>
          </p:nvSpPr>
          <p:spPr bwMode="auto">
            <a:xfrm>
              <a:off x="562" y="2810"/>
              <a:ext cx="353" cy="213"/>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600" b="1"/>
                <a:t>B(4)</a:t>
              </a:r>
            </a:p>
          </p:txBody>
        </p:sp>
      </p:grpSp>
      <p:sp>
        <p:nvSpPr>
          <p:cNvPr id="477238" name="Line 54"/>
          <p:cNvSpPr>
            <a:spLocks noChangeShapeType="1"/>
          </p:cNvSpPr>
          <p:nvPr/>
        </p:nvSpPr>
        <p:spPr bwMode="auto">
          <a:xfrm>
            <a:off x="9337676" y="5011739"/>
            <a:ext cx="358775" cy="503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39" name="Line 55"/>
          <p:cNvSpPr>
            <a:spLocks noChangeShapeType="1"/>
          </p:cNvSpPr>
          <p:nvPr/>
        </p:nvSpPr>
        <p:spPr bwMode="auto">
          <a:xfrm rot="-5400000">
            <a:off x="8257383" y="5010945"/>
            <a:ext cx="503237" cy="5048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40" name="Text Box 56"/>
          <p:cNvSpPr txBox="1">
            <a:spLocks noChangeArrowheads="1"/>
          </p:cNvSpPr>
          <p:nvPr/>
        </p:nvSpPr>
        <p:spPr bwMode="auto">
          <a:xfrm>
            <a:off x="2713038" y="5180013"/>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P1</a:t>
            </a:r>
          </a:p>
        </p:txBody>
      </p:sp>
      <p:sp>
        <p:nvSpPr>
          <p:cNvPr id="477241" name="Text Box 57"/>
          <p:cNvSpPr txBox="1">
            <a:spLocks noChangeArrowheads="1"/>
          </p:cNvSpPr>
          <p:nvPr/>
        </p:nvSpPr>
        <p:spPr bwMode="auto">
          <a:xfrm>
            <a:off x="4657725" y="5229225"/>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P2</a:t>
            </a:r>
          </a:p>
        </p:txBody>
      </p:sp>
      <p:sp>
        <p:nvSpPr>
          <p:cNvPr id="477242" name="Text Box 58"/>
          <p:cNvSpPr txBox="1">
            <a:spLocks noChangeArrowheads="1"/>
          </p:cNvSpPr>
          <p:nvPr/>
        </p:nvSpPr>
        <p:spPr bwMode="auto">
          <a:xfrm>
            <a:off x="6816725" y="5180013"/>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P3</a:t>
            </a:r>
          </a:p>
        </p:txBody>
      </p:sp>
      <p:sp>
        <p:nvSpPr>
          <p:cNvPr id="477243" name="Text Box 59"/>
          <p:cNvSpPr txBox="1">
            <a:spLocks noChangeArrowheads="1"/>
          </p:cNvSpPr>
          <p:nvPr/>
        </p:nvSpPr>
        <p:spPr bwMode="auto">
          <a:xfrm>
            <a:off x="8761413" y="5180013"/>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P4</a:t>
            </a:r>
          </a:p>
        </p:txBody>
      </p:sp>
      <p:grpSp>
        <p:nvGrpSpPr>
          <p:cNvPr id="477245" name="Group 61"/>
          <p:cNvGrpSpPr>
            <a:grpSpLocks/>
          </p:cNvGrpSpPr>
          <p:nvPr/>
        </p:nvGrpSpPr>
        <p:grpSpPr bwMode="auto">
          <a:xfrm>
            <a:off x="3541714" y="3430588"/>
            <a:ext cx="719137" cy="647700"/>
            <a:chOff x="521" y="2704"/>
            <a:chExt cx="453" cy="408"/>
          </a:xfrm>
        </p:grpSpPr>
        <p:sp>
          <p:nvSpPr>
            <p:cNvPr id="477246" name="Oval 62"/>
            <p:cNvSpPr>
              <a:spLocks noChangeArrowheads="1"/>
            </p:cNvSpPr>
            <p:nvPr/>
          </p:nvSpPr>
          <p:spPr bwMode="auto">
            <a:xfrm>
              <a:off x="521" y="2704"/>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247" name="Text Box 63"/>
            <p:cNvSpPr txBox="1">
              <a:spLocks noChangeArrowheads="1"/>
            </p:cNvSpPr>
            <p:nvPr/>
          </p:nvSpPr>
          <p:spPr bwMode="auto">
            <a:xfrm>
              <a:off x="562" y="2810"/>
              <a:ext cx="353" cy="213"/>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600" b="1"/>
                <a:t>B(1)</a:t>
              </a:r>
            </a:p>
          </p:txBody>
        </p:sp>
      </p:grpSp>
      <p:sp>
        <p:nvSpPr>
          <p:cNvPr id="477248" name="Line 64"/>
          <p:cNvSpPr>
            <a:spLocks noChangeShapeType="1"/>
          </p:cNvSpPr>
          <p:nvPr/>
        </p:nvSpPr>
        <p:spPr bwMode="auto">
          <a:xfrm flipV="1">
            <a:off x="2928938" y="3789364"/>
            <a:ext cx="576262" cy="7191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49" name="Line 65"/>
          <p:cNvSpPr>
            <a:spLocks noChangeShapeType="1"/>
          </p:cNvSpPr>
          <p:nvPr/>
        </p:nvSpPr>
        <p:spPr bwMode="auto">
          <a:xfrm>
            <a:off x="4297363" y="3716339"/>
            <a:ext cx="863600" cy="865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50" name="Oval 66"/>
          <p:cNvSpPr>
            <a:spLocks noChangeArrowheads="1"/>
          </p:cNvSpPr>
          <p:nvPr/>
        </p:nvSpPr>
        <p:spPr bwMode="auto">
          <a:xfrm>
            <a:off x="7645400" y="3429000"/>
            <a:ext cx="719138" cy="647700"/>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251" name="Text Box 67"/>
          <p:cNvSpPr txBox="1">
            <a:spLocks noChangeArrowheads="1"/>
          </p:cNvSpPr>
          <p:nvPr/>
        </p:nvSpPr>
        <p:spPr bwMode="auto">
          <a:xfrm>
            <a:off x="7709857" y="3597275"/>
            <a:ext cx="559769" cy="338554"/>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600" b="1"/>
              <a:t>B(2)</a:t>
            </a:r>
          </a:p>
        </p:txBody>
      </p:sp>
      <p:sp>
        <p:nvSpPr>
          <p:cNvPr id="477252" name="Line 68"/>
          <p:cNvSpPr>
            <a:spLocks noChangeShapeType="1"/>
          </p:cNvSpPr>
          <p:nvPr/>
        </p:nvSpPr>
        <p:spPr bwMode="auto">
          <a:xfrm flipV="1">
            <a:off x="7032626" y="3787775"/>
            <a:ext cx="576263" cy="7191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53" name="Line 69"/>
          <p:cNvSpPr>
            <a:spLocks noChangeShapeType="1"/>
          </p:cNvSpPr>
          <p:nvPr/>
        </p:nvSpPr>
        <p:spPr bwMode="auto">
          <a:xfrm>
            <a:off x="8401050" y="3714750"/>
            <a:ext cx="863600" cy="8651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54" name="Text Box 70"/>
          <p:cNvSpPr txBox="1">
            <a:spLocks noChangeArrowheads="1"/>
          </p:cNvSpPr>
          <p:nvPr/>
        </p:nvSpPr>
        <p:spPr bwMode="auto">
          <a:xfrm>
            <a:off x="3721100" y="4175125"/>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P1</a:t>
            </a:r>
          </a:p>
        </p:txBody>
      </p:sp>
      <p:sp>
        <p:nvSpPr>
          <p:cNvPr id="477255" name="Text Box 71"/>
          <p:cNvSpPr txBox="1">
            <a:spLocks noChangeArrowheads="1"/>
          </p:cNvSpPr>
          <p:nvPr/>
        </p:nvSpPr>
        <p:spPr bwMode="auto">
          <a:xfrm>
            <a:off x="7824788" y="4149725"/>
            <a:ext cx="431800" cy="336550"/>
          </a:xfrm>
          <a:prstGeom prst="rect">
            <a:avLst/>
          </a:prstGeom>
          <a:solidFill>
            <a:schemeClr val="tx2"/>
          </a:solidFill>
          <a:ln>
            <a:noFill/>
          </a:ln>
          <a:effectLst/>
          <a:extLs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P2</a:t>
            </a:r>
          </a:p>
        </p:txBody>
      </p:sp>
      <p:grpSp>
        <p:nvGrpSpPr>
          <p:cNvPr id="477256" name="Group 72"/>
          <p:cNvGrpSpPr>
            <a:grpSpLocks/>
          </p:cNvGrpSpPr>
          <p:nvPr/>
        </p:nvGrpSpPr>
        <p:grpSpPr bwMode="auto">
          <a:xfrm>
            <a:off x="3863976" y="1412876"/>
            <a:ext cx="4176713" cy="2136775"/>
            <a:chOff x="1474" y="890"/>
            <a:chExt cx="2631" cy="1346"/>
          </a:xfrm>
        </p:grpSpPr>
        <p:grpSp>
          <p:nvGrpSpPr>
            <p:cNvPr id="477257" name="Group 73"/>
            <p:cNvGrpSpPr>
              <a:grpSpLocks/>
            </p:cNvGrpSpPr>
            <p:nvPr/>
          </p:nvGrpSpPr>
          <p:grpSpPr bwMode="auto">
            <a:xfrm>
              <a:off x="2609" y="1570"/>
              <a:ext cx="453" cy="408"/>
              <a:chOff x="521" y="2704"/>
              <a:chExt cx="453" cy="408"/>
            </a:xfrm>
          </p:grpSpPr>
          <p:sp>
            <p:nvSpPr>
              <p:cNvPr id="477258" name="Oval 74"/>
              <p:cNvSpPr>
                <a:spLocks noChangeArrowheads="1"/>
              </p:cNvSpPr>
              <p:nvPr/>
            </p:nvSpPr>
            <p:spPr bwMode="auto">
              <a:xfrm>
                <a:off x="521" y="2704"/>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259" name="Text Box 75"/>
              <p:cNvSpPr txBox="1">
                <a:spLocks noChangeArrowheads="1"/>
              </p:cNvSpPr>
              <p:nvPr/>
            </p:nvSpPr>
            <p:spPr bwMode="auto">
              <a:xfrm>
                <a:off x="562" y="2810"/>
                <a:ext cx="353" cy="213"/>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600" b="1" dirty="0"/>
                  <a:t>B(1)</a:t>
                </a:r>
              </a:p>
            </p:txBody>
          </p:sp>
        </p:grpSp>
        <p:grpSp>
          <p:nvGrpSpPr>
            <p:cNvPr id="477260" name="Group 76"/>
            <p:cNvGrpSpPr>
              <a:grpSpLocks/>
            </p:cNvGrpSpPr>
            <p:nvPr/>
          </p:nvGrpSpPr>
          <p:grpSpPr bwMode="auto">
            <a:xfrm>
              <a:off x="2629" y="890"/>
              <a:ext cx="453" cy="408"/>
              <a:chOff x="2447" y="618"/>
              <a:chExt cx="453" cy="408"/>
            </a:xfrm>
          </p:grpSpPr>
          <p:sp>
            <p:nvSpPr>
              <p:cNvPr id="477261" name="Oval 77"/>
              <p:cNvSpPr>
                <a:spLocks noChangeArrowheads="1"/>
              </p:cNvSpPr>
              <p:nvPr/>
            </p:nvSpPr>
            <p:spPr bwMode="auto">
              <a:xfrm>
                <a:off x="2447" y="618"/>
                <a:ext cx="453" cy="408"/>
              </a:xfrm>
              <a:prstGeom prst="ellipse">
                <a:avLst/>
              </a:prstGeom>
              <a:solidFill>
                <a:srgbClr val="FFFF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262" name="Text Box 78"/>
              <p:cNvSpPr txBox="1">
                <a:spLocks noChangeArrowheads="1"/>
              </p:cNvSpPr>
              <p:nvPr/>
            </p:nvSpPr>
            <p:spPr bwMode="auto">
              <a:xfrm>
                <a:off x="2471" y="741"/>
                <a:ext cx="408" cy="194"/>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r>
                  <a:rPr lang="fr-FR" altLang="en-US" sz="1400" b="1" dirty="0"/>
                  <a:t>S=B(1)</a:t>
                </a:r>
              </a:p>
            </p:txBody>
          </p:sp>
        </p:grpSp>
        <p:sp>
          <p:nvSpPr>
            <p:cNvPr id="477263" name="Line 79"/>
            <p:cNvSpPr>
              <a:spLocks noChangeShapeType="1"/>
            </p:cNvSpPr>
            <p:nvPr/>
          </p:nvSpPr>
          <p:spPr bwMode="auto">
            <a:xfrm>
              <a:off x="2835" y="1298"/>
              <a:ext cx="0" cy="27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64" name="Text Box 80"/>
            <p:cNvSpPr txBox="1">
              <a:spLocks noChangeArrowheads="1"/>
            </p:cNvSpPr>
            <p:nvPr/>
          </p:nvSpPr>
          <p:spPr bwMode="auto">
            <a:xfrm>
              <a:off x="2699" y="2024"/>
              <a:ext cx="272" cy="212"/>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P1</a:t>
              </a:r>
            </a:p>
          </p:txBody>
        </p:sp>
        <p:sp>
          <p:nvSpPr>
            <p:cNvPr id="477265" name="Text Box 81"/>
            <p:cNvSpPr txBox="1">
              <a:spLocks noChangeArrowheads="1"/>
            </p:cNvSpPr>
            <p:nvPr/>
          </p:nvSpPr>
          <p:spPr bwMode="auto">
            <a:xfrm>
              <a:off x="2971" y="1313"/>
              <a:ext cx="272" cy="212"/>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1600" b="1">
                  <a:solidFill>
                    <a:schemeClr val="bg1"/>
                  </a:solidFill>
                </a:rPr>
                <a:t>P1</a:t>
              </a:r>
            </a:p>
          </p:txBody>
        </p:sp>
        <p:sp>
          <p:nvSpPr>
            <p:cNvPr id="477266" name="Line 82"/>
            <p:cNvSpPr>
              <a:spLocks noChangeShapeType="1"/>
            </p:cNvSpPr>
            <p:nvPr/>
          </p:nvSpPr>
          <p:spPr bwMode="auto">
            <a:xfrm flipH="1">
              <a:off x="1474" y="1752"/>
              <a:ext cx="1134" cy="40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67" name="Line 83"/>
            <p:cNvSpPr>
              <a:spLocks noChangeShapeType="1"/>
            </p:cNvSpPr>
            <p:nvPr/>
          </p:nvSpPr>
          <p:spPr bwMode="auto">
            <a:xfrm>
              <a:off x="3061" y="1752"/>
              <a:ext cx="1044" cy="40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7268" name="Text Box 84"/>
          <p:cNvSpPr txBox="1">
            <a:spLocks noChangeArrowheads="1"/>
          </p:cNvSpPr>
          <p:nvPr/>
        </p:nvSpPr>
        <p:spPr bwMode="auto">
          <a:xfrm>
            <a:off x="7575532" y="1484313"/>
            <a:ext cx="2568332" cy="707886"/>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2000" dirty="0"/>
              <a:t>Level  &gt;1, Pi compute</a:t>
            </a:r>
          </a:p>
          <a:p>
            <a:r>
              <a:rPr lang="fr-FR" altLang="en-US" sz="2000" dirty="0"/>
              <a:t>B(i) = B(2i-1) + B(2i)</a:t>
            </a:r>
          </a:p>
        </p:txBody>
      </p:sp>
      <p:sp>
        <p:nvSpPr>
          <p:cNvPr id="477269" name="Text Box 85"/>
          <p:cNvSpPr txBox="1">
            <a:spLocks noChangeArrowheads="1"/>
          </p:cNvSpPr>
          <p:nvPr/>
        </p:nvSpPr>
        <p:spPr bwMode="auto">
          <a:xfrm>
            <a:off x="8698005" y="2355850"/>
            <a:ext cx="1345240" cy="707886"/>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2000" dirty="0">
                <a:solidFill>
                  <a:srgbClr val="00B050"/>
                </a:solidFill>
              </a:rPr>
              <a:t>Level 1, Pi </a:t>
            </a:r>
          </a:p>
          <a:p>
            <a:r>
              <a:rPr lang="fr-FR" altLang="en-US" sz="2000" dirty="0">
                <a:solidFill>
                  <a:srgbClr val="00B050"/>
                </a:solidFill>
              </a:rPr>
              <a:t>B(i) = A(i)</a:t>
            </a:r>
          </a:p>
        </p:txBody>
      </p:sp>
      <p:sp>
        <p:nvSpPr>
          <p:cNvPr id="84" name="Line 51"/>
          <p:cNvSpPr>
            <a:spLocks noChangeShapeType="1"/>
          </p:cNvSpPr>
          <p:nvPr/>
        </p:nvSpPr>
        <p:spPr bwMode="auto">
          <a:xfrm flipH="1">
            <a:off x="3621190" y="3770355"/>
            <a:ext cx="5551385" cy="246765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矩形 1"/>
          <p:cNvSpPr/>
          <p:nvPr/>
        </p:nvSpPr>
        <p:spPr>
          <a:xfrm>
            <a:off x="1603982" y="1536469"/>
            <a:ext cx="3416320" cy="523220"/>
          </a:xfrm>
          <a:prstGeom prst="rect">
            <a:avLst/>
          </a:prstGeom>
        </p:spPr>
        <p:txBody>
          <a:bodyPr wrap="none">
            <a:spAutoFit/>
          </a:bodyPr>
          <a:lstStyle/>
          <a:p>
            <a:pPr>
              <a:buNone/>
            </a:pPr>
            <a:r>
              <a:rPr lang="zh-CN" altLang="en-US" sz="2800" dirty="0"/>
              <a:t>构建二叉树，计算和</a:t>
            </a:r>
            <a:endParaRPr lang="fr-FR" altLang="en-US" sz="2800" dirty="0"/>
          </a:p>
        </p:txBody>
      </p:sp>
      <p:sp>
        <p:nvSpPr>
          <p:cNvPr id="3" name="灯片编号占位符 2">
            <a:extLst>
              <a:ext uri="{FF2B5EF4-FFF2-40B4-BE49-F238E27FC236}">
                <a16:creationId xmlns:a16="http://schemas.microsoft.com/office/drawing/2014/main" id="{E861EB08-A754-4BCB-94ED-9C554D4FD40E}"/>
              </a:ext>
            </a:extLst>
          </p:cNvPr>
          <p:cNvSpPr>
            <a:spLocks noGrp="1"/>
          </p:cNvSpPr>
          <p:nvPr>
            <p:ph type="sldNum" sz="quarter" idx="12"/>
          </p:nvPr>
        </p:nvSpPr>
        <p:spPr/>
        <p:txBody>
          <a:bodyPr/>
          <a:lstStyle/>
          <a:p>
            <a:fld id="{25EC4AC6-63A8-45AD-A1FA-EB82E5CD8F05}" type="slidenum">
              <a:rPr lang="zh-CN" altLang="en-US" smtClean="0"/>
              <a:t>24</a:t>
            </a:fld>
            <a:endParaRPr lang="zh-CN" altLang="en-US"/>
          </a:p>
        </p:txBody>
      </p:sp>
    </p:spTree>
    <p:extLst>
      <p:ext uri="{BB962C8B-B14F-4D97-AF65-F5344CB8AC3E}">
        <p14:creationId xmlns:p14="http://schemas.microsoft.com/office/powerpoint/2010/main" val="295672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71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719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71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71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71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71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71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71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719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720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720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720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72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72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72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72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72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72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72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72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772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72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72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72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72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722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72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72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772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772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72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72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72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72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772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724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7724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724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7724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725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7725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7725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7725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7725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725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7725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84"/>
                                        </p:tgtEl>
                                        <p:attrNameLst>
                                          <p:attrName>style.visibility</p:attrName>
                                        </p:attrNameLst>
                                      </p:cBhvr>
                                      <p:to>
                                        <p:strVal val="visible"/>
                                      </p:to>
                                    </p:set>
                                    <p:animEffect transition="in" filter="wipe(up)">
                                      <p:cBhvr>
                                        <p:cTn id="107" dur="1000"/>
                                        <p:tgtEl>
                                          <p:spTgt spid="84"/>
                                        </p:tgtEl>
                                      </p:cBhvr>
                                    </p:animEffect>
                                  </p:childTnLst>
                                  <p:subTnLst>
                                    <p:set>
                                      <p:cBhvr override="childStyle">
                                        <p:cTn dur="1" fill="hold" display="0" masterRel="nextClick" afterEffect="1"/>
                                        <p:tgtEl>
                                          <p:spTgt spid="8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90" grpId="0" animBg="1"/>
      <p:bldP spid="477191" grpId="0"/>
      <p:bldP spid="477193" grpId="0" animBg="1"/>
      <p:bldP spid="477194" grpId="0"/>
      <p:bldP spid="477195" grpId="0" animBg="1"/>
      <p:bldP spid="477196" grpId="0"/>
      <p:bldP spid="477197" grpId="0" animBg="1"/>
      <p:bldP spid="477198" grpId="0"/>
      <p:bldP spid="477211" grpId="0" animBg="1"/>
      <p:bldP spid="477212" grpId="0" animBg="1"/>
      <p:bldP spid="477213" grpId="0" animBg="1"/>
      <p:bldP spid="477214" grpId="0" animBg="1"/>
      <p:bldP spid="477215" grpId="0" animBg="1"/>
      <p:bldP spid="477216" grpId="0" animBg="1"/>
      <p:bldP spid="477217" grpId="0" animBg="1"/>
      <p:bldP spid="477218" grpId="0" animBg="1"/>
      <p:bldP spid="477223" grpId="0" animBg="1"/>
      <p:bldP spid="477224" grpId="0" animBg="1"/>
      <p:bldP spid="477228" grpId="0" animBg="1"/>
      <p:bldP spid="477229" grpId="0" animBg="1"/>
      <p:bldP spid="477233" grpId="0" animBg="1"/>
      <p:bldP spid="477234" grpId="0" animBg="1"/>
      <p:bldP spid="477238" grpId="0" animBg="1"/>
      <p:bldP spid="477239" grpId="0" animBg="1"/>
      <p:bldP spid="477240" grpId="0" animBg="1"/>
      <p:bldP spid="477241" grpId="0" animBg="1"/>
      <p:bldP spid="477242" grpId="0" animBg="1"/>
      <p:bldP spid="477243" grpId="0" animBg="1"/>
      <p:bldP spid="477248" grpId="0" animBg="1"/>
      <p:bldP spid="477249" grpId="0" animBg="1"/>
      <p:bldP spid="477250" grpId="0" animBg="1"/>
      <p:bldP spid="477251" grpId="0" animBg="1"/>
      <p:bldP spid="477252" grpId="0" animBg="1"/>
      <p:bldP spid="477253" grpId="0" animBg="1"/>
      <p:bldP spid="477254" grpId="0" animBg="1"/>
      <p:bldP spid="47725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AutoShape 2"/>
          <p:cNvSpPr>
            <a:spLocks noGrp="1" noChangeArrowheads="1"/>
          </p:cNvSpPr>
          <p:nvPr>
            <p:ph type="title"/>
          </p:nvPr>
        </p:nvSpPr>
        <p:spPr/>
        <p:txBody>
          <a:bodyPr/>
          <a:lstStyle/>
          <a:p>
            <a:r>
              <a:rPr lang="zh-CN" altLang="en-US" sz="2800" dirty="0"/>
              <a:t>例子</a:t>
            </a:r>
            <a:r>
              <a:rPr lang="fr-FR" altLang="en-US" sz="2800" dirty="0"/>
              <a:t>: </a:t>
            </a:r>
            <a:r>
              <a:rPr lang="zh-CN" altLang="en-US" sz="2800" dirty="0"/>
              <a:t>在</a:t>
            </a:r>
            <a:r>
              <a:rPr lang="fr-FR" altLang="en-US" sz="2800" dirty="0"/>
              <a:t>PRAM</a:t>
            </a:r>
            <a:r>
              <a:rPr lang="zh-CN" altLang="en-US" sz="2800" dirty="0"/>
              <a:t>模型上求和</a:t>
            </a:r>
            <a:endParaRPr lang="fr-FR" altLang="en-US" sz="2800" dirty="0"/>
          </a:p>
        </p:txBody>
      </p:sp>
      <p:sp>
        <p:nvSpPr>
          <p:cNvPr id="478211" name="Rectangle 3"/>
          <p:cNvSpPr>
            <a:spLocks noGrp="1" noChangeArrowheads="1"/>
          </p:cNvSpPr>
          <p:nvPr>
            <p:ph idx="1"/>
          </p:nvPr>
        </p:nvSpPr>
        <p:spPr>
          <a:xfrm>
            <a:off x="1981200" y="1268760"/>
            <a:ext cx="8229600" cy="604664"/>
          </a:xfrm>
        </p:spPr>
        <p:txBody>
          <a:bodyPr/>
          <a:lstStyle/>
          <a:p>
            <a:pPr>
              <a:buFont typeface="Wingdings" pitchFamily="2" charset="2"/>
              <a:buNone/>
            </a:pPr>
            <a:r>
              <a:rPr lang="fr-FR" altLang="en-US" sz="2400" u="sng" dirty="0"/>
              <a:t>Algorithm processor  </a:t>
            </a:r>
            <a:r>
              <a:rPr lang="fr-FR" altLang="en-US" sz="2400" i="1" u="sng" dirty="0"/>
              <a:t>P</a:t>
            </a:r>
            <a:r>
              <a:rPr lang="fr-FR" altLang="en-US" sz="2400" i="1" u="sng" baseline="-25000" dirty="0"/>
              <a:t>i</a:t>
            </a:r>
            <a:r>
              <a:rPr lang="fr-FR" altLang="en-US" sz="2400" u="sng" dirty="0"/>
              <a:t> ( i=0,1, …n-1)</a:t>
            </a:r>
          </a:p>
          <a:p>
            <a:endParaRPr lang="fr-FR" altLang="en-US" sz="2400" dirty="0"/>
          </a:p>
          <a:p>
            <a:pPr>
              <a:buFont typeface="Wingdings" pitchFamily="2" charset="2"/>
              <a:buNone/>
            </a:pPr>
            <a:endParaRPr lang="fr-FR" altLang="en-US" dirty="0"/>
          </a:p>
        </p:txBody>
      </p:sp>
      <p:sp>
        <p:nvSpPr>
          <p:cNvPr id="478212" name="Text Box 4"/>
          <p:cNvSpPr txBox="1">
            <a:spLocks noChangeArrowheads="1"/>
          </p:cNvSpPr>
          <p:nvPr/>
        </p:nvSpPr>
        <p:spPr bwMode="auto">
          <a:xfrm>
            <a:off x="3035301" y="1700213"/>
            <a:ext cx="6151563" cy="1815882"/>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r>
              <a:rPr lang="fr-FR" altLang="en-US" sz="1600" b="1" dirty="0"/>
              <a:t>Input  </a:t>
            </a:r>
          </a:p>
          <a:p>
            <a:pPr lvl="1" algn="l"/>
            <a:r>
              <a:rPr lang="fr-FR" altLang="en-US" sz="1600" b="1" dirty="0"/>
              <a:t>	A : array of n = 2</a:t>
            </a:r>
            <a:r>
              <a:rPr lang="fr-FR" altLang="en-US" sz="1600" b="1" baseline="30000" dirty="0"/>
              <a:t>k</a:t>
            </a:r>
            <a:r>
              <a:rPr lang="fr-FR" altLang="en-US" sz="1600" b="1" dirty="0"/>
              <a:t> elements in global memory</a:t>
            </a:r>
          </a:p>
          <a:p>
            <a:pPr lvl="1" algn="l"/>
            <a:r>
              <a:rPr lang="fr-FR" altLang="en-US" sz="1600" b="1" dirty="0"/>
              <a:t>Output</a:t>
            </a:r>
          </a:p>
          <a:p>
            <a:pPr lvl="1" algn="l"/>
            <a:r>
              <a:rPr lang="fr-FR" altLang="en-US" sz="1600" b="1" dirty="0"/>
              <a:t>	S : S= A(1) + A(2) + …. . A(n)</a:t>
            </a:r>
          </a:p>
          <a:p>
            <a:pPr lvl="1" algn="l"/>
            <a:r>
              <a:rPr lang="fr-FR" altLang="en-US" sz="1600" b="1" dirty="0"/>
              <a:t>Local variables Pi</a:t>
            </a:r>
          </a:p>
          <a:p>
            <a:pPr lvl="1" algn="l"/>
            <a:r>
              <a:rPr lang="fr-FR" altLang="en-US" sz="1600" b="1" dirty="0"/>
              <a:t>	n : </a:t>
            </a:r>
          </a:p>
          <a:p>
            <a:pPr lvl="1" algn="l"/>
            <a:r>
              <a:rPr lang="fr-FR" altLang="en-US" sz="1600" b="1" dirty="0"/>
              <a:t>  	i  : processor  P</a:t>
            </a:r>
            <a:r>
              <a:rPr lang="fr-FR" altLang="en-US" sz="1600" b="1" baseline="-25000" dirty="0"/>
              <a:t>i</a:t>
            </a:r>
            <a:r>
              <a:rPr lang="fr-FR" altLang="en-US" sz="1600" b="1" dirty="0"/>
              <a:t> identity</a:t>
            </a:r>
          </a:p>
        </p:txBody>
      </p:sp>
      <p:sp>
        <p:nvSpPr>
          <p:cNvPr id="478213" name="Text Box 5"/>
          <p:cNvSpPr txBox="1">
            <a:spLocks noChangeArrowheads="1"/>
          </p:cNvSpPr>
          <p:nvPr/>
        </p:nvSpPr>
        <p:spPr bwMode="auto">
          <a:xfrm>
            <a:off x="3035301" y="3644900"/>
            <a:ext cx="6156325" cy="3046988"/>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r>
              <a:rPr lang="fr-FR" altLang="en-US" sz="1600" b="1" dirty="0"/>
              <a:t>Begin</a:t>
            </a:r>
          </a:p>
          <a:p>
            <a:pPr lvl="1" algn="l"/>
            <a:r>
              <a:rPr lang="fr-FR" altLang="en-US" sz="1600" b="1" dirty="0"/>
              <a:t>		</a:t>
            </a:r>
            <a:r>
              <a:rPr lang="fr-FR" altLang="en-US" sz="1600" b="1" dirty="0">
                <a:solidFill>
                  <a:srgbClr val="00B050"/>
                </a:solidFill>
              </a:rPr>
              <a:t>1. global read ( A(i), a)</a:t>
            </a:r>
          </a:p>
          <a:p>
            <a:pPr lvl="1" algn="l"/>
            <a:r>
              <a:rPr lang="fr-FR" altLang="en-US" sz="1600" b="1" dirty="0">
                <a:solidFill>
                  <a:srgbClr val="00B050"/>
                </a:solidFill>
              </a:rPr>
              <a:t>		2. global write (a, B(i)) //copy A to B</a:t>
            </a:r>
          </a:p>
          <a:p>
            <a:pPr lvl="1" algn="l"/>
            <a:r>
              <a:rPr lang="fr-FR" altLang="en-US" sz="1600" b="1" dirty="0"/>
              <a:t>		3. for h = 1 to log</a:t>
            </a:r>
            <a:r>
              <a:rPr lang="fr-FR" altLang="en-US" sz="1600" b="1" i="1" dirty="0"/>
              <a:t>n</a:t>
            </a:r>
            <a:r>
              <a:rPr lang="fr-FR" altLang="en-US" sz="1600" b="1" dirty="0"/>
              <a:t> do // from top to down</a:t>
            </a:r>
          </a:p>
          <a:p>
            <a:pPr lvl="1" algn="l"/>
            <a:r>
              <a:rPr lang="fr-FR" altLang="en-US" sz="1600" b="1" dirty="0"/>
              <a:t>		       if ( i </a:t>
            </a:r>
            <a:r>
              <a:rPr lang="fr-FR" altLang="en-US" sz="1600" b="1" dirty="0">
                <a:cs typeface="Arial" pitchFamily="34" charset="0"/>
              </a:rPr>
              <a:t>≤ n / 2</a:t>
            </a:r>
            <a:r>
              <a:rPr lang="fr-FR" altLang="en-US" sz="1600" b="1" baseline="30000" dirty="0">
                <a:cs typeface="Arial" pitchFamily="34" charset="0"/>
              </a:rPr>
              <a:t>h</a:t>
            </a:r>
            <a:r>
              <a:rPr lang="fr-FR" altLang="en-US" sz="1600" b="1" dirty="0">
                <a:cs typeface="Arial" pitchFamily="34" charset="0"/>
              </a:rPr>
              <a:t> ) then begin </a:t>
            </a:r>
          </a:p>
          <a:p>
            <a:pPr lvl="1" algn="l"/>
            <a:r>
              <a:rPr lang="fr-FR" altLang="en-US" sz="1600" b="1" dirty="0">
                <a:cs typeface="Arial" pitchFamily="34" charset="0"/>
              </a:rPr>
              <a:t>			 </a:t>
            </a:r>
            <a:r>
              <a:rPr lang="fr-FR" altLang="en-US" sz="1600" b="1" dirty="0">
                <a:solidFill>
                  <a:srgbClr val="00B050"/>
                </a:solidFill>
                <a:cs typeface="Arial" pitchFamily="34" charset="0"/>
              </a:rPr>
              <a:t>global read (B(2i-1), x)</a:t>
            </a:r>
          </a:p>
          <a:p>
            <a:pPr lvl="1" algn="l"/>
            <a:r>
              <a:rPr lang="fr-FR" altLang="en-US" sz="1600" b="1" dirty="0">
                <a:solidFill>
                  <a:srgbClr val="00B050"/>
                </a:solidFill>
                <a:cs typeface="Arial" pitchFamily="34" charset="0"/>
              </a:rPr>
              <a:t>		   	 global read (</a:t>
            </a:r>
            <a:r>
              <a:rPr lang="en-US" altLang="zh-CN" sz="1600" b="1" dirty="0">
                <a:solidFill>
                  <a:srgbClr val="00B050"/>
                </a:solidFill>
                <a:cs typeface="Arial" pitchFamily="34" charset="0"/>
              </a:rPr>
              <a:t>B</a:t>
            </a:r>
            <a:r>
              <a:rPr lang="fr-FR" altLang="en-US" sz="1600" b="1" dirty="0">
                <a:solidFill>
                  <a:srgbClr val="00B050"/>
                </a:solidFill>
                <a:cs typeface="Arial" pitchFamily="34" charset="0"/>
              </a:rPr>
              <a:t>(2i), y)</a:t>
            </a:r>
          </a:p>
          <a:p>
            <a:pPr lvl="1" algn="l"/>
            <a:r>
              <a:rPr lang="fr-FR" altLang="en-US" sz="1600" b="1" dirty="0">
                <a:cs typeface="Arial" pitchFamily="34" charset="0"/>
              </a:rPr>
              <a:t>			 z = x +y</a:t>
            </a:r>
          </a:p>
          <a:p>
            <a:pPr lvl="1" algn="l"/>
            <a:r>
              <a:rPr lang="fr-FR" altLang="en-US" sz="1600" b="1" dirty="0">
                <a:cs typeface="Arial" pitchFamily="34" charset="0"/>
              </a:rPr>
              <a:t>			 </a:t>
            </a:r>
            <a:r>
              <a:rPr lang="fr-FR" altLang="en-US" sz="1600" b="1" dirty="0">
                <a:solidFill>
                  <a:srgbClr val="FF0000"/>
                </a:solidFill>
                <a:cs typeface="Arial" pitchFamily="34" charset="0"/>
              </a:rPr>
              <a:t>global write (z,B(i))</a:t>
            </a:r>
          </a:p>
          <a:p>
            <a:pPr lvl="1" algn="l"/>
            <a:r>
              <a:rPr lang="fr-FR" altLang="en-US" sz="1600" b="1" dirty="0">
                <a:cs typeface="Arial" pitchFamily="34" charset="0"/>
              </a:rPr>
              <a:t>		       end</a:t>
            </a:r>
            <a:endParaRPr lang="fr-FR" altLang="en-US" sz="1600" b="1" dirty="0"/>
          </a:p>
          <a:p>
            <a:pPr lvl="1" algn="l"/>
            <a:r>
              <a:rPr lang="fr-FR" altLang="en-US" sz="1600" b="1" dirty="0"/>
              <a:t>		4. if i = 1 then </a:t>
            </a:r>
            <a:r>
              <a:rPr lang="fr-FR" altLang="en-US" sz="1600" b="1" dirty="0">
                <a:solidFill>
                  <a:srgbClr val="FF0000"/>
                </a:solidFill>
              </a:rPr>
              <a:t>global write(z,S)</a:t>
            </a:r>
          </a:p>
          <a:p>
            <a:pPr lvl="1" algn="l"/>
            <a:r>
              <a:rPr lang="fr-FR" altLang="en-US" sz="1600" b="1" dirty="0"/>
              <a:t>End</a:t>
            </a:r>
            <a:endParaRPr lang="fr-FR" altLang="en-US" sz="1600" dirty="0"/>
          </a:p>
        </p:txBody>
      </p:sp>
      <p:sp>
        <p:nvSpPr>
          <p:cNvPr id="2" name="灯片编号占位符 1">
            <a:extLst>
              <a:ext uri="{FF2B5EF4-FFF2-40B4-BE49-F238E27FC236}">
                <a16:creationId xmlns:a16="http://schemas.microsoft.com/office/drawing/2014/main" id="{77C7F74B-9611-4A55-89AB-040EB98F4DFD}"/>
              </a:ext>
            </a:extLst>
          </p:cNvPr>
          <p:cNvSpPr>
            <a:spLocks noGrp="1"/>
          </p:cNvSpPr>
          <p:nvPr>
            <p:ph type="sldNum" sz="quarter" idx="12"/>
          </p:nvPr>
        </p:nvSpPr>
        <p:spPr/>
        <p:txBody>
          <a:bodyPr/>
          <a:lstStyle/>
          <a:p>
            <a:fld id="{25EC4AC6-63A8-45AD-A1FA-EB82E5CD8F05}" type="slidenum">
              <a:rPr lang="zh-CN" altLang="en-US" smtClean="0"/>
              <a:t>25</a:t>
            </a:fld>
            <a:endParaRPr lang="zh-CN" altLang="en-US"/>
          </a:p>
        </p:txBody>
      </p:sp>
    </p:spTree>
    <p:extLst>
      <p:ext uri="{BB962C8B-B14F-4D97-AF65-F5344CB8AC3E}">
        <p14:creationId xmlns:p14="http://schemas.microsoft.com/office/powerpoint/2010/main" val="1350341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8212"/>
                                        </p:tgtEl>
                                        <p:attrNameLst>
                                          <p:attrName>style.visibility</p:attrName>
                                        </p:attrNameLst>
                                      </p:cBhvr>
                                      <p:to>
                                        <p:strVal val="visible"/>
                                      </p:to>
                                    </p:set>
                                    <p:anim calcmode="lin" valueType="num">
                                      <p:cBhvr additive="base">
                                        <p:cTn id="7" dur="500" fill="hold"/>
                                        <p:tgtEl>
                                          <p:spTgt spid="478212"/>
                                        </p:tgtEl>
                                        <p:attrNameLst>
                                          <p:attrName>ppt_x</p:attrName>
                                        </p:attrNameLst>
                                      </p:cBhvr>
                                      <p:tavLst>
                                        <p:tav tm="0">
                                          <p:val>
                                            <p:strVal val="#ppt_x"/>
                                          </p:val>
                                        </p:tav>
                                        <p:tav tm="100000">
                                          <p:val>
                                            <p:strVal val="#ppt_x"/>
                                          </p:val>
                                        </p:tav>
                                      </p:tavLst>
                                    </p:anim>
                                    <p:anim calcmode="lin" valueType="num">
                                      <p:cBhvr additive="base">
                                        <p:cTn id="8" dur="500" fill="hold"/>
                                        <p:tgtEl>
                                          <p:spTgt spid="4782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8213"/>
                                        </p:tgtEl>
                                        <p:attrNameLst>
                                          <p:attrName>style.visibility</p:attrName>
                                        </p:attrNameLst>
                                      </p:cBhvr>
                                      <p:to>
                                        <p:strVal val="visible"/>
                                      </p:to>
                                    </p:set>
                                    <p:anim calcmode="lin" valueType="num">
                                      <p:cBhvr additive="base">
                                        <p:cTn id="13" dur="500" fill="hold"/>
                                        <p:tgtEl>
                                          <p:spTgt spid="478213"/>
                                        </p:tgtEl>
                                        <p:attrNameLst>
                                          <p:attrName>ppt_x</p:attrName>
                                        </p:attrNameLst>
                                      </p:cBhvr>
                                      <p:tavLst>
                                        <p:tav tm="0">
                                          <p:val>
                                            <p:strVal val="#ppt_x"/>
                                          </p:val>
                                        </p:tav>
                                        <p:tav tm="100000">
                                          <p:val>
                                            <p:strVal val="#ppt_x"/>
                                          </p:val>
                                        </p:tav>
                                      </p:tavLst>
                                    </p:anim>
                                    <p:anim calcmode="lin" valueType="num">
                                      <p:cBhvr additive="base">
                                        <p:cTn id="14" dur="500" fill="hold"/>
                                        <p:tgtEl>
                                          <p:spTgt spid="4782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2" grpId="0" animBg="1"/>
      <p:bldP spid="4782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altLang="zh-CN" dirty="0">
                <a:ea typeface="宋体" pitchFamily="2" charset="-122"/>
              </a:rPr>
              <a:t>Problems with PRAM</a:t>
            </a:r>
          </a:p>
        </p:txBody>
      </p:sp>
      <p:sp>
        <p:nvSpPr>
          <p:cNvPr id="614403" name="Rectangle 3"/>
          <p:cNvSpPr>
            <a:spLocks noGrp="1" noChangeArrowheads="1"/>
          </p:cNvSpPr>
          <p:nvPr>
            <p:ph idx="1"/>
          </p:nvPr>
        </p:nvSpPr>
        <p:spPr/>
        <p:txBody>
          <a:bodyPr>
            <a:normAutofit/>
          </a:bodyPr>
          <a:lstStyle/>
          <a:p>
            <a:pPr>
              <a:lnSpc>
                <a:spcPct val="100000"/>
              </a:lnSpc>
            </a:pPr>
            <a:r>
              <a:rPr lang="zh-CN" altLang="en-US" dirty="0"/>
              <a:t>对现实并行系统的一种简化描述</a:t>
            </a:r>
            <a:endParaRPr lang="en-US" altLang="zh-CN" dirty="0"/>
          </a:p>
          <a:p>
            <a:pPr lvl="1">
              <a:lnSpc>
                <a:spcPct val="100000"/>
              </a:lnSpc>
            </a:pPr>
            <a:r>
              <a:rPr lang="zh-CN" altLang="en-US" dirty="0"/>
              <a:t>未考虑多种开销</a:t>
            </a:r>
            <a:endParaRPr lang="en-US" altLang="zh-CN" dirty="0"/>
          </a:p>
          <a:p>
            <a:pPr lvl="2">
              <a:lnSpc>
                <a:spcPct val="100000"/>
              </a:lnSpc>
            </a:pPr>
            <a:r>
              <a:rPr lang="zh-CN" altLang="en-US" dirty="0"/>
              <a:t>延迟，带宽，远程内存访问，内存访问冲突，同步开销</a:t>
            </a:r>
            <a:r>
              <a:rPr lang="en-US" altLang="zh-CN" dirty="0"/>
              <a:t>, </a:t>
            </a:r>
            <a:r>
              <a:rPr lang="en-US" altLang="zh-CN" dirty="0" err="1"/>
              <a:t>etc</a:t>
            </a:r>
            <a:endParaRPr lang="en-US" altLang="zh-CN" dirty="0"/>
          </a:p>
          <a:p>
            <a:pPr>
              <a:lnSpc>
                <a:spcPct val="100000"/>
              </a:lnSpc>
            </a:pPr>
            <a:r>
              <a:rPr lang="zh-CN" altLang="en-US" dirty="0"/>
              <a:t>在</a:t>
            </a:r>
            <a:r>
              <a:rPr lang="en-US" altLang="zh-CN" dirty="0"/>
              <a:t>PRAM</a:t>
            </a:r>
            <a:r>
              <a:rPr lang="zh-CN" altLang="en-US" dirty="0"/>
              <a:t>上理论性能好的算法，实际性能可能差</a:t>
            </a:r>
            <a:endParaRPr lang="en-US" altLang="zh-CN" dirty="0"/>
          </a:p>
        </p:txBody>
      </p:sp>
      <p:sp>
        <p:nvSpPr>
          <p:cNvPr id="2" name="灯片编号占位符 1">
            <a:extLst>
              <a:ext uri="{FF2B5EF4-FFF2-40B4-BE49-F238E27FC236}">
                <a16:creationId xmlns:a16="http://schemas.microsoft.com/office/drawing/2014/main" id="{A565D3FB-E5F0-461B-AA09-343F36CBA50D}"/>
              </a:ext>
            </a:extLst>
          </p:cNvPr>
          <p:cNvSpPr>
            <a:spLocks noGrp="1"/>
          </p:cNvSpPr>
          <p:nvPr>
            <p:ph type="sldNum" sz="quarter" idx="12"/>
          </p:nvPr>
        </p:nvSpPr>
        <p:spPr/>
        <p:txBody>
          <a:bodyPr/>
          <a:lstStyle/>
          <a:p>
            <a:fld id="{25EC4AC6-63A8-45AD-A1FA-EB82E5CD8F05}" type="slidenum">
              <a:rPr lang="zh-CN" altLang="en-US" smtClean="0"/>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r>
              <a:rPr lang="en-US" altLang="zh-CN" dirty="0">
                <a:ea typeface="宋体" pitchFamily="2" charset="-122"/>
              </a:rPr>
              <a:t>Network Models</a:t>
            </a:r>
          </a:p>
        </p:txBody>
      </p:sp>
      <p:sp>
        <p:nvSpPr>
          <p:cNvPr id="624643" name="Rectangle 3"/>
          <p:cNvSpPr>
            <a:spLocks noGrp="1" noChangeArrowheads="1"/>
          </p:cNvSpPr>
          <p:nvPr>
            <p:ph idx="1"/>
          </p:nvPr>
        </p:nvSpPr>
        <p:spPr/>
        <p:txBody>
          <a:bodyPr>
            <a:normAutofit/>
          </a:bodyPr>
          <a:lstStyle/>
          <a:p>
            <a:r>
              <a:rPr lang="zh-CN" altLang="en-US" dirty="0"/>
              <a:t>关注通信网络拓扑的影响</a:t>
            </a:r>
            <a:endParaRPr lang="en-US" altLang="zh-CN" dirty="0"/>
          </a:p>
          <a:p>
            <a:pPr lvl="1"/>
            <a:r>
              <a:rPr lang="zh-CN" altLang="en-US" dirty="0"/>
              <a:t>早期并行计算关注点</a:t>
            </a:r>
            <a:endParaRPr lang="en-US" altLang="zh-CN" dirty="0"/>
          </a:p>
          <a:p>
            <a:r>
              <a:rPr lang="zh-CN" altLang="en-US" dirty="0"/>
              <a:t>分布式内存模型：远程内存访问的代价与拓扑和访问模式相关</a:t>
            </a:r>
            <a:endParaRPr lang="en-US" altLang="zh-CN" dirty="0"/>
          </a:p>
          <a:p>
            <a:r>
              <a:rPr lang="zh-CN" altLang="en-US" dirty="0"/>
              <a:t>提供有效的</a:t>
            </a:r>
            <a:r>
              <a:rPr lang="en-US" altLang="zh-CN" dirty="0"/>
              <a:t> </a:t>
            </a:r>
          </a:p>
          <a:p>
            <a:pPr lvl="1"/>
            <a:r>
              <a:rPr lang="zh-CN" altLang="en-US" dirty="0"/>
              <a:t>数据映射</a:t>
            </a:r>
            <a:endParaRPr lang="en-US" altLang="zh-CN" dirty="0"/>
          </a:p>
          <a:p>
            <a:pPr lvl="1"/>
            <a:r>
              <a:rPr lang="zh-CN" altLang="en-US" dirty="0"/>
              <a:t>通信路由</a:t>
            </a:r>
            <a:endParaRPr lang="en-US" altLang="zh-CN" dirty="0"/>
          </a:p>
        </p:txBody>
      </p:sp>
      <p:sp>
        <p:nvSpPr>
          <p:cNvPr id="2" name="灯片编号占位符 1">
            <a:extLst>
              <a:ext uri="{FF2B5EF4-FFF2-40B4-BE49-F238E27FC236}">
                <a16:creationId xmlns:a16="http://schemas.microsoft.com/office/drawing/2014/main" id="{5CD74940-78BE-4297-8B4D-BEDD9B8F60F4}"/>
              </a:ext>
            </a:extLst>
          </p:cNvPr>
          <p:cNvSpPr>
            <a:spLocks noGrp="1"/>
          </p:cNvSpPr>
          <p:nvPr>
            <p:ph type="sldNum" sz="quarter" idx="12"/>
          </p:nvPr>
        </p:nvSpPr>
        <p:spPr/>
        <p:txBody>
          <a:bodyPr/>
          <a:lstStyle/>
          <a:p>
            <a:fld id="{25EC4AC6-63A8-45AD-A1FA-EB82E5CD8F05}"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p:txBody>
          <a:bodyPr/>
          <a:lstStyle/>
          <a:p>
            <a:r>
              <a:rPr lang="en-US" altLang="zh-CN" dirty="0" err="1">
                <a:ea typeface="宋体" pitchFamily="2" charset="-122"/>
              </a:rPr>
              <a:t>LogP</a:t>
            </a:r>
            <a:endParaRPr lang="en-US" altLang="zh-CN" dirty="0">
              <a:ea typeface="宋体" pitchFamily="2" charset="-122"/>
            </a:endParaRPr>
          </a:p>
        </p:txBody>
      </p:sp>
      <p:sp>
        <p:nvSpPr>
          <p:cNvPr id="626691" name="Rectangle 3"/>
          <p:cNvSpPr>
            <a:spLocks noGrp="1" noChangeArrowheads="1"/>
          </p:cNvSpPr>
          <p:nvPr>
            <p:ph idx="1"/>
          </p:nvPr>
        </p:nvSpPr>
        <p:spPr>
          <a:xfrm>
            <a:off x="845127" y="1828800"/>
            <a:ext cx="6470073" cy="4351337"/>
          </a:xfrm>
        </p:spPr>
        <p:txBody>
          <a:bodyPr>
            <a:normAutofit lnSpcReduction="10000"/>
          </a:bodyPr>
          <a:lstStyle/>
          <a:p>
            <a:r>
              <a:rPr lang="zh-CN" altLang="en-US" sz="3200" dirty="0"/>
              <a:t>受并行计算机设计的影响</a:t>
            </a:r>
            <a:endParaRPr lang="en-US" altLang="zh-CN" sz="3200" dirty="0"/>
          </a:p>
          <a:p>
            <a:r>
              <a:rPr lang="zh-CN" altLang="en-US" sz="3200" dirty="0"/>
              <a:t>分布式内存多处理器模型</a:t>
            </a:r>
            <a:endParaRPr lang="en-US" altLang="zh-CN" sz="3200" dirty="0"/>
          </a:p>
          <a:p>
            <a:r>
              <a:rPr lang="zh-CN" altLang="en-US" sz="3200" dirty="0"/>
              <a:t>处理器通信通过点对点的消息通信实现</a:t>
            </a:r>
            <a:endParaRPr lang="en-US" altLang="zh-CN" sz="3200" dirty="0"/>
          </a:p>
          <a:p>
            <a:r>
              <a:rPr lang="zh-CN" altLang="en-US" sz="3200" dirty="0"/>
              <a:t>目标是分析并行计算机的性能瓶颈</a:t>
            </a:r>
            <a:endParaRPr lang="en-US" altLang="zh-CN" sz="3200" dirty="0"/>
          </a:p>
          <a:p>
            <a:r>
              <a:rPr lang="zh-CN" altLang="en-US" sz="3200" dirty="0"/>
              <a:t>确定通信网络的性能特点</a:t>
            </a:r>
            <a:r>
              <a:rPr lang="en-US" altLang="zh-CN" sz="3200" dirty="0"/>
              <a:t> </a:t>
            </a:r>
          </a:p>
          <a:p>
            <a:pPr lvl="1"/>
            <a:r>
              <a:rPr lang="zh-CN" altLang="en-US" sz="2800" dirty="0"/>
              <a:t>为数据放置提供帮助</a:t>
            </a:r>
            <a:endParaRPr lang="en-US" altLang="zh-CN" sz="2800" dirty="0"/>
          </a:p>
          <a:p>
            <a:pPr lvl="1"/>
            <a:r>
              <a:rPr lang="zh-CN" altLang="en-US" sz="2800" dirty="0"/>
              <a:t>显示了平衡通信的重要性</a:t>
            </a:r>
            <a:endParaRPr lang="en-US" altLang="zh-CN" sz="32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6357" y="1977012"/>
            <a:ext cx="4507524" cy="38141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灯片编号占位符 1">
            <a:extLst>
              <a:ext uri="{FF2B5EF4-FFF2-40B4-BE49-F238E27FC236}">
                <a16:creationId xmlns:a16="http://schemas.microsoft.com/office/drawing/2014/main" id="{3E5513BE-0274-4E97-9AE6-4334FC3264FC}"/>
              </a:ext>
            </a:extLst>
          </p:cNvPr>
          <p:cNvSpPr>
            <a:spLocks noGrp="1"/>
          </p:cNvSpPr>
          <p:nvPr>
            <p:ph type="sldNum" sz="quarter" idx="12"/>
          </p:nvPr>
        </p:nvSpPr>
        <p:spPr/>
        <p:txBody>
          <a:bodyPr/>
          <a:lstStyle/>
          <a:p>
            <a:fld id="{25EC4AC6-63A8-45AD-A1FA-EB82E5CD8F05}" type="slidenum">
              <a:rPr lang="zh-CN" altLang="en-US" smtClean="0"/>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lstStyle/>
          <a:p>
            <a:r>
              <a:rPr lang="en-US" altLang="zh-CN" dirty="0" err="1">
                <a:ea typeface="宋体" pitchFamily="2" charset="-122"/>
              </a:rPr>
              <a:t>LogP</a:t>
            </a:r>
            <a:r>
              <a:rPr lang="zh-CN" altLang="en-US" dirty="0">
                <a:ea typeface="宋体" pitchFamily="2" charset="-122"/>
              </a:rPr>
              <a:t>模型参数</a:t>
            </a:r>
            <a:endParaRPr lang="en-US" altLang="zh-CN" dirty="0">
              <a:ea typeface="宋体" pitchFamily="2" charset="-122"/>
            </a:endParaRPr>
          </a:p>
        </p:txBody>
      </p:sp>
      <p:sp>
        <p:nvSpPr>
          <p:cNvPr id="631811" name="Rectangle 3"/>
          <p:cNvSpPr>
            <a:spLocks noGrp="1" noChangeArrowheads="1"/>
          </p:cNvSpPr>
          <p:nvPr>
            <p:ph idx="1"/>
          </p:nvPr>
        </p:nvSpPr>
        <p:spPr>
          <a:xfrm>
            <a:off x="834304" y="1430611"/>
            <a:ext cx="10515600" cy="2751225"/>
          </a:xfrm>
        </p:spPr>
        <p:txBody>
          <a:bodyPr>
            <a:noAutofit/>
          </a:bodyPr>
          <a:lstStyle/>
          <a:p>
            <a:pPr>
              <a:lnSpc>
                <a:spcPct val="90000"/>
              </a:lnSpc>
            </a:pPr>
            <a:r>
              <a:rPr lang="zh-CN" altLang="en-US" dirty="0"/>
              <a:t>延迟</a:t>
            </a:r>
            <a:r>
              <a:rPr lang="en-US" altLang="zh-CN" dirty="0"/>
              <a:t>Latency (L)</a:t>
            </a:r>
            <a:r>
              <a:rPr lang="zh-CN" altLang="en-US" dirty="0"/>
              <a:t>：</a:t>
            </a:r>
            <a:r>
              <a:rPr lang="zh-CN" altLang="en-US" sz="2400" dirty="0"/>
              <a:t>从源到目的端发送消息的延迟</a:t>
            </a:r>
            <a:endParaRPr lang="en-US" altLang="zh-CN" sz="2000" dirty="0"/>
          </a:p>
          <a:p>
            <a:pPr>
              <a:lnSpc>
                <a:spcPct val="90000"/>
              </a:lnSpc>
            </a:pPr>
            <a:r>
              <a:rPr lang="zh-CN" altLang="en-US" dirty="0"/>
              <a:t>通信开销</a:t>
            </a:r>
            <a:r>
              <a:rPr lang="en-US" altLang="zh-CN" dirty="0"/>
              <a:t>Communication Overhead (o)</a:t>
            </a:r>
          </a:p>
          <a:p>
            <a:pPr lvl="1">
              <a:lnSpc>
                <a:spcPct val="90000"/>
              </a:lnSpc>
            </a:pPr>
            <a:r>
              <a:rPr lang="zh-CN" altLang="en-US" dirty="0"/>
              <a:t>处理器在发送或接收一条消息时的时间开销</a:t>
            </a:r>
            <a:endParaRPr lang="en-US" altLang="zh-CN" sz="2000" dirty="0"/>
          </a:p>
          <a:p>
            <a:pPr>
              <a:lnSpc>
                <a:spcPct val="90000"/>
              </a:lnSpc>
            </a:pPr>
            <a:r>
              <a:rPr lang="zh-CN" altLang="en-US" dirty="0"/>
              <a:t>有限的通信带宽</a:t>
            </a:r>
            <a:r>
              <a:rPr lang="en-US" altLang="zh-CN" dirty="0"/>
              <a:t>Communication bandwidth (g)</a:t>
            </a:r>
          </a:p>
          <a:p>
            <a:pPr lvl="1">
              <a:lnSpc>
                <a:spcPct val="90000"/>
              </a:lnSpc>
            </a:pPr>
            <a:r>
              <a:rPr lang="zh-CN" altLang="en-US" dirty="0"/>
              <a:t>两消息之间的最小时间间隔（</a:t>
            </a:r>
            <a:r>
              <a:rPr lang="en-US" altLang="zh-CN" dirty="0"/>
              <a:t>gap</a:t>
            </a:r>
            <a:r>
              <a:rPr lang="zh-CN" altLang="en-US" dirty="0"/>
              <a:t>）</a:t>
            </a:r>
            <a:endParaRPr lang="en-US" altLang="zh-CN" dirty="0"/>
          </a:p>
          <a:p>
            <a:pPr>
              <a:lnSpc>
                <a:spcPct val="90000"/>
              </a:lnSpc>
            </a:pPr>
            <a:r>
              <a:rPr lang="zh-CN" altLang="en-US" dirty="0"/>
              <a:t>处理器数量</a:t>
            </a:r>
            <a:r>
              <a:rPr lang="en-US" altLang="zh-CN" dirty="0"/>
              <a:t>Processor count (P)</a:t>
            </a:r>
            <a:endParaRPr lang="en-US" altLang="zh-CN" sz="2400" dirty="0"/>
          </a:p>
        </p:txBody>
      </p:sp>
      <p:grpSp>
        <p:nvGrpSpPr>
          <p:cNvPr id="2" name="组合 1"/>
          <p:cNvGrpSpPr/>
          <p:nvPr/>
        </p:nvGrpSpPr>
        <p:grpSpPr>
          <a:xfrm>
            <a:off x="3425333" y="4076700"/>
            <a:ext cx="8394411" cy="2654387"/>
            <a:chOff x="928688" y="1254125"/>
            <a:chExt cx="8394411" cy="2654387"/>
          </a:xfrm>
        </p:grpSpPr>
        <p:sp>
          <p:nvSpPr>
            <p:cNvPr id="5" name="Rectangle 3" descr="25%"/>
            <p:cNvSpPr>
              <a:spLocks noChangeArrowheads="1"/>
            </p:cNvSpPr>
            <p:nvPr/>
          </p:nvSpPr>
          <p:spPr bwMode="auto">
            <a:xfrm>
              <a:off x="2311400" y="2641600"/>
              <a:ext cx="3733800" cy="1219200"/>
            </a:xfrm>
            <a:prstGeom prst="rect">
              <a:avLst/>
            </a:prstGeom>
            <a:pattFill prst="pct25">
              <a:fgClr>
                <a:srgbClr val="919191"/>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6" name="Rectangle 4"/>
            <p:cNvSpPr>
              <a:spLocks noChangeArrowheads="1"/>
            </p:cNvSpPr>
            <p:nvPr/>
          </p:nvSpPr>
          <p:spPr bwMode="auto">
            <a:xfrm>
              <a:off x="2759075" y="3463925"/>
              <a:ext cx="254031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dirty="0">
                  <a:solidFill>
                    <a:srgbClr val="000000"/>
                  </a:solidFill>
                  <a:latin typeface="Calibri" panose="020F0502020204030204" pitchFamily="34" charset="0"/>
                </a:rPr>
                <a:t>Interconnection Network</a:t>
              </a:r>
            </a:p>
          </p:txBody>
        </p:sp>
        <p:sp>
          <p:nvSpPr>
            <p:cNvPr id="7" name="Rectangle 5"/>
            <p:cNvSpPr>
              <a:spLocks noChangeArrowheads="1"/>
            </p:cNvSpPr>
            <p:nvPr/>
          </p:nvSpPr>
          <p:spPr bwMode="auto">
            <a:xfrm>
              <a:off x="5797550" y="1797050"/>
              <a:ext cx="368300" cy="330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8" name="Rectangle 6"/>
            <p:cNvSpPr>
              <a:spLocks noChangeArrowheads="1"/>
            </p:cNvSpPr>
            <p:nvPr/>
          </p:nvSpPr>
          <p:spPr bwMode="auto">
            <a:xfrm>
              <a:off x="5805488" y="1785938"/>
              <a:ext cx="383118"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000000"/>
                  </a:solidFill>
                  <a:latin typeface="Calibri" panose="020F0502020204030204" pitchFamily="34" charset="0"/>
                </a:rPr>
                <a:t>M</a:t>
              </a:r>
            </a:p>
          </p:txBody>
        </p:sp>
        <p:sp>
          <p:nvSpPr>
            <p:cNvPr id="9" name="Rectangle 7"/>
            <p:cNvSpPr>
              <a:spLocks noChangeArrowheads="1"/>
            </p:cNvSpPr>
            <p:nvPr/>
          </p:nvSpPr>
          <p:spPr bwMode="auto">
            <a:xfrm>
              <a:off x="5416550" y="1797050"/>
              <a:ext cx="330200" cy="330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10" name="Rectangle 8"/>
            <p:cNvSpPr>
              <a:spLocks noChangeArrowheads="1"/>
            </p:cNvSpPr>
            <p:nvPr/>
          </p:nvSpPr>
          <p:spPr bwMode="auto">
            <a:xfrm>
              <a:off x="5424488" y="1785938"/>
              <a:ext cx="30457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000000"/>
                  </a:solidFill>
                  <a:latin typeface="Calibri" panose="020F0502020204030204" pitchFamily="34" charset="0"/>
                </a:rPr>
                <a:t>P</a:t>
              </a:r>
            </a:p>
          </p:txBody>
        </p:sp>
        <p:sp>
          <p:nvSpPr>
            <p:cNvPr id="11" name="Rectangle 9"/>
            <p:cNvSpPr>
              <a:spLocks noChangeArrowheads="1"/>
            </p:cNvSpPr>
            <p:nvPr/>
          </p:nvSpPr>
          <p:spPr bwMode="auto">
            <a:xfrm>
              <a:off x="3663950" y="1797050"/>
              <a:ext cx="368300" cy="330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12" name="Rectangle 10"/>
            <p:cNvSpPr>
              <a:spLocks noChangeArrowheads="1"/>
            </p:cNvSpPr>
            <p:nvPr/>
          </p:nvSpPr>
          <p:spPr bwMode="auto">
            <a:xfrm>
              <a:off x="3671888" y="1787525"/>
              <a:ext cx="383118"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000000"/>
                  </a:solidFill>
                  <a:latin typeface="Calibri" panose="020F0502020204030204" pitchFamily="34" charset="0"/>
                </a:rPr>
                <a:t>M</a:t>
              </a:r>
            </a:p>
          </p:txBody>
        </p:sp>
        <p:sp>
          <p:nvSpPr>
            <p:cNvPr id="13" name="Rectangle 11"/>
            <p:cNvSpPr>
              <a:spLocks noChangeArrowheads="1"/>
            </p:cNvSpPr>
            <p:nvPr/>
          </p:nvSpPr>
          <p:spPr bwMode="auto">
            <a:xfrm>
              <a:off x="3282950" y="1797050"/>
              <a:ext cx="330200" cy="330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14" name="Rectangle 12"/>
            <p:cNvSpPr>
              <a:spLocks noChangeArrowheads="1"/>
            </p:cNvSpPr>
            <p:nvPr/>
          </p:nvSpPr>
          <p:spPr bwMode="auto">
            <a:xfrm>
              <a:off x="3290888" y="1787525"/>
              <a:ext cx="30457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000000"/>
                  </a:solidFill>
                  <a:latin typeface="Calibri" panose="020F0502020204030204" pitchFamily="34" charset="0"/>
                </a:rPr>
                <a:t>P</a:t>
              </a:r>
            </a:p>
          </p:txBody>
        </p:sp>
        <p:sp>
          <p:nvSpPr>
            <p:cNvPr id="15" name="Rectangle 13"/>
            <p:cNvSpPr>
              <a:spLocks noChangeArrowheads="1"/>
            </p:cNvSpPr>
            <p:nvPr/>
          </p:nvSpPr>
          <p:spPr bwMode="auto">
            <a:xfrm>
              <a:off x="2749550" y="1797050"/>
              <a:ext cx="368300" cy="330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16" name="Rectangle 14"/>
            <p:cNvSpPr>
              <a:spLocks noChangeArrowheads="1"/>
            </p:cNvSpPr>
            <p:nvPr/>
          </p:nvSpPr>
          <p:spPr bwMode="auto">
            <a:xfrm>
              <a:off x="2757488" y="1787525"/>
              <a:ext cx="383118"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000000"/>
                  </a:solidFill>
                  <a:latin typeface="Calibri" panose="020F0502020204030204" pitchFamily="34" charset="0"/>
                </a:rPr>
                <a:t>M</a:t>
              </a:r>
            </a:p>
          </p:txBody>
        </p:sp>
        <p:sp>
          <p:nvSpPr>
            <p:cNvPr id="17" name="Rectangle 15"/>
            <p:cNvSpPr>
              <a:spLocks noChangeArrowheads="1"/>
            </p:cNvSpPr>
            <p:nvPr/>
          </p:nvSpPr>
          <p:spPr bwMode="auto">
            <a:xfrm>
              <a:off x="2368550" y="1797050"/>
              <a:ext cx="330200" cy="330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18" name="Rectangle 16"/>
            <p:cNvSpPr>
              <a:spLocks noChangeArrowheads="1"/>
            </p:cNvSpPr>
            <p:nvPr/>
          </p:nvSpPr>
          <p:spPr bwMode="auto">
            <a:xfrm>
              <a:off x="2376488" y="1787525"/>
              <a:ext cx="30457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000000"/>
                  </a:solidFill>
                  <a:latin typeface="Calibri" panose="020F0502020204030204" pitchFamily="34" charset="0"/>
                </a:rPr>
                <a:t>P</a:t>
              </a:r>
            </a:p>
          </p:txBody>
        </p:sp>
        <p:sp>
          <p:nvSpPr>
            <p:cNvPr id="19" name="Rectangle 17"/>
            <p:cNvSpPr>
              <a:spLocks noChangeArrowheads="1"/>
            </p:cNvSpPr>
            <p:nvPr/>
          </p:nvSpPr>
          <p:spPr bwMode="auto">
            <a:xfrm>
              <a:off x="4662488" y="2014538"/>
              <a:ext cx="55624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000000"/>
                  </a:solidFill>
                  <a:latin typeface="Calibri" panose="020F0502020204030204" pitchFamily="34" charset="0"/>
                </a:rPr>
                <a:t>° ° °</a:t>
              </a:r>
            </a:p>
          </p:txBody>
        </p:sp>
        <p:sp>
          <p:nvSpPr>
            <p:cNvPr id="20" name="Line 18"/>
            <p:cNvSpPr>
              <a:spLocks noChangeShapeType="1"/>
            </p:cNvSpPr>
            <p:nvPr/>
          </p:nvSpPr>
          <p:spPr bwMode="auto">
            <a:xfrm>
              <a:off x="2698750" y="2108200"/>
              <a:ext cx="0" cy="5334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9"/>
            <p:cNvSpPr>
              <a:spLocks noChangeShapeType="1"/>
            </p:cNvSpPr>
            <p:nvPr/>
          </p:nvSpPr>
          <p:spPr bwMode="auto">
            <a:xfrm>
              <a:off x="3689350" y="2108200"/>
              <a:ext cx="0" cy="5334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0"/>
            <p:cNvSpPr>
              <a:spLocks noChangeShapeType="1"/>
            </p:cNvSpPr>
            <p:nvPr/>
          </p:nvSpPr>
          <p:spPr bwMode="auto">
            <a:xfrm>
              <a:off x="5822950" y="2108200"/>
              <a:ext cx="0" cy="5334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Rectangle 21"/>
            <p:cNvSpPr>
              <a:spLocks noChangeArrowheads="1"/>
            </p:cNvSpPr>
            <p:nvPr/>
          </p:nvSpPr>
          <p:spPr bwMode="auto">
            <a:xfrm>
              <a:off x="3443288" y="1254125"/>
              <a:ext cx="165782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FC0128"/>
                  </a:solidFill>
                  <a:latin typeface="Calibri" panose="020F0502020204030204" pitchFamily="34" charset="0"/>
                </a:rPr>
                <a:t>P  ( processors )</a:t>
              </a:r>
            </a:p>
          </p:txBody>
        </p:sp>
        <p:sp>
          <p:nvSpPr>
            <p:cNvPr id="24" name="Line 22"/>
            <p:cNvSpPr>
              <a:spLocks noChangeShapeType="1"/>
            </p:cNvSpPr>
            <p:nvPr/>
          </p:nvSpPr>
          <p:spPr bwMode="auto">
            <a:xfrm flipH="1">
              <a:off x="2311400" y="1428750"/>
              <a:ext cx="10668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Arc 23"/>
            <p:cNvSpPr>
              <a:spLocks/>
            </p:cNvSpPr>
            <p:nvPr/>
          </p:nvSpPr>
          <p:spPr bwMode="auto">
            <a:xfrm>
              <a:off x="2317750" y="1366838"/>
              <a:ext cx="184150" cy="100012"/>
            </a:xfrm>
            <a:custGeom>
              <a:avLst/>
              <a:gdLst>
                <a:gd name="T0" fmla="*/ 12861061 w 21600"/>
                <a:gd name="T1" fmla="*/ 0 h 11793"/>
                <a:gd name="T2" fmla="*/ 12891437 w 21600"/>
                <a:gd name="T3" fmla="*/ 7192960 h 11793"/>
                <a:gd name="T4" fmla="*/ 0 w 21600"/>
                <a:gd name="T5" fmla="*/ 3649272 h 11793"/>
                <a:gd name="T6" fmla="*/ 0 60000 65536"/>
                <a:gd name="T7" fmla="*/ 0 60000 65536"/>
                <a:gd name="T8" fmla="*/ 0 60000 65536"/>
                <a:gd name="T9" fmla="*/ 0 w 21600"/>
                <a:gd name="T10" fmla="*/ 0 h 11793"/>
                <a:gd name="T11" fmla="*/ 21600 w 21600"/>
                <a:gd name="T12" fmla="*/ 11793 h 11793"/>
              </a:gdLst>
              <a:ahLst/>
              <a:cxnLst>
                <a:cxn ang="T6">
                  <a:pos x="T0" y="T1"/>
                </a:cxn>
                <a:cxn ang="T7">
                  <a:pos x="T2" y="T3"/>
                </a:cxn>
                <a:cxn ang="T8">
                  <a:pos x="T4" y="T5"/>
                </a:cxn>
              </a:cxnLst>
              <a:rect l="T9" t="T10" r="T11" b="T12"/>
              <a:pathLst>
                <a:path w="21600" h="11793" fill="none" extrusionOk="0">
                  <a:moveTo>
                    <a:pt x="20754" y="0"/>
                  </a:moveTo>
                  <a:cubicBezTo>
                    <a:pt x="21315" y="1944"/>
                    <a:pt x="21600" y="3958"/>
                    <a:pt x="21600" y="5983"/>
                  </a:cubicBezTo>
                  <a:cubicBezTo>
                    <a:pt x="21600" y="7946"/>
                    <a:pt x="21332" y="9901"/>
                    <a:pt x="20803" y="11792"/>
                  </a:cubicBezTo>
                </a:path>
                <a:path w="21600" h="11793" stroke="0" extrusionOk="0">
                  <a:moveTo>
                    <a:pt x="20754" y="0"/>
                  </a:moveTo>
                  <a:cubicBezTo>
                    <a:pt x="21315" y="1944"/>
                    <a:pt x="21600" y="3958"/>
                    <a:pt x="21600" y="5983"/>
                  </a:cubicBezTo>
                  <a:cubicBezTo>
                    <a:pt x="21600" y="7946"/>
                    <a:pt x="21332" y="9901"/>
                    <a:pt x="20803" y="11792"/>
                  </a:cubicBezTo>
                  <a:lnTo>
                    <a:pt x="0" y="5983"/>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26" name="Line 24"/>
            <p:cNvSpPr>
              <a:spLocks noChangeShapeType="1"/>
            </p:cNvSpPr>
            <p:nvPr/>
          </p:nvSpPr>
          <p:spPr bwMode="auto">
            <a:xfrm>
              <a:off x="5359400" y="1428750"/>
              <a:ext cx="9906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Arc 25"/>
            <p:cNvSpPr>
              <a:spLocks/>
            </p:cNvSpPr>
            <p:nvPr/>
          </p:nvSpPr>
          <p:spPr bwMode="auto">
            <a:xfrm>
              <a:off x="6161088" y="1366838"/>
              <a:ext cx="184150" cy="100012"/>
            </a:xfrm>
            <a:custGeom>
              <a:avLst/>
              <a:gdLst>
                <a:gd name="T0" fmla="*/ 485158 w 21600"/>
                <a:gd name="T1" fmla="*/ 7312762 h 11696"/>
                <a:gd name="T2" fmla="*/ 514963 w 21600"/>
                <a:gd name="T3" fmla="*/ 0 h 11696"/>
                <a:gd name="T4" fmla="*/ 13384669 w 21600"/>
                <a:gd name="T5" fmla="*/ 3710124 h 11696"/>
                <a:gd name="T6" fmla="*/ 0 60000 65536"/>
                <a:gd name="T7" fmla="*/ 0 60000 65536"/>
                <a:gd name="T8" fmla="*/ 0 60000 65536"/>
                <a:gd name="T9" fmla="*/ 0 w 21600"/>
                <a:gd name="T10" fmla="*/ 0 h 11696"/>
                <a:gd name="T11" fmla="*/ 21600 w 21600"/>
                <a:gd name="T12" fmla="*/ 11696 h 11696"/>
              </a:gdLst>
              <a:ahLst/>
              <a:cxnLst>
                <a:cxn ang="T6">
                  <a:pos x="T0" y="T1"/>
                </a:cxn>
                <a:cxn ang="T7">
                  <a:pos x="T2" y="T3"/>
                </a:cxn>
                <a:cxn ang="T8">
                  <a:pos x="T4" y="T5"/>
                </a:cxn>
              </a:cxnLst>
              <a:rect l="T9" t="T10" r="T11" b="T12"/>
              <a:pathLst>
                <a:path w="21600" h="11696" fill="none" extrusionOk="0">
                  <a:moveTo>
                    <a:pt x="782" y="11696"/>
                  </a:moveTo>
                  <a:cubicBezTo>
                    <a:pt x="263" y="9819"/>
                    <a:pt x="0" y="7881"/>
                    <a:pt x="0" y="5934"/>
                  </a:cubicBezTo>
                  <a:cubicBezTo>
                    <a:pt x="-1" y="3927"/>
                    <a:pt x="279" y="1929"/>
                    <a:pt x="831" y="0"/>
                  </a:cubicBezTo>
                </a:path>
                <a:path w="21600" h="11696" stroke="0" extrusionOk="0">
                  <a:moveTo>
                    <a:pt x="782" y="11696"/>
                  </a:moveTo>
                  <a:cubicBezTo>
                    <a:pt x="263" y="9819"/>
                    <a:pt x="0" y="7881"/>
                    <a:pt x="0" y="5934"/>
                  </a:cubicBezTo>
                  <a:cubicBezTo>
                    <a:pt x="-1" y="3927"/>
                    <a:pt x="279" y="1929"/>
                    <a:pt x="831" y="0"/>
                  </a:cubicBezTo>
                  <a:lnTo>
                    <a:pt x="21600" y="5934"/>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28" name="Rectangle 26"/>
            <p:cNvSpPr>
              <a:spLocks noChangeArrowheads="1"/>
            </p:cNvSpPr>
            <p:nvPr/>
          </p:nvSpPr>
          <p:spPr bwMode="auto">
            <a:xfrm>
              <a:off x="6530975" y="3309938"/>
              <a:ext cx="1656544"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FC0128"/>
                  </a:solidFill>
                  <a:latin typeface="Calibri" panose="020F0502020204030204" pitchFamily="34" charset="0"/>
                </a:rPr>
                <a:t>Limited Volume</a:t>
              </a:r>
            </a:p>
          </p:txBody>
        </p:sp>
        <p:sp>
          <p:nvSpPr>
            <p:cNvPr id="29" name="Rectangle 27"/>
            <p:cNvSpPr>
              <a:spLocks noChangeArrowheads="1"/>
            </p:cNvSpPr>
            <p:nvPr/>
          </p:nvSpPr>
          <p:spPr bwMode="auto">
            <a:xfrm>
              <a:off x="6530975" y="3538538"/>
              <a:ext cx="30938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FC0128"/>
                  </a:solidFill>
                  <a:latin typeface="Calibri" panose="020F0502020204030204" pitchFamily="34" charset="0"/>
                </a:rPr>
                <a:t>( </a:t>
              </a:r>
            </a:p>
          </p:txBody>
        </p:sp>
        <p:sp>
          <p:nvSpPr>
            <p:cNvPr id="30" name="Rectangle 28"/>
            <p:cNvSpPr>
              <a:spLocks noChangeArrowheads="1"/>
            </p:cNvSpPr>
            <p:nvPr/>
          </p:nvSpPr>
          <p:spPr bwMode="auto">
            <a:xfrm>
              <a:off x="6669088" y="3538538"/>
              <a:ext cx="59792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i="1">
                  <a:solidFill>
                    <a:srgbClr val="FC0128"/>
                  </a:solidFill>
                  <a:latin typeface="Calibri" panose="020F0502020204030204" pitchFamily="34" charset="0"/>
                </a:rPr>
                <a:t>L/ g </a:t>
              </a:r>
            </a:p>
          </p:txBody>
        </p:sp>
        <p:sp>
          <p:nvSpPr>
            <p:cNvPr id="31" name="Rectangle 29"/>
            <p:cNvSpPr>
              <a:spLocks noChangeArrowheads="1"/>
            </p:cNvSpPr>
            <p:nvPr/>
          </p:nvSpPr>
          <p:spPr bwMode="auto">
            <a:xfrm>
              <a:off x="7283004" y="3538538"/>
              <a:ext cx="204009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dirty="0">
                  <a:solidFill>
                    <a:srgbClr val="FC0128"/>
                  </a:solidFill>
                  <a:latin typeface="Calibri" panose="020F0502020204030204" pitchFamily="34" charset="0"/>
                </a:rPr>
                <a:t> to or from a </a:t>
              </a:r>
              <a:r>
                <a:rPr lang="en-US" altLang="zh-CN" dirty="0" err="1">
                  <a:solidFill>
                    <a:srgbClr val="FC0128"/>
                  </a:solidFill>
                  <a:latin typeface="Calibri" panose="020F0502020204030204" pitchFamily="34" charset="0"/>
                </a:rPr>
                <a:t>proc</a:t>
              </a:r>
              <a:r>
                <a:rPr lang="en-US" altLang="zh-CN" dirty="0">
                  <a:solidFill>
                    <a:srgbClr val="FC0128"/>
                  </a:solidFill>
                  <a:latin typeface="Calibri" panose="020F0502020204030204" pitchFamily="34" charset="0"/>
                </a:rPr>
                <a:t>)</a:t>
              </a:r>
            </a:p>
          </p:txBody>
        </p:sp>
        <p:sp>
          <p:nvSpPr>
            <p:cNvPr id="32" name="Line 30"/>
            <p:cNvSpPr>
              <a:spLocks noChangeShapeType="1"/>
            </p:cNvSpPr>
            <p:nvPr/>
          </p:nvSpPr>
          <p:spPr bwMode="auto">
            <a:xfrm>
              <a:off x="2463800" y="2184400"/>
              <a:ext cx="152400" cy="762000"/>
            </a:xfrm>
            <a:prstGeom prst="line">
              <a:avLst/>
            </a:prstGeom>
            <a:noFill/>
            <a:ln w="50800">
              <a:solidFill>
                <a:srgbClr val="063DE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Arc 31"/>
            <p:cNvSpPr>
              <a:spLocks/>
            </p:cNvSpPr>
            <p:nvPr/>
          </p:nvSpPr>
          <p:spPr bwMode="auto">
            <a:xfrm>
              <a:off x="2459038" y="2643188"/>
              <a:ext cx="192087" cy="298450"/>
            </a:xfrm>
            <a:custGeom>
              <a:avLst/>
              <a:gdLst>
                <a:gd name="T0" fmla="*/ 0 w 13851"/>
                <a:gd name="T1" fmla="*/ 7750112 h 21600"/>
                <a:gd name="T2" fmla="*/ 36942947 w 13851"/>
                <a:gd name="T3" fmla="*/ 543345 h 21600"/>
                <a:gd name="T4" fmla="*/ 29008048 w 13851"/>
                <a:gd name="T5" fmla="*/ 56977995 h 21600"/>
                <a:gd name="T6" fmla="*/ 0 60000 65536"/>
                <a:gd name="T7" fmla="*/ 0 60000 65536"/>
                <a:gd name="T8" fmla="*/ 0 60000 65536"/>
                <a:gd name="T9" fmla="*/ 0 w 13851"/>
                <a:gd name="T10" fmla="*/ 0 h 21600"/>
                <a:gd name="T11" fmla="*/ 13851 w 13851"/>
                <a:gd name="T12" fmla="*/ 21600 h 21600"/>
              </a:gdLst>
              <a:ahLst/>
              <a:cxnLst>
                <a:cxn ang="T6">
                  <a:pos x="T0" y="T1"/>
                </a:cxn>
                <a:cxn ang="T7">
                  <a:pos x="T2" y="T3"/>
                </a:cxn>
                <a:cxn ang="T8">
                  <a:pos x="T4" y="T5"/>
                </a:cxn>
              </a:cxnLst>
              <a:rect l="T9" t="T10" r="T11" b="T12"/>
              <a:pathLst>
                <a:path w="13851" h="21600" fill="none" extrusionOk="0">
                  <a:moveTo>
                    <a:pt x="-1" y="2937"/>
                  </a:moveTo>
                  <a:cubicBezTo>
                    <a:pt x="3301" y="1013"/>
                    <a:pt x="7054" y="-1"/>
                    <a:pt x="10876" y="0"/>
                  </a:cubicBezTo>
                  <a:cubicBezTo>
                    <a:pt x="11871" y="0"/>
                    <a:pt x="12865" y="68"/>
                    <a:pt x="13851" y="205"/>
                  </a:cubicBezTo>
                </a:path>
                <a:path w="13851" h="21600" stroke="0" extrusionOk="0">
                  <a:moveTo>
                    <a:pt x="-1" y="2937"/>
                  </a:moveTo>
                  <a:cubicBezTo>
                    <a:pt x="3301" y="1013"/>
                    <a:pt x="7054" y="-1"/>
                    <a:pt x="10876" y="0"/>
                  </a:cubicBezTo>
                  <a:cubicBezTo>
                    <a:pt x="11871" y="0"/>
                    <a:pt x="12865" y="68"/>
                    <a:pt x="13851" y="205"/>
                  </a:cubicBezTo>
                  <a:lnTo>
                    <a:pt x="10876" y="21600"/>
                  </a:lnTo>
                  <a:close/>
                </a:path>
              </a:pathLst>
            </a:custGeom>
            <a:solidFill>
              <a:srgbClr val="063DE8"/>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34" name="Line 32"/>
            <p:cNvSpPr>
              <a:spLocks noChangeShapeType="1"/>
            </p:cNvSpPr>
            <p:nvPr/>
          </p:nvSpPr>
          <p:spPr bwMode="auto">
            <a:xfrm flipV="1">
              <a:off x="5359400" y="2108200"/>
              <a:ext cx="304800" cy="838200"/>
            </a:xfrm>
            <a:prstGeom prst="line">
              <a:avLst/>
            </a:prstGeom>
            <a:noFill/>
            <a:ln w="50800">
              <a:solidFill>
                <a:srgbClr val="063DE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Arc 33"/>
            <p:cNvSpPr>
              <a:spLocks/>
            </p:cNvSpPr>
            <p:nvPr/>
          </p:nvSpPr>
          <p:spPr bwMode="auto">
            <a:xfrm>
              <a:off x="5503099" y="2136775"/>
              <a:ext cx="188913" cy="298450"/>
            </a:xfrm>
            <a:custGeom>
              <a:avLst/>
              <a:gdLst>
                <a:gd name="T0" fmla="*/ 34974781 w 13647"/>
                <a:gd name="T1" fmla="*/ 57004372 h 21595"/>
                <a:gd name="T2" fmla="*/ 0 w 13647"/>
                <a:gd name="T3" fmla="*/ 44196580 h 21595"/>
                <a:gd name="T4" fmla="*/ 36200203 w 13647"/>
                <a:gd name="T5" fmla="*/ 0 h 21595"/>
                <a:gd name="T6" fmla="*/ 0 60000 65536"/>
                <a:gd name="T7" fmla="*/ 0 60000 65536"/>
                <a:gd name="T8" fmla="*/ 0 60000 65536"/>
                <a:gd name="T9" fmla="*/ 0 w 13647"/>
                <a:gd name="T10" fmla="*/ 0 h 21595"/>
                <a:gd name="T11" fmla="*/ 13647 w 13647"/>
                <a:gd name="T12" fmla="*/ 21595 h 21595"/>
              </a:gdLst>
              <a:ahLst/>
              <a:cxnLst>
                <a:cxn ang="T6">
                  <a:pos x="T0" y="T1"/>
                </a:cxn>
                <a:cxn ang="T7">
                  <a:pos x="T2" y="T3"/>
                </a:cxn>
                <a:cxn ang="T8">
                  <a:pos x="T4" y="T5"/>
                </a:cxn>
              </a:cxnLst>
              <a:rect l="T9" t="T10" r="T11" b="T12"/>
              <a:pathLst>
                <a:path w="13647" h="21595" fill="none" extrusionOk="0">
                  <a:moveTo>
                    <a:pt x="13184" y="21595"/>
                  </a:moveTo>
                  <a:cubicBezTo>
                    <a:pt x="8372" y="21492"/>
                    <a:pt x="3731" y="19784"/>
                    <a:pt x="0" y="16742"/>
                  </a:cubicBezTo>
                </a:path>
                <a:path w="13647" h="21595" stroke="0" extrusionOk="0">
                  <a:moveTo>
                    <a:pt x="13184" y="21595"/>
                  </a:moveTo>
                  <a:cubicBezTo>
                    <a:pt x="8372" y="21492"/>
                    <a:pt x="3731" y="19784"/>
                    <a:pt x="0" y="16742"/>
                  </a:cubicBezTo>
                  <a:lnTo>
                    <a:pt x="13647" y="0"/>
                  </a:lnTo>
                  <a:close/>
                </a:path>
              </a:pathLst>
            </a:custGeom>
            <a:solidFill>
              <a:srgbClr val="063DE8"/>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36" name="Rectangle 34"/>
            <p:cNvSpPr>
              <a:spLocks noChangeArrowheads="1"/>
            </p:cNvSpPr>
            <p:nvPr/>
          </p:nvSpPr>
          <p:spPr bwMode="auto">
            <a:xfrm>
              <a:off x="928688" y="2244725"/>
              <a:ext cx="138973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FC0128"/>
                  </a:solidFill>
                  <a:latin typeface="Calibri" panose="020F0502020204030204" pitchFamily="34" charset="0"/>
                </a:rPr>
                <a:t>o (overhead)</a:t>
              </a:r>
            </a:p>
          </p:txBody>
        </p:sp>
        <p:sp>
          <p:nvSpPr>
            <p:cNvPr id="37" name="Line 35"/>
            <p:cNvSpPr>
              <a:spLocks noChangeShapeType="1"/>
            </p:cNvSpPr>
            <p:nvPr/>
          </p:nvSpPr>
          <p:spPr bwMode="auto">
            <a:xfrm>
              <a:off x="2616200" y="2946400"/>
              <a:ext cx="2743200" cy="0"/>
            </a:xfrm>
            <a:prstGeom prst="line">
              <a:avLst/>
            </a:prstGeom>
            <a:noFill/>
            <a:ln w="50800">
              <a:solidFill>
                <a:srgbClr val="063DE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Arc 36"/>
            <p:cNvSpPr>
              <a:spLocks/>
            </p:cNvSpPr>
            <p:nvPr/>
          </p:nvSpPr>
          <p:spPr bwMode="auto">
            <a:xfrm>
              <a:off x="5056188" y="2843213"/>
              <a:ext cx="298450" cy="195262"/>
            </a:xfrm>
            <a:custGeom>
              <a:avLst/>
              <a:gdLst>
                <a:gd name="T0" fmla="*/ 3078470 w 21600"/>
                <a:gd name="T1" fmla="*/ 37409667 h 14107"/>
                <a:gd name="T2" fmla="*/ 3170686 w 21600"/>
                <a:gd name="T3" fmla="*/ 0 h 14107"/>
                <a:gd name="T4" fmla="*/ 56977995 w 21600"/>
                <a:gd name="T5" fmla="*/ 18841435 h 14107"/>
                <a:gd name="T6" fmla="*/ 0 60000 65536"/>
                <a:gd name="T7" fmla="*/ 0 60000 65536"/>
                <a:gd name="T8" fmla="*/ 0 60000 65536"/>
                <a:gd name="T9" fmla="*/ 0 w 21600"/>
                <a:gd name="T10" fmla="*/ 0 h 14107"/>
                <a:gd name="T11" fmla="*/ 21600 w 21600"/>
                <a:gd name="T12" fmla="*/ 14107 h 14107"/>
              </a:gdLst>
              <a:ahLst/>
              <a:cxnLst>
                <a:cxn ang="T6">
                  <a:pos x="T0" y="T1"/>
                </a:cxn>
                <a:cxn ang="T7">
                  <a:pos x="T2" y="T3"/>
                </a:cxn>
                <a:cxn ang="T8">
                  <a:pos x="T4" y="T5"/>
                </a:cxn>
              </a:cxnLst>
              <a:rect l="T9" t="T10" r="T11" b="T12"/>
              <a:pathLst>
                <a:path w="21600" h="14107" fill="none" extrusionOk="0">
                  <a:moveTo>
                    <a:pt x="1166" y="14107"/>
                  </a:moveTo>
                  <a:cubicBezTo>
                    <a:pt x="394" y="11853"/>
                    <a:pt x="0" y="9487"/>
                    <a:pt x="0" y="7105"/>
                  </a:cubicBezTo>
                  <a:cubicBezTo>
                    <a:pt x="-1" y="4686"/>
                    <a:pt x="406" y="2284"/>
                    <a:pt x="1201" y="-1"/>
                  </a:cubicBezTo>
                </a:path>
                <a:path w="21600" h="14107" stroke="0" extrusionOk="0">
                  <a:moveTo>
                    <a:pt x="1166" y="14107"/>
                  </a:moveTo>
                  <a:cubicBezTo>
                    <a:pt x="394" y="11853"/>
                    <a:pt x="0" y="9487"/>
                    <a:pt x="0" y="7105"/>
                  </a:cubicBezTo>
                  <a:cubicBezTo>
                    <a:pt x="-1" y="4686"/>
                    <a:pt x="406" y="2284"/>
                    <a:pt x="1201" y="-1"/>
                  </a:cubicBezTo>
                  <a:lnTo>
                    <a:pt x="21600" y="7105"/>
                  </a:lnTo>
                  <a:close/>
                </a:path>
              </a:pathLst>
            </a:custGeom>
            <a:solidFill>
              <a:srgbClr val="063DE8"/>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39" name="Rectangle 37"/>
            <p:cNvSpPr>
              <a:spLocks noChangeArrowheads="1"/>
            </p:cNvSpPr>
            <p:nvPr/>
          </p:nvSpPr>
          <p:spPr bwMode="auto">
            <a:xfrm>
              <a:off x="3367088" y="3006725"/>
              <a:ext cx="115275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FC0128"/>
                  </a:solidFill>
                  <a:latin typeface="Calibri" panose="020F0502020204030204" pitchFamily="34" charset="0"/>
                </a:rPr>
                <a:t>L (latency)</a:t>
              </a:r>
            </a:p>
          </p:txBody>
        </p:sp>
        <p:sp>
          <p:nvSpPr>
            <p:cNvPr id="40" name="Rectangle 38"/>
            <p:cNvSpPr>
              <a:spLocks noChangeArrowheads="1"/>
            </p:cNvSpPr>
            <p:nvPr/>
          </p:nvSpPr>
          <p:spPr bwMode="auto">
            <a:xfrm>
              <a:off x="5195888" y="2319338"/>
              <a:ext cx="30777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solidFill>
                    <a:srgbClr val="FC0128"/>
                  </a:solidFill>
                  <a:latin typeface="Calibri" panose="020F0502020204030204" pitchFamily="34" charset="0"/>
                </a:rPr>
                <a:t>o</a:t>
              </a:r>
            </a:p>
          </p:txBody>
        </p:sp>
        <p:sp>
          <p:nvSpPr>
            <p:cNvPr id="41" name="Oval 39"/>
            <p:cNvSpPr>
              <a:spLocks noChangeArrowheads="1"/>
            </p:cNvSpPr>
            <p:nvPr/>
          </p:nvSpPr>
          <p:spPr bwMode="auto">
            <a:xfrm>
              <a:off x="5670550" y="2419350"/>
              <a:ext cx="368300" cy="139700"/>
            </a:xfrm>
            <a:prstGeom prst="ellipse">
              <a:avLst/>
            </a:prstGeom>
            <a:noFill/>
            <a:ln w="12700">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42" name="Line 40"/>
            <p:cNvSpPr>
              <a:spLocks noChangeShapeType="1"/>
            </p:cNvSpPr>
            <p:nvPr/>
          </p:nvSpPr>
          <p:spPr bwMode="auto">
            <a:xfrm>
              <a:off x="6045200" y="2495550"/>
              <a:ext cx="381000" cy="152400"/>
            </a:xfrm>
            <a:prstGeom prst="line">
              <a:avLst/>
            </a:prstGeom>
            <a:noFill/>
            <a:ln w="12700">
              <a:solidFill>
                <a:srgbClr val="FC012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Rectangle 41"/>
            <p:cNvSpPr>
              <a:spLocks noChangeArrowheads="1"/>
            </p:cNvSpPr>
            <p:nvPr/>
          </p:nvSpPr>
          <p:spPr bwMode="auto">
            <a:xfrm>
              <a:off x="6415088" y="2547938"/>
              <a:ext cx="827214"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dirty="0">
                  <a:solidFill>
                    <a:srgbClr val="FC0128"/>
                  </a:solidFill>
                  <a:latin typeface="Calibri" panose="020F0502020204030204" pitchFamily="34" charset="0"/>
                </a:rPr>
                <a:t>g (gap)</a:t>
              </a:r>
            </a:p>
          </p:txBody>
        </p:sp>
        <p:sp>
          <p:nvSpPr>
            <p:cNvPr id="44" name="Line 42"/>
            <p:cNvSpPr>
              <a:spLocks noChangeShapeType="1"/>
            </p:cNvSpPr>
            <p:nvPr/>
          </p:nvSpPr>
          <p:spPr bwMode="auto">
            <a:xfrm flipV="1">
              <a:off x="5664200" y="3581400"/>
              <a:ext cx="889000" cy="133350"/>
            </a:xfrm>
            <a:prstGeom prst="line">
              <a:avLst/>
            </a:prstGeom>
            <a:noFill/>
            <a:ln w="12700">
              <a:solidFill>
                <a:srgbClr val="FC012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 name="灯片编号占位符 2">
            <a:extLst>
              <a:ext uri="{FF2B5EF4-FFF2-40B4-BE49-F238E27FC236}">
                <a16:creationId xmlns:a16="http://schemas.microsoft.com/office/drawing/2014/main" id="{21C460CB-7B4A-4723-A4C2-4BBF1DFC4C2E}"/>
              </a:ext>
            </a:extLst>
          </p:cNvPr>
          <p:cNvSpPr>
            <a:spLocks noGrp="1"/>
          </p:cNvSpPr>
          <p:nvPr>
            <p:ph type="sldNum" sz="quarter" idx="12"/>
          </p:nvPr>
        </p:nvSpPr>
        <p:spPr/>
        <p:txBody>
          <a:bodyPr/>
          <a:lstStyle/>
          <a:p>
            <a:fld id="{25EC4AC6-63A8-45AD-A1FA-EB82E5CD8F05}"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r>
              <a:rPr lang="zh-CN" altLang="zh-CN" sz="3200" dirty="0"/>
              <a:t>著名计算机科学家沃思</a:t>
            </a:r>
            <a:r>
              <a:rPr lang="en-US" altLang="zh-CN" sz="3200" dirty="0"/>
              <a:t>(Nicklaus Wirth)</a:t>
            </a:r>
            <a:r>
              <a:rPr lang="zh-CN" altLang="zh-CN" sz="3200" dirty="0"/>
              <a:t>：</a:t>
            </a:r>
          </a:p>
          <a:p>
            <a:pPr>
              <a:buFont typeface="Wingdings" pitchFamily="2" charset="2"/>
              <a:buNone/>
            </a:pPr>
            <a:r>
              <a:rPr lang="en-US" altLang="zh-CN" sz="3200" dirty="0"/>
              <a:t>        </a:t>
            </a:r>
            <a:r>
              <a:rPr lang="zh-CN" altLang="zh-CN" sz="3200" dirty="0">
                <a:solidFill>
                  <a:srgbClr val="C00000"/>
                </a:solidFill>
              </a:rPr>
              <a:t>算法</a:t>
            </a:r>
            <a:r>
              <a:rPr lang="zh-CN" altLang="zh-CN" sz="3200" dirty="0"/>
              <a:t> </a:t>
            </a:r>
            <a:r>
              <a:rPr lang="en-US" altLang="zh-CN" sz="3200" dirty="0"/>
              <a:t>+ </a:t>
            </a:r>
            <a:r>
              <a:rPr lang="zh-CN" altLang="zh-CN" sz="3200" dirty="0">
                <a:solidFill>
                  <a:srgbClr val="C00000"/>
                </a:solidFill>
              </a:rPr>
              <a:t>数据结构 </a:t>
            </a:r>
            <a:r>
              <a:rPr lang="en-US" altLang="zh-CN" sz="3200" dirty="0"/>
              <a:t>= </a:t>
            </a:r>
            <a:r>
              <a:rPr lang="zh-CN" altLang="zh-CN" sz="3200" dirty="0">
                <a:solidFill>
                  <a:srgbClr val="0000CC"/>
                </a:solidFill>
              </a:rPr>
              <a:t>程序</a:t>
            </a:r>
            <a:endParaRPr lang="en-US" altLang="zh-CN" sz="3200" dirty="0">
              <a:solidFill>
                <a:srgbClr val="0000CC"/>
              </a:solidFill>
            </a:endParaRPr>
          </a:p>
          <a:p>
            <a:pPr lvl="1"/>
            <a:r>
              <a:rPr lang="en-US" altLang="zh-CN" sz="2800" dirty="0"/>
              <a:t>(1)</a:t>
            </a:r>
            <a:r>
              <a:rPr lang="zh-CN" altLang="zh-CN" sz="2800" dirty="0"/>
              <a:t>数据结构</a:t>
            </a:r>
            <a:r>
              <a:rPr lang="en-US" altLang="zh-CN" sz="2800" dirty="0"/>
              <a:t>(data structure)</a:t>
            </a:r>
          </a:p>
          <a:p>
            <a:pPr lvl="2"/>
            <a:r>
              <a:rPr lang="zh-CN" altLang="zh-CN" sz="2400" dirty="0">
                <a:solidFill>
                  <a:srgbClr val="C00000"/>
                </a:solidFill>
              </a:rPr>
              <a:t>对数据的描述</a:t>
            </a:r>
            <a:r>
              <a:rPr lang="zh-CN" altLang="zh-CN" sz="2400" dirty="0"/>
              <a:t>。在程序中要指定用到</a:t>
            </a:r>
            <a:r>
              <a:rPr lang="zh-CN" altLang="en-US" sz="2400" dirty="0"/>
              <a:t>哪</a:t>
            </a:r>
            <a:r>
              <a:rPr lang="zh-CN" altLang="zh-CN" sz="2400" dirty="0"/>
              <a:t>些数据以及这些数据的类型和数据的组织形式</a:t>
            </a:r>
            <a:endParaRPr lang="en-US" altLang="zh-CN" sz="2400" dirty="0"/>
          </a:p>
          <a:p>
            <a:pPr lvl="1"/>
            <a:r>
              <a:rPr lang="en-US" altLang="zh-CN" sz="2800" dirty="0"/>
              <a:t>(2)</a:t>
            </a:r>
            <a:r>
              <a:rPr lang="zh-CN" altLang="zh-CN" sz="2800" dirty="0"/>
              <a:t>算法</a:t>
            </a:r>
            <a:r>
              <a:rPr lang="en-US" altLang="zh-CN" sz="2800" dirty="0"/>
              <a:t>(algorithm)</a:t>
            </a:r>
            <a:endParaRPr lang="zh-CN" altLang="en-US" sz="2800" dirty="0"/>
          </a:p>
          <a:p>
            <a:pPr lvl="2"/>
            <a:r>
              <a:rPr lang="zh-CN" altLang="zh-CN" sz="2400" dirty="0">
                <a:solidFill>
                  <a:srgbClr val="C00000"/>
                </a:solidFill>
              </a:rPr>
              <a:t>对操作的描述</a:t>
            </a:r>
            <a:r>
              <a:rPr lang="zh-CN" altLang="zh-CN" sz="2400" dirty="0"/>
              <a:t>。即要求计算机进行操作的步骤</a:t>
            </a:r>
            <a:endParaRPr lang="en-US" altLang="zh-CN" sz="2400" dirty="0"/>
          </a:p>
        </p:txBody>
      </p:sp>
      <p:sp>
        <p:nvSpPr>
          <p:cNvPr id="2" name="灯片编号占位符 1">
            <a:extLst>
              <a:ext uri="{FF2B5EF4-FFF2-40B4-BE49-F238E27FC236}">
                <a16:creationId xmlns:a16="http://schemas.microsoft.com/office/drawing/2014/main" id="{D2074585-908E-4CD9-9346-454649C3BCB8}"/>
              </a:ext>
            </a:extLst>
          </p:cNvPr>
          <p:cNvSpPr>
            <a:spLocks noGrp="1"/>
          </p:cNvSpPr>
          <p:nvPr>
            <p:ph type="sldNum" sz="quarter" idx="12"/>
          </p:nvPr>
        </p:nvSpPr>
        <p:spPr/>
        <p:txBody>
          <a:bodyPr/>
          <a:lstStyle/>
          <a:p>
            <a:fld id="{25EC4AC6-63A8-45AD-A1FA-EB82E5CD8F05}" type="slidenum">
              <a:rPr lang="zh-CN" altLang="en-US" smtClean="0"/>
              <a:t>3</a:t>
            </a:fld>
            <a:endParaRPr lang="zh-CN" altLang="en-US"/>
          </a:p>
        </p:txBody>
      </p:sp>
    </p:spTree>
    <p:extLst>
      <p:ext uri="{BB962C8B-B14F-4D97-AF65-F5344CB8AC3E}">
        <p14:creationId xmlns:p14="http://schemas.microsoft.com/office/powerpoint/2010/main" val="1838787836"/>
      </p:ext>
    </p:extLst>
  </p:cSld>
  <p:clrMapOvr>
    <a:masterClrMapping/>
  </p:clrMapOvr>
  <p:transition spd="med">
    <p:blinds/>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a:xfrm>
            <a:off x="1983553" y="-27384"/>
            <a:ext cx="7024744" cy="1143000"/>
          </a:xfrm>
        </p:spPr>
        <p:txBody>
          <a:bodyPr/>
          <a:lstStyle/>
          <a:p>
            <a:r>
              <a:rPr lang="en-US" altLang="ko-KR" dirty="0" err="1"/>
              <a:t>LogP</a:t>
            </a:r>
            <a:r>
              <a:rPr lang="en-US" altLang="ko-KR" dirty="0"/>
              <a:t> Model</a:t>
            </a:r>
          </a:p>
        </p:txBody>
      </p:sp>
      <p:grpSp>
        <p:nvGrpSpPr>
          <p:cNvPr id="4" name="组合 3"/>
          <p:cNvGrpSpPr/>
          <p:nvPr/>
        </p:nvGrpSpPr>
        <p:grpSpPr>
          <a:xfrm>
            <a:off x="2491678" y="1061112"/>
            <a:ext cx="7092378" cy="4014574"/>
            <a:chOff x="455243" y="1844824"/>
            <a:chExt cx="7645149" cy="4536504"/>
          </a:xfrm>
        </p:grpSpPr>
        <p:grpSp>
          <p:nvGrpSpPr>
            <p:cNvPr id="2" name="组合 1"/>
            <p:cNvGrpSpPr/>
            <p:nvPr/>
          </p:nvGrpSpPr>
          <p:grpSpPr>
            <a:xfrm>
              <a:off x="1043608" y="1844824"/>
              <a:ext cx="7056784" cy="4536504"/>
              <a:chOff x="1524000" y="2133600"/>
              <a:chExt cx="5876925" cy="3657600"/>
            </a:xfrm>
          </p:grpSpPr>
          <p:sp>
            <p:nvSpPr>
              <p:cNvPr id="745475" name="Text Box 3"/>
              <p:cNvSpPr txBox="1">
                <a:spLocks noChangeArrowheads="1"/>
              </p:cNvSpPr>
              <p:nvPr/>
            </p:nvSpPr>
            <p:spPr bwMode="auto">
              <a:xfrm>
                <a:off x="1524000" y="2667000"/>
                <a:ext cx="827733" cy="588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kumimoji="1" lang="zh-CN" altLang="en-US" b="1" dirty="0">
                    <a:latin typeface="+mn-ea"/>
                  </a:rPr>
                  <a:t>发送方</a:t>
                </a:r>
                <a:endParaRPr kumimoji="1" lang="en-US" altLang="zh-CN" b="1" dirty="0">
                  <a:latin typeface="+mn-ea"/>
                </a:endParaRPr>
              </a:p>
              <a:p>
                <a:pPr algn="l" eaLnBrk="0" hangingPunct="0">
                  <a:spcBef>
                    <a:spcPct val="0"/>
                  </a:spcBef>
                </a:pPr>
                <a:r>
                  <a:rPr kumimoji="1" lang="en-US" altLang="ko-KR" b="1" dirty="0">
                    <a:latin typeface="+mn-ea"/>
                  </a:rPr>
                  <a:t>sender</a:t>
                </a:r>
              </a:p>
            </p:txBody>
          </p:sp>
          <p:sp>
            <p:nvSpPr>
              <p:cNvPr id="745476" name="Text Box 4"/>
              <p:cNvSpPr txBox="1">
                <a:spLocks noChangeArrowheads="1"/>
              </p:cNvSpPr>
              <p:nvPr/>
            </p:nvSpPr>
            <p:spPr bwMode="auto">
              <a:xfrm>
                <a:off x="1524000" y="4002088"/>
                <a:ext cx="936698" cy="588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kumimoji="1" lang="zh-CN" altLang="en-US" b="1" dirty="0">
                    <a:latin typeface="+mn-ea"/>
                  </a:rPr>
                  <a:t>接收方</a:t>
                </a:r>
                <a:endParaRPr kumimoji="1" lang="en-US" altLang="zh-CN" b="1" dirty="0">
                  <a:latin typeface="+mn-ea"/>
                </a:endParaRPr>
              </a:p>
              <a:p>
                <a:pPr algn="l" eaLnBrk="0" hangingPunct="0">
                  <a:spcBef>
                    <a:spcPct val="0"/>
                  </a:spcBef>
                </a:pPr>
                <a:r>
                  <a:rPr kumimoji="1" lang="en-US" altLang="ko-KR" b="1" dirty="0">
                    <a:latin typeface="+mn-ea"/>
                  </a:rPr>
                  <a:t>receiver</a:t>
                </a:r>
              </a:p>
            </p:txBody>
          </p:sp>
          <p:sp>
            <p:nvSpPr>
              <p:cNvPr id="745477" name="Line 5"/>
              <p:cNvSpPr>
                <a:spLocks noChangeShapeType="1"/>
              </p:cNvSpPr>
              <p:nvPr/>
            </p:nvSpPr>
            <p:spPr bwMode="auto">
              <a:xfrm>
                <a:off x="2870200" y="2876550"/>
                <a:ext cx="45307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78" name="Line 6"/>
              <p:cNvSpPr>
                <a:spLocks noChangeShapeType="1"/>
              </p:cNvSpPr>
              <p:nvPr/>
            </p:nvSpPr>
            <p:spPr bwMode="auto">
              <a:xfrm>
                <a:off x="2870200" y="4213225"/>
                <a:ext cx="45307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79" name="Line 7"/>
              <p:cNvSpPr>
                <a:spLocks noChangeShapeType="1"/>
              </p:cNvSpPr>
              <p:nvPr/>
            </p:nvSpPr>
            <p:spPr bwMode="auto">
              <a:xfrm>
                <a:off x="2870200" y="2270125"/>
                <a:ext cx="0" cy="3400425"/>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80" name="Line 8"/>
              <p:cNvSpPr>
                <a:spLocks noChangeShapeType="1"/>
              </p:cNvSpPr>
              <p:nvPr/>
            </p:nvSpPr>
            <p:spPr bwMode="auto">
              <a:xfrm>
                <a:off x="3727450" y="2778125"/>
                <a:ext cx="0" cy="1870075"/>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81" name="Text Box 9"/>
              <p:cNvSpPr txBox="1">
                <a:spLocks noChangeArrowheads="1"/>
              </p:cNvSpPr>
              <p:nvPr/>
            </p:nvSpPr>
            <p:spPr bwMode="auto">
              <a:xfrm>
                <a:off x="3133725" y="3124200"/>
                <a:ext cx="269387" cy="33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kumimoji="1" lang="en-US" altLang="ko-KR" b="1">
                    <a:latin typeface="Times New Roman" pitchFamily="18" charset="0"/>
                    <a:ea typeface="Gulim" pitchFamily="34" charset="-127"/>
                  </a:rPr>
                  <a:t>o</a:t>
                </a:r>
              </a:p>
            </p:txBody>
          </p:sp>
          <p:sp>
            <p:nvSpPr>
              <p:cNvPr id="745482" name="Line 10"/>
              <p:cNvSpPr>
                <a:spLocks noChangeShapeType="1"/>
              </p:cNvSpPr>
              <p:nvPr/>
            </p:nvSpPr>
            <p:spPr bwMode="auto">
              <a:xfrm>
                <a:off x="5686425" y="3848100"/>
                <a:ext cx="0" cy="85090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83" name="Line 11"/>
              <p:cNvSpPr>
                <a:spLocks noChangeShapeType="1"/>
              </p:cNvSpPr>
              <p:nvPr/>
            </p:nvSpPr>
            <p:spPr bwMode="auto">
              <a:xfrm>
                <a:off x="6421438" y="3848100"/>
                <a:ext cx="0" cy="194310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84" name="Text Box 12"/>
              <p:cNvSpPr txBox="1">
                <a:spLocks noChangeArrowheads="1"/>
              </p:cNvSpPr>
              <p:nvPr/>
            </p:nvSpPr>
            <p:spPr bwMode="auto">
              <a:xfrm>
                <a:off x="4505325" y="4495800"/>
                <a:ext cx="303924" cy="33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kumimoji="1" lang="en-US" altLang="ko-KR" b="1">
                    <a:latin typeface="Times New Roman" pitchFamily="18" charset="0"/>
                    <a:ea typeface="Gulim" pitchFamily="34" charset="-127"/>
                  </a:rPr>
                  <a:t>L</a:t>
                </a:r>
              </a:p>
            </p:txBody>
          </p:sp>
          <p:sp>
            <p:nvSpPr>
              <p:cNvPr id="745485" name="Line 13"/>
              <p:cNvSpPr>
                <a:spLocks noChangeShapeType="1"/>
              </p:cNvSpPr>
              <p:nvPr/>
            </p:nvSpPr>
            <p:spPr bwMode="auto">
              <a:xfrm>
                <a:off x="4829175" y="2463800"/>
                <a:ext cx="0" cy="3651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86" name="Line 14"/>
              <p:cNvSpPr>
                <a:spLocks noChangeShapeType="1"/>
              </p:cNvSpPr>
              <p:nvPr/>
            </p:nvSpPr>
            <p:spPr bwMode="auto">
              <a:xfrm>
                <a:off x="3727450" y="4456113"/>
                <a:ext cx="1958975" cy="0"/>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87" name="Line 15"/>
              <p:cNvSpPr>
                <a:spLocks noChangeShapeType="1"/>
              </p:cNvSpPr>
              <p:nvPr/>
            </p:nvSpPr>
            <p:spPr bwMode="auto">
              <a:xfrm>
                <a:off x="2870200" y="3119438"/>
                <a:ext cx="857250" cy="0"/>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88" name="Line 16"/>
              <p:cNvSpPr>
                <a:spLocks noChangeShapeType="1"/>
              </p:cNvSpPr>
              <p:nvPr/>
            </p:nvSpPr>
            <p:spPr bwMode="auto">
              <a:xfrm>
                <a:off x="2870200" y="2633663"/>
                <a:ext cx="1958975" cy="0"/>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89" name="Text Box 17"/>
              <p:cNvSpPr txBox="1">
                <a:spLocks noChangeArrowheads="1"/>
              </p:cNvSpPr>
              <p:nvPr/>
            </p:nvSpPr>
            <p:spPr bwMode="auto">
              <a:xfrm>
                <a:off x="3635375" y="2133600"/>
                <a:ext cx="269387" cy="33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kumimoji="1" lang="en-US" altLang="ko-KR" b="1">
                    <a:latin typeface="Times New Roman" pitchFamily="18" charset="0"/>
                    <a:ea typeface="Gulim" pitchFamily="34" charset="-127"/>
                  </a:rPr>
                  <a:t>g</a:t>
                </a:r>
              </a:p>
            </p:txBody>
          </p:sp>
          <p:sp>
            <p:nvSpPr>
              <p:cNvPr id="745490" name="Line 18"/>
              <p:cNvSpPr>
                <a:spLocks noChangeShapeType="1"/>
              </p:cNvSpPr>
              <p:nvPr/>
            </p:nvSpPr>
            <p:spPr bwMode="auto">
              <a:xfrm>
                <a:off x="5686425" y="4456113"/>
                <a:ext cx="735013" cy="0"/>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91" name="Text Box 19"/>
              <p:cNvSpPr txBox="1">
                <a:spLocks noChangeArrowheads="1"/>
              </p:cNvSpPr>
              <p:nvPr/>
            </p:nvSpPr>
            <p:spPr bwMode="auto">
              <a:xfrm>
                <a:off x="5876925" y="4495800"/>
                <a:ext cx="269387" cy="33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kumimoji="1" lang="en-US" altLang="ko-KR" b="1">
                    <a:latin typeface="Times New Roman" pitchFamily="18" charset="0"/>
                    <a:ea typeface="Gulim" pitchFamily="34" charset="-127"/>
                  </a:rPr>
                  <a:t>o</a:t>
                </a:r>
              </a:p>
            </p:txBody>
          </p:sp>
          <p:sp>
            <p:nvSpPr>
              <p:cNvPr id="745492" name="Line 20"/>
              <p:cNvSpPr>
                <a:spLocks noChangeShapeType="1"/>
              </p:cNvSpPr>
              <p:nvPr/>
            </p:nvSpPr>
            <p:spPr bwMode="auto">
              <a:xfrm>
                <a:off x="2870200" y="5184775"/>
                <a:ext cx="3551238" cy="0"/>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93" name="Text Box 21"/>
              <p:cNvSpPr txBox="1">
                <a:spLocks noChangeArrowheads="1"/>
              </p:cNvSpPr>
              <p:nvPr/>
            </p:nvSpPr>
            <p:spPr bwMode="auto">
              <a:xfrm>
                <a:off x="4492625" y="5184775"/>
                <a:ext cx="234851" cy="33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pPr>
                <a:r>
                  <a:rPr kumimoji="1" lang="en-US" altLang="ko-KR" b="1">
                    <a:latin typeface="Times New Roman" pitchFamily="18" charset="0"/>
                    <a:ea typeface="Gulim" pitchFamily="34" charset="-127"/>
                  </a:rPr>
                  <a:t>t</a:t>
                </a:r>
              </a:p>
            </p:txBody>
          </p:sp>
          <p:sp>
            <p:nvSpPr>
              <p:cNvPr id="745494" name="Line 22"/>
              <p:cNvSpPr>
                <a:spLocks noChangeShapeType="1"/>
              </p:cNvSpPr>
              <p:nvPr/>
            </p:nvSpPr>
            <p:spPr bwMode="auto">
              <a:xfrm>
                <a:off x="3743325" y="2895600"/>
                <a:ext cx="1905000" cy="12954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 name="Line 22"/>
            <p:cNvSpPr>
              <a:spLocks noChangeShapeType="1"/>
            </p:cNvSpPr>
            <p:nvPr/>
          </p:nvSpPr>
          <p:spPr bwMode="auto">
            <a:xfrm>
              <a:off x="5004048" y="2780928"/>
              <a:ext cx="2287450" cy="160667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文本框 2"/>
            <p:cNvSpPr txBox="1"/>
            <p:nvPr/>
          </p:nvSpPr>
          <p:spPr>
            <a:xfrm>
              <a:off x="455243" y="3300880"/>
              <a:ext cx="442699" cy="660801"/>
            </a:xfrm>
            <a:prstGeom prst="rect">
              <a:avLst/>
            </a:prstGeom>
            <a:noFill/>
          </p:spPr>
          <p:txBody>
            <a:bodyPr wrap="none" rtlCol="0">
              <a:spAutoFit/>
            </a:bodyPr>
            <a:lstStyle/>
            <a:p>
              <a:r>
                <a:rPr lang="en-US" altLang="zh-CN" sz="3200" dirty="0">
                  <a:solidFill>
                    <a:srgbClr val="FF0000"/>
                  </a:solidFill>
                </a:rPr>
                <a:t>P</a:t>
              </a:r>
              <a:endParaRPr lang="zh-CN" altLang="en-US" sz="3200" dirty="0">
                <a:solidFill>
                  <a:srgbClr val="FF0000"/>
                </a:solidFill>
              </a:endParaRPr>
            </a:p>
          </p:txBody>
        </p:sp>
      </p:grpSp>
      <p:grpSp>
        <p:nvGrpSpPr>
          <p:cNvPr id="52" name="组合 51"/>
          <p:cNvGrpSpPr/>
          <p:nvPr/>
        </p:nvGrpSpPr>
        <p:grpSpPr>
          <a:xfrm>
            <a:off x="2860777" y="4975620"/>
            <a:ext cx="7251162" cy="1119204"/>
            <a:chOff x="990600" y="1143000"/>
            <a:chExt cx="7266287" cy="953133"/>
          </a:xfrm>
        </p:grpSpPr>
        <p:sp>
          <p:nvSpPr>
            <p:cNvPr id="53" name="Rectangle 4"/>
            <p:cNvSpPr>
              <a:spLocks noChangeArrowheads="1"/>
            </p:cNvSpPr>
            <p:nvPr/>
          </p:nvSpPr>
          <p:spPr bwMode="auto">
            <a:xfrm>
              <a:off x="996950" y="1149350"/>
              <a:ext cx="7493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54" name="Rectangle 5"/>
            <p:cNvSpPr>
              <a:spLocks noChangeArrowheads="1"/>
            </p:cNvSpPr>
            <p:nvPr/>
          </p:nvSpPr>
          <p:spPr bwMode="auto">
            <a:xfrm>
              <a:off x="1230313" y="1169988"/>
              <a:ext cx="250590" cy="245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pPr>
              <a:r>
                <a:rPr lang="en-US" altLang="zh-CN">
                  <a:latin typeface="Calibri" panose="020F0502020204030204" pitchFamily="34" charset="0"/>
                </a:rPr>
                <a:t>o</a:t>
              </a:r>
            </a:p>
          </p:txBody>
        </p:sp>
        <p:sp>
          <p:nvSpPr>
            <p:cNvPr id="55" name="Rectangle 6" descr="50%"/>
            <p:cNvSpPr>
              <a:spLocks noChangeArrowheads="1"/>
            </p:cNvSpPr>
            <p:nvPr/>
          </p:nvSpPr>
          <p:spPr bwMode="auto">
            <a:xfrm>
              <a:off x="1758950" y="1225550"/>
              <a:ext cx="3263900" cy="139700"/>
            </a:xfrm>
            <a:prstGeom prst="rect">
              <a:avLst/>
            </a:prstGeom>
            <a:pattFill prst="pct50">
              <a:fgClr>
                <a:schemeClr val="tx1"/>
              </a:fgClr>
              <a:bgClr>
                <a:schemeClr val="bg1"/>
              </a:bgClr>
            </a:patt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useBgFill="1">
          <p:nvSpPr>
            <p:cNvPr id="56" name="Rectangle 7"/>
            <p:cNvSpPr>
              <a:spLocks noChangeArrowheads="1"/>
            </p:cNvSpPr>
            <p:nvPr/>
          </p:nvSpPr>
          <p:spPr bwMode="auto">
            <a:xfrm>
              <a:off x="3363913" y="1169988"/>
              <a:ext cx="226495" cy="245944"/>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pPr>
              <a:r>
                <a:rPr lang="en-US" altLang="zh-CN">
                  <a:latin typeface="Calibri" panose="020F0502020204030204" pitchFamily="34" charset="0"/>
                </a:rPr>
                <a:t>L</a:t>
              </a:r>
            </a:p>
          </p:txBody>
        </p:sp>
        <p:sp>
          <p:nvSpPr>
            <p:cNvPr id="57" name="Rectangle 8"/>
            <p:cNvSpPr>
              <a:spLocks noChangeArrowheads="1"/>
            </p:cNvSpPr>
            <p:nvPr/>
          </p:nvSpPr>
          <p:spPr bwMode="auto">
            <a:xfrm>
              <a:off x="5035550" y="1149350"/>
              <a:ext cx="7493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58" name="Rectangle 9"/>
            <p:cNvSpPr>
              <a:spLocks noChangeArrowheads="1"/>
            </p:cNvSpPr>
            <p:nvPr/>
          </p:nvSpPr>
          <p:spPr bwMode="auto">
            <a:xfrm>
              <a:off x="5268913" y="1168400"/>
              <a:ext cx="250590" cy="245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pPr>
              <a:r>
                <a:rPr lang="en-US" altLang="zh-CN">
                  <a:latin typeface="Calibri" panose="020F0502020204030204" pitchFamily="34" charset="0"/>
                </a:rPr>
                <a:t>o</a:t>
              </a:r>
            </a:p>
          </p:txBody>
        </p:sp>
        <p:sp>
          <p:nvSpPr>
            <p:cNvPr id="59" name="Rectangle 10"/>
            <p:cNvSpPr>
              <a:spLocks noChangeArrowheads="1"/>
            </p:cNvSpPr>
            <p:nvPr/>
          </p:nvSpPr>
          <p:spPr bwMode="auto">
            <a:xfrm>
              <a:off x="2216150" y="1530350"/>
              <a:ext cx="7493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60" name="Rectangle 11"/>
            <p:cNvSpPr>
              <a:spLocks noChangeArrowheads="1"/>
            </p:cNvSpPr>
            <p:nvPr/>
          </p:nvSpPr>
          <p:spPr bwMode="auto">
            <a:xfrm>
              <a:off x="2449513" y="1550988"/>
              <a:ext cx="250590" cy="245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pPr>
              <a:r>
                <a:rPr lang="en-US" altLang="zh-CN">
                  <a:latin typeface="Calibri" panose="020F0502020204030204" pitchFamily="34" charset="0"/>
                </a:rPr>
                <a:t>o</a:t>
              </a:r>
            </a:p>
          </p:txBody>
        </p:sp>
        <p:sp>
          <p:nvSpPr>
            <p:cNvPr id="61" name="Rectangle 12"/>
            <p:cNvSpPr>
              <a:spLocks noChangeArrowheads="1"/>
            </p:cNvSpPr>
            <p:nvPr/>
          </p:nvSpPr>
          <p:spPr bwMode="auto">
            <a:xfrm>
              <a:off x="6254750" y="1530350"/>
              <a:ext cx="7493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62" name="Rectangle 13"/>
            <p:cNvSpPr>
              <a:spLocks noChangeArrowheads="1"/>
            </p:cNvSpPr>
            <p:nvPr/>
          </p:nvSpPr>
          <p:spPr bwMode="auto">
            <a:xfrm>
              <a:off x="6488113" y="1549400"/>
              <a:ext cx="250590" cy="245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pPr>
              <a:r>
                <a:rPr lang="en-US" altLang="zh-CN">
                  <a:latin typeface="Calibri" panose="020F0502020204030204" pitchFamily="34" charset="0"/>
                </a:rPr>
                <a:t>o</a:t>
              </a:r>
            </a:p>
          </p:txBody>
        </p:sp>
        <p:sp>
          <p:nvSpPr>
            <p:cNvPr id="63" name="Rectangle 14"/>
            <p:cNvSpPr>
              <a:spLocks noChangeArrowheads="1"/>
            </p:cNvSpPr>
            <p:nvPr/>
          </p:nvSpPr>
          <p:spPr bwMode="auto">
            <a:xfrm>
              <a:off x="1535113" y="1703388"/>
              <a:ext cx="237739" cy="245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pPr>
              <a:r>
                <a:rPr lang="en-US" altLang="zh-CN">
                  <a:latin typeface="Calibri" panose="020F0502020204030204" pitchFamily="34" charset="0"/>
                </a:rPr>
                <a:t>g</a:t>
              </a:r>
            </a:p>
          </p:txBody>
        </p:sp>
        <p:sp>
          <p:nvSpPr>
            <p:cNvPr id="64" name="Line 15"/>
            <p:cNvSpPr>
              <a:spLocks noChangeShapeType="1"/>
            </p:cNvSpPr>
            <p:nvPr/>
          </p:nvSpPr>
          <p:spPr bwMode="auto">
            <a:xfrm>
              <a:off x="1752600" y="1828800"/>
              <a:ext cx="457200" cy="0"/>
            </a:xfrm>
            <a:prstGeom prst="line">
              <a:avLst/>
            </a:prstGeom>
            <a:noFill/>
            <a:ln w="12700">
              <a:solidFill>
                <a:schemeClr val="tx1"/>
              </a:solidFill>
              <a:prstDash val="sysDot"/>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16"/>
            <p:cNvSpPr>
              <a:spLocks noChangeShapeType="1"/>
            </p:cNvSpPr>
            <p:nvPr/>
          </p:nvSpPr>
          <p:spPr bwMode="auto">
            <a:xfrm flipH="1">
              <a:off x="990600" y="1828800"/>
              <a:ext cx="533400" cy="0"/>
            </a:xfrm>
            <a:prstGeom prst="line">
              <a:avLst/>
            </a:prstGeom>
            <a:noFill/>
            <a:ln w="12700">
              <a:solidFill>
                <a:schemeClr val="tx1"/>
              </a:solidFill>
              <a:prstDash val="sysDot"/>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Rectangle 17" descr="Light upward diagonal"/>
            <p:cNvSpPr>
              <a:spLocks noChangeArrowheads="1"/>
            </p:cNvSpPr>
            <p:nvPr/>
          </p:nvSpPr>
          <p:spPr bwMode="auto">
            <a:xfrm>
              <a:off x="1758950" y="1530350"/>
              <a:ext cx="444500" cy="139700"/>
            </a:xfrm>
            <a:prstGeom prst="rect">
              <a:avLst/>
            </a:prstGeom>
            <a:pattFill prst="ltUpDiag">
              <a:fgClr>
                <a:schemeClr val="tx1"/>
              </a:fgClr>
              <a:bgClr>
                <a:schemeClr val="bg1"/>
              </a:bgClr>
            </a:patt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p:nvSpPr>
            <p:cNvPr id="67" name="Rectangle 18" descr="50%"/>
            <p:cNvSpPr>
              <a:spLocks noChangeArrowheads="1"/>
            </p:cNvSpPr>
            <p:nvPr/>
          </p:nvSpPr>
          <p:spPr bwMode="auto">
            <a:xfrm>
              <a:off x="2978150" y="1606550"/>
              <a:ext cx="3263900" cy="139700"/>
            </a:xfrm>
            <a:prstGeom prst="rect">
              <a:avLst/>
            </a:prstGeom>
            <a:pattFill prst="pct50">
              <a:fgClr>
                <a:schemeClr val="tx1"/>
              </a:fgClr>
              <a:bgClr>
                <a:schemeClr val="bg1"/>
              </a:bgClr>
            </a:patt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latin typeface="Calibri" panose="020F0502020204030204" pitchFamily="34" charset="0"/>
              </a:endParaRPr>
            </a:p>
          </p:txBody>
        </p:sp>
        <p:sp useBgFill="1">
          <p:nvSpPr>
            <p:cNvPr id="68" name="Rectangle 19"/>
            <p:cNvSpPr>
              <a:spLocks noChangeArrowheads="1"/>
            </p:cNvSpPr>
            <p:nvPr/>
          </p:nvSpPr>
          <p:spPr bwMode="auto">
            <a:xfrm>
              <a:off x="4354513" y="1550988"/>
              <a:ext cx="226495" cy="245944"/>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pPr>
              <a:r>
                <a:rPr lang="en-US" altLang="zh-CN">
                  <a:latin typeface="Calibri" panose="020F0502020204030204" pitchFamily="34" charset="0"/>
                </a:rPr>
                <a:t>L</a:t>
              </a:r>
            </a:p>
          </p:txBody>
        </p:sp>
        <p:sp>
          <p:nvSpPr>
            <p:cNvPr id="69" name="Line 20"/>
            <p:cNvSpPr>
              <a:spLocks noChangeShapeType="1"/>
            </p:cNvSpPr>
            <p:nvPr/>
          </p:nvSpPr>
          <p:spPr bwMode="auto">
            <a:xfrm>
              <a:off x="990600" y="2057400"/>
              <a:ext cx="64770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Rectangle 21"/>
            <p:cNvSpPr>
              <a:spLocks noChangeArrowheads="1"/>
            </p:cNvSpPr>
            <p:nvPr/>
          </p:nvSpPr>
          <p:spPr bwMode="auto">
            <a:xfrm>
              <a:off x="7554913" y="1778000"/>
              <a:ext cx="701974" cy="31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7000"/>
                </a:lnSpc>
              </a:pPr>
              <a:r>
                <a:rPr lang="en-US" altLang="zh-CN" sz="2400">
                  <a:latin typeface="Calibri" panose="020F0502020204030204" pitchFamily="34" charset="0"/>
                </a:rPr>
                <a:t>time</a:t>
              </a:r>
            </a:p>
          </p:txBody>
        </p:sp>
        <p:sp>
          <p:nvSpPr>
            <p:cNvPr id="71" name="Line 22"/>
            <p:cNvSpPr>
              <a:spLocks noChangeShapeType="1"/>
            </p:cNvSpPr>
            <p:nvPr/>
          </p:nvSpPr>
          <p:spPr bwMode="auto">
            <a:xfrm flipH="1" flipV="1">
              <a:off x="4876800" y="1143000"/>
              <a:ext cx="1524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23"/>
            <p:cNvSpPr>
              <a:spLocks noChangeShapeType="1"/>
            </p:cNvSpPr>
            <p:nvPr/>
          </p:nvSpPr>
          <p:spPr bwMode="auto">
            <a:xfrm flipH="1">
              <a:off x="4953000" y="1371600"/>
              <a:ext cx="762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24"/>
            <p:cNvSpPr>
              <a:spLocks noChangeShapeType="1"/>
            </p:cNvSpPr>
            <p:nvPr/>
          </p:nvSpPr>
          <p:spPr bwMode="auto">
            <a:xfrm flipH="1" flipV="1">
              <a:off x="6172200" y="1524000"/>
              <a:ext cx="762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25"/>
            <p:cNvSpPr>
              <a:spLocks noChangeShapeType="1"/>
            </p:cNvSpPr>
            <p:nvPr/>
          </p:nvSpPr>
          <p:spPr bwMode="auto">
            <a:xfrm flipH="1">
              <a:off x="6172200" y="1752600"/>
              <a:ext cx="762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26"/>
            <p:cNvSpPr>
              <a:spLocks noChangeShapeType="1"/>
            </p:cNvSpPr>
            <p:nvPr/>
          </p:nvSpPr>
          <p:spPr bwMode="auto">
            <a:xfrm flipV="1">
              <a:off x="990600" y="17526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 name="矩形 4"/>
          <p:cNvSpPr/>
          <p:nvPr/>
        </p:nvSpPr>
        <p:spPr>
          <a:xfrm>
            <a:off x="2636242" y="6128044"/>
            <a:ext cx="7416272" cy="409282"/>
          </a:xfrm>
          <a:prstGeom prst="rect">
            <a:avLst/>
          </a:prstGeom>
        </p:spPr>
        <p:txBody>
          <a:bodyPr wrap="square">
            <a:spAutoFit/>
          </a:bodyPr>
          <a:lstStyle/>
          <a:p>
            <a:pPr eaLnBrk="1" hangingPunct="1"/>
            <a:r>
              <a:rPr lang="en-US" altLang="zh-CN" sz="2000" dirty="0"/>
              <a:t>Two processors send n words to each other: </a:t>
            </a:r>
            <a:r>
              <a:rPr lang="en-US" altLang="zh-CN" sz="2000" i="1" dirty="0"/>
              <a:t>2o + L + g(n-1)</a:t>
            </a:r>
          </a:p>
        </p:txBody>
      </p:sp>
      <p:sp>
        <p:nvSpPr>
          <p:cNvPr id="6" name="灯片编号占位符 5">
            <a:extLst>
              <a:ext uri="{FF2B5EF4-FFF2-40B4-BE49-F238E27FC236}">
                <a16:creationId xmlns:a16="http://schemas.microsoft.com/office/drawing/2014/main" id="{88D8F9B8-8F6D-4313-88E9-C4B51F762D2E}"/>
              </a:ext>
            </a:extLst>
          </p:cNvPr>
          <p:cNvSpPr>
            <a:spLocks noGrp="1"/>
          </p:cNvSpPr>
          <p:nvPr>
            <p:ph type="sldNum" sz="quarter" idx="12"/>
          </p:nvPr>
        </p:nvSpPr>
        <p:spPr/>
        <p:txBody>
          <a:bodyPr/>
          <a:lstStyle/>
          <a:p>
            <a:fld id="{25EC4AC6-63A8-45AD-A1FA-EB82E5CD8F05}" type="slidenum">
              <a:rPr lang="zh-CN" altLang="en-US" smtClean="0"/>
              <a:t>30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zh-CN" altLang="en-US" dirty="0"/>
              <a:t>基于</a:t>
            </a:r>
            <a:r>
              <a:rPr lang="en-US" dirty="0" err="1"/>
              <a:t>LogP</a:t>
            </a:r>
            <a:r>
              <a:rPr lang="zh-CN" altLang="en-US" dirty="0"/>
              <a:t>模型的广播算法</a:t>
            </a:r>
            <a:endParaRPr lang="en-US" dirty="0"/>
          </a:p>
        </p:txBody>
      </p:sp>
      <p:sp>
        <p:nvSpPr>
          <p:cNvPr id="27651" name="Content Placeholder 2"/>
          <p:cNvSpPr>
            <a:spLocks noGrp="1"/>
          </p:cNvSpPr>
          <p:nvPr>
            <p:ph idx="1"/>
          </p:nvPr>
        </p:nvSpPr>
        <p:spPr/>
        <p:txBody>
          <a:bodyPr/>
          <a:lstStyle/>
          <a:p>
            <a:pPr eaLnBrk="1" hangingPunct="1"/>
            <a:r>
              <a:rPr lang="zh-CN" altLang="en-US" dirty="0"/>
              <a:t>将一数广播给</a:t>
            </a:r>
            <a:r>
              <a:rPr lang="en-US" altLang="zh-CN" dirty="0"/>
              <a:t>P-1</a:t>
            </a:r>
            <a:r>
              <a:rPr lang="zh-CN" altLang="en-US" dirty="0"/>
              <a:t>处理器</a:t>
            </a:r>
            <a:endParaRPr lang="en-US" altLang="zh-CN" dirty="0"/>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1376" y="2654293"/>
            <a:ext cx="841216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42BACF26-71FF-4B17-BF83-F05B26382292}"/>
              </a:ext>
            </a:extLst>
          </p:cNvPr>
          <p:cNvSpPr>
            <a:spLocks noGrp="1"/>
          </p:cNvSpPr>
          <p:nvPr>
            <p:ph type="sldNum" sz="quarter" idx="12"/>
          </p:nvPr>
        </p:nvSpPr>
        <p:spPr/>
        <p:txBody>
          <a:bodyPr/>
          <a:lstStyle/>
          <a:p>
            <a:fld id="{25EC4AC6-63A8-45AD-A1FA-EB82E5CD8F05}" type="slidenum">
              <a:rPr lang="zh-CN" altLang="en-US" smtClean="0"/>
              <a:t>31</a:t>
            </a:fld>
            <a:endParaRPr lang="zh-CN" altLang="en-US"/>
          </a:p>
        </p:txBody>
      </p:sp>
    </p:spTree>
    <p:extLst>
      <p:ext uri="{BB962C8B-B14F-4D97-AF65-F5344CB8AC3E}">
        <p14:creationId xmlns:p14="http://schemas.microsoft.com/office/powerpoint/2010/main" val="3904526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altLang="zh-CN" dirty="0"/>
              <a:t>Bulk Synchronous Parallel</a:t>
            </a:r>
            <a:endParaRPr lang="en-US" altLang="zh-CN" dirty="0">
              <a:ea typeface="宋体" pitchFamily="2" charset="-122"/>
            </a:endParaRPr>
          </a:p>
        </p:txBody>
      </p:sp>
      <p:sp>
        <p:nvSpPr>
          <p:cNvPr id="642051" name="Rectangle 3"/>
          <p:cNvSpPr>
            <a:spLocks noGrp="1" noChangeArrowheads="1"/>
          </p:cNvSpPr>
          <p:nvPr>
            <p:ph idx="1"/>
          </p:nvPr>
        </p:nvSpPr>
        <p:spPr/>
        <p:txBody>
          <a:bodyPr>
            <a:noAutofit/>
          </a:bodyPr>
          <a:lstStyle/>
          <a:p>
            <a:pPr>
              <a:lnSpc>
                <a:spcPct val="90000"/>
              </a:lnSpc>
            </a:pPr>
            <a:r>
              <a:rPr lang="en-US" altLang="zh-CN" sz="2800" dirty="0"/>
              <a:t>Bulk Synchronous Parallel(BSP)</a:t>
            </a:r>
          </a:p>
          <a:p>
            <a:pPr lvl="1">
              <a:lnSpc>
                <a:spcPct val="90000"/>
              </a:lnSpc>
            </a:pPr>
            <a:r>
              <a:rPr lang="en-US" altLang="zh-CN" sz="2400" i="1" dirty="0"/>
              <a:t>P</a:t>
            </a:r>
            <a:r>
              <a:rPr lang="zh-CN" altLang="en-US" sz="2400" dirty="0"/>
              <a:t>个配有局部内存的处理器</a:t>
            </a:r>
            <a:endParaRPr lang="en-US" altLang="zh-CN" sz="2400" dirty="0"/>
          </a:p>
          <a:p>
            <a:pPr lvl="1">
              <a:lnSpc>
                <a:spcPct val="90000"/>
              </a:lnSpc>
            </a:pPr>
            <a:r>
              <a:rPr lang="zh-CN" altLang="en-US" sz="2400" dirty="0"/>
              <a:t>路由器</a:t>
            </a:r>
            <a:endParaRPr lang="en-US" altLang="zh-CN" sz="2400" dirty="0"/>
          </a:p>
          <a:p>
            <a:pPr lvl="2">
              <a:lnSpc>
                <a:spcPct val="90000"/>
              </a:lnSpc>
            </a:pPr>
            <a:r>
              <a:rPr lang="zh-CN" altLang="en-US" sz="2000" dirty="0"/>
              <a:t>点对点（</a:t>
            </a:r>
            <a:r>
              <a:rPr lang="en-US" altLang="ko-KR" sz="2000" dirty="0"/>
              <a:t>Point-to-point</a:t>
            </a:r>
            <a:r>
              <a:rPr lang="zh-CN" altLang="en-US" sz="2000" dirty="0"/>
              <a:t>）</a:t>
            </a:r>
            <a:r>
              <a:rPr lang="en-US" altLang="ko-KR" sz="2000" dirty="0"/>
              <a:t>,</a:t>
            </a:r>
            <a:r>
              <a:rPr lang="zh-CN" altLang="en-US" sz="2000" dirty="0"/>
              <a:t>消息传递（</a:t>
            </a:r>
            <a:r>
              <a:rPr lang="en-US" altLang="ko-KR" sz="2000" dirty="0"/>
              <a:t> message passing</a:t>
            </a:r>
            <a:r>
              <a:rPr lang="zh-CN" altLang="en-US" sz="2000" dirty="0"/>
              <a:t>）或者共享变量</a:t>
            </a:r>
            <a:r>
              <a:rPr lang="en-US" altLang="ko-KR" sz="2000" dirty="0"/>
              <a:t>(shared variable)</a:t>
            </a:r>
            <a:endParaRPr lang="en-US" altLang="zh-CN" sz="2000" dirty="0"/>
          </a:p>
          <a:p>
            <a:pPr lvl="1">
              <a:lnSpc>
                <a:spcPct val="90000"/>
              </a:lnSpc>
            </a:pPr>
            <a:r>
              <a:rPr lang="zh-CN" altLang="en-US" sz="2400" dirty="0"/>
              <a:t>周期性全局同步</a:t>
            </a:r>
            <a:endParaRPr lang="en-US" altLang="zh-CN" sz="2400" dirty="0"/>
          </a:p>
          <a:p>
            <a:pPr lvl="2"/>
            <a:r>
              <a:rPr lang="zh-CN" altLang="en-US" sz="2000" dirty="0"/>
              <a:t>路障：全部或部分</a:t>
            </a:r>
            <a:endParaRPr lang="en-US" altLang="zh-CN" sz="2000" dirty="0"/>
          </a:p>
          <a:p>
            <a:pPr lvl="1">
              <a:lnSpc>
                <a:spcPct val="90000"/>
              </a:lnSpc>
            </a:pPr>
            <a:r>
              <a:rPr lang="zh-CN" altLang="en-US" sz="2400" dirty="0"/>
              <a:t>考虑因素</a:t>
            </a:r>
            <a:r>
              <a:rPr lang="en-US" altLang="zh-CN" sz="2400" dirty="0"/>
              <a:t>: </a:t>
            </a:r>
            <a:r>
              <a:rPr lang="zh-CN" altLang="en-US" sz="2400" dirty="0"/>
              <a:t>带宽限制；延迟；同步开销</a:t>
            </a:r>
            <a:endParaRPr lang="en-US" altLang="zh-CN" sz="2400" dirty="0"/>
          </a:p>
          <a:p>
            <a:pPr lvl="1">
              <a:lnSpc>
                <a:spcPct val="90000"/>
              </a:lnSpc>
            </a:pPr>
            <a:r>
              <a:rPr lang="zh-CN" altLang="en-US" sz="2400" dirty="0"/>
              <a:t>未考虑因素</a:t>
            </a:r>
            <a:r>
              <a:rPr lang="en-US" altLang="zh-CN" sz="2400" dirty="0"/>
              <a:t> :</a:t>
            </a:r>
            <a:r>
              <a:rPr lang="zh-CN" altLang="en-US" sz="2400" dirty="0"/>
              <a:t>通信开销</a:t>
            </a:r>
            <a:r>
              <a:rPr lang="en-US" altLang="zh-CN" sz="2400" dirty="0"/>
              <a:t>;</a:t>
            </a:r>
            <a:r>
              <a:rPr lang="zh-CN" altLang="en-US" sz="2400" dirty="0"/>
              <a:t>处理器拓扑</a:t>
            </a:r>
            <a:endParaRPr lang="en-US" altLang="zh-CN" sz="2400" dirty="0"/>
          </a:p>
        </p:txBody>
      </p:sp>
      <p:sp>
        <p:nvSpPr>
          <p:cNvPr id="2" name="灯片编号占位符 1">
            <a:extLst>
              <a:ext uri="{FF2B5EF4-FFF2-40B4-BE49-F238E27FC236}">
                <a16:creationId xmlns:a16="http://schemas.microsoft.com/office/drawing/2014/main" id="{B19DB127-FF2C-41F5-9E5F-2E25337024AA}"/>
              </a:ext>
            </a:extLst>
          </p:cNvPr>
          <p:cNvSpPr>
            <a:spLocks noGrp="1"/>
          </p:cNvSpPr>
          <p:nvPr>
            <p:ph type="sldNum" sz="quarter" idx="12"/>
          </p:nvPr>
        </p:nvSpPr>
        <p:spPr/>
        <p:txBody>
          <a:bodyPr/>
          <a:lstStyle/>
          <a:p>
            <a:fld id="{25EC4AC6-63A8-45AD-A1FA-EB82E5CD8F05}" type="slidenum">
              <a:rPr lang="zh-CN" altLang="en-US" smtClean="0"/>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altLang="ko-KR" dirty="0"/>
              <a:t>BSP</a:t>
            </a:r>
            <a:r>
              <a:rPr lang="zh-CN" altLang="en-US" dirty="0"/>
              <a:t>示意图</a:t>
            </a:r>
            <a:endParaRPr lang="en-US" altLang="ko-KR" dirty="0"/>
          </a:p>
        </p:txBody>
      </p:sp>
      <p:grpSp>
        <p:nvGrpSpPr>
          <p:cNvPr id="2" name="组合 1"/>
          <p:cNvGrpSpPr/>
          <p:nvPr/>
        </p:nvGrpSpPr>
        <p:grpSpPr>
          <a:xfrm>
            <a:off x="2067966" y="1327112"/>
            <a:ext cx="8362808" cy="2590800"/>
            <a:chOff x="457200" y="2667000"/>
            <a:chExt cx="8362808" cy="2590800"/>
          </a:xfrm>
        </p:grpSpPr>
        <p:sp>
          <p:nvSpPr>
            <p:cNvPr id="741379" name="Line 3"/>
            <p:cNvSpPr>
              <a:spLocks noChangeShapeType="1"/>
            </p:cNvSpPr>
            <p:nvPr/>
          </p:nvSpPr>
          <p:spPr bwMode="auto">
            <a:xfrm>
              <a:off x="1295400" y="4114800"/>
              <a:ext cx="0" cy="6096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1380" name="Rectangle 4"/>
            <p:cNvSpPr>
              <a:spLocks noChangeArrowheads="1"/>
            </p:cNvSpPr>
            <p:nvPr/>
          </p:nvSpPr>
          <p:spPr bwMode="auto">
            <a:xfrm>
              <a:off x="457200" y="4724400"/>
              <a:ext cx="6553200" cy="533400"/>
            </a:xfrm>
            <a:prstGeom prst="rect">
              <a:avLst/>
            </a:prstGeom>
            <a:gradFill>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spcBef>
                  <a:spcPct val="0"/>
                </a:spcBef>
              </a:pPr>
              <a:r>
                <a:rPr kumimoji="1" lang="en-US" altLang="ko-KR" b="1">
                  <a:solidFill>
                    <a:srgbClr val="000000"/>
                  </a:solidFill>
                  <a:latin typeface="Times New Roman" pitchFamily="18" charset="0"/>
                  <a:ea typeface="Gulim" pitchFamily="34" charset="-127"/>
                </a:rPr>
                <a:t>Communication Network (</a:t>
              </a:r>
              <a:r>
                <a:rPr kumimoji="1" lang="en-US" altLang="ko-KR" b="1" i="1">
                  <a:solidFill>
                    <a:schemeClr val="folHlink"/>
                  </a:solidFill>
                  <a:latin typeface="Times New Roman" pitchFamily="18" charset="0"/>
                  <a:ea typeface="Gulim" pitchFamily="34" charset="-127"/>
                </a:rPr>
                <a:t>g</a:t>
              </a:r>
              <a:r>
                <a:rPr kumimoji="1" lang="en-US" altLang="ko-KR" b="1">
                  <a:solidFill>
                    <a:srgbClr val="000000"/>
                  </a:solidFill>
                  <a:latin typeface="Times New Roman" pitchFamily="18" charset="0"/>
                  <a:ea typeface="Gulim" pitchFamily="34" charset="-127"/>
                </a:rPr>
                <a:t>)</a:t>
              </a:r>
            </a:p>
          </p:txBody>
        </p:sp>
        <p:grpSp>
          <p:nvGrpSpPr>
            <p:cNvPr id="741381" name="Group 5"/>
            <p:cNvGrpSpPr>
              <a:grpSpLocks/>
            </p:cNvGrpSpPr>
            <p:nvPr/>
          </p:nvGrpSpPr>
          <p:grpSpPr bwMode="auto">
            <a:xfrm>
              <a:off x="457200" y="3200400"/>
              <a:ext cx="1676400" cy="914400"/>
              <a:chOff x="624" y="1920"/>
              <a:chExt cx="1056" cy="576"/>
            </a:xfrm>
          </p:grpSpPr>
          <p:sp>
            <p:nvSpPr>
              <p:cNvPr id="741382" name="Rectangle 6"/>
              <p:cNvSpPr>
                <a:spLocks noChangeArrowheads="1"/>
              </p:cNvSpPr>
              <p:nvPr/>
            </p:nvSpPr>
            <p:spPr bwMode="auto">
              <a:xfrm>
                <a:off x="624" y="1920"/>
                <a:ext cx="1056" cy="576"/>
              </a:xfrm>
              <a:prstGeom prst="rect">
                <a:avLst/>
              </a:prstGeom>
              <a:solidFill>
                <a:srgbClr val="CC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383" name="Rectangle 7"/>
              <p:cNvSpPr>
                <a:spLocks noChangeArrowheads="1"/>
              </p:cNvSpPr>
              <p:nvPr/>
            </p:nvSpPr>
            <p:spPr bwMode="auto">
              <a:xfrm>
                <a:off x="720" y="2016"/>
                <a:ext cx="384" cy="384"/>
              </a:xfrm>
              <a:prstGeom prst="rect">
                <a:avLst/>
              </a:prstGeom>
              <a:solidFill>
                <a:srgbClr val="CC99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spcBef>
                    <a:spcPct val="0"/>
                  </a:spcBef>
                </a:pPr>
                <a:r>
                  <a:rPr kumimoji="1" lang="en-US" altLang="ko-KR" b="1">
                    <a:solidFill>
                      <a:srgbClr val="000000"/>
                    </a:solidFill>
                    <a:latin typeface="Times New Roman" pitchFamily="18" charset="0"/>
                    <a:ea typeface="Gulim" pitchFamily="34" charset="-127"/>
                  </a:rPr>
                  <a:t>P</a:t>
                </a:r>
              </a:p>
            </p:txBody>
          </p:sp>
          <p:sp>
            <p:nvSpPr>
              <p:cNvPr id="741384" name="Rectangle 8"/>
              <p:cNvSpPr>
                <a:spLocks noChangeArrowheads="1"/>
              </p:cNvSpPr>
              <p:nvPr/>
            </p:nvSpPr>
            <p:spPr bwMode="auto">
              <a:xfrm>
                <a:off x="1296" y="2058"/>
                <a:ext cx="299" cy="294"/>
              </a:xfrm>
              <a:prstGeom prst="rect">
                <a:avLst/>
              </a:prstGeom>
              <a:gradFill>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gra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spcBef>
                    <a:spcPct val="0"/>
                  </a:spcBef>
                </a:pPr>
                <a:r>
                  <a:rPr kumimoji="1" lang="en-US" altLang="ko-KR" b="1">
                    <a:latin typeface="Times New Roman" pitchFamily="18" charset="0"/>
                    <a:ea typeface="Gulim" pitchFamily="34" charset="-127"/>
                  </a:rPr>
                  <a:t>M</a:t>
                </a:r>
              </a:p>
            </p:txBody>
          </p:sp>
          <p:sp>
            <p:nvSpPr>
              <p:cNvPr id="741385" name="Line 9"/>
              <p:cNvSpPr>
                <a:spLocks noChangeShapeType="1"/>
              </p:cNvSpPr>
              <p:nvPr/>
            </p:nvSpPr>
            <p:spPr bwMode="auto">
              <a:xfrm flipH="1">
                <a:off x="1104" y="2208"/>
                <a:ext cx="171"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41386" name="Line 10"/>
            <p:cNvSpPr>
              <a:spLocks noChangeShapeType="1"/>
            </p:cNvSpPr>
            <p:nvPr/>
          </p:nvSpPr>
          <p:spPr bwMode="auto">
            <a:xfrm>
              <a:off x="3200400" y="4114800"/>
              <a:ext cx="0" cy="6096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741387" name="Group 11"/>
            <p:cNvGrpSpPr>
              <a:grpSpLocks/>
            </p:cNvGrpSpPr>
            <p:nvPr/>
          </p:nvGrpSpPr>
          <p:grpSpPr bwMode="auto">
            <a:xfrm>
              <a:off x="2362200" y="3200400"/>
              <a:ext cx="1676400" cy="914400"/>
              <a:chOff x="624" y="1920"/>
              <a:chExt cx="1056" cy="576"/>
            </a:xfrm>
          </p:grpSpPr>
          <p:sp>
            <p:nvSpPr>
              <p:cNvPr id="741388" name="Rectangle 12"/>
              <p:cNvSpPr>
                <a:spLocks noChangeArrowheads="1"/>
              </p:cNvSpPr>
              <p:nvPr/>
            </p:nvSpPr>
            <p:spPr bwMode="auto">
              <a:xfrm>
                <a:off x="624" y="1920"/>
                <a:ext cx="1056" cy="576"/>
              </a:xfrm>
              <a:prstGeom prst="rect">
                <a:avLst/>
              </a:prstGeom>
              <a:solidFill>
                <a:srgbClr val="CC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389" name="Rectangle 13"/>
              <p:cNvSpPr>
                <a:spLocks noChangeArrowheads="1"/>
              </p:cNvSpPr>
              <p:nvPr/>
            </p:nvSpPr>
            <p:spPr bwMode="auto">
              <a:xfrm>
                <a:off x="720" y="2016"/>
                <a:ext cx="384" cy="384"/>
              </a:xfrm>
              <a:prstGeom prst="rect">
                <a:avLst/>
              </a:prstGeom>
              <a:solidFill>
                <a:srgbClr val="CC99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spcBef>
                    <a:spcPct val="0"/>
                  </a:spcBef>
                </a:pPr>
                <a:r>
                  <a:rPr kumimoji="1" lang="en-US" altLang="ko-KR" b="1">
                    <a:solidFill>
                      <a:srgbClr val="000000"/>
                    </a:solidFill>
                    <a:latin typeface="Times New Roman" pitchFamily="18" charset="0"/>
                    <a:ea typeface="Gulim" pitchFamily="34" charset="-127"/>
                  </a:rPr>
                  <a:t>P</a:t>
                </a:r>
              </a:p>
            </p:txBody>
          </p:sp>
          <p:sp>
            <p:nvSpPr>
              <p:cNvPr id="741390" name="Rectangle 14"/>
              <p:cNvSpPr>
                <a:spLocks noChangeArrowheads="1"/>
              </p:cNvSpPr>
              <p:nvPr/>
            </p:nvSpPr>
            <p:spPr bwMode="auto">
              <a:xfrm>
                <a:off x="1296" y="2058"/>
                <a:ext cx="299" cy="294"/>
              </a:xfrm>
              <a:prstGeom prst="rect">
                <a:avLst/>
              </a:prstGeom>
              <a:gradFill>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gra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a:latin typeface="Times New Roman" pitchFamily="18" charset="0"/>
                    <a:ea typeface="Gulim" pitchFamily="34" charset="-127"/>
                  </a:rPr>
                  <a:t>M</a:t>
                </a:r>
              </a:p>
            </p:txBody>
          </p:sp>
          <p:sp>
            <p:nvSpPr>
              <p:cNvPr id="741391" name="Line 15"/>
              <p:cNvSpPr>
                <a:spLocks noChangeShapeType="1"/>
              </p:cNvSpPr>
              <p:nvPr/>
            </p:nvSpPr>
            <p:spPr bwMode="auto">
              <a:xfrm flipH="1">
                <a:off x="1104" y="2208"/>
                <a:ext cx="171"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41392" name="Line 16"/>
            <p:cNvSpPr>
              <a:spLocks noChangeShapeType="1"/>
            </p:cNvSpPr>
            <p:nvPr/>
          </p:nvSpPr>
          <p:spPr bwMode="auto">
            <a:xfrm>
              <a:off x="6172200" y="4114800"/>
              <a:ext cx="0" cy="6096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741393" name="Group 17"/>
            <p:cNvGrpSpPr>
              <a:grpSpLocks/>
            </p:cNvGrpSpPr>
            <p:nvPr/>
          </p:nvGrpSpPr>
          <p:grpSpPr bwMode="auto">
            <a:xfrm>
              <a:off x="5334000" y="3200400"/>
              <a:ext cx="1676400" cy="914400"/>
              <a:chOff x="624" y="1920"/>
              <a:chExt cx="1056" cy="576"/>
            </a:xfrm>
          </p:grpSpPr>
          <p:sp>
            <p:nvSpPr>
              <p:cNvPr id="741394" name="Rectangle 18"/>
              <p:cNvSpPr>
                <a:spLocks noChangeArrowheads="1"/>
              </p:cNvSpPr>
              <p:nvPr/>
            </p:nvSpPr>
            <p:spPr bwMode="auto">
              <a:xfrm>
                <a:off x="624" y="1920"/>
                <a:ext cx="1056" cy="576"/>
              </a:xfrm>
              <a:prstGeom prst="rect">
                <a:avLst/>
              </a:prstGeom>
              <a:solidFill>
                <a:srgbClr val="CC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395" name="Rectangle 19"/>
              <p:cNvSpPr>
                <a:spLocks noChangeArrowheads="1"/>
              </p:cNvSpPr>
              <p:nvPr/>
            </p:nvSpPr>
            <p:spPr bwMode="auto">
              <a:xfrm>
                <a:off x="720" y="2016"/>
                <a:ext cx="384" cy="384"/>
              </a:xfrm>
              <a:prstGeom prst="rect">
                <a:avLst/>
              </a:prstGeom>
              <a:solidFill>
                <a:srgbClr val="CC99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spcBef>
                    <a:spcPct val="0"/>
                  </a:spcBef>
                </a:pPr>
                <a:r>
                  <a:rPr kumimoji="1" lang="en-US" altLang="ko-KR" b="1">
                    <a:solidFill>
                      <a:srgbClr val="000000"/>
                    </a:solidFill>
                    <a:latin typeface="Times New Roman" pitchFamily="18" charset="0"/>
                    <a:ea typeface="Gulim" pitchFamily="34" charset="-127"/>
                  </a:rPr>
                  <a:t>P</a:t>
                </a:r>
              </a:p>
            </p:txBody>
          </p:sp>
          <p:sp>
            <p:nvSpPr>
              <p:cNvPr id="741396" name="Rectangle 20"/>
              <p:cNvSpPr>
                <a:spLocks noChangeArrowheads="1"/>
              </p:cNvSpPr>
              <p:nvPr/>
            </p:nvSpPr>
            <p:spPr bwMode="auto">
              <a:xfrm>
                <a:off x="1296" y="2058"/>
                <a:ext cx="299" cy="294"/>
              </a:xfrm>
              <a:prstGeom prst="rect">
                <a:avLst/>
              </a:prstGeom>
              <a:gradFill>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gra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spcBef>
                    <a:spcPct val="0"/>
                  </a:spcBef>
                </a:pPr>
                <a:r>
                  <a:rPr kumimoji="1" lang="en-US" altLang="ko-KR" b="1">
                    <a:latin typeface="Times New Roman" pitchFamily="18" charset="0"/>
                    <a:ea typeface="Gulim" pitchFamily="34" charset="-127"/>
                  </a:rPr>
                  <a:t>M</a:t>
                </a:r>
              </a:p>
            </p:txBody>
          </p:sp>
          <p:sp>
            <p:nvSpPr>
              <p:cNvPr id="741397" name="Line 21"/>
              <p:cNvSpPr>
                <a:spLocks noChangeShapeType="1"/>
              </p:cNvSpPr>
              <p:nvPr/>
            </p:nvSpPr>
            <p:spPr bwMode="auto">
              <a:xfrm flipH="1">
                <a:off x="1104" y="2208"/>
                <a:ext cx="171"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41398" name="Line 22"/>
            <p:cNvSpPr>
              <a:spLocks noChangeShapeType="1"/>
            </p:cNvSpPr>
            <p:nvPr/>
          </p:nvSpPr>
          <p:spPr bwMode="auto">
            <a:xfrm>
              <a:off x="4191000" y="3657600"/>
              <a:ext cx="99060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1399" name="Text Box 23"/>
            <p:cNvSpPr txBox="1">
              <a:spLocks noChangeArrowheads="1"/>
            </p:cNvSpPr>
            <p:nvPr/>
          </p:nvSpPr>
          <p:spPr bwMode="auto">
            <a:xfrm>
              <a:off x="914400" y="2667000"/>
              <a:ext cx="10631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latin typeface="Times New Roman" pitchFamily="18" charset="0"/>
                  <a:ea typeface="Gulim" pitchFamily="34" charset="-127"/>
                </a:rPr>
                <a:t>Node (</a:t>
              </a:r>
              <a:r>
                <a:rPr kumimoji="1" lang="en-US" altLang="ko-KR" b="1" i="1">
                  <a:solidFill>
                    <a:schemeClr val="tx2"/>
                  </a:solidFill>
                  <a:latin typeface="Times New Roman" pitchFamily="18" charset="0"/>
                  <a:ea typeface="Gulim" pitchFamily="34" charset="-127"/>
                </a:rPr>
                <a:t>w</a:t>
              </a:r>
              <a:r>
                <a:rPr kumimoji="1" lang="en-US" altLang="ko-KR" b="1">
                  <a:latin typeface="Times New Roman" pitchFamily="18" charset="0"/>
                  <a:ea typeface="Gulim" pitchFamily="34" charset="-127"/>
                </a:rPr>
                <a:t>)</a:t>
              </a:r>
            </a:p>
          </p:txBody>
        </p:sp>
        <p:sp>
          <p:nvSpPr>
            <p:cNvPr id="741400" name="Text Box 24"/>
            <p:cNvSpPr txBox="1">
              <a:spLocks noChangeArrowheads="1"/>
            </p:cNvSpPr>
            <p:nvPr/>
          </p:nvSpPr>
          <p:spPr bwMode="auto">
            <a:xfrm>
              <a:off x="2795588" y="2667000"/>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latin typeface="Times New Roman" pitchFamily="18" charset="0"/>
                  <a:ea typeface="Gulim" pitchFamily="34" charset="-127"/>
                </a:rPr>
                <a:t>Node</a:t>
              </a:r>
            </a:p>
          </p:txBody>
        </p:sp>
        <p:sp>
          <p:nvSpPr>
            <p:cNvPr id="741401" name="Text Box 25"/>
            <p:cNvSpPr txBox="1">
              <a:spLocks noChangeArrowheads="1"/>
            </p:cNvSpPr>
            <p:nvPr/>
          </p:nvSpPr>
          <p:spPr bwMode="auto">
            <a:xfrm>
              <a:off x="5715000" y="2667000"/>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latin typeface="Times New Roman" pitchFamily="18" charset="0"/>
                  <a:ea typeface="Gulim" pitchFamily="34" charset="-127"/>
                </a:rPr>
                <a:t>Node</a:t>
              </a:r>
            </a:p>
          </p:txBody>
        </p:sp>
        <p:sp>
          <p:nvSpPr>
            <p:cNvPr id="741402" name="Line 26"/>
            <p:cNvSpPr>
              <a:spLocks noChangeShapeType="1"/>
            </p:cNvSpPr>
            <p:nvPr/>
          </p:nvSpPr>
          <p:spPr bwMode="auto">
            <a:xfrm>
              <a:off x="1752600" y="4114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1403" name="Line 27"/>
            <p:cNvSpPr>
              <a:spLocks noChangeShapeType="1"/>
            </p:cNvSpPr>
            <p:nvPr/>
          </p:nvSpPr>
          <p:spPr bwMode="auto">
            <a:xfrm>
              <a:off x="3657600" y="4114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1404" name="Line 28"/>
            <p:cNvSpPr>
              <a:spLocks noChangeShapeType="1"/>
            </p:cNvSpPr>
            <p:nvPr/>
          </p:nvSpPr>
          <p:spPr bwMode="auto">
            <a:xfrm>
              <a:off x="6629400" y="4114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1405" name="Line 29"/>
            <p:cNvSpPr>
              <a:spLocks noChangeShapeType="1"/>
            </p:cNvSpPr>
            <p:nvPr/>
          </p:nvSpPr>
          <p:spPr bwMode="auto">
            <a:xfrm>
              <a:off x="1752600" y="4495800"/>
              <a:ext cx="586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1406" name="Text Box 30"/>
            <p:cNvSpPr txBox="1">
              <a:spLocks noChangeArrowheads="1"/>
            </p:cNvSpPr>
            <p:nvPr/>
          </p:nvSpPr>
          <p:spPr bwMode="auto">
            <a:xfrm>
              <a:off x="7620000" y="4267200"/>
              <a:ext cx="12000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latin typeface="Times New Roman" pitchFamily="18" charset="0"/>
                  <a:ea typeface="Gulim" pitchFamily="34" charset="-127"/>
                </a:rPr>
                <a:t>Barrier (</a:t>
              </a:r>
              <a:r>
                <a:rPr kumimoji="1" lang="en-US" altLang="ko-KR" b="1" i="1">
                  <a:solidFill>
                    <a:schemeClr val="tx2"/>
                  </a:solidFill>
                  <a:latin typeface="Times New Roman" pitchFamily="18" charset="0"/>
                  <a:ea typeface="Gulim" pitchFamily="34" charset="-127"/>
                </a:rPr>
                <a:t>l</a:t>
              </a:r>
              <a:r>
                <a:rPr kumimoji="1" lang="en-US" altLang="ko-KR" b="1">
                  <a:latin typeface="Times New Roman" pitchFamily="18" charset="0"/>
                  <a:ea typeface="Gulim" pitchFamily="34" charset="-127"/>
                </a:rPr>
                <a:t>)</a:t>
              </a:r>
            </a:p>
          </p:txBody>
        </p:sp>
      </p:grpSp>
      <p:sp>
        <p:nvSpPr>
          <p:cNvPr id="33" name="Rectangle 3"/>
          <p:cNvSpPr txBox="1">
            <a:spLocks noChangeArrowheads="1"/>
          </p:cNvSpPr>
          <p:nvPr/>
        </p:nvSpPr>
        <p:spPr>
          <a:xfrm>
            <a:off x="1948780" y="4083089"/>
            <a:ext cx="8294440" cy="2361124"/>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lnSpc>
                <a:spcPct val="90000"/>
              </a:lnSpc>
            </a:pPr>
            <a:r>
              <a:rPr lang="en-US" altLang="ko-KR" i="1" dirty="0">
                <a:solidFill>
                  <a:srgbClr val="FF0000"/>
                </a:solidFill>
              </a:rPr>
              <a:t>w</a:t>
            </a:r>
            <a:r>
              <a:rPr lang="zh-CN" altLang="en-US" dirty="0">
                <a:solidFill>
                  <a:srgbClr val="FF0000"/>
                </a:solidFill>
              </a:rPr>
              <a:t>：</a:t>
            </a:r>
            <a:r>
              <a:rPr lang="zh-CN" altLang="en-US" dirty="0"/>
              <a:t>每一超步（</a:t>
            </a:r>
            <a:r>
              <a:rPr lang="en-US" altLang="ko-KR" dirty="0" err="1"/>
              <a:t>superstep</a:t>
            </a:r>
            <a:r>
              <a:rPr lang="zh-CN" altLang="en-US" dirty="0"/>
              <a:t>）最大计算时间</a:t>
            </a:r>
            <a:endParaRPr lang="en-US" altLang="ko-KR" dirty="0"/>
          </a:p>
          <a:p>
            <a:pPr lvl="1">
              <a:lnSpc>
                <a:spcPct val="90000"/>
              </a:lnSpc>
            </a:pPr>
            <a:r>
              <a:rPr lang="zh-CN" altLang="en-US" sz="2000" dirty="0"/>
              <a:t>计算最多消耗</a:t>
            </a:r>
            <a:r>
              <a:rPr lang="en-US" altLang="ko-KR" sz="2000" b="1" i="1" dirty="0"/>
              <a:t>w</a:t>
            </a:r>
            <a:r>
              <a:rPr lang="zh-CN" altLang="en-US" sz="2000" b="1" dirty="0"/>
              <a:t>个时钟周期</a:t>
            </a:r>
            <a:r>
              <a:rPr lang="en-US" altLang="ko-KR" sz="2000" dirty="0"/>
              <a:t>.</a:t>
            </a:r>
          </a:p>
          <a:p>
            <a:pPr>
              <a:lnSpc>
                <a:spcPct val="90000"/>
              </a:lnSpc>
            </a:pPr>
            <a:r>
              <a:rPr lang="en-US" altLang="ko-KR" b="1" i="1" dirty="0">
                <a:solidFill>
                  <a:srgbClr val="FF0000"/>
                </a:solidFill>
              </a:rPr>
              <a:t>g</a:t>
            </a:r>
            <a:r>
              <a:rPr lang="zh-CN" altLang="en-US" b="1" i="1" dirty="0">
                <a:solidFill>
                  <a:srgbClr val="FF0000"/>
                </a:solidFill>
              </a:rPr>
              <a:t>：</a:t>
            </a:r>
            <a:r>
              <a:rPr lang="zh-CN" altLang="en-US" dirty="0"/>
              <a:t>发送一消息单元所需要的时钟周期，即网络带宽</a:t>
            </a:r>
            <a:endParaRPr lang="en-US" altLang="ko-KR" dirty="0"/>
          </a:p>
          <a:p>
            <a:pPr lvl="1">
              <a:lnSpc>
                <a:spcPct val="90000"/>
              </a:lnSpc>
            </a:pPr>
            <a:r>
              <a:rPr lang="en-US" altLang="ko-KR" sz="2000" b="1" i="1" dirty="0"/>
              <a:t>h</a:t>
            </a:r>
            <a:r>
              <a:rPr lang="zh-CN" altLang="en-US" sz="2000" b="1" i="1" dirty="0"/>
              <a:t>：</a:t>
            </a:r>
            <a:r>
              <a:rPr lang="zh-CN" altLang="en-US" sz="2000" b="1" dirty="0"/>
              <a:t>每一超步最大接收和发送消息的数量</a:t>
            </a:r>
            <a:endParaRPr lang="en-US" altLang="ko-KR" sz="2000" dirty="0"/>
          </a:p>
          <a:p>
            <a:pPr lvl="1">
              <a:lnSpc>
                <a:spcPct val="90000"/>
              </a:lnSpc>
            </a:pPr>
            <a:r>
              <a:rPr lang="zh-CN" altLang="en-US" sz="2000" dirty="0"/>
              <a:t>通信操作需要</a:t>
            </a:r>
            <a:r>
              <a:rPr lang="en-US" altLang="ko-KR" sz="2000" b="1" i="1" dirty="0" err="1"/>
              <a:t>gh</a:t>
            </a:r>
            <a:r>
              <a:rPr lang="en-US" altLang="ko-KR" sz="2000" dirty="0"/>
              <a:t> </a:t>
            </a:r>
            <a:r>
              <a:rPr lang="zh-CN" altLang="en-US" sz="2000" dirty="0"/>
              <a:t>时钟周期</a:t>
            </a:r>
            <a:endParaRPr lang="en-US" altLang="ko-KR" sz="2000" dirty="0"/>
          </a:p>
          <a:p>
            <a:pPr>
              <a:lnSpc>
                <a:spcPct val="90000"/>
              </a:lnSpc>
            </a:pPr>
            <a:r>
              <a:rPr lang="en-US" altLang="zh-CN" b="1" i="1" dirty="0">
                <a:solidFill>
                  <a:srgbClr val="FF0000"/>
                </a:solidFill>
              </a:rPr>
              <a:t>l</a:t>
            </a:r>
            <a:r>
              <a:rPr lang="zh-CN" altLang="en-US" i="1" dirty="0"/>
              <a:t>：</a:t>
            </a:r>
            <a:r>
              <a:rPr lang="zh-CN" altLang="en-US" dirty="0"/>
              <a:t>路障（</a:t>
            </a:r>
            <a:r>
              <a:rPr lang="en-US" altLang="ko-KR" dirty="0"/>
              <a:t>Barrier</a:t>
            </a:r>
            <a:r>
              <a:rPr lang="zh-CN" altLang="en-US" dirty="0"/>
              <a:t>）同步需要</a:t>
            </a:r>
            <a:r>
              <a:rPr lang="en-US" altLang="ko-KR" b="1" i="1" dirty="0"/>
              <a:t>l</a:t>
            </a:r>
            <a:r>
              <a:rPr lang="en-US" altLang="ko-KR" dirty="0"/>
              <a:t> </a:t>
            </a:r>
            <a:r>
              <a:rPr lang="zh-CN" altLang="en-US" dirty="0"/>
              <a:t>时钟周期</a:t>
            </a:r>
            <a:endParaRPr lang="en-US" altLang="ko-KR" dirty="0"/>
          </a:p>
        </p:txBody>
      </p:sp>
      <p:sp>
        <p:nvSpPr>
          <p:cNvPr id="3" name="灯片编号占位符 2">
            <a:extLst>
              <a:ext uri="{FF2B5EF4-FFF2-40B4-BE49-F238E27FC236}">
                <a16:creationId xmlns:a16="http://schemas.microsoft.com/office/drawing/2014/main" id="{54088940-6E17-4DD4-B6FB-6D80CB9145DC}"/>
              </a:ext>
            </a:extLst>
          </p:cNvPr>
          <p:cNvSpPr>
            <a:spLocks noGrp="1"/>
          </p:cNvSpPr>
          <p:nvPr>
            <p:ph type="sldNum" sz="quarter" idx="12"/>
          </p:nvPr>
        </p:nvSpPr>
        <p:spPr/>
        <p:txBody>
          <a:bodyPr/>
          <a:lstStyle/>
          <a:p>
            <a:fld id="{25EC4AC6-63A8-45AD-A1FA-EB82E5CD8F05}" type="slidenum">
              <a:rPr lang="zh-CN" altLang="en-US" smtClean="0"/>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r>
              <a:rPr lang="en-US" altLang="ko-KR" dirty="0"/>
              <a:t>BSP</a:t>
            </a:r>
            <a:r>
              <a:rPr lang="zh-CN" altLang="en-US" dirty="0"/>
              <a:t>程序</a:t>
            </a:r>
            <a:endParaRPr lang="en-US" altLang="ko-KR" dirty="0"/>
          </a:p>
        </p:txBody>
      </p:sp>
      <p:sp>
        <p:nvSpPr>
          <p:cNvPr id="744451" name="Rectangle 3"/>
          <p:cNvSpPr>
            <a:spLocks noChangeArrowheads="1"/>
          </p:cNvSpPr>
          <p:nvPr/>
        </p:nvSpPr>
        <p:spPr bwMode="auto">
          <a:xfrm>
            <a:off x="3482074" y="2893425"/>
            <a:ext cx="762000" cy="18288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endParaRPr kumimoji="1" lang="zh-CN" altLang="en-US" b="1">
              <a:latin typeface="Times New Roman" pitchFamily="18" charset="0"/>
              <a:ea typeface="Gulim" pitchFamily="34" charset="-127"/>
            </a:endParaRPr>
          </a:p>
        </p:txBody>
      </p:sp>
      <p:sp>
        <p:nvSpPr>
          <p:cNvPr id="744452" name="Rectangle 4"/>
          <p:cNvSpPr>
            <a:spLocks noChangeArrowheads="1"/>
          </p:cNvSpPr>
          <p:nvPr/>
        </p:nvSpPr>
        <p:spPr bwMode="auto">
          <a:xfrm>
            <a:off x="5158474" y="2893425"/>
            <a:ext cx="762000" cy="12192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endParaRPr kumimoji="1" lang="zh-CN" altLang="en-US" b="1">
              <a:latin typeface="Times New Roman" pitchFamily="18" charset="0"/>
              <a:ea typeface="Gulim" pitchFamily="34" charset="-127"/>
            </a:endParaRPr>
          </a:p>
        </p:txBody>
      </p:sp>
      <p:sp>
        <p:nvSpPr>
          <p:cNvPr id="744453" name="Rectangle 5"/>
          <p:cNvSpPr>
            <a:spLocks noChangeArrowheads="1"/>
          </p:cNvSpPr>
          <p:nvPr/>
        </p:nvSpPr>
        <p:spPr bwMode="auto">
          <a:xfrm>
            <a:off x="6834874" y="2893425"/>
            <a:ext cx="762000" cy="2133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endParaRPr kumimoji="1" lang="zh-CN" altLang="en-US" b="1">
              <a:latin typeface="Times New Roman" pitchFamily="18" charset="0"/>
              <a:ea typeface="Gulim" pitchFamily="34" charset="-127"/>
            </a:endParaRPr>
          </a:p>
        </p:txBody>
      </p:sp>
      <p:sp>
        <p:nvSpPr>
          <p:cNvPr id="744454" name="Rectangle 6"/>
          <p:cNvSpPr>
            <a:spLocks noChangeArrowheads="1"/>
          </p:cNvSpPr>
          <p:nvPr/>
        </p:nvSpPr>
        <p:spPr bwMode="auto">
          <a:xfrm>
            <a:off x="8587474" y="2893425"/>
            <a:ext cx="762000" cy="16764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endParaRPr kumimoji="1" lang="zh-CN" altLang="en-US" b="1">
              <a:latin typeface="Times New Roman" pitchFamily="18" charset="0"/>
              <a:ea typeface="Gulim" pitchFamily="34" charset="-127"/>
            </a:endParaRPr>
          </a:p>
        </p:txBody>
      </p:sp>
      <p:sp>
        <p:nvSpPr>
          <p:cNvPr id="744455" name="Line 7"/>
          <p:cNvSpPr>
            <a:spLocks noChangeShapeType="1"/>
          </p:cNvSpPr>
          <p:nvPr/>
        </p:nvSpPr>
        <p:spPr bwMode="auto">
          <a:xfrm flipV="1">
            <a:off x="4244074" y="4112625"/>
            <a:ext cx="914400" cy="60960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56" name="Line 8"/>
          <p:cNvSpPr>
            <a:spLocks noChangeShapeType="1"/>
          </p:cNvSpPr>
          <p:nvPr/>
        </p:nvSpPr>
        <p:spPr bwMode="auto">
          <a:xfrm>
            <a:off x="5920474" y="4112625"/>
            <a:ext cx="914400" cy="91440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57" name="Line 9"/>
          <p:cNvSpPr>
            <a:spLocks noChangeShapeType="1"/>
          </p:cNvSpPr>
          <p:nvPr/>
        </p:nvSpPr>
        <p:spPr bwMode="auto">
          <a:xfrm flipV="1">
            <a:off x="7596874" y="4569825"/>
            <a:ext cx="990600" cy="45720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58" name="Line 10"/>
          <p:cNvSpPr>
            <a:spLocks noChangeShapeType="1"/>
          </p:cNvSpPr>
          <p:nvPr/>
        </p:nvSpPr>
        <p:spPr bwMode="auto">
          <a:xfrm flipH="1">
            <a:off x="3024874" y="4722225"/>
            <a:ext cx="457200"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59" name="Line 11"/>
          <p:cNvSpPr>
            <a:spLocks noChangeShapeType="1"/>
          </p:cNvSpPr>
          <p:nvPr/>
        </p:nvSpPr>
        <p:spPr bwMode="auto">
          <a:xfrm flipH="1">
            <a:off x="9349474" y="4569825"/>
            <a:ext cx="457200"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60" name="Line 12"/>
          <p:cNvSpPr>
            <a:spLocks noChangeShapeType="1"/>
          </p:cNvSpPr>
          <p:nvPr/>
        </p:nvSpPr>
        <p:spPr bwMode="auto">
          <a:xfrm>
            <a:off x="3024874" y="5636625"/>
            <a:ext cx="6705600"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61" name="Rectangle 13"/>
          <p:cNvSpPr>
            <a:spLocks noChangeArrowheads="1"/>
          </p:cNvSpPr>
          <p:nvPr/>
        </p:nvSpPr>
        <p:spPr bwMode="auto">
          <a:xfrm>
            <a:off x="3482074" y="5636625"/>
            <a:ext cx="762000" cy="9144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endParaRPr kumimoji="1" lang="zh-CN" altLang="en-US" b="1">
              <a:latin typeface="Times New Roman" pitchFamily="18" charset="0"/>
              <a:ea typeface="Gulim" pitchFamily="34" charset="-127"/>
            </a:endParaRPr>
          </a:p>
        </p:txBody>
      </p:sp>
      <p:sp>
        <p:nvSpPr>
          <p:cNvPr id="744462" name="Rectangle 14"/>
          <p:cNvSpPr>
            <a:spLocks noChangeArrowheads="1"/>
          </p:cNvSpPr>
          <p:nvPr/>
        </p:nvSpPr>
        <p:spPr bwMode="auto">
          <a:xfrm>
            <a:off x="5158474" y="5636625"/>
            <a:ext cx="762000" cy="12192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63" name="Rectangle 15"/>
          <p:cNvSpPr>
            <a:spLocks noChangeArrowheads="1"/>
          </p:cNvSpPr>
          <p:nvPr/>
        </p:nvSpPr>
        <p:spPr bwMode="auto">
          <a:xfrm>
            <a:off x="6834874" y="5636625"/>
            <a:ext cx="762000" cy="5334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64" name="Rectangle 16"/>
          <p:cNvSpPr>
            <a:spLocks noChangeArrowheads="1"/>
          </p:cNvSpPr>
          <p:nvPr/>
        </p:nvSpPr>
        <p:spPr bwMode="auto">
          <a:xfrm>
            <a:off x="8587474" y="5636625"/>
            <a:ext cx="762000" cy="11430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65" name="Line 17"/>
          <p:cNvSpPr>
            <a:spLocks noChangeShapeType="1"/>
          </p:cNvSpPr>
          <p:nvPr/>
        </p:nvSpPr>
        <p:spPr bwMode="auto">
          <a:xfrm>
            <a:off x="3024874" y="2893425"/>
            <a:ext cx="6705600"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66" name="Text Box 18"/>
          <p:cNvSpPr txBox="1">
            <a:spLocks noChangeArrowheads="1"/>
          </p:cNvSpPr>
          <p:nvPr/>
        </p:nvSpPr>
        <p:spPr bwMode="auto">
          <a:xfrm>
            <a:off x="1196074" y="2664825"/>
            <a:ext cx="13452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latin typeface="Times New Roman" pitchFamily="18" charset="0"/>
                <a:ea typeface="Gulim" pitchFamily="34" charset="-127"/>
              </a:rPr>
              <a:t>Superstep 1</a:t>
            </a:r>
          </a:p>
        </p:txBody>
      </p:sp>
      <p:sp>
        <p:nvSpPr>
          <p:cNvPr id="744467" name="Text Box 19"/>
          <p:cNvSpPr txBox="1">
            <a:spLocks noChangeArrowheads="1"/>
          </p:cNvSpPr>
          <p:nvPr/>
        </p:nvSpPr>
        <p:spPr bwMode="auto">
          <a:xfrm>
            <a:off x="1196074" y="5408025"/>
            <a:ext cx="13452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latin typeface="Times New Roman" pitchFamily="18" charset="0"/>
                <a:ea typeface="Gulim" pitchFamily="34" charset="-127"/>
              </a:rPr>
              <a:t>Superstep 2</a:t>
            </a:r>
          </a:p>
        </p:txBody>
      </p:sp>
      <p:sp>
        <p:nvSpPr>
          <p:cNvPr id="744468" name="Text Box 20"/>
          <p:cNvSpPr txBox="1">
            <a:spLocks noChangeArrowheads="1"/>
          </p:cNvSpPr>
          <p:nvPr/>
        </p:nvSpPr>
        <p:spPr bwMode="auto">
          <a:xfrm>
            <a:off x="5518838" y="4992100"/>
            <a:ext cx="9284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latin typeface="Times New Roman" pitchFamily="18" charset="0"/>
                <a:ea typeface="Gulim" pitchFamily="34" charset="-127"/>
              </a:rPr>
              <a:t>Barrier</a:t>
            </a:r>
          </a:p>
        </p:txBody>
      </p:sp>
      <p:sp>
        <p:nvSpPr>
          <p:cNvPr id="744469" name="Line 21"/>
          <p:cNvSpPr>
            <a:spLocks noChangeShapeType="1"/>
          </p:cNvSpPr>
          <p:nvPr/>
        </p:nvSpPr>
        <p:spPr bwMode="auto">
          <a:xfrm>
            <a:off x="3863074" y="4722225"/>
            <a:ext cx="3352800" cy="838200"/>
          </a:xfrm>
          <a:prstGeom prst="line">
            <a:avLst/>
          </a:prstGeom>
          <a:noFill/>
          <a:ln w="952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70" name="Line 22"/>
          <p:cNvSpPr>
            <a:spLocks noChangeShapeType="1"/>
          </p:cNvSpPr>
          <p:nvPr/>
        </p:nvSpPr>
        <p:spPr bwMode="auto">
          <a:xfrm flipH="1">
            <a:off x="3863074" y="4112625"/>
            <a:ext cx="1676400" cy="1447800"/>
          </a:xfrm>
          <a:prstGeom prst="line">
            <a:avLst/>
          </a:prstGeom>
          <a:noFill/>
          <a:ln w="952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71" name="Line 23"/>
          <p:cNvSpPr>
            <a:spLocks noChangeShapeType="1"/>
          </p:cNvSpPr>
          <p:nvPr/>
        </p:nvSpPr>
        <p:spPr bwMode="auto">
          <a:xfrm>
            <a:off x="7215874" y="5027025"/>
            <a:ext cx="1752600" cy="533400"/>
          </a:xfrm>
          <a:prstGeom prst="line">
            <a:avLst/>
          </a:prstGeom>
          <a:noFill/>
          <a:ln w="952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72" name="Line 24"/>
          <p:cNvSpPr>
            <a:spLocks noChangeShapeType="1"/>
          </p:cNvSpPr>
          <p:nvPr/>
        </p:nvSpPr>
        <p:spPr bwMode="auto">
          <a:xfrm flipH="1">
            <a:off x="7215874" y="4569825"/>
            <a:ext cx="1752600" cy="990600"/>
          </a:xfrm>
          <a:prstGeom prst="line">
            <a:avLst/>
          </a:prstGeom>
          <a:noFill/>
          <a:ln w="952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4473" name="Text Box 25"/>
          <p:cNvSpPr txBox="1">
            <a:spLocks noChangeArrowheads="1"/>
          </p:cNvSpPr>
          <p:nvPr/>
        </p:nvSpPr>
        <p:spPr bwMode="auto">
          <a:xfrm>
            <a:off x="3569387" y="2436225"/>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dirty="0">
                <a:latin typeface="Times New Roman" pitchFamily="18" charset="0"/>
                <a:ea typeface="Gulim" pitchFamily="34" charset="-127"/>
              </a:rPr>
              <a:t>P1</a:t>
            </a:r>
          </a:p>
        </p:txBody>
      </p:sp>
      <p:sp>
        <p:nvSpPr>
          <p:cNvPr id="744474" name="Text Box 26"/>
          <p:cNvSpPr txBox="1">
            <a:spLocks noChangeArrowheads="1"/>
          </p:cNvSpPr>
          <p:nvPr/>
        </p:nvSpPr>
        <p:spPr bwMode="auto">
          <a:xfrm>
            <a:off x="5245787" y="2436225"/>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latin typeface="Times New Roman" pitchFamily="18" charset="0"/>
                <a:ea typeface="Gulim" pitchFamily="34" charset="-127"/>
              </a:rPr>
              <a:t>P2</a:t>
            </a:r>
          </a:p>
        </p:txBody>
      </p:sp>
      <p:sp>
        <p:nvSpPr>
          <p:cNvPr id="744475" name="Text Box 27"/>
          <p:cNvSpPr txBox="1">
            <a:spLocks noChangeArrowheads="1"/>
          </p:cNvSpPr>
          <p:nvPr/>
        </p:nvSpPr>
        <p:spPr bwMode="auto">
          <a:xfrm>
            <a:off x="6911074" y="2436225"/>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latin typeface="Times New Roman" pitchFamily="18" charset="0"/>
                <a:ea typeface="Gulim" pitchFamily="34" charset="-127"/>
              </a:rPr>
              <a:t>P3</a:t>
            </a:r>
          </a:p>
        </p:txBody>
      </p:sp>
      <p:sp>
        <p:nvSpPr>
          <p:cNvPr id="744476" name="Text Box 28"/>
          <p:cNvSpPr txBox="1">
            <a:spLocks noChangeArrowheads="1"/>
          </p:cNvSpPr>
          <p:nvPr/>
        </p:nvSpPr>
        <p:spPr bwMode="auto">
          <a:xfrm>
            <a:off x="8663674" y="2436225"/>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latin typeface="Times New Roman" pitchFamily="18" charset="0"/>
                <a:ea typeface="Gulim" pitchFamily="34" charset="-127"/>
              </a:rPr>
              <a:t>P4</a:t>
            </a:r>
          </a:p>
        </p:txBody>
      </p:sp>
      <p:sp>
        <p:nvSpPr>
          <p:cNvPr id="744477" name="Text Box 29"/>
          <p:cNvSpPr txBox="1">
            <a:spLocks noChangeArrowheads="1"/>
          </p:cNvSpPr>
          <p:nvPr/>
        </p:nvSpPr>
        <p:spPr bwMode="auto">
          <a:xfrm>
            <a:off x="1632637" y="3579225"/>
            <a:ext cx="13901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a:latin typeface="Times New Roman" pitchFamily="18" charset="0"/>
                <a:ea typeface="Gulim" pitchFamily="34" charset="-127"/>
              </a:rPr>
              <a:t>Computation</a:t>
            </a:r>
          </a:p>
        </p:txBody>
      </p:sp>
      <p:sp>
        <p:nvSpPr>
          <p:cNvPr id="744478" name="Text Box 30"/>
          <p:cNvSpPr txBox="1">
            <a:spLocks noChangeArrowheads="1"/>
          </p:cNvSpPr>
          <p:nvPr/>
        </p:nvSpPr>
        <p:spPr bwMode="auto">
          <a:xfrm>
            <a:off x="1642163" y="4950825"/>
            <a:ext cx="16722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a:latin typeface="Times New Roman" pitchFamily="18" charset="0"/>
                <a:ea typeface="Gulim" pitchFamily="34" charset="-127"/>
              </a:rPr>
              <a:t>Communication</a:t>
            </a:r>
          </a:p>
        </p:txBody>
      </p:sp>
      <p:sp>
        <p:nvSpPr>
          <p:cNvPr id="2" name="文本框 1"/>
          <p:cNvSpPr txBox="1"/>
          <p:nvPr/>
        </p:nvSpPr>
        <p:spPr>
          <a:xfrm>
            <a:off x="9715938" y="3579225"/>
            <a:ext cx="197296" cy="369332"/>
          </a:xfrm>
          <a:prstGeom prst="rect">
            <a:avLst/>
          </a:prstGeom>
          <a:noFill/>
        </p:spPr>
        <p:txBody>
          <a:bodyPr wrap="square" rtlCol="0">
            <a:spAutoFit/>
          </a:bodyPr>
          <a:lstStyle/>
          <a:p>
            <a:r>
              <a:rPr lang="en-US" altLang="zh-CN" dirty="0">
                <a:solidFill>
                  <a:srgbClr val="FF0000"/>
                </a:solidFill>
              </a:rPr>
              <a:t>W</a:t>
            </a:r>
            <a:endParaRPr lang="zh-CN" altLang="en-US" dirty="0">
              <a:solidFill>
                <a:srgbClr val="FF0000"/>
              </a:solidFill>
            </a:endParaRPr>
          </a:p>
        </p:txBody>
      </p:sp>
      <p:cxnSp>
        <p:nvCxnSpPr>
          <p:cNvPr id="4" name="直接连接符 3"/>
          <p:cNvCxnSpPr/>
          <p:nvPr/>
        </p:nvCxnSpPr>
        <p:spPr>
          <a:xfrm>
            <a:off x="10037234" y="2893425"/>
            <a:ext cx="0" cy="2133598"/>
          </a:xfrm>
          <a:prstGeom prst="line">
            <a:avLst/>
          </a:prstGeom>
          <a:ln w="28575">
            <a:solidFill>
              <a:srgbClr val="FFC000"/>
            </a:solidFill>
            <a:headEnd type="stealth" w="lg" len="lg"/>
            <a:tailEnd type="stealt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8059754" y="5009562"/>
            <a:ext cx="1958752" cy="34925"/>
          </a:xfrm>
          <a:prstGeom prst="line">
            <a:avLst/>
          </a:prstGeom>
          <a:ln w="25400">
            <a:solidFill>
              <a:srgbClr val="FFC000"/>
            </a:solidFill>
            <a:headEnd w="lg" len="lg"/>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9769804" y="2893426"/>
            <a:ext cx="267431" cy="4915"/>
          </a:xfrm>
          <a:prstGeom prst="line">
            <a:avLst/>
          </a:prstGeom>
          <a:ln w="25400">
            <a:solidFill>
              <a:srgbClr val="FFC000"/>
            </a:solidFill>
            <a:headEnd w="lg" len="lg"/>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9104107" y="5112353"/>
            <a:ext cx="896753" cy="369332"/>
          </a:xfrm>
          <a:prstGeom prst="rect">
            <a:avLst/>
          </a:prstGeom>
          <a:noFill/>
        </p:spPr>
        <p:txBody>
          <a:bodyPr wrap="square" rtlCol="0">
            <a:spAutoFit/>
          </a:bodyPr>
          <a:lstStyle/>
          <a:p>
            <a:r>
              <a:rPr lang="en-US" altLang="zh-CN" dirty="0" err="1">
                <a:solidFill>
                  <a:srgbClr val="FF0000"/>
                </a:solidFill>
              </a:rPr>
              <a:t>gh+l</a:t>
            </a:r>
            <a:endParaRPr lang="zh-CN" altLang="en-US" dirty="0">
              <a:solidFill>
                <a:srgbClr val="FF0000"/>
              </a:solidFill>
            </a:endParaRPr>
          </a:p>
        </p:txBody>
      </p:sp>
      <p:cxnSp>
        <p:nvCxnSpPr>
          <p:cNvPr id="42" name="直接连接符 41"/>
          <p:cNvCxnSpPr/>
          <p:nvPr/>
        </p:nvCxnSpPr>
        <p:spPr>
          <a:xfrm>
            <a:off x="10018506" y="4964941"/>
            <a:ext cx="0" cy="671685"/>
          </a:xfrm>
          <a:prstGeom prst="line">
            <a:avLst/>
          </a:prstGeom>
          <a:ln w="28575">
            <a:solidFill>
              <a:srgbClr val="FFC000"/>
            </a:solidFill>
            <a:headEnd type="stealth" w="lg" len="lg"/>
            <a:tailEnd type="stealt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9736540" y="5616410"/>
            <a:ext cx="267431" cy="4915"/>
          </a:xfrm>
          <a:prstGeom prst="line">
            <a:avLst/>
          </a:prstGeom>
          <a:ln w="25400">
            <a:solidFill>
              <a:srgbClr val="FFC000"/>
            </a:solidFill>
            <a:headEnd w="lg" len="lg"/>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ED073F07-A713-4C13-8701-A49412591481}"/>
              </a:ext>
            </a:extLst>
          </p:cNvPr>
          <p:cNvSpPr>
            <a:spLocks noGrp="1"/>
          </p:cNvSpPr>
          <p:nvPr>
            <p:ph type="sldNum" sz="quarter" idx="12"/>
          </p:nvPr>
        </p:nvSpPr>
        <p:spPr/>
        <p:txBody>
          <a:bodyPr/>
          <a:lstStyle/>
          <a:p>
            <a:fld id="{25EC4AC6-63A8-45AD-A1FA-EB82E5CD8F05}" type="slidenum">
              <a:rPr lang="zh-CN" altLang="en-US" smtClean="0"/>
              <a:t>34</a:t>
            </a:fld>
            <a:endParaRPr lang="zh-CN" altLang="en-US"/>
          </a:p>
        </p:txBody>
      </p:sp>
      <p:sp>
        <p:nvSpPr>
          <p:cNvPr id="40" name="Rectangle 3">
            <a:extLst>
              <a:ext uri="{FF2B5EF4-FFF2-40B4-BE49-F238E27FC236}">
                <a16:creationId xmlns:a16="http://schemas.microsoft.com/office/drawing/2014/main" id="{BF91D282-3FCB-4AAD-9B76-0671E35EC9A3}"/>
              </a:ext>
            </a:extLst>
          </p:cNvPr>
          <p:cNvSpPr txBox="1">
            <a:spLocks noChangeArrowheads="1"/>
          </p:cNvSpPr>
          <p:nvPr/>
        </p:nvSpPr>
        <p:spPr>
          <a:xfrm>
            <a:off x="882464" y="1510234"/>
            <a:ext cx="9566119" cy="4351337"/>
          </a:xfrm>
          <a:prstGeom prst="rect">
            <a:avLst/>
          </a:prstGeom>
        </p:spPr>
        <p:txBody>
          <a:bodyPr>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r>
              <a:rPr lang="zh-CN" altLang="en-US" sz="2400" dirty="0"/>
              <a:t>每一</a:t>
            </a:r>
            <a:r>
              <a:rPr lang="en-US" altLang="ko-KR" sz="2400" dirty="0"/>
              <a:t>BSP</a:t>
            </a:r>
            <a:r>
              <a:rPr lang="zh-CN" altLang="en-US" sz="2400" dirty="0"/>
              <a:t>计算由</a:t>
            </a:r>
            <a:r>
              <a:rPr lang="en-US" altLang="ko-KR" sz="2400" dirty="0"/>
              <a:t>S</a:t>
            </a:r>
            <a:r>
              <a:rPr lang="zh-CN" altLang="en-US" sz="2400" dirty="0"/>
              <a:t>个超步构成：一超步包括一系列步骤和一个路障</a:t>
            </a:r>
            <a:endParaRPr lang="en-US" altLang="ko-KR" sz="2400" dirty="0"/>
          </a:p>
          <a:p>
            <a:r>
              <a:rPr lang="zh-CN" altLang="en-US" sz="2400" dirty="0"/>
              <a:t>任何远程内存访问需要路障</a:t>
            </a:r>
            <a:r>
              <a:rPr lang="en-US" altLang="ko-KR" sz="2400" dirty="0"/>
              <a:t> – </a:t>
            </a:r>
            <a:r>
              <a:rPr lang="zh-CN" altLang="en-US" sz="2400" dirty="0"/>
              <a:t>松散同步</a:t>
            </a:r>
            <a:endParaRPr lang="en-US" altLang="ko-K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p:txBody>
          <a:bodyPr/>
          <a:lstStyle/>
          <a:p>
            <a:r>
              <a:rPr lang="en-US" altLang="zh-CN" dirty="0"/>
              <a:t>BSP</a:t>
            </a:r>
            <a:r>
              <a:rPr lang="zh-CN" altLang="en-US" dirty="0"/>
              <a:t>模型下算法性能</a:t>
            </a:r>
            <a:endParaRPr lang="en-US" altLang="zh-CN" dirty="0"/>
          </a:p>
        </p:txBody>
      </p:sp>
      <p:sp>
        <p:nvSpPr>
          <p:cNvPr id="3" name="Content Placeholder 2"/>
          <p:cNvSpPr>
            <a:spLocks noGrp="1"/>
          </p:cNvSpPr>
          <p:nvPr>
            <p:ph idx="1"/>
          </p:nvPr>
        </p:nvSpPr>
        <p:spPr/>
        <p:txBody>
          <a:bodyPr>
            <a:normAutofit/>
          </a:bodyPr>
          <a:lstStyle/>
          <a:p>
            <a:pPr>
              <a:buFont typeface="Arial" charset="0"/>
              <a:buChar char="•"/>
              <a:defRPr/>
            </a:pPr>
            <a:r>
              <a:rPr lang="zh-CN" altLang="en-US" sz="2400" dirty="0"/>
              <a:t>超步代价</a:t>
            </a:r>
            <a:endParaRPr lang="en-US" sz="2400" dirty="0"/>
          </a:p>
          <a:p>
            <a:pPr>
              <a:buFont typeface="Arial" charset="0"/>
              <a:buChar char="•"/>
              <a:defRPr/>
            </a:pPr>
            <a:endParaRPr lang="en-US" dirty="0"/>
          </a:p>
          <a:p>
            <a:pPr>
              <a:buFont typeface="Arial" charset="0"/>
              <a:buChar char="•"/>
              <a:defRPr/>
            </a:pPr>
            <a:endParaRPr lang="en-US" dirty="0"/>
          </a:p>
          <a:p>
            <a:pPr>
              <a:buFont typeface="Arial" charset="0"/>
              <a:buChar char="•"/>
              <a:defRPr/>
            </a:pPr>
            <a:r>
              <a:rPr lang="zh-CN" altLang="en-US" sz="2400" dirty="0"/>
              <a:t>如果计算与通信重叠</a:t>
            </a:r>
            <a:endParaRPr lang="en-US" altLang="zh-CN" sz="2400" dirty="0"/>
          </a:p>
          <a:p>
            <a:pPr>
              <a:buFont typeface="Arial" charset="0"/>
              <a:buChar char="•"/>
              <a:defRPr/>
            </a:pPr>
            <a:endParaRPr lang="en-US" dirty="0"/>
          </a:p>
          <a:p>
            <a:pPr>
              <a:buFont typeface="Arial" charset="0"/>
              <a:buChar char="•"/>
              <a:defRPr/>
            </a:pPr>
            <a:endParaRPr lang="en-US" dirty="0"/>
          </a:p>
          <a:p>
            <a:pPr>
              <a:buFont typeface="Arial" charset="0"/>
              <a:buChar char="•"/>
              <a:defRPr/>
            </a:pPr>
            <a:r>
              <a:rPr lang="en-US" altLang="zh-CN" sz="2400" dirty="0"/>
              <a:t>S</a:t>
            </a:r>
            <a:r>
              <a:rPr lang="zh-CN" altLang="en-US" sz="2400" dirty="0"/>
              <a:t>个超步的代价</a:t>
            </a:r>
            <a:endParaRPr lang="en-US" sz="2400" dirty="0"/>
          </a:p>
          <a:p>
            <a:pPr lvl="1">
              <a:buFont typeface="Arial" charset="0"/>
              <a:buChar char="–"/>
              <a:defRPr/>
            </a:pPr>
            <a:endParaRPr lang="en-US" dirty="0"/>
          </a:p>
          <a:p>
            <a:pPr lvl="1">
              <a:buFont typeface="Arial" charset="0"/>
              <a:buChar char="–"/>
              <a:defRPr/>
            </a:pPr>
            <a:endParaRPr lang="en-US" dirty="0"/>
          </a:p>
          <a:p>
            <a:pPr lvl="1">
              <a:buFont typeface="Arial" charset="0"/>
              <a:buChar char="–"/>
              <a:defRPr/>
            </a:pPr>
            <a:endParaRPr lang="en-US" dirty="0"/>
          </a:p>
        </p:txBody>
      </p:sp>
      <mc:AlternateContent xmlns:mc="http://schemas.openxmlformats.org/markup-compatibility/2006" xmlns:a14="http://schemas.microsoft.com/office/drawing/2010/main">
        <mc:Choice Requires="a14">
          <p:sp>
            <p:nvSpPr>
              <p:cNvPr id="1026" name="Object 3"/>
              <p:cNvSpPr txBox="1"/>
              <p:nvPr/>
            </p:nvSpPr>
            <p:spPr bwMode="auto">
              <a:xfrm>
                <a:off x="2425703" y="2231833"/>
                <a:ext cx="5832475" cy="815975"/>
              </a:xfrm>
              <a:prstGeom prst="rect">
                <a:avLst/>
              </a:prstGeom>
              <a:noFill/>
              <a:ln>
                <a:noFill/>
              </a:ln>
            </p:spPr>
            <p:txBody>
              <a:bodyPr>
                <a:normAutofit/>
              </a:bodyPr>
              <a:lstStyle/>
              <a:p>
                <a:pPr/>
                <a14:m>
                  <m:oMathPara xmlns:m="http://schemas.openxmlformats.org/officeDocument/2006/math">
                    <m:oMathParaPr>
                      <m:jc m:val="centerGroup"/>
                    </m:oMathParaPr>
                    <m:oMath xmlns:m="http://schemas.openxmlformats.org/officeDocument/2006/math">
                      <m:func>
                        <m:funcPr>
                          <m:ctrlPr>
                            <a:rPr lang="zh-CN" altLang="en-US" sz="2400" i="1">
                              <a:solidFill>
                                <a:srgbClr val="000000"/>
                              </a:solidFill>
                              <a:latin typeface="Cambria Math" panose="02040503050406030204" pitchFamily="18" charset="0"/>
                            </a:rPr>
                          </m:ctrlPr>
                        </m:funcPr>
                        <m:fName>
                          <m:sSubSup>
                            <m:sSubSupPr>
                              <m:ctrlPr>
                                <a:rPr lang="zh-CN" altLang="en-US" sz="2400" i="1">
                                  <a:solidFill>
                                    <a:srgbClr val="000000"/>
                                  </a:solidFill>
                                  <a:latin typeface="Cambria Math" panose="02040503050406030204" pitchFamily="18" charset="0"/>
                                </a:rPr>
                              </m:ctrlPr>
                            </m:sSubSupPr>
                            <m:e>
                              <m:r>
                                <m:rPr>
                                  <m:sty m:val="p"/>
                                </m:rPr>
                                <a:rPr lang="zh-CN" altLang="en-US" sz="2400" i="0">
                                  <a:solidFill>
                                    <a:srgbClr val="000000"/>
                                  </a:solidFill>
                                  <a:latin typeface="Cambria Math" panose="02040503050406030204" pitchFamily="18" charset="0"/>
                                </a:rPr>
                                <m:t>max</m:t>
                              </m:r>
                            </m:e>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𝑝</m:t>
                              </m:r>
                            </m:sup>
                          </m:sSubSup>
                        </m:fName>
                        <m:e>
                          <m:r>
                            <a:rPr lang="zh-CN" altLang="en-US" sz="2400" i="1">
                              <a:solidFill>
                                <a:srgbClr val="000000"/>
                              </a:solidFill>
                              <a:latin typeface="Cambria Math" panose="02040503050406030204" pitchFamily="18" charset="0"/>
                            </a:rPr>
                            <m:t>(</m:t>
                          </m:r>
                        </m:e>
                      </m:func>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𝑤</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func>
                        <m:funcPr>
                          <m:ctrlPr>
                            <a:rPr lang="zh-CN" altLang="en-US" sz="2400" i="1">
                              <a:solidFill>
                                <a:srgbClr val="000000"/>
                              </a:solidFill>
                              <a:latin typeface="Cambria Math" panose="02040503050406030204" pitchFamily="18" charset="0"/>
                            </a:rPr>
                          </m:ctrlPr>
                        </m:funcPr>
                        <m:fName>
                          <m:sSubSup>
                            <m:sSubSupPr>
                              <m:ctrlPr>
                                <a:rPr lang="zh-CN" altLang="en-US" sz="2400" i="1">
                                  <a:solidFill>
                                    <a:srgbClr val="000000"/>
                                  </a:solidFill>
                                  <a:latin typeface="Cambria Math" panose="02040503050406030204" pitchFamily="18" charset="0"/>
                                </a:rPr>
                              </m:ctrlPr>
                            </m:sSubSupPr>
                            <m:e>
                              <m:r>
                                <m:rPr>
                                  <m:sty m:val="p"/>
                                </m:rPr>
                                <a:rPr lang="zh-CN" altLang="en-US" sz="2400" i="0">
                                  <a:solidFill>
                                    <a:srgbClr val="000000"/>
                                  </a:solidFill>
                                  <a:latin typeface="Cambria Math" panose="02040503050406030204" pitchFamily="18" charset="0"/>
                                </a:rPr>
                                <m:t>max</m:t>
                              </m:r>
                            </m:e>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𝑝</m:t>
                              </m:r>
                            </m:sup>
                          </m:sSubSup>
                        </m:fName>
                        <m:e>
                          <m:r>
                            <a:rPr lang="zh-CN" altLang="en-US" sz="2400" i="1">
                              <a:solidFill>
                                <a:srgbClr val="000000"/>
                              </a:solidFill>
                              <a:latin typeface="Cambria Math" panose="02040503050406030204" pitchFamily="18" charset="0"/>
                            </a:rPr>
                            <m:t>(</m:t>
                          </m:r>
                        </m:e>
                      </m:func>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h</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𝑔</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𝑙</m:t>
                      </m:r>
                    </m:oMath>
                  </m:oMathPara>
                </a14:m>
                <a:endParaRPr lang="zh-CN" altLang="en-US" sz="2400" dirty="0"/>
              </a:p>
            </p:txBody>
          </p:sp>
        </mc:Choice>
        <mc:Fallback xmlns="">
          <p:sp>
            <p:nvSpPr>
              <p:cNvPr id="1026" name="Object 3"/>
              <p:cNvSpPr txBox="1">
                <a:spLocks noRot="1" noChangeAspect="1" noMove="1" noResize="1" noEditPoints="1" noAdjustHandles="1" noChangeArrowheads="1" noChangeShapeType="1" noTextEdit="1"/>
              </p:cNvSpPr>
              <p:nvPr/>
            </p:nvSpPr>
            <p:spPr bwMode="auto">
              <a:xfrm>
                <a:off x="2425703" y="2231833"/>
                <a:ext cx="5832475" cy="815975"/>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7" name="Object 4"/>
              <p:cNvSpPr txBox="1"/>
              <p:nvPr/>
            </p:nvSpPr>
            <p:spPr bwMode="auto">
              <a:xfrm>
                <a:off x="4299992" y="3657610"/>
                <a:ext cx="3744416" cy="799994"/>
              </a:xfrm>
              <a:prstGeom prst="rect">
                <a:avLst/>
              </a:prstGeom>
              <a:noFill/>
              <a:ln>
                <a:noFill/>
              </a:ln>
            </p:spPr>
            <p:txBody>
              <a:bodyPr>
                <a:normAutofit/>
              </a:bodyPr>
              <a:lstStyle/>
              <a:p>
                <a:pPr/>
                <a14:m>
                  <m:oMathPara xmlns:m="http://schemas.openxmlformats.org/officeDocument/2006/math">
                    <m:oMathParaPr>
                      <m:jc m:val="centerGroup"/>
                    </m:oMathParaPr>
                    <m:oMath xmlns:m="http://schemas.openxmlformats.org/officeDocument/2006/math">
                      <m:func>
                        <m:funcPr>
                          <m:ctrlPr>
                            <a:rPr lang="zh-CN" altLang="en-US" sz="2400" i="1">
                              <a:solidFill>
                                <a:srgbClr val="000000"/>
                              </a:solidFill>
                              <a:latin typeface="Cambria Math" panose="02040503050406030204" pitchFamily="18" charset="0"/>
                            </a:rPr>
                          </m:ctrlPr>
                        </m:funcPr>
                        <m:fName>
                          <m:sSubSup>
                            <m:sSubSupPr>
                              <m:ctrlPr>
                                <a:rPr lang="zh-CN" altLang="en-US" sz="2400" i="1">
                                  <a:solidFill>
                                    <a:srgbClr val="000000"/>
                                  </a:solidFill>
                                  <a:latin typeface="Cambria Math" panose="02040503050406030204" pitchFamily="18" charset="0"/>
                                </a:rPr>
                              </m:ctrlPr>
                            </m:sSubSupPr>
                            <m:e>
                              <m:r>
                                <m:rPr>
                                  <m:sty m:val="p"/>
                                </m:rPr>
                                <a:rPr lang="zh-CN" altLang="en-US" sz="2400" i="0">
                                  <a:solidFill>
                                    <a:srgbClr val="000000"/>
                                  </a:solidFill>
                                  <a:latin typeface="Cambria Math" panose="02040503050406030204" pitchFamily="18" charset="0"/>
                                </a:rPr>
                                <m:t>max</m:t>
                              </m:r>
                            </m:e>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𝑝</m:t>
                              </m:r>
                            </m:sup>
                          </m:sSubSup>
                        </m:fName>
                        <m:e>
                          <m:r>
                            <a:rPr lang="zh-CN" altLang="en-US" sz="2400" i="1">
                              <a:solidFill>
                                <a:srgbClr val="000000"/>
                              </a:solidFill>
                              <a:latin typeface="Cambria Math" panose="02040503050406030204" pitchFamily="18" charset="0"/>
                            </a:rPr>
                            <m:t>(</m:t>
                          </m:r>
                        </m:e>
                      </m:func>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𝑤</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h</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𝑔</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𝑙</m:t>
                      </m:r>
                    </m:oMath>
                  </m:oMathPara>
                </a14:m>
                <a:endParaRPr lang="zh-CN" altLang="en-US" sz="2400" dirty="0"/>
              </a:p>
            </p:txBody>
          </p:sp>
        </mc:Choice>
        <mc:Fallback xmlns="">
          <p:sp>
            <p:nvSpPr>
              <p:cNvPr id="1027" name="Object 4"/>
              <p:cNvSpPr txBox="1">
                <a:spLocks noRot="1" noChangeAspect="1" noMove="1" noResize="1" noEditPoints="1" noAdjustHandles="1" noChangeArrowheads="1" noChangeShapeType="1" noTextEdit="1"/>
              </p:cNvSpPr>
              <p:nvPr/>
            </p:nvSpPr>
            <p:spPr bwMode="auto">
              <a:xfrm>
                <a:off x="4299992" y="3657610"/>
                <a:ext cx="3744416" cy="799994"/>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Object 3"/>
              <p:cNvSpPr txBox="1"/>
              <p:nvPr/>
            </p:nvSpPr>
            <p:spPr bwMode="auto">
              <a:xfrm>
                <a:off x="3848308" y="4609258"/>
                <a:ext cx="5340350" cy="1106487"/>
              </a:xfrm>
              <a:prstGeom prst="rect">
                <a:avLst/>
              </a:prstGeom>
              <a:noFill/>
              <a:ln>
                <a:noFill/>
              </a:ln>
            </p:spPr>
            <p:txBody>
              <a:bodyPr>
                <a:normAutofit fontScale="92500"/>
              </a:bodyPr>
              <a:lstStyle/>
              <a:p>
                <a:pPr/>
                <a14:m>
                  <m:oMathPara xmlns:m="http://schemas.openxmlformats.org/officeDocument/2006/math">
                    <m:oMathParaPr>
                      <m:jc m:val="centerGroup"/>
                    </m:oMathParaPr>
                    <m:oMath xmlns:m="http://schemas.openxmlformats.org/officeDocument/2006/math">
                      <m:r>
                        <a:rPr lang="zh-CN" altLang="en-US" sz="2400" i="1">
                          <a:solidFill>
                            <a:srgbClr val="000000"/>
                          </a:solidFill>
                          <a:latin typeface="Cambria Math" panose="02040503050406030204" pitchFamily="18" charset="0"/>
                        </a:rPr>
                        <m:t>𝑊</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𝐻𝑔</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𝑆𝑙</m:t>
                      </m:r>
                      <m:r>
                        <a:rPr lang="zh-CN" altLang="en-US" sz="2400" i="1">
                          <a:solidFill>
                            <a:srgbClr val="000000"/>
                          </a:solidFill>
                          <a:latin typeface="Cambria Math" panose="02040503050406030204" pitchFamily="18" charset="0"/>
                        </a:rPr>
                        <m:t>=</m:t>
                      </m:r>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𝑠</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𝑆</m:t>
                          </m:r>
                        </m:sup>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𝑤</m:t>
                              </m:r>
                            </m:e>
                            <m:sub>
                              <m:r>
                                <a:rPr lang="zh-CN" altLang="en-US" sz="2400" i="1">
                                  <a:solidFill>
                                    <a:srgbClr val="000000"/>
                                  </a:solidFill>
                                  <a:latin typeface="Cambria Math" panose="02040503050406030204" pitchFamily="18" charset="0"/>
                                </a:rPr>
                                <m:t>𝑠</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𝑔</m:t>
                          </m:r>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𝑠</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𝑆</m:t>
                              </m:r>
                            </m:sup>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h</m:t>
                                  </m:r>
                                </m:e>
                                <m:sub>
                                  <m:r>
                                    <a:rPr lang="zh-CN" altLang="en-US" sz="2400" i="1">
                                      <a:solidFill>
                                        <a:srgbClr val="000000"/>
                                      </a:solidFill>
                                      <a:latin typeface="Cambria Math" panose="02040503050406030204" pitchFamily="18" charset="0"/>
                                    </a:rPr>
                                    <m:t>𝑠</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𝑆𝑙</m:t>
                              </m:r>
                            </m:e>
                          </m:nary>
                        </m:e>
                      </m:nary>
                    </m:oMath>
                  </m:oMathPara>
                </a14:m>
                <a:endParaRPr lang="zh-CN" altLang="en-US" sz="2400" dirty="0"/>
              </a:p>
            </p:txBody>
          </p:sp>
        </mc:Choice>
        <mc:Fallback xmlns="">
          <p:sp>
            <p:nvSpPr>
              <p:cNvPr id="6" name="Object 3"/>
              <p:cNvSpPr txBox="1">
                <a:spLocks noRot="1" noChangeAspect="1" noMove="1" noResize="1" noEditPoints="1" noAdjustHandles="1" noChangeArrowheads="1" noChangeShapeType="1" noTextEdit="1"/>
              </p:cNvSpPr>
              <p:nvPr/>
            </p:nvSpPr>
            <p:spPr bwMode="auto">
              <a:xfrm>
                <a:off x="3848308" y="4609258"/>
                <a:ext cx="5340350" cy="1106487"/>
              </a:xfrm>
              <a:prstGeom prst="rect">
                <a:avLst/>
              </a:prstGeom>
              <a:blipFill>
                <a:blip r:embed="rId4"/>
                <a:stretch>
                  <a:fillRect/>
                </a:stretch>
              </a:blipFill>
              <a:ln>
                <a:noFill/>
              </a:ln>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F6CF1AF9-B628-4381-A000-5BCE8FB6F3EB}"/>
              </a:ext>
            </a:extLst>
          </p:cNvPr>
          <p:cNvSpPr>
            <a:spLocks noGrp="1"/>
          </p:cNvSpPr>
          <p:nvPr>
            <p:ph type="sldNum" sz="quarter" idx="12"/>
          </p:nvPr>
        </p:nvSpPr>
        <p:spPr/>
        <p:txBody>
          <a:bodyPr/>
          <a:lstStyle/>
          <a:p>
            <a:fld id="{25EC4AC6-63A8-45AD-A1FA-EB82E5CD8F05}" type="slidenum">
              <a:rPr lang="zh-CN" altLang="en-US" smtClean="0"/>
              <a:t>35</a:t>
            </a:fld>
            <a:endParaRPr lang="zh-CN" altLang="en-US"/>
          </a:p>
        </p:txBody>
      </p:sp>
    </p:spTree>
    <p:extLst>
      <p:ext uri="{BB962C8B-B14F-4D97-AF65-F5344CB8AC3E}">
        <p14:creationId xmlns:p14="http://schemas.microsoft.com/office/powerpoint/2010/main" val="2270225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a:t>Example: </a:t>
            </a:r>
            <a:r>
              <a:rPr lang="en-US" altLang="en-US" dirty="0" err="1"/>
              <a:t>Pregel</a:t>
            </a:r>
            <a:endParaRPr lang="en-US" altLang="en-US" dirty="0"/>
          </a:p>
        </p:txBody>
      </p:sp>
      <p:sp>
        <p:nvSpPr>
          <p:cNvPr id="2" name="内容占位符 1"/>
          <p:cNvSpPr>
            <a:spLocks noGrp="1"/>
          </p:cNvSpPr>
          <p:nvPr>
            <p:ph idx="4294967295"/>
          </p:nvPr>
        </p:nvSpPr>
        <p:spPr>
          <a:xfrm>
            <a:off x="1014129" y="1875042"/>
            <a:ext cx="4495800" cy="3581400"/>
          </a:xfrm>
        </p:spPr>
        <p:txBody>
          <a:bodyPr>
            <a:normAutofit/>
          </a:bodyPr>
          <a:lstStyle/>
          <a:p>
            <a:pPr algn="just">
              <a:buFont typeface="Wingdings" pitchFamily="2" charset="2"/>
              <a:buChar char="§"/>
            </a:pPr>
            <a:r>
              <a:rPr lang="en-US" altLang="en-US" sz="3200" dirty="0"/>
              <a:t>Google </a:t>
            </a:r>
            <a:r>
              <a:rPr lang="en-US" altLang="en-US" sz="3200" dirty="0" err="1"/>
              <a:t>Pregel</a:t>
            </a:r>
            <a:r>
              <a:rPr lang="en-US" altLang="en-US" sz="3200" dirty="0"/>
              <a:t>:</a:t>
            </a:r>
          </a:p>
          <a:p>
            <a:pPr lvl="1" algn="just">
              <a:buFont typeface="Wingdings" pitchFamily="2" charset="2"/>
              <a:buChar char="§"/>
            </a:pPr>
            <a:r>
              <a:rPr lang="zh-CN" altLang="en-US" sz="2800" dirty="0"/>
              <a:t>高扩展</a:t>
            </a:r>
            <a:endParaRPr lang="en-US" altLang="en-US" sz="2800" dirty="0"/>
          </a:p>
          <a:p>
            <a:pPr lvl="1" algn="just">
              <a:buFont typeface="Wingdings" pitchFamily="2" charset="2"/>
              <a:buChar char="§"/>
            </a:pPr>
            <a:r>
              <a:rPr lang="zh-CN" altLang="en-US" sz="2800" dirty="0"/>
              <a:t>容错</a:t>
            </a:r>
            <a:endParaRPr lang="en-US" altLang="en-US" sz="2800" dirty="0"/>
          </a:p>
          <a:p>
            <a:pPr lvl="1">
              <a:buFont typeface="Arial" pitchFamily="34" charset="0"/>
              <a:buChar char="•"/>
            </a:pPr>
            <a:r>
              <a:rPr lang="zh-CN" altLang="en-US" sz="2800" dirty="0"/>
              <a:t>灵活实现图算法</a:t>
            </a:r>
            <a:endParaRPr lang="en-US" dirty="0"/>
          </a:p>
        </p:txBody>
      </p:sp>
      <p:grpSp>
        <p:nvGrpSpPr>
          <p:cNvPr id="4" name="组合 3"/>
          <p:cNvGrpSpPr/>
          <p:nvPr/>
        </p:nvGrpSpPr>
        <p:grpSpPr>
          <a:xfrm>
            <a:off x="5921116" y="1888760"/>
            <a:ext cx="5388962" cy="4781863"/>
            <a:chOff x="5334000" y="3048000"/>
            <a:chExt cx="3048000" cy="3276600"/>
          </a:xfrm>
        </p:grpSpPr>
        <p:sp>
          <p:nvSpPr>
            <p:cNvPr id="5" name="Rectangle 174"/>
            <p:cNvSpPr/>
            <p:nvPr/>
          </p:nvSpPr>
          <p:spPr bwMode="auto">
            <a:xfrm>
              <a:off x="5334000" y="3048000"/>
              <a:ext cx="3048000" cy="3276600"/>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ctr">
                <a:defRPr/>
              </a:pPr>
              <a:r>
                <a:rPr lang="en-US" sz="2800" dirty="0">
                  <a:latin typeface="Gill Sans Light"/>
                  <a:cs typeface="Gill Sans Light"/>
                </a:rPr>
                <a:t>Graph</a:t>
              </a:r>
            </a:p>
          </p:txBody>
        </p:sp>
        <p:grpSp>
          <p:nvGrpSpPr>
            <p:cNvPr id="6" name="Group 180"/>
            <p:cNvGrpSpPr>
              <a:grpSpLocks/>
            </p:cNvGrpSpPr>
            <p:nvPr/>
          </p:nvGrpSpPr>
          <p:grpSpPr bwMode="auto">
            <a:xfrm>
              <a:off x="5412217" y="3649603"/>
              <a:ext cx="1752401" cy="2522594"/>
              <a:chOff x="5640617" y="3597015"/>
              <a:chExt cx="1752501" cy="2522553"/>
            </a:xfrm>
          </p:grpSpPr>
          <p:sp>
            <p:nvSpPr>
              <p:cNvPr id="30" name="Freeform 176"/>
              <p:cNvSpPr/>
              <p:nvPr/>
            </p:nvSpPr>
            <p:spPr>
              <a:xfrm>
                <a:off x="5640188" y="3597075"/>
                <a:ext cx="1752700" cy="2522496"/>
              </a:xfrm>
              <a:custGeom>
                <a:avLst/>
                <a:gdLst>
                  <a:gd name="connsiteX0" fmla="*/ 31632 w 1797847"/>
                  <a:gd name="connsiteY0" fmla="*/ 812586 h 2552203"/>
                  <a:gd name="connsiteX1" fmla="*/ 650368 w 1797847"/>
                  <a:gd name="connsiteY1" fmla="*/ 96119 h 2552203"/>
                  <a:gd name="connsiteX2" fmla="*/ 1073714 w 1797847"/>
                  <a:gd name="connsiteY2" fmla="*/ 52697 h 2552203"/>
                  <a:gd name="connsiteX3" fmla="*/ 1106279 w 1797847"/>
                  <a:gd name="connsiteY3" fmla="*/ 519486 h 2552203"/>
                  <a:gd name="connsiteX4" fmla="*/ 834904 w 1797847"/>
                  <a:gd name="connsiteY4" fmla="*/ 682320 h 2552203"/>
                  <a:gd name="connsiteX5" fmla="*/ 1214829 w 1797847"/>
                  <a:gd name="connsiteY5" fmla="*/ 671464 h 2552203"/>
                  <a:gd name="connsiteX6" fmla="*/ 1464495 w 1797847"/>
                  <a:gd name="connsiteY6" fmla="*/ 552053 h 2552203"/>
                  <a:gd name="connsiteX7" fmla="*/ 1735871 w 1797847"/>
                  <a:gd name="connsiteY7" fmla="*/ 725742 h 2552203"/>
                  <a:gd name="connsiteX8" fmla="*/ 1768436 w 1797847"/>
                  <a:gd name="connsiteY8" fmla="*/ 1094831 h 2552203"/>
                  <a:gd name="connsiteX9" fmla="*/ 1377655 w 1797847"/>
                  <a:gd name="connsiteY9" fmla="*/ 1235953 h 2552203"/>
                  <a:gd name="connsiteX10" fmla="*/ 1095424 w 1797847"/>
                  <a:gd name="connsiteY10" fmla="*/ 1116542 h 2552203"/>
                  <a:gd name="connsiteX11" fmla="*/ 552673 w 1797847"/>
                  <a:gd name="connsiteY11" fmla="*/ 1170820 h 2552203"/>
                  <a:gd name="connsiteX12" fmla="*/ 726353 w 1797847"/>
                  <a:gd name="connsiteY12" fmla="*/ 2093542 h 2552203"/>
                  <a:gd name="connsiteX13" fmla="*/ 672078 w 1797847"/>
                  <a:gd name="connsiteY13" fmla="*/ 2527765 h 2552203"/>
                  <a:gd name="connsiteX14" fmla="*/ 237877 w 1797847"/>
                  <a:gd name="connsiteY14" fmla="*/ 2462631 h 2552203"/>
                  <a:gd name="connsiteX15" fmla="*/ 107617 w 1797847"/>
                  <a:gd name="connsiteY15" fmla="*/ 2169531 h 2552203"/>
                  <a:gd name="connsiteX16" fmla="*/ 31632 w 1797847"/>
                  <a:gd name="connsiteY16" fmla="*/ 812586 h 2552203"/>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834904 w 1797847"/>
                  <a:gd name="connsiteY4" fmla="*/ 675869 h 2545752"/>
                  <a:gd name="connsiteX5" fmla="*/ 1214829 w 1797847"/>
                  <a:gd name="connsiteY5" fmla="*/ 665013 h 2545752"/>
                  <a:gd name="connsiteX6" fmla="*/ 1464495 w 1797847"/>
                  <a:gd name="connsiteY6" fmla="*/ 545602 h 2545752"/>
                  <a:gd name="connsiteX7" fmla="*/ 1735871 w 1797847"/>
                  <a:gd name="connsiteY7" fmla="*/ 719291 h 2545752"/>
                  <a:gd name="connsiteX8" fmla="*/ 1768436 w 1797847"/>
                  <a:gd name="connsiteY8" fmla="*/ 1088380 h 2545752"/>
                  <a:gd name="connsiteX9" fmla="*/ 1377655 w 1797847"/>
                  <a:gd name="connsiteY9" fmla="*/ 1229502 h 2545752"/>
                  <a:gd name="connsiteX10" fmla="*/ 1095424 w 1797847"/>
                  <a:gd name="connsiteY10" fmla="*/ 1110091 h 2545752"/>
                  <a:gd name="connsiteX11" fmla="*/ 552673 w 1797847"/>
                  <a:gd name="connsiteY11" fmla="*/ 1164369 h 2545752"/>
                  <a:gd name="connsiteX12" fmla="*/ 726353 w 1797847"/>
                  <a:gd name="connsiteY12" fmla="*/ 2087091 h 2545752"/>
                  <a:gd name="connsiteX13" fmla="*/ 672078 w 1797847"/>
                  <a:gd name="connsiteY13" fmla="*/ 2521314 h 2545752"/>
                  <a:gd name="connsiteX14" fmla="*/ 237877 w 1797847"/>
                  <a:gd name="connsiteY14" fmla="*/ 2456180 h 2545752"/>
                  <a:gd name="connsiteX15" fmla="*/ 107617 w 1797847"/>
                  <a:gd name="connsiteY15" fmla="*/ 2163080 h 2545752"/>
                  <a:gd name="connsiteX16" fmla="*/ 31632 w 1797847"/>
                  <a:gd name="connsiteY16" fmla="*/ 806135 h 2545752"/>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834904 w 1797847"/>
                  <a:gd name="connsiteY4" fmla="*/ 675869 h 2545752"/>
                  <a:gd name="connsiteX5" fmla="*/ 1464495 w 1797847"/>
                  <a:gd name="connsiteY5" fmla="*/ 545602 h 2545752"/>
                  <a:gd name="connsiteX6" fmla="*/ 1735871 w 1797847"/>
                  <a:gd name="connsiteY6" fmla="*/ 719291 h 2545752"/>
                  <a:gd name="connsiteX7" fmla="*/ 1768436 w 1797847"/>
                  <a:gd name="connsiteY7" fmla="*/ 1088380 h 2545752"/>
                  <a:gd name="connsiteX8" fmla="*/ 1377655 w 1797847"/>
                  <a:gd name="connsiteY8" fmla="*/ 1229502 h 2545752"/>
                  <a:gd name="connsiteX9" fmla="*/ 1095424 w 1797847"/>
                  <a:gd name="connsiteY9" fmla="*/ 1110091 h 2545752"/>
                  <a:gd name="connsiteX10" fmla="*/ 552673 w 1797847"/>
                  <a:gd name="connsiteY10" fmla="*/ 1164369 h 2545752"/>
                  <a:gd name="connsiteX11" fmla="*/ 726353 w 1797847"/>
                  <a:gd name="connsiteY11" fmla="*/ 2087091 h 2545752"/>
                  <a:gd name="connsiteX12" fmla="*/ 672078 w 1797847"/>
                  <a:gd name="connsiteY12" fmla="*/ 2521314 h 2545752"/>
                  <a:gd name="connsiteX13" fmla="*/ 237877 w 1797847"/>
                  <a:gd name="connsiteY13" fmla="*/ 2456180 h 2545752"/>
                  <a:gd name="connsiteX14" fmla="*/ 107617 w 1797847"/>
                  <a:gd name="connsiteY14" fmla="*/ 2163080 h 2545752"/>
                  <a:gd name="connsiteX15" fmla="*/ 31632 w 1797847"/>
                  <a:gd name="connsiteY15" fmla="*/ 806135 h 2545752"/>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900034 w 1797847"/>
                  <a:gd name="connsiteY4" fmla="*/ 697580 h 2545752"/>
                  <a:gd name="connsiteX5" fmla="*/ 1464495 w 1797847"/>
                  <a:gd name="connsiteY5" fmla="*/ 545602 h 2545752"/>
                  <a:gd name="connsiteX6" fmla="*/ 1735871 w 1797847"/>
                  <a:gd name="connsiteY6" fmla="*/ 719291 h 2545752"/>
                  <a:gd name="connsiteX7" fmla="*/ 1768436 w 1797847"/>
                  <a:gd name="connsiteY7" fmla="*/ 1088380 h 2545752"/>
                  <a:gd name="connsiteX8" fmla="*/ 1377655 w 1797847"/>
                  <a:gd name="connsiteY8" fmla="*/ 1229502 h 2545752"/>
                  <a:gd name="connsiteX9" fmla="*/ 1095424 w 1797847"/>
                  <a:gd name="connsiteY9" fmla="*/ 1110091 h 2545752"/>
                  <a:gd name="connsiteX10" fmla="*/ 552673 w 1797847"/>
                  <a:gd name="connsiteY10" fmla="*/ 1164369 h 2545752"/>
                  <a:gd name="connsiteX11" fmla="*/ 726353 w 1797847"/>
                  <a:gd name="connsiteY11" fmla="*/ 2087091 h 2545752"/>
                  <a:gd name="connsiteX12" fmla="*/ 672078 w 1797847"/>
                  <a:gd name="connsiteY12" fmla="*/ 2521314 h 2545752"/>
                  <a:gd name="connsiteX13" fmla="*/ 237877 w 1797847"/>
                  <a:gd name="connsiteY13" fmla="*/ 2456180 h 2545752"/>
                  <a:gd name="connsiteX14" fmla="*/ 107617 w 1797847"/>
                  <a:gd name="connsiteY14" fmla="*/ 2163080 h 2545752"/>
                  <a:gd name="connsiteX15" fmla="*/ 31632 w 1797847"/>
                  <a:gd name="connsiteY15" fmla="*/ 806135 h 2545752"/>
                  <a:gd name="connsiteX0" fmla="*/ 31632 w 1736862"/>
                  <a:gd name="connsiteY0" fmla="*/ 806135 h 2545752"/>
                  <a:gd name="connsiteX1" fmla="*/ 650368 w 1736862"/>
                  <a:gd name="connsiteY1" fmla="*/ 89668 h 2545752"/>
                  <a:gd name="connsiteX2" fmla="*/ 1073714 w 1736862"/>
                  <a:gd name="connsiteY2" fmla="*/ 46246 h 2545752"/>
                  <a:gd name="connsiteX3" fmla="*/ 1106279 w 1736862"/>
                  <a:gd name="connsiteY3" fmla="*/ 415335 h 2545752"/>
                  <a:gd name="connsiteX4" fmla="*/ 900034 w 1736862"/>
                  <a:gd name="connsiteY4" fmla="*/ 697580 h 2545752"/>
                  <a:gd name="connsiteX5" fmla="*/ 1464495 w 1736862"/>
                  <a:gd name="connsiteY5" fmla="*/ 545602 h 2545752"/>
                  <a:gd name="connsiteX6" fmla="*/ 1735871 w 1736862"/>
                  <a:gd name="connsiteY6" fmla="*/ 719291 h 2545752"/>
                  <a:gd name="connsiteX7" fmla="*/ 1377655 w 1736862"/>
                  <a:gd name="connsiteY7" fmla="*/ 1229502 h 2545752"/>
                  <a:gd name="connsiteX8" fmla="*/ 1095424 w 1736862"/>
                  <a:gd name="connsiteY8" fmla="*/ 1110091 h 2545752"/>
                  <a:gd name="connsiteX9" fmla="*/ 552673 w 1736862"/>
                  <a:gd name="connsiteY9" fmla="*/ 1164369 h 2545752"/>
                  <a:gd name="connsiteX10" fmla="*/ 726353 w 1736862"/>
                  <a:gd name="connsiteY10" fmla="*/ 2087091 h 2545752"/>
                  <a:gd name="connsiteX11" fmla="*/ 672078 w 1736862"/>
                  <a:gd name="connsiteY11" fmla="*/ 2521314 h 2545752"/>
                  <a:gd name="connsiteX12" fmla="*/ 237877 w 1736862"/>
                  <a:gd name="connsiteY12" fmla="*/ 2456180 h 2545752"/>
                  <a:gd name="connsiteX13" fmla="*/ 107617 w 1736862"/>
                  <a:gd name="connsiteY13" fmla="*/ 2163080 h 2545752"/>
                  <a:gd name="connsiteX14" fmla="*/ 31632 w 1736862"/>
                  <a:gd name="connsiteY14" fmla="*/ 806135 h 2545752"/>
                  <a:gd name="connsiteX0" fmla="*/ 31632 w 1769283"/>
                  <a:gd name="connsiteY0" fmla="*/ 806135 h 2545752"/>
                  <a:gd name="connsiteX1" fmla="*/ 650368 w 1769283"/>
                  <a:gd name="connsiteY1" fmla="*/ 89668 h 2545752"/>
                  <a:gd name="connsiteX2" fmla="*/ 1073714 w 1769283"/>
                  <a:gd name="connsiteY2" fmla="*/ 46246 h 2545752"/>
                  <a:gd name="connsiteX3" fmla="*/ 1106279 w 1769283"/>
                  <a:gd name="connsiteY3" fmla="*/ 415335 h 2545752"/>
                  <a:gd name="connsiteX4" fmla="*/ 900034 w 1769283"/>
                  <a:gd name="connsiteY4" fmla="*/ 697580 h 2545752"/>
                  <a:gd name="connsiteX5" fmla="*/ 1464495 w 1769283"/>
                  <a:gd name="connsiteY5" fmla="*/ 545602 h 2545752"/>
                  <a:gd name="connsiteX6" fmla="*/ 1768436 w 1769283"/>
                  <a:gd name="connsiteY6" fmla="*/ 903836 h 2545752"/>
                  <a:gd name="connsiteX7" fmla="*/ 1377655 w 1769283"/>
                  <a:gd name="connsiteY7" fmla="*/ 1229502 h 2545752"/>
                  <a:gd name="connsiteX8" fmla="*/ 1095424 w 1769283"/>
                  <a:gd name="connsiteY8" fmla="*/ 1110091 h 2545752"/>
                  <a:gd name="connsiteX9" fmla="*/ 552673 w 1769283"/>
                  <a:gd name="connsiteY9" fmla="*/ 1164369 h 2545752"/>
                  <a:gd name="connsiteX10" fmla="*/ 726353 w 1769283"/>
                  <a:gd name="connsiteY10" fmla="*/ 2087091 h 2545752"/>
                  <a:gd name="connsiteX11" fmla="*/ 672078 w 1769283"/>
                  <a:gd name="connsiteY11" fmla="*/ 2521314 h 2545752"/>
                  <a:gd name="connsiteX12" fmla="*/ 237877 w 1769283"/>
                  <a:gd name="connsiteY12" fmla="*/ 2456180 h 2545752"/>
                  <a:gd name="connsiteX13" fmla="*/ 107617 w 1769283"/>
                  <a:gd name="connsiteY13" fmla="*/ 2163080 h 2545752"/>
                  <a:gd name="connsiteX14" fmla="*/ 31632 w 1769283"/>
                  <a:gd name="connsiteY14" fmla="*/ 806135 h 2545752"/>
                  <a:gd name="connsiteX0" fmla="*/ 31632 w 1769283"/>
                  <a:gd name="connsiteY0" fmla="*/ 806135 h 2545752"/>
                  <a:gd name="connsiteX1" fmla="*/ 650368 w 1769283"/>
                  <a:gd name="connsiteY1" fmla="*/ 89668 h 2545752"/>
                  <a:gd name="connsiteX2" fmla="*/ 1073714 w 1769283"/>
                  <a:gd name="connsiteY2" fmla="*/ 46246 h 2545752"/>
                  <a:gd name="connsiteX3" fmla="*/ 1106279 w 1769283"/>
                  <a:gd name="connsiteY3" fmla="*/ 415335 h 2545752"/>
                  <a:gd name="connsiteX4" fmla="*/ 900034 w 1769283"/>
                  <a:gd name="connsiteY4" fmla="*/ 697580 h 2545752"/>
                  <a:gd name="connsiteX5" fmla="*/ 1464495 w 1769283"/>
                  <a:gd name="connsiteY5" fmla="*/ 545602 h 2545752"/>
                  <a:gd name="connsiteX6" fmla="*/ 1768436 w 1769283"/>
                  <a:gd name="connsiteY6" fmla="*/ 903836 h 2545752"/>
                  <a:gd name="connsiteX7" fmla="*/ 1377655 w 1769283"/>
                  <a:gd name="connsiteY7" fmla="*/ 1229502 h 2545752"/>
                  <a:gd name="connsiteX8" fmla="*/ 552673 w 1769283"/>
                  <a:gd name="connsiteY8" fmla="*/ 1164369 h 2545752"/>
                  <a:gd name="connsiteX9" fmla="*/ 726353 w 1769283"/>
                  <a:gd name="connsiteY9" fmla="*/ 2087091 h 2545752"/>
                  <a:gd name="connsiteX10" fmla="*/ 672078 w 1769283"/>
                  <a:gd name="connsiteY10" fmla="*/ 2521314 h 2545752"/>
                  <a:gd name="connsiteX11" fmla="*/ 237877 w 1769283"/>
                  <a:gd name="connsiteY11" fmla="*/ 2456180 h 2545752"/>
                  <a:gd name="connsiteX12" fmla="*/ 107617 w 1769283"/>
                  <a:gd name="connsiteY12" fmla="*/ 2163080 h 2545752"/>
                  <a:gd name="connsiteX13" fmla="*/ 31632 w 1769283"/>
                  <a:gd name="connsiteY13" fmla="*/ 806135 h 2545752"/>
                  <a:gd name="connsiteX0" fmla="*/ 16022 w 1753673"/>
                  <a:gd name="connsiteY0" fmla="*/ 806135 h 2545752"/>
                  <a:gd name="connsiteX1" fmla="*/ 634758 w 1753673"/>
                  <a:gd name="connsiteY1" fmla="*/ 89668 h 2545752"/>
                  <a:gd name="connsiteX2" fmla="*/ 1058104 w 1753673"/>
                  <a:gd name="connsiteY2" fmla="*/ 46246 h 2545752"/>
                  <a:gd name="connsiteX3" fmla="*/ 1090669 w 1753673"/>
                  <a:gd name="connsiteY3" fmla="*/ 415335 h 2545752"/>
                  <a:gd name="connsiteX4" fmla="*/ 884424 w 1753673"/>
                  <a:gd name="connsiteY4" fmla="*/ 697580 h 2545752"/>
                  <a:gd name="connsiteX5" fmla="*/ 1448885 w 1753673"/>
                  <a:gd name="connsiteY5" fmla="*/ 545602 h 2545752"/>
                  <a:gd name="connsiteX6" fmla="*/ 1752826 w 1753673"/>
                  <a:gd name="connsiteY6" fmla="*/ 903836 h 2545752"/>
                  <a:gd name="connsiteX7" fmla="*/ 1362045 w 1753673"/>
                  <a:gd name="connsiteY7" fmla="*/ 1229502 h 2545752"/>
                  <a:gd name="connsiteX8" fmla="*/ 537063 w 1753673"/>
                  <a:gd name="connsiteY8" fmla="*/ 1164369 h 2545752"/>
                  <a:gd name="connsiteX9" fmla="*/ 710743 w 1753673"/>
                  <a:gd name="connsiteY9" fmla="*/ 2087091 h 2545752"/>
                  <a:gd name="connsiteX10" fmla="*/ 656468 w 1753673"/>
                  <a:gd name="connsiteY10" fmla="*/ 2521314 h 2545752"/>
                  <a:gd name="connsiteX11" fmla="*/ 222267 w 1753673"/>
                  <a:gd name="connsiteY11" fmla="*/ 2456180 h 2545752"/>
                  <a:gd name="connsiteX12" fmla="*/ 16022 w 1753673"/>
                  <a:gd name="connsiteY12" fmla="*/ 806135 h 2545752"/>
                  <a:gd name="connsiteX0" fmla="*/ 22512 w 1760163"/>
                  <a:gd name="connsiteY0" fmla="*/ 806135 h 2536601"/>
                  <a:gd name="connsiteX1" fmla="*/ 641248 w 1760163"/>
                  <a:gd name="connsiteY1" fmla="*/ 89668 h 2536601"/>
                  <a:gd name="connsiteX2" fmla="*/ 1064594 w 1760163"/>
                  <a:gd name="connsiteY2" fmla="*/ 46246 h 2536601"/>
                  <a:gd name="connsiteX3" fmla="*/ 1097159 w 1760163"/>
                  <a:gd name="connsiteY3" fmla="*/ 415335 h 2536601"/>
                  <a:gd name="connsiteX4" fmla="*/ 890914 w 1760163"/>
                  <a:gd name="connsiteY4" fmla="*/ 697580 h 2536601"/>
                  <a:gd name="connsiteX5" fmla="*/ 1455375 w 1760163"/>
                  <a:gd name="connsiteY5" fmla="*/ 545602 h 2536601"/>
                  <a:gd name="connsiteX6" fmla="*/ 1759316 w 1760163"/>
                  <a:gd name="connsiteY6" fmla="*/ 903836 h 2536601"/>
                  <a:gd name="connsiteX7" fmla="*/ 1368535 w 1760163"/>
                  <a:gd name="connsiteY7" fmla="*/ 1229502 h 2536601"/>
                  <a:gd name="connsiteX8" fmla="*/ 543553 w 1760163"/>
                  <a:gd name="connsiteY8" fmla="*/ 1164369 h 2536601"/>
                  <a:gd name="connsiteX9" fmla="*/ 717233 w 1760163"/>
                  <a:gd name="connsiteY9" fmla="*/ 2087091 h 2536601"/>
                  <a:gd name="connsiteX10" fmla="*/ 662958 w 1760163"/>
                  <a:gd name="connsiteY10" fmla="*/ 2521314 h 2536601"/>
                  <a:gd name="connsiteX11" fmla="*/ 185337 w 1760163"/>
                  <a:gd name="connsiteY11" fmla="*/ 2412758 h 2536601"/>
                  <a:gd name="connsiteX12" fmla="*/ 22512 w 1760163"/>
                  <a:gd name="connsiteY12" fmla="*/ 806135 h 2536601"/>
                  <a:gd name="connsiteX0" fmla="*/ 22512 w 1760163"/>
                  <a:gd name="connsiteY0" fmla="*/ 806135 h 2517435"/>
                  <a:gd name="connsiteX1" fmla="*/ 641248 w 1760163"/>
                  <a:gd name="connsiteY1" fmla="*/ 89668 h 2517435"/>
                  <a:gd name="connsiteX2" fmla="*/ 1064594 w 1760163"/>
                  <a:gd name="connsiteY2" fmla="*/ 46246 h 2517435"/>
                  <a:gd name="connsiteX3" fmla="*/ 1097159 w 1760163"/>
                  <a:gd name="connsiteY3" fmla="*/ 415335 h 2517435"/>
                  <a:gd name="connsiteX4" fmla="*/ 890914 w 1760163"/>
                  <a:gd name="connsiteY4" fmla="*/ 697580 h 2517435"/>
                  <a:gd name="connsiteX5" fmla="*/ 1455375 w 1760163"/>
                  <a:gd name="connsiteY5" fmla="*/ 545602 h 2517435"/>
                  <a:gd name="connsiteX6" fmla="*/ 1759316 w 1760163"/>
                  <a:gd name="connsiteY6" fmla="*/ 903836 h 2517435"/>
                  <a:gd name="connsiteX7" fmla="*/ 1368535 w 1760163"/>
                  <a:gd name="connsiteY7" fmla="*/ 1229502 h 2517435"/>
                  <a:gd name="connsiteX8" fmla="*/ 543553 w 1760163"/>
                  <a:gd name="connsiteY8" fmla="*/ 1164369 h 2517435"/>
                  <a:gd name="connsiteX9" fmla="*/ 717233 w 1760163"/>
                  <a:gd name="connsiteY9" fmla="*/ 2087091 h 2517435"/>
                  <a:gd name="connsiteX10" fmla="*/ 619538 w 1760163"/>
                  <a:gd name="connsiteY10" fmla="*/ 2499603 h 2517435"/>
                  <a:gd name="connsiteX11" fmla="*/ 185337 w 1760163"/>
                  <a:gd name="connsiteY11" fmla="*/ 2412758 h 2517435"/>
                  <a:gd name="connsiteX12" fmla="*/ 22512 w 1760163"/>
                  <a:gd name="connsiteY12" fmla="*/ 806135 h 2517435"/>
                  <a:gd name="connsiteX0" fmla="*/ 30153 w 1767804"/>
                  <a:gd name="connsiteY0" fmla="*/ 806135 h 2540057"/>
                  <a:gd name="connsiteX1" fmla="*/ 648889 w 1767804"/>
                  <a:gd name="connsiteY1" fmla="*/ 89668 h 2540057"/>
                  <a:gd name="connsiteX2" fmla="*/ 1072235 w 1767804"/>
                  <a:gd name="connsiteY2" fmla="*/ 46246 h 2540057"/>
                  <a:gd name="connsiteX3" fmla="*/ 1104800 w 1767804"/>
                  <a:gd name="connsiteY3" fmla="*/ 415335 h 2540057"/>
                  <a:gd name="connsiteX4" fmla="*/ 898555 w 1767804"/>
                  <a:gd name="connsiteY4" fmla="*/ 697580 h 2540057"/>
                  <a:gd name="connsiteX5" fmla="*/ 1463016 w 1767804"/>
                  <a:gd name="connsiteY5" fmla="*/ 545602 h 2540057"/>
                  <a:gd name="connsiteX6" fmla="*/ 1766957 w 1767804"/>
                  <a:gd name="connsiteY6" fmla="*/ 903836 h 2540057"/>
                  <a:gd name="connsiteX7" fmla="*/ 1376176 w 1767804"/>
                  <a:gd name="connsiteY7" fmla="*/ 1229502 h 2540057"/>
                  <a:gd name="connsiteX8" fmla="*/ 551194 w 1767804"/>
                  <a:gd name="connsiteY8" fmla="*/ 1164369 h 2540057"/>
                  <a:gd name="connsiteX9" fmla="*/ 724874 w 1767804"/>
                  <a:gd name="connsiteY9" fmla="*/ 2087091 h 2540057"/>
                  <a:gd name="connsiteX10" fmla="*/ 627179 w 1767804"/>
                  <a:gd name="connsiteY10" fmla="*/ 2499603 h 2540057"/>
                  <a:gd name="connsiteX11" fmla="*/ 192978 w 1767804"/>
                  <a:gd name="connsiteY11" fmla="*/ 2412758 h 2540057"/>
                  <a:gd name="connsiteX12" fmla="*/ 106138 w 1767804"/>
                  <a:gd name="connsiteY12" fmla="*/ 1511747 h 2540057"/>
                  <a:gd name="connsiteX13" fmla="*/ 30153 w 1767804"/>
                  <a:gd name="connsiteY13" fmla="*/ 806135 h 2540057"/>
                  <a:gd name="connsiteX0" fmla="*/ 14850 w 1752501"/>
                  <a:gd name="connsiteY0" fmla="*/ 788631 h 2522553"/>
                  <a:gd name="connsiteX1" fmla="*/ 405631 w 1752501"/>
                  <a:gd name="connsiteY1" fmla="*/ 452109 h 2522553"/>
                  <a:gd name="connsiteX2" fmla="*/ 633586 w 1752501"/>
                  <a:gd name="connsiteY2" fmla="*/ 72164 h 2522553"/>
                  <a:gd name="connsiteX3" fmla="*/ 1056932 w 1752501"/>
                  <a:gd name="connsiteY3" fmla="*/ 28742 h 2522553"/>
                  <a:gd name="connsiteX4" fmla="*/ 1089497 w 1752501"/>
                  <a:gd name="connsiteY4" fmla="*/ 397831 h 2522553"/>
                  <a:gd name="connsiteX5" fmla="*/ 883252 w 1752501"/>
                  <a:gd name="connsiteY5" fmla="*/ 680076 h 2522553"/>
                  <a:gd name="connsiteX6" fmla="*/ 1447713 w 1752501"/>
                  <a:gd name="connsiteY6" fmla="*/ 528098 h 2522553"/>
                  <a:gd name="connsiteX7" fmla="*/ 1751654 w 1752501"/>
                  <a:gd name="connsiteY7" fmla="*/ 886332 h 2522553"/>
                  <a:gd name="connsiteX8" fmla="*/ 1360873 w 1752501"/>
                  <a:gd name="connsiteY8" fmla="*/ 1211998 h 2522553"/>
                  <a:gd name="connsiteX9" fmla="*/ 535891 w 1752501"/>
                  <a:gd name="connsiteY9" fmla="*/ 1146865 h 2522553"/>
                  <a:gd name="connsiteX10" fmla="*/ 709571 w 1752501"/>
                  <a:gd name="connsiteY10" fmla="*/ 2069587 h 2522553"/>
                  <a:gd name="connsiteX11" fmla="*/ 611876 w 1752501"/>
                  <a:gd name="connsiteY11" fmla="*/ 2482099 h 2522553"/>
                  <a:gd name="connsiteX12" fmla="*/ 177675 w 1752501"/>
                  <a:gd name="connsiteY12" fmla="*/ 2395254 h 2522553"/>
                  <a:gd name="connsiteX13" fmla="*/ 90835 w 1752501"/>
                  <a:gd name="connsiteY13" fmla="*/ 1494243 h 2522553"/>
                  <a:gd name="connsiteX14" fmla="*/ 14850 w 1752501"/>
                  <a:gd name="connsiteY14" fmla="*/ 788631 h 252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2501" h="2522553">
                    <a:moveTo>
                      <a:pt x="14850" y="788631"/>
                    </a:moveTo>
                    <a:cubicBezTo>
                      <a:pt x="67316" y="614942"/>
                      <a:pt x="302508" y="571520"/>
                      <a:pt x="405631" y="452109"/>
                    </a:cubicBezTo>
                    <a:cubicBezTo>
                      <a:pt x="508754" y="332698"/>
                      <a:pt x="525036" y="142725"/>
                      <a:pt x="633586" y="72164"/>
                    </a:cubicBezTo>
                    <a:cubicBezTo>
                      <a:pt x="742136" y="1603"/>
                      <a:pt x="980947" y="-25536"/>
                      <a:pt x="1056932" y="28742"/>
                    </a:cubicBezTo>
                    <a:cubicBezTo>
                      <a:pt x="1132917" y="83020"/>
                      <a:pt x="1118444" y="289275"/>
                      <a:pt x="1089497" y="397831"/>
                    </a:cubicBezTo>
                    <a:cubicBezTo>
                      <a:pt x="1060550" y="506387"/>
                      <a:pt x="823549" y="658365"/>
                      <a:pt x="883252" y="680076"/>
                    </a:cubicBezTo>
                    <a:cubicBezTo>
                      <a:pt x="942955" y="701787"/>
                      <a:pt x="1302979" y="493722"/>
                      <a:pt x="1447713" y="528098"/>
                    </a:cubicBezTo>
                    <a:cubicBezTo>
                      <a:pt x="1592447" y="562474"/>
                      <a:pt x="1766127" y="772349"/>
                      <a:pt x="1751654" y="886332"/>
                    </a:cubicBezTo>
                    <a:cubicBezTo>
                      <a:pt x="1737181" y="1000315"/>
                      <a:pt x="1563500" y="1168576"/>
                      <a:pt x="1360873" y="1211998"/>
                    </a:cubicBezTo>
                    <a:cubicBezTo>
                      <a:pt x="1158246" y="1255420"/>
                      <a:pt x="644441" y="1003934"/>
                      <a:pt x="535891" y="1146865"/>
                    </a:cubicBezTo>
                    <a:cubicBezTo>
                      <a:pt x="427341" y="1289797"/>
                      <a:pt x="696907" y="1847048"/>
                      <a:pt x="709571" y="2069587"/>
                    </a:cubicBezTo>
                    <a:cubicBezTo>
                      <a:pt x="722235" y="2292126"/>
                      <a:pt x="700525" y="2427821"/>
                      <a:pt x="611876" y="2482099"/>
                    </a:cubicBezTo>
                    <a:cubicBezTo>
                      <a:pt x="523227" y="2536377"/>
                      <a:pt x="280798" y="2559897"/>
                      <a:pt x="177675" y="2395254"/>
                    </a:cubicBezTo>
                    <a:cubicBezTo>
                      <a:pt x="74552" y="2230611"/>
                      <a:pt x="117972" y="1762013"/>
                      <a:pt x="90835" y="1494243"/>
                    </a:cubicBezTo>
                    <a:cubicBezTo>
                      <a:pt x="63698" y="1226473"/>
                      <a:pt x="-37616" y="962320"/>
                      <a:pt x="14850" y="788631"/>
                    </a:cubicBezTo>
                    <a:close/>
                  </a:path>
                </a:pathLst>
              </a:cu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latin typeface="Gill Sans Light"/>
                  <a:cs typeface="Gill Sans Light"/>
                </a:endParaRPr>
              </a:p>
            </p:txBody>
          </p:sp>
          <p:sp>
            <p:nvSpPr>
              <p:cNvPr id="31" name="Oval 179"/>
              <p:cNvSpPr/>
              <p:nvPr/>
            </p:nvSpPr>
            <p:spPr>
              <a:xfrm>
                <a:off x="5671940" y="4213015"/>
                <a:ext cx="533430" cy="533391"/>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grpSp>
        <p:grpSp>
          <p:nvGrpSpPr>
            <p:cNvPr id="7" name="Group 186"/>
            <p:cNvGrpSpPr>
              <a:grpSpLocks/>
            </p:cNvGrpSpPr>
            <p:nvPr/>
          </p:nvGrpSpPr>
          <p:grpSpPr bwMode="auto">
            <a:xfrm>
              <a:off x="5502958" y="4166797"/>
              <a:ext cx="2778142" cy="1997579"/>
              <a:chOff x="5731363" y="4114200"/>
              <a:chExt cx="2778301" cy="1997546"/>
            </a:xfrm>
          </p:grpSpPr>
          <p:sp>
            <p:nvSpPr>
              <p:cNvPr id="28" name="Freeform 184"/>
              <p:cNvSpPr/>
              <p:nvPr/>
            </p:nvSpPr>
            <p:spPr>
              <a:xfrm>
                <a:off x="5730680" y="4114591"/>
                <a:ext cx="2778284" cy="1997042"/>
              </a:xfrm>
              <a:custGeom>
                <a:avLst/>
                <a:gdLst>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471571 w 2902853"/>
                  <a:gd name="connsiteY25" fmla="*/ 2051860 h 2051860"/>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471571 w 2902853"/>
                  <a:gd name="connsiteY25" fmla="*/ 2051860 h 2051860"/>
                  <a:gd name="connsiteX26" fmla="*/ 1395586 w 2902853"/>
                  <a:gd name="connsiteY26" fmla="*/ 2051860 h 2051860"/>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677817 w 2902853"/>
                  <a:gd name="connsiteY25" fmla="*/ 2041004 h 2051860"/>
                  <a:gd name="connsiteX26" fmla="*/ 1395586 w 2902853"/>
                  <a:gd name="connsiteY26" fmla="*/ 2051860 h 2051860"/>
                  <a:gd name="connsiteX0" fmla="*/ 1395586 w 2902853"/>
                  <a:gd name="connsiteY0" fmla="*/ 2051860 h 2051949"/>
                  <a:gd name="connsiteX1" fmla="*/ 1156775 w 2902853"/>
                  <a:gd name="connsiteY1" fmla="*/ 1921593 h 2051949"/>
                  <a:gd name="connsiteX2" fmla="*/ 559749 w 2902853"/>
                  <a:gd name="connsiteY2" fmla="*/ 1986727 h 2051949"/>
                  <a:gd name="connsiteX3" fmla="*/ 168968 w 2902853"/>
                  <a:gd name="connsiteY3" fmla="*/ 2019293 h 2051949"/>
                  <a:gd name="connsiteX4" fmla="*/ 6143 w 2902853"/>
                  <a:gd name="connsiteY4" fmla="*/ 1693627 h 2051949"/>
                  <a:gd name="connsiteX5" fmla="*/ 364359 w 2902853"/>
                  <a:gd name="connsiteY5" fmla="*/ 1411382 h 2051949"/>
                  <a:gd name="connsiteX6" fmla="*/ 809415 w 2902853"/>
                  <a:gd name="connsiteY6" fmla="*/ 1509082 h 2051949"/>
                  <a:gd name="connsiteX7" fmla="*/ 1211051 w 2902853"/>
                  <a:gd name="connsiteY7" fmla="*/ 1454804 h 2051949"/>
                  <a:gd name="connsiteX8" fmla="*/ 1297891 w 2902853"/>
                  <a:gd name="connsiteY8" fmla="*/ 1053149 h 2051949"/>
                  <a:gd name="connsiteX9" fmla="*/ 1145920 w 2902853"/>
                  <a:gd name="connsiteY9" fmla="*/ 618926 h 2051949"/>
                  <a:gd name="connsiteX10" fmla="*/ 1069935 w 2902853"/>
                  <a:gd name="connsiteY10" fmla="*/ 336682 h 2051949"/>
                  <a:gd name="connsiteX11" fmla="*/ 1439006 w 2902853"/>
                  <a:gd name="connsiteY11" fmla="*/ 159 h 2051949"/>
                  <a:gd name="connsiteX12" fmla="*/ 1742947 w 2902853"/>
                  <a:gd name="connsiteY12" fmla="*/ 380104 h 2051949"/>
                  <a:gd name="connsiteX13" fmla="*/ 1612686 w 2902853"/>
                  <a:gd name="connsiteY13" fmla="*/ 792615 h 2051949"/>
                  <a:gd name="connsiteX14" fmla="*/ 1547556 w 2902853"/>
                  <a:gd name="connsiteY14" fmla="*/ 1335393 h 2051949"/>
                  <a:gd name="connsiteX15" fmla="*/ 2242278 w 2902853"/>
                  <a:gd name="connsiteY15" fmla="*/ 608071 h 2051949"/>
                  <a:gd name="connsiteX16" fmla="*/ 2318263 w 2902853"/>
                  <a:gd name="connsiteY16" fmla="*/ 152137 h 2051949"/>
                  <a:gd name="connsiteX17" fmla="*/ 2850159 w 2902853"/>
                  <a:gd name="connsiteY17" fmla="*/ 152137 h 2051949"/>
                  <a:gd name="connsiteX18" fmla="*/ 2839304 w 2902853"/>
                  <a:gd name="connsiteY18" fmla="*/ 694915 h 2051949"/>
                  <a:gd name="connsiteX19" fmla="*/ 2459378 w 2902853"/>
                  <a:gd name="connsiteY19" fmla="*/ 836037 h 2051949"/>
                  <a:gd name="connsiteX20" fmla="*/ 1851497 w 2902853"/>
                  <a:gd name="connsiteY20" fmla="*/ 1476515 h 2051949"/>
                  <a:gd name="connsiteX21" fmla="*/ 2459378 w 2902853"/>
                  <a:gd name="connsiteY21" fmla="*/ 1367960 h 2051949"/>
                  <a:gd name="connsiteX22" fmla="*/ 2730754 w 2902853"/>
                  <a:gd name="connsiteY22" fmla="*/ 1639349 h 2051949"/>
                  <a:gd name="connsiteX23" fmla="*/ 2578783 w 2902853"/>
                  <a:gd name="connsiteY23" fmla="*/ 2019293 h 2051949"/>
                  <a:gd name="connsiteX24" fmla="*/ 1992612 w 2902853"/>
                  <a:gd name="connsiteY24" fmla="*/ 1943305 h 2051949"/>
                  <a:gd name="connsiteX25" fmla="*/ 1395586 w 2902853"/>
                  <a:gd name="connsiteY25" fmla="*/ 2051860 h 2051949"/>
                  <a:gd name="connsiteX0" fmla="*/ 1395586 w 2902853"/>
                  <a:gd name="connsiteY0" fmla="*/ 2051860 h 2051949"/>
                  <a:gd name="connsiteX1" fmla="*/ 1156775 w 2902853"/>
                  <a:gd name="connsiteY1" fmla="*/ 1921593 h 2051949"/>
                  <a:gd name="connsiteX2" fmla="*/ 559749 w 2902853"/>
                  <a:gd name="connsiteY2" fmla="*/ 1986727 h 2051949"/>
                  <a:gd name="connsiteX3" fmla="*/ 168968 w 2902853"/>
                  <a:gd name="connsiteY3" fmla="*/ 2019293 h 2051949"/>
                  <a:gd name="connsiteX4" fmla="*/ 6143 w 2902853"/>
                  <a:gd name="connsiteY4" fmla="*/ 1693627 h 2051949"/>
                  <a:gd name="connsiteX5" fmla="*/ 364359 w 2902853"/>
                  <a:gd name="connsiteY5" fmla="*/ 1411382 h 2051949"/>
                  <a:gd name="connsiteX6" fmla="*/ 809415 w 2902853"/>
                  <a:gd name="connsiteY6" fmla="*/ 1509082 h 2051949"/>
                  <a:gd name="connsiteX7" fmla="*/ 1211051 w 2902853"/>
                  <a:gd name="connsiteY7" fmla="*/ 1454804 h 2051949"/>
                  <a:gd name="connsiteX8" fmla="*/ 1297891 w 2902853"/>
                  <a:gd name="connsiteY8" fmla="*/ 1053149 h 2051949"/>
                  <a:gd name="connsiteX9" fmla="*/ 1145920 w 2902853"/>
                  <a:gd name="connsiteY9" fmla="*/ 618926 h 2051949"/>
                  <a:gd name="connsiteX10" fmla="*/ 1069935 w 2902853"/>
                  <a:gd name="connsiteY10" fmla="*/ 336682 h 2051949"/>
                  <a:gd name="connsiteX11" fmla="*/ 1439006 w 2902853"/>
                  <a:gd name="connsiteY11" fmla="*/ 159 h 2051949"/>
                  <a:gd name="connsiteX12" fmla="*/ 1742947 w 2902853"/>
                  <a:gd name="connsiteY12" fmla="*/ 380104 h 2051949"/>
                  <a:gd name="connsiteX13" fmla="*/ 1612686 w 2902853"/>
                  <a:gd name="connsiteY13" fmla="*/ 792615 h 2051949"/>
                  <a:gd name="connsiteX14" fmla="*/ 1547556 w 2902853"/>
                  <a:gd name="connsiteY14" fmla="*/ 1335393 h 2051949"/>
                  <a:gd name="connsiteX15" fmla="*/ 2242278 w 2902853"/>
                  <a:gd name="connsiteY15" fmla="*/ 608071 h 2051949"/>
                  <a:gd name="connsiteX16" fmla="*/ 2318263 w 2902853"/>
                  <a:gd name="connsiteY16" fmla="*/ 152137 h 2051949"/>
                  <a:gd name="connsiteX17" fmla="*/ 2850159 w 2902853"/>
                  <a:gd name="connsiteY17" fmla="*/ 152137 h 2051949"/>
                  <a:gd name="connsiteX18" fmla="*/ 2839304 w 2902853"/>
                  <a:gd name="connsiteY18" fmla="*/ 694915 h 2051949"/>
                  <a:gd name="connsiteX19" fmla="*/ 2459378 w 2902853"/>
                  <a:gd name="connsiteY19" fmla="*/ 836037 h 2051949"/>
                  <a:gd name="connsiteX20" fmla="*/ 1851497 w 2902853"/>
                  <a:gd name="connsiteY20" fmla="*/ 1476515 h 2051949"/>
                  <a:gd name="connsiteX21" fmla="*/ 2459378 w 2902853"/>
                  <a:gd name="connsiteY21" fmla="*/ 1367960 h 2051949"/>
                  <a:gd name="connsiteX22" fmla="*/ 2730754 w 2902853"/>
                  <a:gd name="connsiteY22" fmla="*/ 1639349 h 2051949"/>
                  <a:gd name="connsiteX23" fmla="*/ 2578783 w 2902853"/>
                  <a:gd name="connsiteY23" fmla="*/ 2019293 h 2051949"/>
                  <a:gd name="connsiteX24" fmla="*/ 1732092 w 2902853"/>
                  <a:gd name="connsiteY24" fmla="*/ 1943305 h 2051949"/>
                  <a:gd name="connsiteX25" fmla="*/ 1395586 w 2902853"/>
                  <a:gd name="connsiteY25" fmla="*/ 2051860 h 2051949"/>
                  <a:gd name="connsiteX0" fmla="*/ 1482426 w 2902853"/>
                  <a:gd name="connsiteY0" fmla="*/ 2073571 h 2073648"/>
                  <a:gd name="connsiteX1" fmla="*/ 1156775 w 2902853"/>
                  <a:gd name="connsiteY1" fmla="*/ 1921593 h 2073648"/>
                  <a:gd name="connsiteX2" fmla="*/ 559749 w 2902853"/>
                  <a:gd name="connsiteY2" fmla="*/ 1986727 h 2073648"/>
                  <a:gd name="connsiteX3" fmla="*/ 168968 w 2902853"/>
                  <a:gd name="connsiteY3" fmla="*/ 2019293 h 2073648"/>
                  <a:gd name="connsiteX4" fmla="*/ 6143 w 2902853"/>
                  <a:gd name="connsiteY4" fmla="*/ 1693627 h 2073648"/>
                  <a:gd name="connsiteX5" fmla="*/ 364359 w 2902853"/>
                  <a:gd name="connsiteY5" fmla="*/ 1411382 h 2073648"/>
                  <a:gd name="connsiteX6" fmla="*/ 809415 w 2902853"/>
                  <a:gd name="connsiteY6" fmla="*/ 1509082 h 2073648"/>
                  <a:gd name="connsiteX7" fmla="*/ 1211051 w 2902853"/>
                  <a:gd name="connsiteY7" fmla="*/ 1454804 h 2073648"/>
                  <a:gd name="connsiteX8" fmla="*/ 1297891 w 2902853"/>
                  <a:gd name="connsiteY8" fmla="*/ 1053149 h 2073648"/>
                  <a:gd name="connsiteX9" fmla="*/ 1145920 w 2902853"/>
                  <a:gd name="connsiteY9" fmla="*/ 618926 h 2073648"/>
                  <a:gd name="connsiteX10" fmla="*/ 1069935 w 2902853"/>
                  <a:gd name="connsiteY10" fmla="*/ 336682 h 2073648"/>
                  <a:gd name="connsiteX11" fmla="*/ 1439006 w 2902853"/>
                  <a:gd name="connsiteY11" fmla="*/ 159 h 2073648"/>
                  <a:gd name="connsiteX12" fmla="*/ 1742947 w 2902853"/>
                  <a:gd name="connsiteY12" fmla="*/ 380104 h 2073648"/>
                  <a:gd name="connsiteX13" fmla="*/ 1612686 w 2902853"/>
                  <a:gd name="connsiteY13" fmla="*/ 792615 h 2073648"/>
                  <a:gd name="connsiteX14" fmla="*/ 1547556 w 2902853"/>
                  <a:gd name="connsiteY14" fmla="*/ 1335393 h 2073648"/>
                  <a:gd name="connsiteX15" fmla="*/ 2242278 w 2902853"/>
                  <a:gd name="connsiteY15" fmla="*/ 608071 h 2073648"/>
                  <a:gd name="connsiteX16" fmla="*/ 2318263 w 2902853"/>
                  <a:gd name="connsiteY16" fmla="*/ 152137 h 2073648"/>
                  <a:gd name="connsiteX17" fmla="*/ 2850159 w 2902853"/>
                  <a:gd name="connsiteY17" fmla="*/ 152137 h 2073648"/>
                  <a:gd name="connsiteX18" fmla="*/ 2839304 w 2902853"/>
                  <a:gd name="connsiteY18" fmla="*/ 694915 h 2073648"/>
                  <a:gd name="connsiteX19" fmla="*/ 2459378 w 2902853"/>
                  <a:gd name="connsiteY19" fmla="*/ 836037 h 2073648"/>
                  <a:gd name="connsiteX20" fmla="*/ 1851497 w 2902853"/>
                  <a:gd name="connsiteY20" fmla="*/ 1476515 h 2073648"/>
                  <a:gd name="connsiteX21" fmla="*/ 2459378 w 2902853"/>
                  <a:gd name="connsiteY21" fmla="*/ 1367960 h 2073648"/>
                  <a:gd name="connsiteX22" fmla="*/ 2730754 w 2902853"/>
                  <a:gd name="connsiteY22" fmla="*/ 1639349 h 2073648"/>
                  <a:gd name="connsiteX23" fmla="*/ 2578783 w 2902853"/>
                  <a:gd name="connsiteY23" fmla="*/ 2019293 h 2073648"/>
                  <a:gd name="connsiteX24" fmla="*/ 1732092 w 2902853"/>
                  <a:gd name="connsiteY24" fmla="*/ 1943305 h 2073648"/>
                  <a:gd name="connsiteX25" fmla="*/ 1482426 w 2902853"/>
                  <a:gd name="connsiteY25" fmla="*/ 2073571 h 2073648"/>
                  <a:gd name="connsiteX0" fmla="*/ 1482426 w 2902853"/>
                  <a:gd name="connsiteY0" fmla="*/ 2073571 h 2073648"/>
                  <a:gd name="connsiteX1" fmla="*/ 1069935 w 2902853"/>
                  <a:gd name="connsiteY1" fmla="*/ 1954159 h 2073648"/>
                  <a:gd name="connsiteX2" fmla="*/ 559749 w 2902853"/>
                  <a:gd name="connsiteY2" fmla="*/ 1986727 h 2073648"/>
                  <a:gd name="connsiteX3" fmla="*/ 168968 w 2902853"/>
                  <a:gd name="connsiteY3" fmla="*/ 2019293 h 2073648"/>
                  <a:gd name="connsiteX4" fmla="*/ 6143 w 2902853"/>
                  <a:gd name="connsiteY4" fmla="*/ 1693627 h 2073648"/>
                  <a:gd name="connsiteX5" fmla="*/ 364359 w 2902853"/>
                  <a:gd name="connsiteY5" fmla="*/ 1411382 h 2073648"/>
                  <a:gd name="connsiteX6" fmla="*/ 809415 w 2902853"/>
                  <a:gd name="connsiteY6" fmla="*/ 1509082 h 2073648"/>
                  <a:gd name="connsiteX7" fmla="*/ 1211051 w 2902853"/>
                  <a:gd name="connsiteY7" fmla="*/ 1454804 h 2073648"/>
                  <a:gd name="connsiteX8" fmla="*/ 1297891 w 2902853"/>
                  <a:gd name="connsiteY8" fmla="*/ 1053149 h 2073648"/>
                  <a:gd name="connsiteX9" fmla="*/ 1145920 w 2902853"/>
                  <a:gd name="connsiteY9" fmla="*/ 618926 h 2073648"/>
                  <a:gd name="connsiteX10" fmla="*/ 1069935 w 2902853"/>
                  <a:gd name="connsiteY10" fmla="*/ 336682 h 2073648"/>
                  <a:gd name="connsiteX11" fmla="*/ 1439006 w 2902853"/>
                  <a:gd name="connsiteY11" fmla="*/ 159 h 2073648"/>
                  <a:gd name="connsiteX12" fmla="*/ 1742947 w 2902853"/>
                  <a:gd name="connsiteY12" fmla="*/ 380104 h 2073648"/>
                  <a:gd name="connsiteX13" fmla="*/ 1612686 w 2902853"/>
                  <a:gd name="connsiteY13" fmla="*/ 792615 h 2073648"/>
                  <a:gd name="connsiteX14" fmla="*/ 1547556 w 2902853"/>
                  <a:gd name="connsiteY14" fmla="*/ 1335393 h 2073648"/>
                  <a:gd name="connsiteX15" fmla="*/ 2242278 w 2902853"/>
                  <a:gd name="connsiteY15" fmla="*/ 608071 h 2073648"/>
                  <a:gd name="connsiteX16" fmla="*/ 2318263 w 2902853"/>
                  <a:gd name="connsiteY16" fmla="*/ 152137 h 2073648"/>
                  <a:gd name="connsiteX17" fmla="*/ 2850159 w 2902853"/>
                  <a:gd name="connsiteY17" fmla="*/ 152137 h 2073648"/>
                  <a:gd name="connsiteX18" fmla="*/ 2839304 w 2902853"/>
                  <a:gd name="connsiteY18" fmla="*/ 694915 h 2073648"/>
                  <a:gd name="connsiteX19" fmla="*/ 2459378 w 2902853"/>
                  <a:gd name="connsiteY19" fmla="*/ 836037 h 2073648"/>
                  <a:gd name="connsiteX20" fmla="*/ 1851497 w 2902853"/>
                  <a:gd name="connsiteY20" fmla="*/ 1476515 h 2073648"/>
                  <a:gd name="connsiteX21" fmla="*/ 2459378 w 2902853"/>
                  <a:gd name="connsiteY21" fmla="*/ 1367960 h 2073648"/>
                  <a:gd name="connsiteX22" fmla="*/ 2730754 w 2902853"/>
                  <a:gd name="connsiteY22" fmla="*/ 1639349 h 2073648"/>
                  <a:gd name="connsiteX23" fmla="*/ 2578783 w 2902853"/>
                  <a:gd name="connsiteY23" fmla="*/ 2019293 h 2073648"/>
                  <a:gd name="connsiteX24" fmla="*/ 1732092 w 2902853"/>
                  <a:gd name="connsiteY24" fmla="*/ 1943305 h 2073648"/>
                  <a:gd name="connsiteX25" fmla="*/ 1482426 w 2902853"/>
                  <a:gd name="connsiteY25" fmla="*/ 2073571 h 2073648"/>
                  <a:gd name="connsiteX0" fmla="*/ 1489514 w 2909941"/>
                  <a:gd name="connsiteY0" fmla="*/ 2073571 h 2073648"/>
                  <a:gd name="connsiteX1" fmla="*/ 1077023 w 2909941"/>
                  <a:gd name="connsiteY1" fmla="*/ 1954159 h 2073648"/>
                  <a:gd name="connsiteX2" fmla="*/ 176056 w 2909941"/>
                  <a:gd name="connsiteY2" fmla="*/ 2019293 h 2073648"/>
                  <a:gd name="connsiteX3" fmla="*/ 13231 w 2909941"/>
                  <a:gd name="connsiteY3" fmla="*/ 1693627 h 2073648"/>
                  <a:gd name="connsiteX4" fmla="*/ 371447 w 2909941"/>
                  <a:gd name="connsiteY4" fmla="*/ 1411382 h 2073648"/>
                  <a:gd name="connsiteX5" fmla="*/ 816503 w 2909941"/>
                  <a:gd name="connsiteY5" fmla="*/ 1509082 h 2073648"/>
                  <a:gd name="connsiteX6" fmla="*/ 1218139 w 2909941"/>
                  <a:gd name="connsiteY6" fmla="*/ 1454804 h 2073648"/>
                  <a:gd name="connsiteX7" fmla="*/ 1304979 w 2909941"/>
                  <a:gd name="connsiteY7" fmla="*/ 1053149 h 2073648"/>
                  <a:gd name="connsiteX8" fmla="*/ 1153008 w 2909941"/>
                  <a:gd name="connsiteY8" fmla="*/ 618926 h 2073648"/>
                  <a:gd name="connsiteX9" fmla="*/ 1077023 w 2909941"/>
                  <a:gd name="connsiteY9" fmla="*/ 336682 h 2073648"/>
                  <a:gd name="connsiteX10" fmla="*/ 1446094 w 2909941"/>
                  <a:gd name="connsiteY10" fmla="*/ 159 h 2073648"/>
                  <a:gd name="connsiteX11" fmla="*/ 1750035 w 2909941"/>
                  <a:gd name="connsiteY11" fmla="*/ 380104 h 2073648"/>
                  <a:gd name="connsiteX12" fmla="*/ 1619774 w 2909941"/>
                  <a:gd name="connsiteY12" fmla="*/ 792615 h 2073648"/>
                  <a:gd name="connsiteX13" fmla="*/ 1554644 w 2909941"/>
                  <a:gd name="connsiteY13" fmla="*/ 1335393 h 2073648"/>
                  <a:gd name="connsiteX14" fmla="*/ 2249366 w 2909941"/>
                  <a:gd name="connsiteY14" fmla="*/ 608071 h 2073648"/>
                  <a:gd name="connsiteX15" fmla="*/ 2325351 w 2909941"/>
                  <a:gd name="connsiteY15" fmla="*/ 152137 h 2073648"/>
                  <a:gd name="connsiteX16" fmla="*/ 2857247 w 2909941"/>
                  <a:gd name="connsiteY16" fmla="*/ 152137 h 2073648"/>
                  <a:gd name="connsiteX17" fmla="*/ 2846392 w 2909941"/>
                  <a:gd name="connsiteY17" fmla="*/ 694915 h 2073648"/>
                  <a:gd name="connsiteX18" fmla="*/ 2466466 w 2909941"/>
                  <a:gd name="connsiteY18" fmla="*/ 836037 h 2073648"/>
                  <a:gd name="connsiteX19" fmla="*/ 1858585 w 2909941"/>
                  <a:gd name="connsiteY19" fmla="*/ 1476515 h 2073648"/>
                  <a:gd name="connsiteX20" fmla="*/ 2466466 w 2909941"/>
                  <a:gd name="connsiteY20" fmla="*/ 1367960 h 2073648"/>
                  <a:gd name="connsiteX21" fmla="*/ 2737842 w 2909941"/>
                  <a:gd name="connsiteY21" fmla="*/ 1639349 h 2073648"/>
                  <a:gd name="connsiteX22" fmla="*/ 2585871 w 2909941"/>
                  <a:gd name="connsiteY22" fmla="*/ 2019293 h 2073648"/>
                  <a:gd name="connsiteX23" fmla="*/ 1739180 w 2909941"/>
                  <a:gd name="connsiteY23" fmla="*/ 1943305 h 2073648"/>
                  <a:gd name="connsiteX24" fmla="*/ 1489514 w 2909941"/>
                  <a:gd name="connsiteY24" fmla="*/ 2073571 h 2073648"/>
                  <a:gd name="connsiteX0" fmla="*/ 1476343 w 2896770"/>
                  <a:gd name="connsiteY0" fmla="*/ 2073571 h 2073648"/>
                  <a:gd name="connsiteX1" fmla="*/ 1063852 w 2896770"/>
                  <a:gd name="connsiteY1" fmla="*/ 1954159 h 2073648"/>
                  <a:gd name="connsiteX2" fmla="*/ 336566 w 2896770"/>
                  <a:gd name="connsiteY2" fmla="*/ 2008438 h 2073648"/>
                  <a:gd name="connsiteX3" fmla="*/ 60 w 2896770"/>
                  <a:gd name="connsiteY3" fmla="*/ 1693627 h 2073648"/>
                  <a:gd name="connsiteX4" fmla="*/ 358276 w 2896770"/>
                  <a:gd name="connsiteY4" fmla="*/ 1411382 h 2073648"/>
                  <a:gd name="connsiteX5" fmla="*/ 803332 w 2896770"/>
                  <a:gd name="connsiteY5" fmla="*/ 1509082 h 2073648"/>
                  <a:gd name="connsiteX6" fmla="*/ 1204968 w 2896770"/>
                  <a:gd name="connsiteY6" fmla="*/ 1454804 h 2073648"/>
                  <a:gd name="connsiteX7" fmla="*/ 1291808 w 2896770"/>
                  <a:gd name="connsiteY7" fmla="*/ 1053149 h 2073648"/>
                  <a:gd name="connsiteX8" fmla="*/ 1139837 w 2896770"/>
                  <a:gd name="connsiteY8" fmla="*/ 618926 h 2073648"/>
                  <a:gd name="connsiteX9" fmla="*/ 1063852 w 2896770"/>
                  <a:gd name="connsiteY9" fmla="*/ 336682 h 2073648"/>
                  <a:gd name="connsiteX10" fmla="*/ 1432923 w 2896770"/>
                  <a:gd name="connsiteY10" fmla="*/ 159 h 2073648"/>
                  <a:gd name="connsiteX11" fmla="*/ 1736864 w 2896770"/>
                  <a:gd name="connsiteY11" fmla="*/ 380104 h 2073648"/>
                  <a:gd name="connsiteX12" fmla="*/ 1606603 w 2896770"/>
                  <a:gd name="connsiteY12" fmla="*/ 792615 h 2073648"/>
                  <a:gd name="connsiteX13" fmla="*/ 1541473 w 2896770"/>
                  <a:gd name="connsiteY13" fmla="*/ 1335393 h 2073648"/>
                  <a:gd name="connsiteX14" fmla="*/ 2236195 w 2896770"/>
                  <a:gd name="connsiteY14" fmla="*/ 608071 h 2073648"/>
                  <a:gd name="connsiteX15" fmla="*/ 2312180 w 2896770"/>
                  <a:gd name="connsiteY15" fmla="*/ 152137 h 2073648"/>
                  <a:gd name="connsiteX16" fmla="*/ 2844076 w 2896770"/>
                  <a:gd name="connsiteY16" fmla="*/ 152137 h 2073648"/>
                  <a:gd name="connsiteX17" fmla="*/ 2833221 w 2896770"/>
                  <a:gd name="connsiteY17" fmla="*/ 694915 h 2073648"/>
                  <a:gd name="connsiteX18" fmla="*/ 2453295 w 2896770"/>
                  <a:gd name="connsiteY18" fmla="*/ 836037 h 2073648"/>
                  <a:gd name="connsiteX19" fmla="*/ 1845414 w 2896770"/>
                  <a:gd name="connsiteY19" fmla="*/ 1476515 h 2073648"/>
                  <a:gd name="connsiteX20" fmla="*/ 2453295 w 2896770"/>
                  <a:gd name="connsiteY20" fmla="*/ 1367960 h 2073648"/>
                  <a:gd name="connsiteX21" fmla="*/ 2724671 w 2896770"/>
                  <a:gd name="connsiteY21" fmla="*/ 1639349 h 2073648"/>
                  <a:gd name="connsiteX22" fmla="*/ 2572700 w 2896770"/>
                  <a:gd name="connsiteY22" fmla="*/ 2019293 h 2073648"/>
                  <a:gd name="connsiteX23" fmla="*/ 1726009 w 2896770"/>
                  <a:gd name="connsiteY23" fmla="*/ 1943305 h 2073648"/>
                  <a:gd name="connsiteX24" fmla="*/ 1476343 w 2896770"/>
                  <a:gd name="connsiteY24" fmla="*/ 2073571 h 2073648"/>
                  <a:gd name="connsiteX0" fmla="*/ 1400394 w 2820821"/>
                  <a:gd name="connsiteY0" fmla="*/ 2073571 h 2073648"/>
                  <a:gd name="connsiteX1" fmla="*/ 987903 w 2820821"/>
                  <a:gd name="connsiteY1" fmla="*/ 1954159 h 2073648"/>
                  <a:gd name="connsiteX2" fmla="*/ 260617 w 2820821"/>
                  <a:gd name="connsiteY2" fmla="*/ 2008438 h 2073648"/>
                  <a:gd name="connsiteX3" fmla="*/ 96 w 2820821"/>
                  <a:gd name="connsiteY3" fmla="*/ 1693627 h 2073648"/>
                  <a:gd name="connsiteX4" fmla="*/ 282327 w 2820821"/>
                  <a:gd name="connsiteY4" fmla="*/ 1411382 h 2073648"/>
                  <a:gd name="connsiteX5" fmla="*/ 727383 w 2820821"/>
                  <a:gd name="connsiteY5" fmla="*/ 1509082 h 2073648"/>
                  <a:gd name="connsiteX6" fmla="*/ 1129019 w 2820821"/>
                  <a:gd name="connsiteY6" fmla="*/ 1454804 h 2073648"/>
                  <a:gd name="connsiteX7" fmla="*/ 1215859 w 2820821"/>
                  <a:gd name="connsiteY7" fmla="*/ 1053149 h 2073648"/>
                  <a:gd name="connsiteX8" fmla="*/ 1063888 w 2820821"/>
                  <a:gd name="connsiteY8" fmla="*/ 618926 h 2073648"/>
                  <a:gd name="connsiteX9" fmla="*/ 987903 w 2820821"/>
                  <a:gd name="connsiteY9" fmla="*/ 336682 h 2073648"/>
                  <a:gd name="connsiteX10" fmla="*/ 1356974 w 2820821"/>
                  <a:gd name="connsiteY10" fmla="*/ 159 h 2073648"/>
                  <a:gd name="connsiteX11" fmla="*/ 1660915 w 2820821"/>
                  <a:gd name="connsiteY11" fmla="*/ 380104 h 2073648"/>
                  <a:gd name="connsiteX12" fmla="*/ 1530654 w 2820821"/>
                  <a:gd name="connsiteY12" fmla="*/ 792615 h 2073648"/>
                  <a:gd name="connsiteX13" fmla="*/ 1465524 w 2820821"/>
                  <a:gd name="connsiteY13" fmla="*/ 1335393 h 2073648"/>
                  <a:gd name="connsiteX14" fmla="*/ 2160246 w 2820821"/>
                  <a:gd name="connsiteY14" fmla="*/ 608071 h 2073648"/>
                  <a:gd name="connsiteX15" fmla="*/ 2236231 w 2820821"/>
                  <a:gd name="connsiteY15" fmla="*/ 152137 h 2073648"/>
                  <a:gd name="connsiteX16" fmla="*/ 2768127 w 2820821"/>
                  <a:gd name="connsiteY16" fmla="*/ 152137 h 2073648"/>
                  <a:gd name="connsiteX17" fmla="*/ 2757272 w 2820821"/>
                  <a:gd name="connsiteY17" fmla="*/ 694915 h 2073648"/>
                  <a:gd name="connsiteX18" fmla="*/ 2377346 w 2820821"/>
                  <a:gd name="connsiteY18" fmla="*/ 836037 h 2073648"/>
                  <a:gd name="connsiteX19" fmla="*/ 1769465 w 2820821"/>
                  <a:gd name="connsiteY19" fmla="*/ 1476515 h 2073648"/>
                  <a:gd name="connsiteX20" fmla="*/ 2377346 w 2820821"/>
                  <a:gd name="connsiteY20" fmla="*/ 1367960 h 2073648"/>
                  <a:gd name="connsiteX21" fmla="*/ 2648722 w 2820821"/>
                  <a:gd name="connsiteY21" fmla="*/ 1639349 h 2073648"/>
                  <a:gd name="connsiteX22" fmla="*/ 2496751 w 2820821"/>
                  <a:gd name="connsiteY22" fmla="*/ 2019293 h 2073648"/>
                  <a:gd name="connsiteX23" fmla="*/ 1650060 w 2820821"/>
                  <a:gd name="connsiteY23" fmla="*/ 1943305 h 2073648"/>
                  <a:gd name="connsiteX24" fmla="*/ 1400394 w 2820821"/>
                  <a:gd name="connsiteY24" fmla="*/ 2073571 h 2073648"/>
                  <a:gd name="connsiteX0" fmla="*/ 1400394 w 2820821"/>
                  <a:gd name="connsiteY0" fmla="*/ 2073637 h 2073714"/>
                  <a:gd name="connsiteX1" fmla="*/ 987903 w 2820821"/>
                  <a:gd name="connsiteY1" fmla="*/ 1954225 h 2073714"/>
                  <a:gd name="connsiteX2" fmla="*/ 260617 w 2820821"/>
                  <a:gd name="connsiteY2" fmla="*/ 2008504 h 2073714"/>
                  <a:gd name="connsiteX3" fmla="*/ 96 w 2820821"/>
                  <a:gd name="connsiteY3" fmla="*/ 1693693 h 2073714"/>
                  <a:gd name="connsiteX4" fmla="*/ 282327 w 2820821"/>
                  <a:gd name="connsiteY4" fmla="*/ 1411448 h 2073714"/>
                  <a:gd name="connsiteX5" fmla="*/ 727383 w 2820821"/>
                  <a:gd name="connsiteY5" fmla="*/ 1509148 h 2073714"/>
                  <a:gd name="connsiteX6" fmla="*/ 1129019 w 2820821"/>
                  <a:gd name="connsiteY6" fmla="*/ 1454870 h 2073714"/>
                  <a:gd name="connsiteX7" fmla="*/ 1215859 w 2820821"/>
                  <a:gd name="connsiteY7" fmla="*/ 1053215 h 2073714"/>
                  <a:gd name="connsiteX8" fmla="*/ 987903 w 2820821"/>
                  <a:gd name="connsiteY8" fmla="*/ 336748 h 2073714"/>
                  <a:gd name="connsiteX9" fmla="*/ 1356974 w 2820821"/>
                  <a:gd name="connsiteY9" fmla="*/ 225 h 2073714"/>
                  <a:gd name="connsiteX10" fmla="*/ 1660915 w 2820821"/>
                  <a:gd name="connsiteY10" fmla="*/ 380170 h 2073714"/>
                  <a:gd name="connsiteX11" fmla="*/ 1530654 w 2820821"/>
                  <a:gd name="connsiteY11" fmla="*/ 792681 h 2073714"/>
                  <a:gd name="connsiteX12" fmla="*/ 1465524 w 2820821"/>
                  <a:gd name="connsiteY12" fmla="*/ 1335459 h 2073714"/>
                  <a:gd name="connsiteX13" fmla="*/ 2160246 w 2820821"/>
                  <a:gd name="connsiteY13" fmla="*/ 608137 h 2073714"/>
                  <a:gd name="connsiteX14" fmla="*/ 2236231 w 2820821"/>
                  <a:gd name="connsiteY14" fmla="*/ 152203 h 2073714"/>
                  <a:gd name="connsiteX15" fmla="*/ 2768127 w 2820821"/>
                  <a:gd name="connsiteY15" fmla="*/ 152203 h 2073714"/>
                  <a:gd name="connsiteX16" fmla="*/ 2757272 w 2820821"/>
                  <a:gd name="connsiteY16" fmla="*/ 694981 h 2073714"/>
                  <a:gd name="connsiteX17" fmla="*/ 2377346 w 2820821"/>
                  <a:gd name="connsiteY17" fmla="*/ 836103 h 2073714"/>
                  <a:gd name="connsiteX18" fmla="*/ 1769465 w 2820821"/>
                  <a:gd name="connsiteY18" fmla="*/ 1476581 h 2073714"/>
                  <a:gd name="connsiteX19" fmla="*/ 2377346 w 2820821"/>
                  <a:gd name="connsiteY19" fmla="*/ 1368026 h 2073714"/>
                  <a:gd name="connsiteX20" fmla="*/ 2648722 w 2820821"/>
                  <a:gd name="connsiteY20" fmla="*/ 1639415 h 2073714"/>
                  <a:gd name="connsiteX21" fmla="*/ 2496751 w 2820821"/>
                  <a:gd name="connsiteY21" fmla="*/ 2019359 h 2073714"/>
                  <a:gd name="connsiteX22" fmla="*/ 1650060 w 2820821"/>
                  <a:gd name="connsiteY22" fmla="*/ 1943371 h 2073714"/>
                  <a:gd name="connsiteX23" fmla="*/ 1400394 w 2820821"/>
                  <a:gd name="connsiteY23" fmla="*/ 2073637 h 2073714"/>
                  <a:gd name="connsiteX0" fmla="*/ 1400394 w 2820821"/>
                  <a:gd name="connsiteY0" fmla="*/ 2073451 h 2073528"/>
                  <a:gd name="connsiteX1" fmla="*/ 987903 w 2820821"/>
                  <a:gd name="connsiteY1" fmla="*/ 1954039 h 2073528"/>
                  <a:gd name="connsiteX2" fmla="*/ 260617 w 2820821"/>
                  <a:gd name="connsiteY2" fmla="*/ 2008318 h 2073528"/>
                  <a:gd name="connsiteX3" fmla="*/ 96 w 2820821"/>
                  <a:gd name="connsiteY3" fmla="*/ 1693507 h 2073528"/>
                  <a:gd name="connsiteX4" fmla="*/ 282327 w 2820821"/>
                  <a:gd name="connsiteY4" fmla="*/ 1411262 h 2073528"/>
                  <a:gd name="connsiteX5" fmla="*/ 727383 w 2820821"/>
                  <a:gd name="connsiteY5" fmla="*/ 1508962 h 2073528"/>
                  <a:gd name="connsiteX6" fmla="*/ 1129019 w 2820821"/>
                  <a:gd name="connsiteY6" fmla="*/ 1454684 h 2073528"/>
                  <a:gd name="connsiteX7" fmla="*/ 1215859 w 2820821"/>
                  <a:gd name="connsiteY7" fmla="*/ 1053029 h 2073528"/>
                  <a:gd name="connsiteX8" fmla="*/ 987903 w 2820821"/>
                  <a:gd name="connsiteY8" fmla="*/ 401695 h 2073528"/>
                  <a:gd name="connsiteX9" fmla="*/ 1356974 w 2820821"/>
                  <a:gd name="connsiteY9" fmla="*/ 39 h 2073528"/>
                  <a:gd name="connsiteX10" fmla="*/ 1660915 w 2820821"/>
                  <a:gd name="connsiteY10" fmla="*/ 379984 h 2073528"/>
                  <a:gd name="connsiteX11" fmla="*/ 1530654 w 2820821"/>
                  <a:gd name="connsiteY11" fmla="*/ 792495 h 2073528"/>
                  <a:gd name="connsiteX12" fmla="*/ 1465524 w 2820821"/>
                  <a:gd name="connsiteY12" fmla="*/ 1335273 h 2073528"/>
                  <a:gd name="connsiteX13" fmla="*/ 2160246 w 2820821"/>
                  <a:gd name="connsiteY13" fmla="*/ 607951 h 2073528"/>
                  <a:gd name="connsiteX14" fmla="*/ 2236231 w 2820821"/>
                  <a:gd name="connsiteY14" fmla="*/ 152017 h 2073528"/>
                  <a:gd name="connsiteX15" fmla="*/ 2768127 w 2820821"/>
                  <a:gd name="connsiteY15" fmla="*/ 152017 h 2073528"/>
                  <a:gd name="connsiteX16" fmla="*/ 2757272 w 2820821"/>
                  <a:gd name="connsiteY16" fmla="*/ 694795 h 2073528"/>
                  <a:gd name="connsiteX17" fmla="*/ 2377346 w 2820821"/>
                  <a:gd name="connsiteY17" fmla="*/ 835917 h 2073528"/>
                  <a:gd name="connsiteX18" fmla="*/ 1769465 w 2820821"/>
                  <a:gd name="connsiteY18" fmla="*/ 1476395 h 2073528"/>
                  <a:gd name="connsiteX19" fmla="*/ 2377346 w 2820821"/>
                  <a:gd name="connsiteY19" fmla="*/ 1367840 h 2073528"/>
                  <a:gd name="connsiteX20" fmla="*/ 2648722 w 2820821"/>
                  <a:gd name="connsiteY20" fmla="*/ 1639229 h 2073528"/>
                  <a:gd name="connsiteX21" fmla="*/ 2496751 w 2820821"/>
                  <a:gd name="connsiteY21" fmla="*/ 2019173 h 2073528"/>
                  <a:gd name="connsiteX22" fmla="*/ 1650060 w 2820821"/>
                  <a:gd name="connsiteY22" fmla="*/ 1943185 h 2073528"/>
                  <a:gd name="connsiteX23" fmla="*/ 1400394 w 2820821"/>
                  <a:gd name="connsiteY23" fmla="*/ 2073451 h 2073528"/>
                  <a:gd name="connsiteX0" fmla="*/ 1400394 w 2820821"/>
                  <a:gd name="connsiteY0" fmla="*/ 1997475 h 1997552"/>
                  <a:gd name="connsiteX1" fmla="*/ 987903 w 2820821"/>
                  <a:gd name="connsiteY1" fmla="*/ 1878063 h 1997552"/>
                  <a:gd name="connsiteX2" fmla="*/ 260617 w 2820821"/>
                  <a:gd name="connsiteY2" fmla="*/ 1932342 h 1997552"/>
                  <a:gd name="connsiteX3" fmla="*/ 96 w 2820821"/>
                  <a:gd name="connsiteY3" fmla="*/ 1617531 h 1997552"/>
                  <a:gd name="connsiteX4" fmla="*/ 282327 w 2820821"/>
                  <a:gd name="connsiteY4" fmla="*/ 1335286 h 1997552"/>
                  <a:gd name="connsiteX5" fmla="*/ 727383 w 2820821"/>
                  <a:gd name="connsiteY5" fmla="*/ 1432986 h 1997552"/>
                  <a:gd name="connsiteX6" fmla="*/ 1129019 w 2820821"/>
                  <a:gd name="connsiteY6" fmla="*/ 1378708 h 1997552"/>
                  <a:gd name="connsiteX7" fmla="*/ 1215859 w 2820821"/>
                  <a:gd name="connsiteY7" fmla="*/ 977053 h 1997552"/>
                  <a:gd name="connsiteX8" fmla="*/ 987903 w 2820821"/>
                  <a:gd name="connsiteY8" fmla="*/ 325719 h 1997552"/>
                  <a:gd name="connsiteX9" fmla="*/ 1346119 w 2820821"/>
                  <a:gd name="connsiteY9" fmla="*/ 52 h 1997552"/>
                  <a:gd name="connsiteX10" fmla="*/ 1660915 w 2820821"/>
                  <a:gd name="connsiteY10" fmla="*/ 304008 h 1997552"/>
                  <a:gd name="connsiteX11" fmla="*/ 1530654 w 2820821"/>
                  <a:gd name="connsiteY11" fmla="*/ 716519 h 1997552"/>
                  <a:gd name="connsiteX12" fmla="*/ 1465524 w 2820821"/>
                  <a:gd name="connsiteY12" fmla="*/ 1259297 h 1997552"/>
                  <a:gd name="connsiteX13" fmla="*/ 2160246 w 2820821"/>
                  <a:gd name="connsiteY13" fmla="*/ 531975 h 1997552"/>
                  <a:gd name="connsiteX14" fmla="*/ 2236231 w 2820821"/>
                  <a:gd name="connsiteY14" fmla="*/ 76041 h 1997552"/>
                  <a:gd name="connsiteX15" fmla="*/ 2768127 w 2820821"/>
                  <a:gd name="connsiteY15" fmla="*/ 76041 h 1997552"/>
                  <a:gd name="connsiteX16" fmla="*/ 2757272 w 2820821"/>
                  <a:gd name="connsiteY16" fmla="*/ 618819 h 1997552"/>
                  <a:gd name="connsiteX17" fmla="*/ 2377346 w 2820821"/>
                  <a:gd name="connsiteY17" fmla="*/ 759941 h 1997552"/>
                  <a:gd name="connsiteX18" fmla="*/ 1769465 w 2820821"/>
                  <a:gd name="connsiteY18" fmla="*/ 1400419 h 1997552"/>
                  <a:gd name="connsiteX19" fmla="*/ 2377346 w 2820821"/>
                  <a:gd name="connsiteY19" fmla="*/ 1291864 h 1997552"/>
                  <a:gd name="connsiteX20" fmla="*/ 2648722 w 2820821"/>
                  <a:gd name="connsiteY20" fmla="*/ 1563253 h 1997552"/>
                  <a:gd name="connsiteX21" fmla="*/ 2496751 w 2820821"/>
                  <a:gd name="connsiteY21" fmla="*/ 1943197 h 1997552"/>
                  <a:gd name="connsiteX22" fmla="*/ 1650060 w 2820821"/>
                  <a:gd name="connsiteY22" fmla="*/ 1867209 h 1997552"/>
                  <a:gd name="connsiteX23" fmla="*/ 1400394 w 2820821"/>
                  <a:gd name="connsiteY23" fmla="*/ 1997475 h 1997552"/>
                  <a:gd name="connsiteX0" fmla="*/ 1400394 w 2820821"/>
                  <a:gd name="connsiteY0" fmla="*/ 1997646 h 1997723"/>
                  <a:gd name="connsiteX1" fmla="*/ 987903 w 2820821"/>
                  <a:gd name="connsiteY1" fmla="*/ 1878234 h 1997723"/>
                  <a:gd name="connsiteX2" fmla="*/ 260617 w 2820821"/>
                  <a:gd name="connsiteY2" fmla="*/ 1932513 h 1997723"/>
                  <a:gd name="connsiteX3" fmla="*/ 96 w 2820821"/>
                  <a:gd name="connsiteY3" fmla="*/ 1617702 h 1997723"/>
                  <a:gd name="connsiteX4" fmla="*/ 282327 w 2820821"/>
                  <a:gd name="connsiteY4" fmla="*/ 1335457 h 1997723"/>
                  <a:gd name="connsiteX5" fmla="*/ 727383 w 2820821"/>
                  <a:gd name="connsiteY5" fmla="*/ 1433157 h 1997723"/>
                  <a:gd name="connsiteX6" fmla="*/ 1129019 w 2820821"/>
                  <a:gd name="connsiteY6" fmla="*/ 1378879 h 1997723"/>
                  <a:gd name="connsiteX7" fmla="*/ 1215859 w 2820821"/>
                  <a:gd name="connsiteY7" fmla="*/ 977224 h 1997723"/>
                  <a:gd name="connsiteX8" fmla="*/ 987903 w 2820821"/>
                  <a:gd name="connsiteY8" fmla="*/ 325890 h 1997723"/>
                  <a:gd name="connsiteX9" fmla="*/ 1346119 w 2820821"/>
                  <a:gd name="connsiteY9" fmla="*/ 223 h 1997723"/>
                  <a:gd name="connsiteX10" fmla="*/ 1660915 w 2820821"/>
                  <a:gd name="connsiteY10" fmla="*/ 369312 h 1997723"/>
                  <a:gd name="connsiteX11" fmla="*/ 1530654 w 2820821"/>
                  <a:gd name="connsiteY11" fmla="*/ 716690 h 1997723"/>
                  <a:gd name="connsiteX12" fmla="*/ 1465524 w 2820821"/>
                  <a:gd name="connsiteY12" fmla="*/ 1259468 h 1997723"/>
                  <a:gd name="connsiteX13" fmla="*/ 2160246 w 2820821"/>
                  <a:gd name="connsiteY13" fmla="*/ 532146 h 1997723"/>
                  <a:gd name="connsiteX14" fmla="*/ 2236231 w 2820821"/>
                  <a:gd name="connsiteY14" fmla="*/ 76212 h 1997723"/>
                  <a:gd name="connsiteX15" fmla="*/ 2768127 w 2820821"/>
                  <a:gd name="connsiteY15" fmla="*/ 76212 h 1997723"/>
                  <a:gd name="connsiteX16" fmla="*/ 2757272 w 2820821"/>
                  <a:gd name="connsiteY16" fmla="*/ 618990 h 1997723"/>
                  <a:gd name="connsiteX17" fmla="*/ 2377346 w 2820821"/>
                  <a:gd name="connsiteY17" fmla="*/ 760112 h 1997723"/>
                  <a:gd name="connsiteX18" fmla="*/ 1769465 w 2820821"/>
                  <a:gd name="connsiteY18" fmla="*/ 1400590 h 1997723"/>
                  <a:gd name="connsiteX19" fmla="*/ 2377346 w 2820821"/>
                  <a:gd name="connsiteY19" fmla="*/ 1292035 h 1997723"/>
                  <a:gd name="connsiteX20" fmla="*/ 2648722 w 2820821"/>
                  <a:gd name="connsiteY20" fmla="*/ 1563424 h 1997723"/>
                  <a:gd name="connsiteX21" fmla="*/ 2496751 w 2820821"/>
                  <a:gd name="connsiteY21" fmla="*/ 1943368 h 1997723"/>
                  <a:gd name="connsiteX22" fmla="*/ 1650060 w 2820821"/>
                  <a:gd name="connsiteY22" fmla="*/ 1867380 h 1997723"/>
                  <a:gd name="connsiteX23" fmla="*/ 1400394 w 2820821"/>
                  <a:gd name="connsiteY23" fmla="*/ 1997646 h 1997723"/>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530654 w 2820821"/>
                  <a:gd name="connsiteY11" fmla="*/ 716525 h 1997558"/>
                  <a:gd name="connsiteX12" fmla="*/ 1465524 w 2820821"/>
                  <a:gd name="connsiteY12" fmla="*/ 1259303 h 1997558"/>
                  <a:gd name="connsiteX13" fmla="*/ 2160246 w 2820821"/>
                  <a:gd name="connsiteY13" fmla="*/ 531981 h 1997558"/>
                  <a:gd name="connsiteX14" fmla="*/ 2236231 w 2820821"/>
                  <a:gd name="connsiteY14" fmla="*/ 76047 h 1997558"/>
                  <a:gd name="connsiteX15" fmla="*/ 2768127 w 2820821"/>
                  <a:gd name="connsiteY15" fmla="*/ 76047 h 1997558"/>
                  <a:gd name="connsiteX16" fmla="*/ 2757272 w 2820821"/>
                  <a:gd name="connsiteY16" fmla="*/ 618825 h 1997558"/>
                  <a:gd name="connsiteX17" fmla="*/ 2377346 w 2820821"/>
                  <a:gd name="connsiteY17" fmla="*/ 759947 h 1997558"/>
                  <a:gd name="connsiteX18" fmla="*/ 1769465 w 2820821"/>
                  <a:gd name="connsiteY18" fmla="*/ 1400425 h 1997558"/>
                  <a:gd name="connsiteX19" fmla="*/ 2377346 w 2820821"/>
                  <a:gd name="connsiteY19" fmla="*/ 1291870 h 1997558"/>
                  <a:gd name="connsiteX20" fmla="*/ 2648722 w 2820821"/>
                  <a:gd name="connsiteY20" fmla="*/ 1563259 h 1997558"/>
                  <a:gd name="connsiteX21" fmla="*/ 2496751 w 2820821"/>
                  <a:gd name="connsiteY21" fmla="*/ 1943203 h 1997558"/>
                  <a:gd name="connsiteX22" fmla="*/ 1650060 w 2820821"/>
                  <a:gd name="connsiteY22" fmla="*/ 1867215 h 1997558"/>
                  <a:gd name="connsiteX23" fmla="*/ 1400394 w 2820821"/>
                  <a:gd name="connsiteY23" fmla="*/ 1997481 h 1997558"/>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465524 w 2820821"/>
                  <a:gd name="connsiteY11" fmla="*/ 1259303 h 1997558"/>
                  <a:gd name="connsiteX12" fmla="*/ 2160246 w 2820821"/>
                  <a:gd name="connsiteY12" fmla="*/ 531981 h 1997558"/>
                  <a:gd name="connsiteX13" fmla="*/ 2236231 w 2820821"/>
                  <a:gd name="connsiteY13" fmla="*/ 76047 h 1997558"/>
                  <a:gd name="connsiteX14" fmla="*/ 2768127 w 2820821"/>
                  <a:gd name="connsiteY14" fmla="*/ 76047 h 1997558"/>
                  <a:gd name="connsiteX15" fmla="*/ 2757272 w 2820821"/>
                  <a:gd name="connsiteY15" fmla="*/ 618825 h 1997558"/>
                  <a:gd name="connsiteX16" fmla="*/ 2377346 w 2820821"/>
                  <a:gd name="connsiteY16" fmla="*/ 759947 h 1997558"/>
                  <a:gd name="connsiteX17" fmla="*/ 1769465 w 2820821"/>
                  <a:gd name="connsiteY17" fmla="*/ 1400425 h 1997558"/>
                  <a:gd name="connsiteX18" fmla="*/ 2377346 w 2820821"/>
                  <a:gd name="connsiteY18" fmla="*/ 1291870 h 1997558"/>
                  <a:gd name="connsiteX19" fmla="*/ 2648722 w 2820821"/>
                  <a:gd name="connsiteY19" fmla="*/ 1563259 h 1997558"/>
                  <a:gd name="connsiteX20" fmla="*/ 2496751 w 2820821"/>
                  <a:gd name="connsiteY20" fmla="*/ 1943203 h 1997558"/>
                  <a:gd name="connsiteX21" fmla="*/ 1650060 w 2820821"/>
                  <a:gd name="connsiteY21" fmla="*/ 1867215 h 1997558"/>
                  <a:gd name="connsiteX22" fmla="*/ 1400394 w 2820821"/>
                  <a:gd name="connsiteY22" fmla="*/ 1997481 h 1997558"/>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465524 w 2820821"/>
                  <a:gd name="connsiteY11" fmla="*/ 1259303 h 1997558"/>
                  <a:gd name="connsiteX12" fmla="*/ 2008275 w 2820821"/>
                  <a:gd name="connsiteY12" fmla="*/ 662247 h 1997558"/>
                  <a:gd name="connsiteX13" fmla="*/ 2236231 w 2820821"/>
                  <a:gd name="connsiteY13" fmla="*/ 76047 h 1997558"/>
                  <a:gd name="connsiteX14" fmla="*/ 2768127 w 2820821"/>
                  <a:gd name="connsiteY14" fmla="*/ 76047 h 1997558"/>
                  <a:gd name="connsiteX15" fmla="*/ 2757272 w 2820821"/>
                  <a:gd name="connsiteY15" fmla="*/ 618825 h 1997558"/>
                  <a:gd name="connsiteX16" fmla="*/ 2377346 w 2820821"/>
                  <a:gd name="connsiteY16" fmla="*/ 759947 h 1997558"/>
                  <a:gd name="connsiteX17" fmla="*/ 1769465 w 2820821"/>
                  <a:gd name="connsiteY17" fmla="*/ 1400425 h 1997558"/>
                  <a:gd name="connsiteX18" fmla="*/ 2377346 w 2820821"/>
                  <a:gd name="connsiteY18" fmla="*/ 1291870 h 1997558"/>
                  <a:gd name="connsiteX19" fmla="*/ 2648722 w 2820821"/>
                  <a:gd name="connsiteY19" fmla="*/ 1563259 h 1997558"/>
                  <a:gd name="connsiteX20" fmla="*/ 2496751 w 2820821"/>
                  <a:gd name="connsiteY20" fmla="*/ 1943203 h 1997558"/>
                  <a:gd name="connsiteX21" fmla="*/ 1650060 w 2820821"/>
                  <a:gd name="connsiteY21" fmla="*/ 1867215 h 1997558"/>
                  <a:gd name="connsiteX22" fmla="*/ 1400394 w 2820821"/>
                  <a:gd name="connsiteY22" fmla="*/ 1997481 h 1997558"/>
                  <a:gd name="connsiteX0" fmla="*/ 1400394 w 2825584"/>
                  <a:gd name="connsiteY0" fmla="*/ 1997481 h 1997558"/>
                  <a:gd name="connsiteX1" fmla="*/ 987903 w 2825584"/>
                  <a:gd name="connsiteY1" fmla="*/ 1878069 h 1997558"/>
                  <a:gd name="connsiteX2" fmla="*/ 260617 w 2825584"/>
                  <a:gd name="connsiteY2" fmla="*/ 1932348 h 1997558"/>
                  <a:gd name="connsiteX3" fmla="*/ 96 w 2825584"/>
                  <a:gd name="connsiteY3" fmla="*/ 1617537 h 1997558"/>
                  <a:gd name="connsiteX4" fmla="*/ 282327 w 2825584"/>
                  <a:gd name="connsiteY4" fmla="*/ 1335292 h 1997558"/>
                  <a:gd name="connsiteX5" fmla="*/ 727383 w 2825584"/>
                  <a:gd name="connsiteY5" fmla="*/ 1432992 h 1997558"/>
                  <a:gd name="connsiteX6" fmla="*/ 1129019 w 2825584"/>
                  <a:gd name="connsiteY6" fmla="*/ 1378714 h 1997558"/>
                  <a:gd name="connsiteX7" fmla="*/ 1215859 w 2825584"/>
                  <a:gd name="connsiteY7" fmla="*/ 977059 h 1997558"/>
                  <a:gd name="connsiteX8" fmla="*/ 987903 w 2825584"/>
                  <a:gd name="connsiteY8" fmla="*/ 325725 h 1997558"/>
                  <a:gd name="connsiteX9" fmla="*/ 1346119 w 2825584"/>
                  <a:gd name="connsiteY9" fmla="*/ 58 h 1997558"/>
                  <a:gd name="connsiteX10" fmla="*/ 1628350 w 2825584"/>
                  <a:gd name="connsiteY10" fmla="*/ 347436 h 1997558"/>
                  <a:gd name="connsiteX11" fmla="*/ 1465524 w 2825584"/>
                  <a:gd name="connsiteY11" fmla="*/ 1259303 h 1997558"/>
                  <a:gd name="connsiteX12" fmla="*/ 2008275 w 2825584"/>
                  <a:gd name="connsiteY12" fmla="*/ 662247 h 1997558"/>
                  <a:gd name="connsiteX13" fmla="*/ 2236231 w 2825584"/>
                  <a:gd name="connsiteY13" fmla="*/ 76047 h 1997558"/>
                  <a:gd name="connsiteX14" fmla="*/ 2768127 w 2825584"/>
                  <a:gd name="connsiteY14" fmla="*/ 76047 h 1997558"/>
                  <a:gd name="connsiteX15" fmla="*/ 2757272 w 2825584"/>
                  <a:gd name="connsiteY15" fmla="*/ 618825 h 1997558"/>
                  <a:gd name="connsiteX16" fmla="*/ 2290506 w 2825584"/>
                  <a:gd name="connsiteY16" fmla="*/ 879359 h 1997558"/>
                  <a:gd name="connsiteX17" fmla="*/ 1769465 w 2825584"/>
                  <a:gd name="connsiteY17" fmla="*/ 1400425 h 1997558"/>
                  <a:gd name="connsiteX18" fmla="*/ 2377346 w 2825584"/>
                  <a:gd name="connsiteY18" fmla="*/ 1291870 h 1997558"/>
                  <a:gd name="connsiteX19" fmla="*/ 2648722 w 2825584"/>
                  <a:gd name="connsiteY19" fmla="*/ 1563259 h 1997558"/>
                  <a:gd name="connsiteX20" fmla="*/ 2496751 w 2825584"/>
                  <a:gd name="connsiteY20" fmla="*/ 1943203 h 1997558"/>
                  <a:gd name="connsiteX21" fmla="*/ 1650060 w 2825584"/>
                  <a:gd name="connsiteY21" fmla="*/ 1867215 h 1997558"/>
                  <a:gd name="connsiteX22" fmla="*/ 1400394 w 2825584"/>
                  <a:gd name="connsiteY22" fmla="*/ 1997481 h 1997558"/>
                  <a:gd name="connsiteX0" fmla="*/ 1400394 w 2802192"/>
                  <a:gd name="connsiteY0" fmla="*/ 1997481 h 1997558"/>
                  <a:gd name="connsiteX1" fmla="*/ 987903 w 2802192"/>
                  <a:gd name="connsiteY1" fmla="*/ 1878069 h 1997558"/>
                  <a:gd name="connsiteX2" fmla="*/ 260617 w 2802192"/>
                  <a:gd name="connsiteY2" fmla="*/ 1932348 h 1997558"/>
                  <a:gd name="connsiteX3" fmla="*/ 96 w 2802192"/>
                  <a:gd name="connsiteY3" fmla="*/ 1617537 h 1997558"/>
                  <a:gd name="connsiteX4" fmla="*/ 282327 w 2802192"/>
                  <a:gd name="connsiteY4" fmla="*/ 1335292 h 1997558"/>
                  <a:gd name="connsiteX5" fmla="*/ 727383 w 2802192"/>
                  <a:gd name="connsiteY5" fmla="*/ 1432992 h 1997558"/>
                  <a:gd name="connsiteX6" fmla="*/ 1129019 w 2802192"/>
                  <a:gd name="connsiteY6" fmla="*/ 1378714 h 1997558"/>
                  <a:gd name="connsiteX7" fmla="*/ 1215859 w 2802192"/>
                  <a:gd name="connsiteY7" fmla="*/ 977059 h 1997558"/>
                  <a:gd name="connsiteX8" fmla="*/ 987903 w 2802192"/>
                  <a:gd name="connsiteY8" fmla="*/ 325725 h 1997558"/>
                  <a:gd name="connsiteX9" fmla="*/ 1346119 w 2802192"/>
                  <a:gd name="connsiteY9" fmla="*/ 58 h 1997558"/>
                  <a:gd name="connsiteX10" fmla="*/ 1628350 w 2802192"/>
                  <a:gd name="connsiteY10" fmla="*/ 347436 h 1997558"/>
                  <a:gd name="connsiteX11" fmla="*/ 1465524 w 2802192"/>
                  <a:gd name="connsiteY11" fmla="*/ 1259303 h 1997558"/>
                  <a:gd name="connsiteX12" fmla="*/ 2008275 w 2802192"/>
                  <a:gd name="connsiteY12" fmla="*/ 662247 h 1997558"/>
                  <a:gd name="connsiteX13" fmla="*/ 2236231 w 2802192"/>
                  <a:gd name="connsiteY13" fmla="*/ 76047 h 1997558"/>
                  <a:gd name="connsiteX14" fmla="*/ 2724707 w 2802192"/>
                  <a:gd name="connsiteY14" fmla="*/ 130325 h 1997558"/>
                  <a:gd name="connsiteX15" fmla="*/ 2757272 w 2802192"/>
                  <a:gd name="connsiteY15" fmla="*/ 618825 h 1997558"/>
                  <a:gd name="connsiteX16" fmla="*/ 2290506 w 2802192"/>
                  <a:gd name="connsiteY16" fmla="*/ 879359 h 1997558"/>
                  <a:gd name="connsiteX17" fmla="*/ 1769465 w 2802192"/>
                  <a:gd name="connsiteY17" fmla="*/ 1400425 h 1997558"/>
                  <a:gd name="connsiteX18" fmla="*/ 2377346 w 2802192"/>
                  <a:gd name="connsiteY18" fmla="*/ 1291870 h 1997558"/>
                  <a:gd name="connsiteX19" fmla="*/ 2648722 w 2802192"/>
                  <a:gd name="connsiteY19" fmla="*/ 1563259 h 1997558"/>
                  <a:gd name="connsiteX20" fmla="*/ 2496751 w 2802192"/>
                  <a:gd name="connsiteY20" fmla="*/ 1943203 h 1997558"/>
                  <a:gd name="connsiteX21" fmla="*/ 1650060 w 2802192"/>
                  <a:gd name="connsiteY21" fmla="*/ 1867215 h 1997558"/>
                  <a:gd name="connsiteX22" fmla="*/ 1400394 w 2802192"/>
                  <a:gd name="connsiteY22" fmla="*/ 1997481 h 1997558"/>
                  <a:gd name="connsiteX0" fmla="*/ 1400394 w 2782424"/>
                  <a:gd name="connsiteY0" fmla="*/ 1997481 h 1997558"/>
                  <a:gd name="connsiteX1" fmla="*/ 987903 w 2782424"/>
                  <a:gd name="connsiteY1" fmla="*/ 1878069 h 1997558"/>
                  <a:gd name="connsiteX2" fmla="*/ 260617 w 2782424"/>
                  <a:gd name="connsiteY2" fmla="*/ 1932348 h 1997558"/>
                  <a:gd name="connsiteX3" fmla="*/ 96 w 2782424"/>
                  <a:gd name="connsiteY3" fmla="*/ 1617537 h 1997558"/>
                  <a:gd name="connsiteX4" fmla="*/ 282327 w 2782424"/>
                  <a:gd name="connsiteY4" fmla="*/ 1335292 h 1997558"/>
                  <a:gd name="connsiteX5" fmla="*/ 727383 w 2782424"/>
                  <a:gd name="connsiteY5" fmla="*/ 1432992 h 1997558"/>
                  <a:gd name="connsiteX6" fmla="*/ 1129019 w 2782424"/>
                  <a:gd name="connsiteY6" fmla="*/ 1378714 h 1997558"/>
                  <a:gd name="connsiteX7" fmla="*/ 1215859 w 2782424"/>
                  <a:gd name="connsiteY7" fmla="*/ 977059 h 1997558"/>
                  <a:gd name="connsiteX8" fmla="*/ 987903 w 2782424"/>
                  <a:gd name="connsiteY8" fmla="*/ 325725 h 1997558"/>
                  <a:gd name="connsiteX9" fmla="*/ 1346119 w 2782424"/>
                  <a:gd name="connsiteY9" fmla="*/ 58 h 1997558"/>
                  <a:gd name="connsiteX10" fmla="*/ 1628350 w 2782424"/>
                  <a:gd name="connsiteY10" fmla="*/ 347436 h 1997558"/>
                  <a:gd name="connsiteX11" fmla="*/ 1465524 w 2782424"/>
                  <a:gd name="connsiteY11" fmla="*/ 1259303 h 1997558"/>
                  <a:gd name="connsiteX12" fmla="*/ 2008275 w 2782424"/>
                  <a:gd name="connsiteY12" fmla="*/ 662247 h 1997558"/>
                  <a:gd name="connsiteX13" fmla="*/ 2236231 w 2782424"/>
                  <a:gd name="connsiteY13" fmla="*/ 76047 h 1997558"/>
                  <a:gd name="connsiteX14" fmla="*/ 2724707 w 2782424"/>
                  <a:gd name="connsiteY14" fmla="*/ 130325 h 1997558"/>
                  <a:gd name="connsiteX15" fmla="*/ 2724707 w 2782424"/>
                  <a:gd name="connsiteY15" fmla="*/ 575403 h 1997558"/>
                  <a:gd name="connsiteX16" fmla="*/ 2290506 w 2782424"/>
                  <a:gd name="connsiteY16" fmla="*/ 879359 h 1997558"/>
                  <a:gd name="connsiteX17" fmla="*/ 1769465 w 2782424"/>
                  <a:gd name="connsiteY17" fmla="*/ 1400425 h 1997558"/>
                  <a:gd name="connsiteX18" fmla="*/ 2377346 w 2782424"/>
                  <a:gd name="connsiteY18" fmla="*/ 1291870 h 1997558"/>
                  <a:gd name="connsiteX19" fmla="*/ 2648722 w 2782424"/>
                  <a:gd name="connsiteY19" fmla="*/ 1563259 h 1997558"/>
                  <a:gd name="connsiteX20" fmla="*/ 2496751 w 2782424"/>
                  <a:gd name="connsiteY20" fmla="*/ 1943203 h 1997558"/>
                  <a:gd name="connsiteX21" fmla="*/ 1650060 w 2782424"/>
                  <a:gd name="connsiteY21" fmla="*/ 1867215 h 1997558"/>
                  <a:gd name="connsiteX22" fmla="*/ 1400394 w 2782424"/>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77346 w 2778306"/>
                  <a:gd name="connsiteY18" fmla="*/ 1291870 h 1997558"/>
                  <a:gd name="connsiteX19" fmla="*/ 2648722 w 2778306"/>
                  <a:gd name="connsiteY19" fmla="*/ 1563259 h 1997558"/>
                  <a:gd name="connsiteX20" fmla="*/ 2496751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77346 w 2778306"/>
                  <a:gd name="connsiteY18" fmla="*/ 1291870 h 1997558"/>
                  <a:gd name="connsiteX19" fmla="*/ 2648722 w 2778306"/>
                  <a:gd name="connsiteY19" fmla="*/ 1563259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44781 w 2778306"/>
                  <a:gd name="connsiteY18" fmla="*/ 1346148 h 1997558"/>
                  <a:gd name="connsiteX19" fmla="*/ 2648722 w 2778306"/>
                  <a:gd name="connsiteY19" fmla="*/ 1563259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44781 w 2778306"/>
                  <a:gd name="connsiteY18" fmla="*/ 1346148 h 1997558"/>
                  <a:gd name="connsiteX19" fmla="*/ 2594447 w 2778306"/>
                  <a:gd name="connsiteY19" fmla="*/ 1639248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46"/>
                  <a:gd name="connsiteX1" fmla="*/ 987903 w 2778306"/>
                  <a:gd name="connsiteY1" fmla="*/ 1878069 h 1997546"/>
                  <a:gd name="connsiteX2" fmla="*/ 260617 w 2778306"/>
                  <a:gd name="connsiteY2" fmla="*/ 1932348 h 1997546"/>
                  <a:gd name="connsiteX3" fmla="*/ 96 w 2778306"/>
                  <a:gd name="connsiteY3" fmla="*/ 1617537 h 1997546"/>
                  <a:gd name="connsiteX4" fmla="*/ 282327 w 2778306"/>
                  <a:gd name="connsiteY4" fmla="*/ 1335292 h 1997546"/>
                  <a:gd name="connsiteX5" fmla="*/ 727383 w 2778306"/>
                  <a:gd name="connsiteY5" fmla="*/ 1432992 h 1997546"/>
                  <a:gd name="connsiteX6" fmla="*/ 1129019 w 2778306"/>
                  <a:gd name="connsiteY6" fmla="*/ 1378714 h 1997546"/>
                  <a:gd name="connsiteX7" fmla="*/ 1215859 w 2778306"/>
                  <a:gd name="connsiteY7" fmla="*/ 977059 h 1997546"/>
                  <a:gd name="connsiteX8" fmla="*/ 987903 w 2778306"/>
                  <a:gd name="connsiteY8" fmla="*/ 325725 h 1997546"/>
                  <a:gd name="connsiteX9" fmla="*/ 1346119 w 2778306"/>
                  <a:gd name="connsiteY9" fmla="*/ 58 h 1997546"/>
                  <a:gd name="connsiteX10" fmla="*/ 1628350 w 2778306"/>
                  <a:gd name="connsiteY10" fmla="*/ 347436 h 1997546"/>
                  <a:gd name="connsiteX11" fmla="*/ 1465524 w 2778306"/>
                  <a:gd name="connsiteY11" fmla="*/ 1259303 h 1997546"/>
                  <a:gd name="connsiteX12" fmla="*/ 2008275 w 2778306"/>
                  <a:gd name="connsiteY12" fmla="*/ 662247 h 1997546"/>
                  <a:gd name="connsiteX13" fmla="*/ 2301361 w 2778306"/>
                  <a:gd name="connsiteY13" fmla="*/ 152036 h 1997546"/>
                  <a:gd name="connsiteX14" fmla="*/ 2724707 w 2778306"/>
                  <a:gd name="connsiteY14" fmla="*/ 130325 h 1997546"/>
                  <a:gd name="connsiteX15" fmla="*/ 2724707 w 2778306"/>
                  <a:gd name="connsiteY15" fmla="*/ 575403 h 1997546"/>
                  <a:gd name="connsiteX16" fmla="*/ 2290506 w 2778306"/>
                  <a:gd name="connsiteY16" fmla="*/ 879359 h 1997546"/>
                  <a:gd name="connsiteX17" fmla="*/ 1769465 w 2778306"/>
                  <a:gd name="connsiteY17" fmla="*/ 1400425 h 1997546"/>
                  <a:gd name="connsiteX18" fmla="*/ 2344781 w 2778306"/>
                  <a:gd name="connsiteY18" fmla="*/ 1346148 h 1997546"/>
                  <a:gd name="connsiteX19" fmla="*/ 2594447 w 2778306"/>
                  <a:gd name="connsiteY19" fmla="*/ 1639248 h 1997546"/>
                  <a:gd name="connsiteX20" fmla="*/ 2355636 w 2778306"/>
                  <a:gd name="connsiteY20" fmla="*/ 1943203 h 1997546"/>
                  <a:gd name="connsiteX21" fmla="*/ 1758610 w 2778306"/>
                  <a:gd name="connsiteY21" fmla="*/ 1845504 h 1997546"/>
                  <a:gd name="connsiteX22" fmla="*/ 1400394 w 2778306"/>
                  <a:gd name="connsiteY22" fmla="*/ 1997481 h 1997546"/>
                  <a:gd name="connsiteX0" fmla="*/ 1400389 w 2778301"/>
                  <a:gd name="connsiteY0" fmla="*/ 1997481 h 1997546"/>
                  <a:gd name="connsiteX1" fmla="*/ 955333 w 2778301"/>
                  <a:gd name="connsiteY1" fmla="*/ 1845502 h 1997546"/>
                  <a:gd name="connsiteX2" fmla="*/ 260612 w 2778301"/>
                  <a:gd name="connsiteY2" fmla="*/ 1932348 h 1997546"/>
                  <a:gd name="connsiteX3" fmla="*/ 91 w 2778301"/>
                  <a:gd name="connsiteY3" fmla="*/ 1617537 h 1997546"/>
                  <a:gd name="connsiteX4" fmla="*/ 282322 w 2778301"/>
                  <a:gd name="connsiteY4" fmla="*/ 1335292 h 1997546"/>
                  <a:gd name="connsiteX5" fmla="*/ 727378 w 2778301"/>
                  <a:gd name="connsiteY5" fmla="*/ 1432992 h 1997546"/>
                  <a:gd name="connsiteX6" fmla="*/ 1129014 w 2778301"/>
                  <a:gd name="connsiteY6" fmla="*/ 1378714 h 1997546"/>
                  <a:gd name="connsiteX7" fmla="*/ 1215854 w 2778301"/>
                  <a:gd name="connsiteY7" fmla="*/ 977059 h 1997546"/>
                  <a:gd name="connsiteX8" fmla="*/ 987898 w 2778301"/>
                  <a:gd name="connsiteY8" fmla="*/ 325725 h 1997546"/>
                  <a:gd name="connsiteX9" fmla="*/ 1346114 w 2778301"/>
                  <a:gd name="connsiteY9" fmla="*/ 58 h 1997546"/>
                  <a:gd name="connsiteX10" fmla="*/ 1628345 w 2778301"/>
                  <a:gd name="connsiteY10" fmla="*/ 347436 h 1997546"/>
                  <a:gd name="connsiteX11" fmla="*/ 1465519 w 2778301"/>
                  <a:gd name="connsiteY11" fmla="*/ 1259303 h 1997546"/>
                  <a:gd name="connsiteX12" fmla="*/ 2008270 w 2778301"/>
                  <a:gd name="connsiteY12" fmla="*/ 662247 h 1997546"/>
                  <a:gd name="connsiteX13" fmla="*/ 2301356 w 2778301"/>
                  <a:gd name="connsiteY13" fmla="*/ 152036 h 1997546"/>
                  <a:gd name="connsiteX14" fmla="*/ 2724702 w 2778301"/>
                  <a:gd name="connsiteY14" fmla="*/ 130325 h 1997546"/>
                  <a:gd name="connsiteX15" fmla="*/ 2724702 w 2778301"/>
                  <a:gd name="connsiteY15" fmla="*/ 575403 h 1997546"/>
                  <a:gd name="connsiteX16" fmla="*/ 2290501 w 2778301"/>
                  <a:gd name="connsiteY16" fmla="*/ 879359 h 1997546"/>
                  <a:gd name="connsiteX17" fmla="*/ 1769460 w 2778301"/>
                  <a:gd name="connsiteY17" fmla="*/ 1400425 h 1997546"/>
                  <a:gd name="connsiteX18" fmla="*/ 2344776 w 2778301"/>
                  <a:gd name="connsiteY18" fmla="*/ 1346148 h 1997546"/>
                  <a:gd name="connsiteX19" fmla="*/ 2594442 w 2778301"/>
                  <a:gd name="connsiteY19" fmla="*/ 1639248 h 1997546"/>
                  <a:gd name="connsiteX20" fmla="*/ 2355631 w 2778301"/>
                  <a:gd name="connsiteY20" fmla="*/ 1943203 h 1997546"/>
                  <a:gd name="connsiteX21" fmla="*/ 1758605 w 2778301"/>
                  <a:gd name="connsiteY21" fmla="*/ 1845504 h 1997546"/>
                  <a:gd name="connsiteX22" fmla="*/ 1400389 w 2778301"/>
                  <a:gd name="connsiteY22" fmla="*/ 1997481 h 1997546"/>
                  <a:gd name="connsiteX0" fmla="*/ 1346114 w 2778301"/>
                  <a:gd name="connsiteY0" fmla="*/ 1997481 h 1997546"/>
                  <a:gd name="connsiteX1" fmla="*/ 955333 w 2778301"/>
                  <a:gd name="connsiteY1" fmla="*/ 1845502 h 1997546"/>
                  <a:gd name="connsiteX2" fmla="*/ 260612 w 2778301"/>
                  <a:gd name="connsiteY2" fmla="*/ 1932348 h 1997546"/>
                  <a:gd name="connsiteX3" fmla="*/ 91 w 2778301"/>
                  <a:gd name="connsiteY3" fmla="*/ 1617537 h 1997546"/>
                  <a:gd name="connsiteX4" fmla="*/ 282322 w 2778301"/>
                  <a:gd name="connsiteY4" fmla="*/ 1335292 h 1997546"/>
                  <a:gd name="connsiteX5" fmla="*/ 727378 w 2778301"/>
                  <a:gd name="connsiteY5" fmla="*/ 1432992 h 1997546"/>
                  <a:gd name="connsiteX6" fmla="*/ 1129014 w 2778301"/>
                  <a:gd name="connsiteY6" fmla="*/ 1378714 h 1997546"/>
                  <a:gd name="connsiteX7" fmla="*/ 1215854 w 2778301"/>
                  <a:gd name="connsiteY7" fmla="*/ 977059 h 1997546"/>
                  <a:gd name="connsiteX8" fmla="*/ 987898 w 2778301"/>
                  <a:gd name="connsiteY8" fmla="*/ 325725 h 1997546"/>
                  <a:gd name="connsiteX9" fmla="*/ 1346114 w 2778301"/>
                  <a:gd name="connsiteY9" fmla="*/ 58 h 1997546"/>
                  <a:gd name="connsiteX10" fmla="*/ 1628345 w 2778301"/>
                  <a:gd name="connsiteY10" fmla="*/ 347436 h 1997546"/>
                  <a:gd name="connsiteX11" fmla="*/ 1465519 w 2778301"/>
                  <a:gd name="connsiteY11" fmla="*/ 1259303 h 1997546"/>
                  <a:gd name="connsiteX12" fmla="*/ 2008270 w 2778301"/>
                  <a:gd name="connsiteY12" fmla="*/ 662247 h 1997546"/>
                  <a:gd name="connsiteX13" fmla="*/ 2301356 w 2778301"/>
                  <a:gd name="connsiteY13" fmla="*/ 152036 h 1997546"/>
                  <a:gd name="connsiteX14" fmla="*/ 2724702 w 2778301"/>
                  <a:gd name="connsiteY14" fmla="*/ 130325 h 1997546"/>
                  <a:gd name="connsiteX15" fmla="*/ 2724702 w 2778301"/>
                  <a:gd name="connsiteY15" fmla="*/ 575403 h 1997546"/>
                  <a:gd name="connsiteX16" fmla="*/ 2290501 w 2778301"/>
                  <a:gd name="connsiteY16" fmla="*/ 879359 h 1997546"/>
                  <a:gd name="connsiteX17" fmla="*/ 1769460 w 2778301"/>
                  <a:gd name="connsiteY17" fmla="*/ 1400425 h 1997546"/>
                  <a:gd name="connsiteX18" fmla="*/ 2344776 w 2778301"/>
                  <a:gd name="connsiteY18" fmla="*/ 1346148 h 1997546"/>
                  <a:gd name="connsiteX19" fmla="*/ 2594442 w 2778301"/>
                  <a:gd name="connsiteY19" fmla="*/ 1639248 h 1997546"/>
                  <a:gd name="connsiteX20" fmla="*/ 2355631 w 2778301"/>
                  <a:gd name="connsiteY20" fmla="*/ 1943203 h 1997546"/>
                  <a:gd name="connsiteX21" fmla="*/ 1758605 w 2778301"/>
                  <a:gd name="connsiteY21" fmla="*/ 1845504 h 1997546"/>
                  <a:gd name="connsiteX22" fmla="*/ 1346114 w 2778301"/>
                  <a:gd name="connsiteY22" fmla="*/ 1997481 h 199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78301" h="1997546">
                    <a:moveTo>
                      <a:pt x="1346114" y="1997481"/>
                    </a:moveTo>
                    <a:cubicBezTo>
                      <a:pt x="1206808" y="1993862"/>
                      <a:pt x="1136250" y="1856358"/>
                      <a:pt x="955333" y="1845502"/>
                    </a:cubicBezTo>
                    <a:cubicBezTo>
                      <a:pt x="774416" y="1834647"/>
                      <a:pt x="419819" y="1970342"/>
                      <a:pt x="260612" y="1932348"/>
                    </a:cubicBezTo>
                    <a:cubicBezTo>
                      <a:pt x="101405" y="1894354"/>
                      <a:pt x="-3527" y="1717046"/>
                      <a:pt x="91" y="1617537"/>
                    </a:cubicBezTo>
                    <a:cubicBezTo>
                      <a:pt x="3709" y="1518028"/>
                      <a:pt x="161108" y="1366049"/>
                      <a:pt x="282322" y="1335292"/>
                    </a:cubicBezTo>
                    <a:cubicBezTo>
                      <a:pt x="403536" y="1304535"/>
                      <a:pt x="586263" y="1425755"/>
                      <a:pt x="727378" y="1432992"/>
                    </a:cubicBezTo>
                    <a:cubicBezTo>
                      <a:pt x="868493" y="1440229"/>
                      <a:pt x="1047601" y="1454703"/>
                      <a:pt x="1129014" y="1378714"/>
                    </a:cubicBezTo>
                    <a:cubicBezTo>
                      <a:pt x="1210427" y="1302725"/>
                      <a:pt x="1239373" y="1152557"/>
                      <a:pt x="1215854" y="977059"/>
                    </a:cubicBezTo>
                    <a:cubicBezTo>
                      <a:pt x="1192335" y="801561"/>
                      <a:pt x="966188" y="488558"/>
                      <a:pt x="987898" y="325725"/>
                    </a:cubicBezTo>
                    <a:cubicBezTo>
                      <a:pt x="1009608" y="162892"/>
                      <a:pt x="1239373" y="-3560"/>
                      <a:pt x="1346114" y="58"/>
                    </a:cubicBezTo>
                    <a:cubicBezTo>
                      <a:pt x="1452855" y="3676"/>
                      <a:pt x="1608444" y="137562"/>
                      <a:pt x="1628345" y="347436"/>
                    </a:cubicBezTo>
                    <a:cubicBezTo>
                      <a:pt x="1648246" y="557310"/>
                      <a:pt x="1402198" y="1206835"/>
                      <a:pt x="1465519" y="1259303"/>
                    </a:cubicBezTo>
                    <a:cubicBezTo>
                      <a:pt x="1528840" y="1311771"/>
                      <a:pt x="1868964" y="846792"/>
                      <a:pt x="2008270" y="662247"/>
                    </a:cubicBezTo>
                    <a:cubicBezTo>
                      <a:pt x="2147576" y="477703"/>
                      <a:pt x="2181951" y="240690"/>
                      <a:pt x="2301356" y="152036"/>
                    </a:cubicBezTo>
                    <a:cubicBezTo>
                      <a:pt x="2420761" y="63382"/>
                      <a:pt x="2654144" y="59764"/>
                      <a:pt x="2724702" y="130325"/>
                    </a:cubicBezTo>
                    <a:cubicBezTo>
                      <a:pt x="2795260" y="200886"/>
                      <a:pt x="2797069" y="450564"/>
                      <a:pt x="2724702" y="575403"/>
                    </a:cubicBezTo>
                    <a:cubicBezTo>
                      <a:pt x="2652335" y="700242"/>
                      <a:pt x="2449708" y="741855"/>
                      <a:pt x="2290501" y="879359"/>
                    </a:cubicBezTo>
                    <a:cubicBezTo>
                      <a:pt x="2131294" y="1016863"/>
                      <a:pt x="1760414" y="1322627"/>
                      <a:pt x="1769460" y="1400425"/>
                    </a:cubicBezTo>
                    <a:cubicBezTo>
                      <a:pt x="1778506" y="1478223"/>
                      <a:pt x="2207279" y="1306344"/>
                      <a:pt x="2344776" y="1346148"/>
                    </a:cubicBezTo>
                    <a:cubicBezTo>
                      <a:pt x="2482273" y="1385952"/>
                      <a:pt x="2592633" y="1539739"/>
                      <a:pt x="2594442" y="1639248"/>
                    </a:cubicBezTo>
                    <a:cubicBezTo>
                      <a:pt x="2596251" y="1738757"/>
                      <a:pt x="2494937" y="1908827"/>
                      <a:pt x="2355631" y="1943203"/>
                    </a:cubicBezTo>
                    <a:cubicBezTo>
                      <a:pt x="2216325" y="1977579"/>
                      <a:pt x="1926858" y="1836458"/>
                      <a:pt x="1758605" y="1845504"/>
                    </a:cubicBezTo>
                    <a:cubicBezTo>
                      <a:pt x="1590352" y="1854550"/>
                      <a:pt x="1485420" y="2001100"/>
                      <a:pt x="1346114" y="1997481"/>
                    </a:cubicBezTo>
                    <a:close/>
                  </a:path>
                </a:pathLst>
              </a:cu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latin typeface="Gill Sans Light"/>
                  <a:cs typeface="Gill Sans Light"/>
                </a:endParaRPr>
              </a:p>
            </p:txBody>
          </p:sp>
          <p:sp>
            <p:nvSpPr>
              <p:cNvPr id="29" name="Oval 185"/>
              <p:cNvSpPr/>
              <p:nvPr/>
            </p:nvSpPr>
            <p:spPr>
              <a:xfrm>
                <a:off x="6802304" y="5486168"/>
                <a:ext cx="533431" cy="533391"/>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grpSp>
        <p:grpSp>
          <p:nvGrpSpPr>
            <p:cNvPr id="8" name="Group 178"/>
            <p:cNvGrpSpPr>
              <a:grpSpLocks/>
            </p:cNvGrpSpPr>
            <p:nvPr/>
          </p:nvGrpSpPr>
          <p:grpSpPr bwMode="auto">
            <a:xfrm>
              <a:off x="5524693" y="3725429"/>
              <a:ext cx="2689707" cy="2270797"/>
              <a:chOff x="5753100" y="3672840"/>
              <a:chExt cx="2689860" cy="2270760"/>
            </a:xfrm>
          </p:grpSpPr>
          <p:cxnSp>
            <p:nvCxnSpPr>
              <p:cNvPr id="9" name="Straight Connector 54"/>
              <p:cNvCxnSpPr>
                <a:stCxn id="21" idx="2"/>
                <a:endCxn id="22" idx="6"/>
              </p:cNvCxnSpPr>
              <p:nvPr/>
            </p:nvCxnSpPr>
            <p:spPr>
              <a:xfrm flipH="1">
                <a:off x="6118053" y="4473361"/>
                <a:ext cx="19590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66"/>
              <p:cNvCxnSpPr>
                <a:stCxn id="20" idx="4"/>
                <a:endCxn id="23" idx="0"/>
              </p:cNvCxnSpPr>
              <p:nvPr/>
            </p:nvCxnSpPr>
            <p:spPr>
              <a:xfrm>
                <a:off x="7062669" y="4655920"/>
                <a:ext cx="0" cy="922323"/>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59"/>
              <p:cNvCxnSpPr>
                <a:stCxn id="20" idx="7"/>
                <a:endCxn id="24" idx="3"/>
              </p:cNvCxnSpPr>
              <p:nvPr/>
            </p:nvCxnSpPr>
            <p:spPr>
              <a:xfrm flipV="1">
                <a:off x="7192852" y="3986006"/>
                <a:ext cx="427061" cy="357182"/>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60"/>
              <p:cNvCxnSpPr>
                <a:stCxn id="21" idx="1"/>
                <a:endCxn id="24" idx="5"/>
              </p:cNvCxnSpPr>
              <p:nvPr/>
            </p:nvCxnSpPr>
            <p:spPr>
              <a:xfrm flipH="1" flipV="1">
                <a:off x="7878691" y="3986006"/>
                <a:ext cx="250839" cy="357182"/>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62"/>
              <p:cNvCxnSpPr>
                <a:stCxn id="20" idx="1"/>
                <a:endCxn id="25" idx="5"/>
              </p:cNvCxnSpPr>
              <p:nvPr/>
            </p:nvCxnSpPr>
            <p:spPr>
              <a:xfrm flipH="1" flipV="1">
                <a:off x="6599093" y="3992356"/>
                <a:ext cx="334981" cy="350832"/>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64"/>
              <p:cNvCxnSpPr>
                <a:stCxn id="21" idx="3"/>
                <a:endCxn id="23" idx="7"/>
              </p:cNvCxnSpPr>
              <p:nvPr/>
            </p:nvCxnSpPr>
            <p:spPr>
              <a:xfrm flipH="1">
                <a:off x="7192852" y="4601946"/>
                <a:ext cx="936678" cy="102868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78"/>
              <p:cNvCxnSpPr>
                <a:stCxn id="22" idx="7"/>
                <a:endCxn id="25" idx="3"/>
              </p:cNvCxnSpPr>
              <p:nvPr/>
            </p:nvCxnSpPr>
            <p:spPr>
              <a:xfrm flipV="1">
                <a:off x="6065663" y="3992356"/>
                <a:ext cx="274653" cy="350832"/>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84"/>
              <p:cNvCxnSpPr>
                <a:stCxn id="26" idx="6"/>
                <a:endCxn id="23" idx="2"/>
              </p:cNvCxnSpPr>
              <p:nvPr/>
            </p:nvCxnSpPr>
            <p:spPr>
              <a:xfrm>
                <a:off x="6240298" y="5752865"/>
                <a:ext cx="639798" cy="7937"/>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88"/>
              <p:cNvCxnSpPr>
                <a:stCxn id="26" idx="0"/>
                <a:endCxn id="22" idx="4"/>
              </p:cNvCxnSpPr>
              <p:nvPr/>
            </p:nvCxnSpPr>
            <p:spPr>
              <a:xfrm flipH="1" flipV="1">
                <a:off x="5935480" y="4655920"/>
                <a:ext cx="122244" cy="914385"/>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46"/>
              <p:cNvCxnSpPr>
                <a:stCxn id="23" idx="6"/>
                <a:endCxn id="27" idx="2"/>
              </p:cNvCxnSpPr>
              <p:nvPr/>
            </p:nvCxnSpPr>
            <p:spPr>
              <a:xfrm flipV="1">
                <a:off x="7246830" y="5752865"/>
                <a:ext cx="608047" cy="7937"/>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49"/>
              <p:cNvCxnSpPr>
                <a:stCxn id="27" idx="0"/>
                <a:endCxn id="21" idx="4"/>
              </p:cNvCxnSpPr>
              <p:nvPr/>
            </p:nvCxnSpPr>
            <p:spPr>
              <a:xfrm flipV="1">
                <a:off x="8039037" y="4655920"/>
                <a:ext cx="220676" cy="914385"/>
              </a:xfrm>
              <a:prstGeom prst="line">
                <a:avLst/>
              </a:prstGeom>
            </p:spPr>
            <p:style>
              <a:lnRef idx="3">
                <a:schemeClr val="dk1"/>
              </a:lnRef>
              <a:fillRef idx="0">
                <a:schemeClr val="dk1"/>
              </a:fillRef>
              <a:effectRef idx="2">
                <a:schemeClr val="dk1"/>
              </a:effectRef>
              <a:fontRef idx="minor">
                <a:schemeClr val="tx1"/>
              </a:fontRef>
            </p:style>
          </p:cxnSp>
          <p:sp>
            <p:nvSpPr>
              <p:cNvPr id="20" name="Oval 39"/>
              <p:cNvSpPr/>
              <p:nvPr/>
            </p:nvSpPr>
            <p:spPr>
              <a:xfrm>
                <a:off x="6880096" y="4290801"/>
                <a:ext cx="366734"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1" name="Oval 41"/>
              <p:cNvSpPr/>
              <p:nvPr/>
            </p:nvSpPr>
            <p:spPr>
              <a:xfrm>
                <a:off x="8077139" y="4290801"/>
                <a:ext cx="365146"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2" name="Oval 46"/>
              <p:cNvSpPr/>
              <p:nvPr/>
            </p:nvSpPr>
            <p:spPr>
              <a:xfrm>
                <a:off x="5752907" y="4290801"/>
                <a:ext cx="365146"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3" name="Oval 50"/>
              <p:cNvSpPr/>
              <p:nvPr/>
            </p:nvSpPr>
            <p:spPr>
              <a:xfrm>
                <a:off x="6880096" y="5578243"/>
                <a:ext cx="366734"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4" name="Oval 51"/>
              <p:cNvSpPr/>
              <p:nvPr/>
            </p:nvSpPr>
            <p:spPr>
              <a:xfrm>
                <a:off x="7565935" y="3673274"/>
                <a:ext cx="365146"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5" name="Oval 53"/>
              <p:cNvSpPr/>
              <p:nvPr/>
            </p:nvSpPr>
            <p:spPr>
              <a:xfrm>
                <a:off x="6286337" y="3681211"/>
                <a:ext cx="365146"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6" name="Oval 57"/>
              <p:cNvSpPr/>
              <p:nvPr/>
            </p:nvSpPr>
            <p:spPr>
              <a:xfrm>
                <a:off x="5875152" y="5570305"/>
                <a:ext cx="365146"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7" name="Oval 142"/>
              <p:cNvSpPr/>
              <p:nvPr/>
            </p:nvSpPr>
            <p:spPr>
              <a:xfrm>
                <a:off x="7854877" y="5570305"/>
                <a:ext cx="366734"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grpSp>
      </p:grpSp>
      <p:sp>
        <p:nvSpPr>
          <p:cNvPr id="3" name="灯片编号占位符 2">
            <a:extLst>
              <a:ext uri="{FF2B5EF4-FFF2-40B4-BE49-F238E27FC236}">
                <a16:creationId xmlns:a16="http://schemas.microsoft.com/office/drawing/2014/main" id="{B3E00A5D-9299-48EB-B1D9-E31C976F442B}"/>
              </a:ext>
            </a:extLst>
          </p:cNvPr>
          <p:cNvSpPr>
            <a:spLocks noGrp="1"/>
          </p:cNvSpPr>
          <p:nvPr>
            <p:ph type="sldNum" sz="quarter" idx="12"/>
          </p:nvPr>
        </p:nvSpPr>
        <p:spPr/>
        <p:txBody>
          <a:bodyPr/>
          <a:lstStyle/>
          <a:p>
            <a:fld id="{25EC4AC6-63A8-45AD-A1FA-EB82E5CD8F05}" type="slidenum">
              <a:rPr lang="zh-CN" altLang="en-US" smtClean="0"/>
              <a:t>36</a:t>
            </a:fld>
            <a:endParaRPr lang="zh-CN" altLang="en-US"/>
          </a:p>
        </p:txBody>
      </p:sp>
    </p:spTree>
    <p:extLst>
      <p:ext uri="{BB962C8B-B14F-4D97-AF65-F5344CB8AC3E}">
        <p14:creationId xmlns:p14="http://schemas.microsoft.com/office/powerpoint/2010/main" val="2443222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en-US" dirty="0"/>
              <a:t>Bulk Synchronous Parallel Model</a:t>
            </a:r>
          </a:p>
        </p:txBody>
      </p:sp>
      <p:sp>
        <p:nvSpPr>
          <p:cNvPr id="11268" name="Oval 8"/>
          <p:cNvSpPr>
            <a:spLocks noChangeArrowheads="1"/>
          </p:cNvSpPr>
          <p:nvPr/>
        </p:nvSpPr>
        <p:spPr bwMode="auto">
          <a:xfrm>
            <a:off x="2514600" y="2041526"/>
            <a:ext cx="533400" cy="320675"/>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69" name="Oval 9"/>
          <p:cNvSpPr>
            <a:spLocks noChangeArrowheads="1"/>
          </p:cNvSpPr>
          <p:nvPr/>
        </p:nvSpPr>
        <p:spPr bwMode="auto">
          <a:xfrm>
            <a:off x="2514600" y="2625726"/>
            <a:ext cx="533400" cy="320675"/>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70" name="Oval 10"/>
          <p:cNvSpPr>
            <a:spLocks noChangeArrowheads="1"/>
          </p:cNvSpPr>
          <p:nvPr/>
        </p:nvSpPr>
        <p:spPr bwMode="auto">
          <a:xfrm>
            <a:off x="2514600" y="3209926"/>
            <a:ext cx="533400" cy="320675"/>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71" name="Oval 11"/>
          <p:cNvSpPr>
            <a:spLocks noChangeArrowheads="1"/>
          </p:cNvSpPr>
          <p:nvPr/>
        </p:nvSpPr>
        <p:spPr bwMode="auto">
          <a:xfrm>
            <a:off x="2514600" y="3794126"/>
            <a:ext cx="533400" cy="320675"/>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72" name="Oval 12"/>
          <p:cNvSpPr>
            <a:spLocks noChangeArrowheads="1"/>
          </p:cNvSpPr>
          <p:nvPr/>
        </p:nvSpPr>
        <p:spPr bwMode="auto">
          <a:xfrm>
            <a:off x="2514600" y="4378326"/>
            <a:ext cx="533400" cy="320675"/>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73" name="Oval 13"/>
          <p:cNvSpPr>
            <a:spLocks noChangeArrowheads="1"/>
          </p:cNvSpPr>
          <p:nvPr/>
        </p:nvSpPr>
        <p:spPr bwMode="auto">
          <a:xfrm>
            <a:off x="2514600" y="4962526"/>
            <a:ext cx="533400" cy="320675"/>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74" name="Oval 14"/>
          <p:cNvSpPr>
            <a:spLocks noChangeArrowheads="1"/>
          </p:cNvSpPr>
          <p:nvPr/>
        </p:nvSpPr>
        <p:spPr bwMode="auto">
          <a:xfrm>
            <a:off x="2514600" y="5546726"/>
            <a:ext cx="533400" cy="320675"/>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grpSp>
        <p:nvGrpSpPr>
          <p:cNvPr id="16" name="Group 15"/>
          <p:cNvGrpSpPr>
            <a:grpSpLocks/>
          </p:cNvGrpSpPr>
          <p:nvPr/>
        </p:nvGrpSpPr>
        <p:grpSpPr bwMode="auto">
          <a:xfrm>
            <a:off x="4648200" y="2041526"/>
            <a:ext cx="533400" cy="3825875"/>
            <a:chOff x="3124200" y="1584960"/>
            <a:chExt cx="533400" cy="3825240"/>
          </a:xfrm>
        </p:grpSpPr>
        <p:sp>
          <p:nvSpPr>
            <p:cNvPr id="11364" name="Oval 16"/>
            <p:cNvSpPr>
              <a:spLocks noChangeArrowheads="1"/>
            </p:cNvSpPr>
            <p:nvPr/>
          </p:nvSpPr>
          <p:spPr bwMode="auto">
            <a:xfrm>
              <a:off x="3124200" y="15849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65" name="Oval 17"/>
            <p:cNvSpPr>
              <a:spLocks noChangeArrowheads="1"/>
            </p:cNvSpPr>
            <p:nvPr/>
          </p:nvSpPr>
          <p:spPr bwMode="auto">
            <a:xfrm>
              <a:off x="3124200" y="21691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66" name="Oval 18"/>
            <p:cNvSpPr>
              <a:spLocks noChangeArrowheads="1"/>
            </p:cNvSpPr>
            <p:nvPr/>
          </p:nvSpPr>
          <p:spPr bwMode="auto">
            <a:xfrm>
              <a:off x="3124200" y="27533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67" name="Oval 19"/>
            <p:cNvSpPr>
              <a:spLocks noChangeArrowheads="1"/>
            </p:cNvSpPr>
            <p:nvPr/>
          </p:nvSpPr>
          <p:spPr bwMode="auto">
            <a:xfrm>
              <a:off x="3124200" y="33375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68" name="Oval 20"/>
            <p:cNvSpPr>
              <a:spLocks noChangeArrowheads="1"/>
            </p:cNvSpPr>
            <p:nvPr/>
          </p:nvSpPr>
          <p:spPr bwMode="auto">
            <a:xfrm>
              <a:off x="3124200" y="39217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69" name="Oval 21"/>
            <p:cNvSpPr>
              <a:spLocks noChangeArrowheads="1"/>
            </p:cNvSpPr>
            <p:nvPr/>
          </p:nvSpPr>
          <p:spPr bwMode="auto">
            <a:xfrm>
              <a:off x="3124200" y="45059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70" name="Oval 22"/>
            <p:cNvSpPr>
              <a:spLocks noChangeArrowheads="1"/>
            </p:cNvSpPr>
            <p:nvPr/>
          </p:nvSpPr>
          <p:spPr bwMode="auto">
            <a:xfrm>
              <a:off x="3124200" y="50901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grpSp>
      <p:grpSp>
        <p:nvGrpSpPr>
          <p:cNvPr id="24" name="Group 23"/>
          <p:cNvGrpSpPr>
            <a:grpSpLocks/>
          </p:cNvGrpSpPr>
          <p:nvPr/>
        </p:nvGrpSpPr>
        <p:grpSpPr bwMode="auto">
          <a:xfrm>
            <a:off x="3048000" y="2270125"/>
            <a:ext cx="1600200" cy="1760538"/>
            <a:chOff x="1524000" y="1813560"/>
            <a:chExt cx="1600200" cy="1760220"/>
          </a:xfrm>
        </p:grpSpPr>
        <p:sp>
          <p:nvSpPr>
            <p:cNvPr id="25" name="Rounded Rectangle 24"/>
            <p:cNvSpPr/>
            <p:nvPr/>
          </p:nvSpPr>
          <p:spPr bwMode="auto">
            <a:xfrm>
              <a:off x="1981200" y="1813560"/>
              <a:ext cx="609600" cy="380931"/>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solidFill>
                    <a:srgbClr val="FFFFFF"/>
                  </a:solidFill>
                  <a:latin typeface="Tahoma" pitchFamily="34" charset="0"/>
                </a:rPr>
                <a:t>CPU 1</a:t>
              </a:r>
              <a:endParaRPr lang="en-US" altLang="en-US" sz="1400">
                <a:latin typeface="Tahoma" pitchFamily="34" charset="0"/>
              </a:endParaRPr>
            </a:p>
          </p:txBody>
        </p:sp>
        <p:cxnSp>
          <p:nvCxnSpPr>
            <p:cNvPr id="26" name="Straight Arrow Connector 25"/>
            <p:cNvCxnSpPr>
              <a:stCxn id="11268" idx="6"/>
              <a:endCxn id="25" idx="1"/>
            </p:cNvCxnSpPr>
            <p:nvPr/>
          </p:nvCxnSpPr>
          <p:spPr bwMode="auto">
            <a:xfrm>
              <a:off x="1524000" y="1821497"/>
              <a:ext cx="457200" cy="182529"/>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1269" idx="6"/>
              <a:endCxn id="25" idx="1"/>
            </p:cNvCxnSpPr>
            <p:nvPr/>
          </p:nvCxnSpPr>
          <p:spPr bwMode="auto">
            <a:xfrm flipV="1">
              <a:off x="1524000" y="2004026"/>
              <a:ext cx="457200" cy="40156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25" idx="3"/>
              <a:endCxn id="11366" idx="2"/>
            </p:cNvCxnSpPr>
            <p:nvPr/>
          </p:nvCxnSpPr>
          <p:spPr bwMode="auto">
            <a:xfrm>
              <a:off x="2590800" y="2004026"/>
              <a:ext cx="533400" cy="98566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25" idx="3"/>
              <a:endCxn id="11367" idx="2"/>
            </p:cNvCxnSpPr>
            <p:nvPr/>
          </p:nvCxnSpPr>
          <p:spPr bwMode="auto">
            <a:xfrm>
              <a:off x="2590800" y="2004026"/>
              <a:ext cx="533400" cy="156975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30" name="Group 29"/>
          <p:cNvGrpSpPr>
            <a:grpSpLocks/>
          </p:cNvGrpSpPr>
          <p:nvPr/>
        </p:nvGrpSpPr>
        <p:grpSpPr bwMode="auto">
          <a:xfrm>
            <a:off x="3048000" y="2278063"/>
            <a:ext cx="1600200" cy="1752600"/>
            <a:chOff x="1524000" y="1821180"/>
            <a:chExt cx="1600200" cy="1752600"/>
          </a:xfrm>
        </p:grpSpPr>
        <p:sp>
          <p:nvSpPr>
            <p:cNvPr id="31" name="Rounded Rectangle 30"/>
            <p:cNvSpPr/>
            <p:nvPr/>
          </p:nvSpPr>
          <p:spPr bwMode="auto">
            <a:xfrm>
              <a:off x="1981200" y="3032442"/>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solidFill>
                    <a:srgbClr val="FFFFFF"/>
                  </a:solidFill>
                  <a:latin typeface="Tahoma" pitchFamily="34" charset="0"/>
                </a:rPr>
                <a:t>CPU 2</a:t>
              </a:r>
              <a:endParaRPr lang="en-US" altLang="en-US" sz="1400">
                <a:latin typeface="Tahoma" pitchFamily="34" charset="0"/>
              </a:endParaRPr>
            </a:p>
          </p:txBody>
        </p:sp>
        <p:cxnSp>
          <p:nvCxnSpPr>
            <p:cNvPr id="32" name="Straight Arrow Connector 31"/>
            <p:cNvCxnSpPr>
              <a:stCxn id="11270" idx="6"/>
              <a:endCxn id="31" idx="1"/>
            </p:cNvCxnSpPr>
            <p:nvPr/>
          </p:nvCxnSpPr>
          <p:spPr bwMode="auto">
            <a:xfrm>
              <a:off x="1524000" y="2989580"/>
              <a:ext cx="457200" cy="2333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11271" idx="6"/>
              <a:endCxn id="31" idx="1"/>
            </p:cNvCxnSpPr>
            <p:nvPr/>
          </p:nvCxnSpPr>
          <p:spPr bwMode="auto">
            <a:xfrm flipV="1">
              <a:off x="1524000" y="3222942"/>
              <a:ext cx="457200" cy="3508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a:stCxn id="31" idx="3"/>
              <a:endCxn id="11365" idx="2"/>
            </p:cNvCxnSpPr>
            <p:nvPr/>
          </p:nvCxnSpPr>
          <p:spPr bwMode="auto">
            <a:xfrm flipV="1">
              <a:off x="2590800" y="2405380"/>
              <a:ext cx="533400" cy="8175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31" idx="3"/>
              <a:endCxn id="11364" idx="2"/>
            </p:cNvCxnSpPr>
            <p:nvPr/>
          </p:nvCxnSpPr>
          <p:spPr bwMode="auto">
            <a:xfrm flipV="1">
              <a:off x="2590800" y="1821180"/>
              <a:ext cx="533400" cy="14017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36" name="Group 35"/>
          <p:cNvGrpSpPr>
            <a:grpSpLocks/>
          </p:cNvGrpSpPr>
          <p:nvPr/>
        </p:nvGrpSpPr>
        <p:grpSpPr bwMode="auto">
          <a:xfrm>
            <a:off x="3048000" y="4030663"/>
            <a:ext cx="1600200" cy="1752600"/>
            <a:chOff x="1524000" y="3573780"/>
            <a:chExt cx="1600200" cy="1752600"/>
          </a:xfrm>
        </p:grpSpPr>
        <p:sp>
          <p:nvSpPr>
            <p:cNvPr id="37" name="Rounded Rectangle 36"/>
            <p:cNvSpPr/>
            <p:nvPr/>
          </p:nvSpPr>
          <p:spPr bwMode="auto">
            <a:xfrm>
              <a:off x="1981200" y="4251642"/>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solidFill>
                    <a:srgbClr val="FFFFFF"/>
                  </a:solidFill>
                  <a:latin typeface="Tahoma" pitchFamily="34" charset="0"/>
                </a:rPr>
                <a:t>CPU 3</a:t>
              </a:r>
              <a:endParaRPr lang="en-US" altLang="en-US" sz="1400">
                <a:latin typeface="Tahoma" pitchFamily="34" charset="0"/>
              </a:endParaRPr>
            </a:p>
          </p:txBody>
        </p:sp>
        <p:cxnSp>
          <p:nvCxnSpPr>
            <p:cNvPr id="38" name="Straight Arrow Connector 37"/>
            <p:cNvCxnSpPr>
              <a:stCxn id="11272" idx="6"/>
              <a:endCxn id="37" idx="1"/>
            </p:cNvCxnSpPr>
            <p:nvPr/>
          </p:nvCxnSpPr>
          <p:spPr bwMode="auto">
            <a:xfrm>
              <a:off x="1524000" y="4157980"/>
              <a:ext cx="457200" cy="2841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11273" idx="6"/>
              <a:endCxn id="37" idx="1"/>
            </p:cNvCxnSpPr>
            <p:nvPr/>
          </p:nvCxnSpPr>
          <p:spPr bwMode="auto">
            <a:xfrm flipV="1">
              <a:off x="1524000" y="4442142"/>
              <a:ext cx="457200" cy="3000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11274" idx="6"/>
              <a:endCxn id="37" idx="1"/>
            </p:cNvCxnSpPr>
            <p:nvPr/>
          </p:nvCxnSpPr>
          <p:spPr bwMode="auto">
            <a:xfrm flipV="1">
              <a:off x="1524000" y="4442142"/>
              <a:ext cx="457200" cy="8842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37" idx="3"/>
              <a:endCxn id="11369" idx="2"/>
            </p:cNvCxnSpPr>
            <p:nvPr/>
          </p:nvCxnSpPr>
          <p:spPr bwMode="auto">
            <a:xfrm>
              <a:off x="2590800" y="4442142"/>
              <a:ext cx="533400" cy="3000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37" idx="3"/>
              <a:endCxn id="11367" idx="2"/>
            </p:cNvCxnSpPr>
            <p:nvPr/>
          </p:nvCxnSpPr>
          <p:spPr bwMode="auto">
            <a:xfrm flipV="1">
              <a:off x="2590800" y="3573780"/>
              <a:ext cx="533400" cy="8683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37" idx="3"/>
              <a:endCxn id="11370" idx="2"/>
            </p:cNvCxnSpPr>
            <p:nvPr/>
          </p:nvCxnSpPr>
          <p:spPr bwMode="auto">
            <a:xfrm>
              <a:off x="2590800" y="4442142"/>
              <a:ext cx="533400" cy="8842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44" name="Group 43"/>
          <p:cNvGrpSpPr>
            <a:grpSpLocks/>
          </p:cNvGrpSpPr>
          <p:nvPr/>
        </p:nvGrpSpPr>
        <p:grpSpPr bwMode="auto">
          <a:xfrm>
            <a:off x="5181600" y="2201863"/>
            <a:ext cx="1676400" cy="584200"/>
            <a:chOff x="3657600" y="1744980"/>
            <a:chExt cx="1676400" cy="584200"/>
          </a:xfrm>
        </p:grpSpPr>
        <p:sp>
          <p:nvSpPr>
            <p:cNvPr id="45" name="Rounded Rectangle 44"/>
            <p:cNvSpPr/>
            <p:nvPr/>
          </p:nvSpPr>
          <p:spPr bwMode="auto">
            <a:xfrm>
              <a:off x="4191000" y="1813242"/>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solidFill>
                    <a:srgbClr val="FFFFFF"/>
                  </a:solidFill>
                  <a:latin typeface="Tahoma" pitchFamily="34" charset="0"/>
                </a:rPr>
                <a:t>CPU 1</a:t>
              </a:r>
              <a:endParaRPr lang="en-US" altLang="en-US" sz="1400">
                <a:latin typeface="Tahoma" pitchFamily="34" charset="0"/>
              </a:endParaRPr>
            </a:p>
          </p:txBody>
        </p:sp>
        <p:cxnSp>
          <p:nvCxnSpPr>
            <p:cNvPr id="46" name="Straight Arrow Connector 45"/>
            <p:cNvCxnSpPr>
              <a:endCxn id="45" idx="1"/>
            </p:cNvCxnSpPr>
            <p:nvPr/>
          </p:nvCxnSpPr>
          <p:spPr bwMode="auto">
            <a:xfrm>
              <a:off x="3657600" y="1744980"/>
              <a:ext cx="533400" cy="2587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7" name="Straight Arrow Connector 46"/>
            <p:cNvCxnSpPr>
              <a:endCxn id="45" idx="1"/>
            </p:cNvCxnSpPr>
            <p:nvPr/>
          </p:nvCxnSpPr>
          <p:spPr bwMode="auto">
            <a:xfrm flipV="1">
              <a:off x="3657600" y="2003742"/>
              <a:ext cx="533400" cy="3254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8" name="Straight Arrow Connector 47"/>
            <p:cNvCxnSpPr>
              <a:stCxn id="45" idx="3"/>
              <a:endCxn id="11323" idx="2"/>
            </p:cNvCxnSpPr>
            <p:nvPr/>
          </p:nvCxnSpPr>
          <p:spPr bwMode="auto">
            <a:xfrm flipV="1">
              <a:off x="4800600" y="1744980"/>
              <a:ext cx="533400" cy="2587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9" name="Straight Arrow Connector 48"/>
            <p:cNvCxnSpPr>
              <a:stCxn id="45" idx="3"/>
              <a:endCxn id="11324" idx="2"/>
            </p:cNvCxnSpPr>
            <p:nvPr/>
          </p:nvCxnSpPr>
          <p:spPr bwMode="auto">
            <a:xfrm>
              <a:off x="4800600" y="2003742"/>
              <a:ext cx="533400" cy="3254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50" name="Group 49"/>
          <p:cNvGrpSpPr>
            <a:grpSpLocks/>
          </p:cNvGrpSpPr>
          <p:nvPr/>
        </p:nvGrpSpPr>
        <p:grpSpPr bwMode="auto">
          <a:xfrm>
            <a:off x="5181600" y="2786063"/>
            <a:ext cx="1676400" cy="1752600"/>
            <a:chOff x="3657600" y="2329180"/>
            <a:chExt cx="1676400" cy="1752600"/>
          </a:xfrm>
        </p:grpSpPr>
        <p:sp>
          <p:nvSpPr>
            <p:cNvPr id="51" name="Rounded Rectangle 50"/>
            <p:cNvSpPr/>
            <p:nvPr/>
          </p:nvSpPr>
          <p:spPr bwMode="auto">
            <a:xfrm>
              <a:off x="4191000" y="3032442"/>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solidFill>
                    <a:srgbClr val="FFFFFF"/>
                  </a:solidFill>
                  <a:latin typeface="Tahoma" pitchFamily="34" charset="0"/>
                </a:rPr>
                <a:t>CPU 2</a:t>
              </a:r>
              <a:endParaRPr lang="en-US" altLang="en-US" sz="1400">
                <a:latin typeface="Tahoma" pitchFamily="34" charset="0"/>
              </a:endParaRPr>
            </a:p>
          </p:txBody>
        </p:sp>
        <p:cxnSp>
          <p:nvCxnSpPr>
            <p:cNvPr id="52" name="Straight Arrow Connector 51"/>
            <p:cNvCxnSpPr>
              <a:endCxn id="51" idx="1"/>
            </p:cNvCxnSpPr>
            <p:nvPr/>
          </p:nvCxnSpPr>
          <p:spPr bwMode="auto">
            <a:xfrm>
              <a:off x="3657600" y="2913380"/>
              <a:ext cx="533400" cy="3095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3" name="Straight Arrow Connector 52"/>
            <p:cNvCxnSpPr>
              <a:endCxn id="51" idx="1"/>
            </p:cNvCxnSpPr>
            <p:nvPr/>
          </p:nvCxnSpPr>
          <p:spPr bwMode="auto">
            <a:xfrm flipV="1">
              <a:off x="3657600" y="3222942"/>
              <a:ext cx="533400" cy="2746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4" name="Straight Arrow Connector 53"/>
            <p:cNvCxnSpPr>
              <a:stCxn id="51" idx="3"/>
              <a:endCxn id="11324" idx="2"/>
            </p:cNvCxnSpPr>
            <p:nvPr/>
          </p:nvCxnSpPr>
          <p:spPr bwMode="auto">
            <a:xfrm flipV="1">
              <a:off x="4800600" y="2329180"/>
              <a:ext cx="533400" cy="8937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5" name="Straight Arrow Connector 54"/>
            <p:cNvCxnSpPr>
              <a:stCxn id="51" idx="3"/>
              <a:endCxn id="11327" idx="2"/>
            </p:cNvCxnSpPr>
            <p:nvPr/>
          </p:nvCxnSpPr>
          <p:spPr bwMode="auto">
            <a:xfrm>
              <a:off x="4800600" y="3222942"/>
              <a:ext cx="533400" cy="8588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56" name="Group 55"/>
          <p:cNvGrpSpPr>
            <a:grpSpLocks/>
          </p:cNvGrpSpPr>
          <p:nvPr/>
        </p:nvGrpSpPr>
        <p:grpSpPr bwMode="auto">
          <a:xfrm>
            <a:off x="5181600" y="3954463"/>
            <a:ext cx="1676400" cy="1752600"/>
            <a:chOff x="3657600" y="3497580"/>
            <a:chExt cx="1676400" cy="1752600"/>
          </a:xfrm>
        </p:grpSpPr>
        <p:sp>
          <p:nvSpPr>
            <p:cNvPr id="57" name="Rounded Rectangle 56"/>
            <p:cNvSpPr/>
            <p:nvPr/>
          </p:nvSpPr>
          <p:spPr bwMode="auto">
            <a:xfrm>
              <a:off x="4191000" y="4251642"/>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solidFill>
                    <a:srgbClr val="FFFFFF"/>
                  </a:solidFill>
                  <a:latin typeface="Tahoma" pitchFamily="34" charset="0"/>
                </a:rPr>
                <a:t>CPU 3</a:t>
              </a:r>
              <a:endParaRPr lang="en-US" altLang="en-US" sz="1400">
                <a:latin typeface="Tahoma" pitchFamily="34" charset="0"/>
              </a:endParaRPr>
            </a:p>
          </p:txBody>
        </p:sp>
        <p:cxnSp>
          <p:nvCxnSpPr>
            <p:cNvPr id="58" name="Straight Arrow Connector 57"/>
            <p:cNvCxnSpPr>
              <a:endCxn id="57" idx="1"/>
            </p:cNvCxnSpPr>
            <p:nvPr/>
          </p:nvCxnSpPr>
          <p:spPr bwMode="auto">
            <a:xfrm>
              <a:off x="3657600" y="4081780"/>
              <a:ext cx="533400" cy="3603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9" name="Straight Arrow Connector 58"/>
            <p:cNvCxnSpPr>
              <a:endCxn id="57" idx="1"/>
            </p:cNvCxnSpPr>
            <p:nvPr/>
          </p:nvCxnSpPr>
          <p:spPr bwMode="auto">
            <a:xfrm flipV="1">
              <a:off x="3657600" y="4442142"/>
              <a:ext cx="533400" cy="2238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a:endCxn id="57" idx="1"/>
            </p:cNvCxnSpPr>
            <p:nvPr/>
          </p:nvCxnSpPr>
          <p:spPr bwMode="auto">
            <a:xfrm flipV="1">
              <a:off x="3657600" y="4442142"/>
              <a:ext cx="533400" cy="8080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61" name="Straight Arrow Connector 60"/>
            <p:cNvCxnSpPr>
              <a:stCxn id="57" idx="3"/>
              <a:endCxn id="11328" idx="2"/>
            </p:cNvCxnSpPr>
            <p:nvPr/>
          </p:nvCxnSpPr>
          <p:spPr bwMode="auto">
            <a:xfrm>
              <a:off x="4800600" y="4442142"/>
              <a:ext cx="533400" cy="2238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62" name="Straight Arrow Connector 61"/>
            <p:cNvCxnSpPr>
              <a:stCxn id="57" idx="3"/>
              <a:endCxn id="11326" idx="2"/>
            </p:cNvCxnSpPr>
            <p:nvPr/>
          </p:nvCxnSpPr>
          <p:spPr bwMode="auto">
            <a:xfrm flipV="1">
              <a:off x="4800600" y="3497580"/>
              <a:ext cx="533400" cy="9445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63" name="Straight Arrow Connector 62"/>
            <p:cNvCxnSpPr>
              <a:stCxn id="57" idx="3"/>
              <a:endCxn id="11329" idx="2"/>
            </p:cNvCxnSpPr>
            <p:nvPr/>
          </p:nvCxnSpPr>
          <p:spPr bwMode="auto">
            <a:xfrm>
              <a:off x="4800600" y="4442142"/>
              <a:ext cx="533400" cy="8080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64" name="Group 63"/>
          <p:cNvGrpSpPr>
            <a:grpSpLocks/>
          </p:cNvGrpSpPr>
          <p:nvPr/>
        </p:nvGrpSpPr>
        <p:grpSpPr bwMode="auto">
          <a:xfrm>
            <a:off x="6858000" y="2041526"/>
            <a:ext cx="533400" cy="3825875"/>
            <a:chOff x="5334000" y="1584960"/>
            <a:chExt cx="533400" cy="3825240"/>
          </a:xfrm>
        </p:grpSpPr>
        <p:sp>
          <p:nvSpPr>
            <p:cNvPr id="11323" name="Oval 64"/>
            <p:cNvSpPr>
              <a:spLocks noChangeArrowheads="1"/>
            </p:cNvSpPr>
            <p:nvPr/>
          </p:nvSpPr>
          <p:spPr bwMode="auto">
            <a:xfrm>
              <a:off x="5334000" y="15849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24" name="Oval 65"/>
            <p:cNvSpPr>
              <a:spLocks noChangeArrowheads="1"/>
            </p:cNvSpPr>
            <p:nvPr/>
          </p:nvSpPr>
          <p:spPr bwMode="auto">
            <a:xfrm>
              <a:off x="5334000" y="21691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25" name="Oval 66"/>
            <p:cNvSpPr>
              <a:spLocks noChangeArrowheads="1"/>
            </p:cNvSpPr>
            <p:nvPr/>
          </p:nvSpPr>
          <p:spPr bwMode="auto">
            <a:xfrm>
              <a:off x="5334000" y="27533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26" name="Oval 67"/>
            <p:cNvSpPr>
              <a:spLocks noChangeArrowheads="1"/>
            </p:cNvSpPr>
            <p:nvPr/>
          </p:nvSpPr>
          <p:spPr bwMode="auto">
            <a:xfrm>
              <a:off x="5334000" y="33375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27" name="Oval 68"/>
            <p:cNvSpPr>
              <a:spLocks noChangeArrowheads="1"/>
            </p:cNvSpPr>
            <p:nvPr/>
          </p:nvSpPr>
          <p:spPr bwMode="auto">
            <a:xfrm>
              <a:off x="5334000" y="39217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28" name="Oval 69"/>
            <p:cNvSpPr>
              <a:spLocks noChangeArrowheads="1"/>
            </p:cNvSpPr>
            <p:nvPr/>
          </p:nvSpPr>
          <p:spPr bwMode="auto">
            <a:xfrm>
              <a:off x="5334000" y="45059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329" name="Oval 70"/>
            <p:cNvSpPr>
              <a:spLocks noChangeArrowheads="1"/>
            </p:cNvSpPr>
            <p:nvPr/>
          </p:nvSpPr>
          <p:spPr bwMode="auto">
            <a:xfrm>
              <a:off x="5334000" y="50901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grpSp>
      <p:grpSp>
        <p:nvGrpSpPr>
          <p:cNvPr id="72" name="Group 71"/>
          <p:cNvGrpSpPr>
            <a:grpSpLocks/>
          </p:cNvGrpSpPr>
          <p:nvPr/>
        </p:nvGrpSpPr>
        <p:grpSpPr bwMode="auto">
          <a:xfrm>
            <a:off x="7391400" y="2201863"/>
            <a:ext cx="1676400" cy="1168400"/>
            <a:chOff x="5867400" y="1744980"/>
            <a:chExt cx="1676400" cy="1168400"/>
          </a:xfrm>
        </p:grpSpPr>
        <p:sp>
          <p:nvSpPr>
            <p:cNvPr id="73" name="Rounded Rectangle 72"/>
            <p:cNvSpPr/>
            <p:nvPr/>
          </p:nvSpPr>
          <p:spPr bwMode="auto">
            <a:xfrm>
              <a:off x="6400800" y="1813242"/>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solidFill>
                    <a:srgbClr val="FFFFFF"/>
                  </a:solidFill>
                  <a:latin typeface="Tahoma" pitchFamily="34" charset="0"/>
                </a:rPr>
                <a:t>CPU 1</a:t>
              </a:r>
              <a:endParaRPr lang="en-US" altLang="en-US" sz="1400">
                <a:latin typeface="Tahoma" pitchFamily="34" charset="0"/>
              </a:endParaRPr>
            </a:p>
          </p:txBody>
        </p:sp>
        <p:cxnSp>
          <p:nvCxnSpPr>
            <p:cNvPr id="74" name="Straight Arrow Connector 73"/>
            <p:cNvCxnSpPr>
              <a:endCxn id="73" idx="1"/>
            </p:cNvCxnSpPr>
            <p:nvPr/>
          </p:nvCxnSpPr>
          <p:spPr bwMode="auto">
            <a:xfrm>
              <a:off x="5867400" y="1744980"/>
              <a:ext cx="533400" cy="2587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a:endCxn id="73" idx="1"/>
            </p:cNvCxnSpPr>
            <p:nvPr/>
          </p:nvCxnSpPr>
          <p:spPr bwMode="auto">
            <a:xfrm flipV="1">
              <a:off x="5867400" y="2003742"/>
              <a:ext cx="533400" cy="3254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a:stCxn id="73" idx="3"/>
              <a:endCxn id="11292" idx="2"/>
            </p:cNvCxnSpPr>
            <p:nvPr/>
          </p:nvCxnSpPr>
          <p:spPr bwMode="auto">
            <a:xfrm flipV="1">
              <a:off x="7010400" y="1744980"/>
              <a:ext cx="533400" cy="2587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77" name="Straight Arrow Connector 76"/>
            <p:cNvCxnSpPr>
              <a:stCxn id="73" idx="3"/>
              <a:endCxn id="11294" idx="2"/>
            </p:cNvCxnSpPr>
            <p:nvPr/>
          </p:nvCxnSpPr>
          <p:spPr bwMode="auto">
            <a:xfrm>
              <a:off x="7010400" y="2003742"/>
              <a:ext cx="533400" cy="9096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78" name="Group 77"/>
          <p:cNvGrpSpPr>
            <a:grpSpLocks/>
          </p:cNvGrpSpPr>
          <p:nvPr/>
        </p:nvGrpSpPr>
        <p:grpSpPr bwMode="auto">
          <a:xfrm>
            <a:off x="7391400" y="2786063"/>
            <a:ext cx="1676400" cy="1752600"/>
            <a:chOff x="5867400" y="2329180"/>
            <a:chExt cx="1676400" cy="1752600"/>
          </a:xfrm>
        </p:grpSpPr>
        <p:sp>
          <p:nvSpPr>
            <p:cNvPr id="79" name="Rounded Rectangle 78"/>
            <p:cNvSpPr/>
            <p:nvPr/>
          </p:nvSpPr>
          <p:spPr bwMode="auto">
            <a:xfrm>
              <a:off x="6400800" y="3032442"/>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solidFill>
                    <a:srgbClr val="FFFFFF"/>
                  </a:solidFill>
                  <a:latin typeface="Tahoma" pitchFamily="34" charset="0"/>
                </a:rPr>
                <a:t>CPU 2</a:t>
              </a:r>
              <a:endParaRPr lang="en-US" altLang="en-US" sz="1400">
                <a:latin typeface="Tahoma" pitchFamily="34" charset="0"/>
              </a:endParaRPr>
            </a:p>
          </p:txBody>
        </p:sp>
        <p:cxnSp>
          <p:nvCxnSpPr>
            <p:cNvPr id="80" name="Straight Arrow Connector 79"/>
            <p:cNvCxnSpPr>
              <a:endCxn id="79" idx="1"/>
            </p:cNvCxnSpPr>
            <p:nvPr/>
          </p:nvCxnSpPr>
          <p:spPr bwMode="auto">
            <a:xfrm>
              <a:off x="5867400" y="2913380"/>
              <a:ext cx="533400" cy="3095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1" name="Straight Arrow Connector 80"/>
            <p:cNvCxnSpPr>
              <a:endCxn id="79" idx="1"/>
            </p:cNvCxnSpPr>
            <p:nvPr/>
          </p:nvCxnSpPr>
          <p:spPr bwMode="auto">
            <a:xfrm flipV="1">
              <a:off x="5867400" y="3222942"/>
              <a:ext cx="533400" cy="2746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2" name="Straight Arrow Connector 81"/>
            <p:cNvCxnSpPr>
              <a:stCxn id="79" idx="3"/>
              <a:endCxn id="11293" idx="2"/>
            </p:cNvCxnSpPr>
            <p:nvPr/>
          </p:nvCxnSpPr>
          <p:spPr bwMode="auto">
            <a:xfrm flipV="1">
              <a:off x="7010400" y="2329180"/>
              <a:ext cx="533400" cy="8937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3" name="Straight Arrow Connector 82"/>
            <p:cNvCxnSpPr>
              <a:stCxn id="79" idx="3"/>
              <a:endCxn id="11296" idx="2"/>
            </p:cNvCxnSpPr>
            <p:nvPr/>
          </p:nvCxnSpPr>
          <p:spPr bwMode="auto">
            <a:xfrm>
              <a:off x="7010400" y="3222942"/>
              <a:ext cx="533400" cy="8588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84" name="Group 83"/>
          <p:cNvGrpSpPr>
            <a:grpSpLocks/>
          </p:cNvGrpSpPr>
          <p:nvPr/>
        </p:nvGrpSpPr>
        <p:grpSpPr bwMode="auto">
          <a:xfrm>
            <a:off x="7391400" y="3954463"/>
            <a:ext cx="1676400" cy="1752600"/>
            <a:chOff x="5867400" y="3497580"/>
            <a:chExt cx="1676400" cy="1752600"/>
          </a:xfrm>
        </p:grpSpPr>
        <p:sp>
          <p:nvSpPr>
            <p:cNvPr id="85" name="Rounded Rectangle 84"/>
            <p:cNvSpPr/>
            <p:nvPr/>
          </p:nvSpPr>
          <p:spPr bwMode="auto">
            <a:xfrm>
              <a:off x="6400800" y="4251642"/>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solidFill>
                    <a:srgbClr val="FFFFFF"/>
                  </a:solidFill>
                  <a:latin typeface="Tahoma" pitchFamily="34" charset="0"/>
                </a:rPr>
                <a:t>CPU 3</a:t>
              </a:r>
              <a:endParaRPr lang="en-US" altLang="en-US" sz="1400">
                <a:latin typeface="Tahoma" pitchFamily="34" charset="0"/>
              </a:endParaRPr>
            </a:p>
          </p:txBody>
        </p:sp>
        <p:cxnSp>
          <p:nvCxnSpPr>
            <p:cNvPr id="86" name="Straight Arrow Connector 85"/>
            <p:cNvCxnSpPr>
              <a:endCxn id="85" idx="1"/>
            </p:cNvCxnSpPr>
            <p:nvPr/>
          </p:nvCxnSpPr>
          <p:spPr bwMode="auto">
            <a:xfrm>
              <a:off x="5867400" y="4081780"/>
              <a:ext cx="533400" cy="3603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7" name="Straight Arrow Connector 86"/>
            <p:cNvCxnSpPr>
              <a:endCxn id="85" idx="1"/>
            </p:cNvCxnSpPr>
            <p:nvPr/>
          </p:nvCxnSpPr>
          <p:spPr bwMode="auto">
            <a:xfrm flipV="1">
              <a:off x="5867400" y="4442142"/>
              <a:ext cx="533400" cy="2238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8" name="Straight Arrow Connector 87"/>
            <p:cNvCxnSpPr>
              <a:endCxn id="85" idx="1"/>
            </p:cNvCxnSpPr>
            <p:nvPr/>
          </p:nvCxnSpPr>
          <p:spPr bwMode="auto">
            <a:xfrm flipV="1">
              <a:off x="5867400" y="4442142"/>
              <a:ext cx="533400" cy="8080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a:stCxn id="85" idx="3"/>
              <a:endCxn id="11297" idx="2"/>
            </p:cNvCxnSpPr>
            <p:nvPr/>
          </p:nvCxnSpPr>
          <p:spPr bwMode="auto">
            <a:xfrm>
              <a:off x="7010400" y="4442142"/>
              <a:ext cx="533400" cy="2238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90" name="Straight Arrow Connector 89"/>
            <p:cNvCxnSpPr>
              <a:stCxn id="85" idx="3"/>
              <a:endCxn id="11295" idx="2"/>
            </p:cNvCxnSpPr>
            <p:nvPr/>
          </p:nvCxnSpPr>
          <p:spPr bwMode="auto">
            <a:xfrm flipV="1">
              <a:off x="7010400" y="3497580"/>
              <a:ext cx="533400" cy="9445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91" name="Straight Arrow Connector 90"/>
            <p:cNvCxnSpPr>
              <a:stCxn id="85" idx="3"/>
              <a:endCxn id="11298" idx="2"/>
            </p:cNvCxnSpPr>
            <p:nvPr/>
          </p:nvCxnSpPr>
          <p:spPr bwMode="auto">
            <a:xfrm>
              <a:off x="7010400" y="4442142"/>
              <a:ext cx="533400" cy="8080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cxnSp>
        <p:nvCxnSpPr>
          <p:cNvPr id="11286" name="Straight Arrow Connector 91"/>
          <p:cNvCxnSpPr>
            <a:cxnSpLocks noChangeShapeType="1"/>
          </p:cNvCxnSpPr>
          <p:nvPr/>
        </p:nvCxnSpPr>
        <p:spPr bwMode="auto">
          <a:xfrm>
            <a:off x="2514600" y="1752600"/>
            <a:ext cx="6934200" cy="1588"/>
          </a:xfrm>
          <a:prstGeom prst="straightConnector1">
            <a:avLst/>
          </a:prstGeom>
          <a:noFill/>
          <a:ln w="38100" algn="ctr">
            <a:solidFill>
              <a:schemeClr val="hlink"/>
            </a:solidFill>
            <a:round/>
            <a:headEnd/>
            <a:tailEnd type="arrow" w="med" len="med"/>
          </a:ln>
          <a:extLst>
            <a:ext uri="{909E8E84-426E-40DD-AFC4-6F175D3DCCD1}">
              <a14:hiddenFill xmlns:a14="http://schemas.microsoft.com/office/drawing/2010/main">
                <a:noFill/>
              </a14:hiddenFill>
            </a:ext>
          </a:extLst>
        </p:spPr>
      </p:cxnSp>
      <p:sp>
        <p:nvSpPr>
          <p:cNvPr id="11287" name="TextBox 92"/>
          <p:cNvSpPr txBox="1">
            <a:spLocks noChangeArrowheads="1"/>
          </p:cNvSpPr>
          <p:nvPr/>
        </p:nvSpPr>
        <p:spPr bwMode="auto">
          <a:xfrm>
            <a:off x="5257800" y="1268760"/>
            <a:ext cx="11336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dirty="0"/>
              <a:t>Iterations</a:t>
            </a:r>
          </a:p>
        </p:txBody>
      </p:sp>
      <p:grpSp>
        <p:nvGrpSpPr>
          <p:cNvPr id="94" name="Group 174"/>
          <p:cNvGrpSpPr>
            <a:grpSpLocks/>
          </p:cNvGrpSpPr>
          <p:nvPr/>
        </p:nvGrpSpPr>
        <p:grpSpPr bwMode="auto">
          <a:xfrm>
            <a:off x="4339406" y="1828801"/>
            <a:ext cx="400110" cy="5115093"/>
            <a:chOff x="2815979" y="2133599"/>
            <a:chExt cx="399509" cy="5115093"/>
          </a:xfrm>
        </p:grpSpPr>
        <p:cxnSp>
          <p:nvCxnSpPr>
            <p:cNvPr id="95" name="Straight Connector 94"/>
            <p:cNvCxnSpPr/>
            <p:nvPr/>
          </p:nvCxnSpPr>
          <p:spPr bwMode="auto">
            <a:xfrm rot="5400000">
              <a:off x="795451" y="4462462"/>
              <a:ext cx="4657725"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1305" name="TextBox 95"/>
            <p:cNvSpPr txBox="1">
              <a:spLocks noChangeArrowheads="1"/>
            </p:cNvSpPr>
            <p:nvPr/>
          </p:nvSpPr>
          <p:spPr bwMode="auto">
            <a:xfrm rot="16200000">
              <a:off x="2542687" y="6575891"/>
              <a:ext cx="946093" cy="399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000" dirty="0"/>
                <a:t>Barrie</a:t>
              </a:r>
              <a:r>
                <a:rPr lang="en-US" altLang="en-US" dirty="0"/>
                <a:t>r</a:t>
              </a:r>
            </a:p>
          </p:txBody>
        </p:sp>
      </p:grpSp>
      <p:grpSp>
        <p:nvGrpSpPr>
          <p:cNvPr id="97" name="Group 175"/>
          <p:cNvGrpSpPr>
            <a:grpSpLocks/>
          </p:cNvGrpSpPr>
          <p:nvPr/>
        </p:nvGrpSpPr>
        <p:grpSpPr bwMode="auto">
          <a:xfrm>
            <a:off x="6538085" y="1828800"/>
            <a:ext cx="400110" cy="5080072"/>
            <a:chOff x="2815979" y="2133599"/>
            <a:chExt cx="399509" cy="5080072"/>
          </a:xfrm>
        </p:grpSpPr>
        <p:cxnSp>
          <p:nvCxnSpPr>
            <p:cNvPr id="98" name="Straight Connector 97"/>
            <p:cNvCxnSpPr/>
            <p:nvPr/>
          </p:nvCxnSpPr>
          <p:spPr bwMode="auto">
            <a:xfrm rot="5400000">
              <a:off x="795452" y="4462462"/>
              <a:ext cx="4657725"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1303" name="TextBox 98"/>
            <p:cNvSpPr txBox="1">
              <a:spLocks noChangeArrowheads="1"/>
            </p:cNvSpPr>
            <p:nvPr/>
          </p:nvSpPr>
          <p:spPr bwMode="auto">
            <a:xfrm rot="16200000">
              <a:off x="2542687" y="6540870"/>
              <a:ext cx="946093" cy="399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000" dirty="0"/>
                <a:t>Barrie</a:t>
              </a:r>
              <a:r>
                <a:rPr lang="en-US" altLang="en-US" dirty="0"/>
                <a:t>r</a:t>
              </a:r>
            </a:p>
          </p:txBody>
        </p:sp>
      </p:grpSp>
      <p:grpSp>
        <p:nvGrpSpPr>
          <p:cNvPr id="100" name="Group 99"/>
          <p:cNvGrpSpPr>
            <a:grpSpLocks/>
          </p:cNvGrpSpPr>
          <p:nvPr/>
        </p:nvGrpSpPr>
        <p:grpSpPr bwMode="auto">
          <a:xfrm>
            <a:off x="8747612" y="1828800"/>
            <a:ext cx="853589" cy="5047092"/>
            <a:chOff x="7223611" y="1371600"/>
            <a:chExt cx="853589" cy="5047092"/>
          </a:xfrm>
        </p:grpSpPr>
        <p:sp>
          <p:nvSpPr>
            <p:cNvPr id="11292" name="Oval 100"/>
            <p:cNvSpPr>
              <a:spLocks noChangeArrowheads="1"/>
            </p:cNvSpPr>
            <p:nvPr/>
          </p:nvSpPr>
          <p:spPr bwMode="auto">
            <a:xfrm>
              <a:off x="7543800" y="15849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93" name="Oval 101"/>
            <p:cNvSpPr>
              <a:spLocks noChangeArrowheads="1"/>
            </p:cNvSpPr>
            <p:nvPr/>
          </p:nvSpPr>
          <p:spPr bwMode="auto">
            <a:xfrm>
              <a:off x="7543800" y="21691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94" name="Oval 102"/>
            <p:cNvSpPr>
              <a:spLocks noChangeArrowheads="1"/>
            </p:cNvSpPr>
            <p:nvPr/>
          </p:nvSpPr>
          <p:spPr bwMode="auto">
            <a:xfrm>
              <a:off x="7543800" y="27533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95" name="Oval 103"/>
            <p:cNvSpPr>
              <a:spLocks noChangeArrowheads="1"/>
            </p:cNvSpPr>
            <p:nvPr/>
          </p:nvSpPr>
          <p:spPr bwMode="auto">
            <a:xfrm>
              <a:off x="7543800" y="33375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96" name="Oval 104"/>
            <p:cNvSpPr>
              <a:spLocks noChangeArrowheads="1"/>
            </p:cNvSpPr>
            <p:nvPr/>
          </p:nvSpPr>
          <p:spPr bwMode="auto">
            <a:xfrm>
              <a:off x="7543800" y="39217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97" name="Oval 105"/>
            <p:cNvSpPr>
              <a:spLocks noChangeArrowheads="1"/>
            </p:cNvSpPr>
            <p:nvPr/>
          </p:nvSpPr>
          <p:spPr bwMode="auto">
            <a:xfrm>
              <a:off x="7543800" y="45059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sp>
          <p:nvSpPr>
            <p:cNvPr id="11298" name="Oval 106"/>
            <p:cNvSpPr>
              <a:spLocks noChangeArrowheads="1"/>
            </p:cNvSpPr>
            <p:nvPr/>
          </p:nvSpPr>
          <p:spPr bwMode="auto">
            <a:xfrm>
              <a:off x="7543800" y="5090160"/>
              <a:ext cx="533400" cy="320040"/>
            </a:xfrm>
            <a:prstGeom prst="ellipse">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400">
                  <a:latin typeface="Tahoma" pitchFamily="34" charset="0"/>
                </a:rPr>
                <a:t>Data</a:t>
              </a:r>
            </a:p>
          </p:txBody>
        </p:sp>
        <p:grpSp>
          <p:nvGrpSpPr>
            <p:cNvPr id="11299" name="Group 178"/>
            <p:cNvGrpSpPr>
              <a:grpSpLocks/>
            </p:cNvGrpSpPr>
            <p:nvPr/>
          </p:nvGrpSpPr>
          <p:grpSpPr bwMode="auto">
            <a:xfrm>
              <a:off x="7223611" y="1371600"/>
              <a:ext cx="400110" cy="5047092"/>
              <a:chOff x="2815679" y="2133599"/>
              <a:chExt cx="400110" cy="5047092"/>
            </a:xfrm>
          </p:grpSpPr>
          <p:cxnSp>
            <p:nvCxnSpPr>
              <p:cNvPr id="109" name="Straight Connector 108"/>
              <p:cNvCxnSpPr/>
              <p:nvPr/>
            </p:nvCxnSpPr>
            <p:spPr bwMode="auto">
              <a:xfrm rot="5400000">
                <a:off x="795893" y="4462462"/>
                <a:ext cx="4657725"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1301" name="TextBox 109"/>
              <p:cNvSpPr txBox="1">
                <a:spLocks noChangeArrowheads="1"/>
              </p:cNvSpPr>
              <p:nvPr/>
            </p:nvSpPr>
            <p:spPr bwMode="auto">
              <a:xfrm rot="16200000">
                <a:off x="2538680" y="6503583"/>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000" dirty="0"/>
                  <a:t>Barrier</a:t>
                </a:r>
              </a:p>
            </p:txBody>
          </p:sp>
        </p:grpSp>
      </p:grpSp>
      <p:sp>
        <p:nvSpPr>
          <p:cNvPr id="2" name="灯片编号占位符 1">
            <a:extLst>
              <a:ext uri="{FF2B5EF4-FFF2-40B4-BE49-F238E27FC236}">
                <a16:creationId xmlns:a16="http://schemas.microsoft.com/office/drawing/2014/main" id="{98E3DEC6-B73D-4BDA-8D13-28D21930A94E}"/>
              </a:ext>
            </a:extLst>
          </p:cNvPr>
          <p:cNvSpPr>
            <a:spLocks noGrp="1"/>
          </p:cNvSpPr>
          <p:nvPr>
            <p:ph type="sldNum" sz="quarter" idx="12"/>
          </p:nvPr>
        </p:nvSpPr>
        <p:spPr/>
        <p:txBody>
          <a:bodyPr/>
          <a:lstStyle/>
          <a:p>
            <a:fld id="{25EC4AC6-63A8-45AD-A1FA-EB82E5CD8F05}" type="slidenum">
              <a:rPr lang="zh-CN" altLang="en-US" smtClean="0"/>
              <a:t>37</a:t>
            </a:fld>
            <a:endParaRPr lang="zh-CN" altLang="en-US"/>
          </a:p>
        </p:txBody>
      </p:sp>
    </p:spTree>
    <p:extLst>
      <p:ext uri="{BB962C8B-B14F-4D97-AF65-F5344CB8AC3E}">
        <p14:creationId xmlns:p14="http://schemas.microsoft.com/office/powerpoint/2010/main" val="596013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8"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500"/>
                                        <p:tgtEl>
                                          <p:spTgt spid="36"/>
                                        </p:tgtEl>
                                      </p:cBhvr>
                                    </p:animEffec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22" presetClass="entr" presetSubtype="8"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left)">
                                      <p:cBhvr>
                                        <p:cTn id="22" dur="500"/>
                                        <p:tgtEl>
                                          <p:spTgt spid="44"/>
                                        </p:tgtEl>
                                      </p:cBhvr>
                                    </p:animEffect>
                                  </p:childTnLst>
                                </p:cTn>
                              </p:par>
                              <p:par>
                                <p:cTn id="23" presetID="22" presetClass="entr" presetSubtype="8"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500"/>
                                        <p:tgtEl>
                                          <p:spTgt spid="50"/>
                                        </p:tgtEl>
                                      </p:cBhvr>
                                    </p:animEffect>
                                  </p:childTnLst>
                                </p:cTn>
                              </p:par>
                              <p:par>
                                <p:cTn id="26" presetID="22" presetClass="entr" presetSubtype="8" fill="hold"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left)">
                                      <p:cBhvr>
                                        <p:cTn id="28" dur="500"/>
                                        <p:tgtEl>
                                          <p:spTgt spid="56"/>
                                        </p:tgtEl>
                                      </p:cBhvr>
                                    </p:animEffect>
                                  </p:childTnLst>
                                </p:cTn>
                              </p:par>
                              <p:par>
                                <p:cTn id="29" presetID="1" presetClass="entr" presetSubtype="0" fill="hold" nodeType="with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par>
                                <p:cTn id="38" presetID="22" presetClass="entr" presetSubtype="8" fill="hold" nodeType="withEffect">
                                  <p:stCondLst>
                                    <p:cond delay="0"/>
                                  </p:stCondLst>
                                  <p:childTnLst>
                                    <p:set>
                                      <p:cBhvr>
                                        <p:cTn id="39" dur="1" fill="hold">
                                          <p:stCondLst>
                                            <p:cond delay="0"/>
                                          </p:stCondLst>
                                        </p:cTn>
                                        <p:tgtEl>
                                          <p:spTgt spid="78"/>
                                        </p:tgtEl>
                                        <p:attrNameLst>
                                          <p:attrName>style.visibility</p:attrName>
                                        </p:attrNameLst>
                                      </p:cBhvr>
                                      <p:to>
                                        <p:strVal val="visible"/>
                                      </p:to>
                                    </p:set>
                                    <p:animEffect transition="in" filter="wipe(left)">
                                      <p:cBhvr>
                                        <p:cTn id="40" dur="500"/>
                                        <p:tgtEl>
                                          <p:spTgt spid="78"/>
                                        </p:tgtEl>
                                      </p:cBhvr>
                                    </p:animEffect>
                                  </p:childTnLst>
                                </p:cTn>
                              </p:par>
                              <p:par>
                                <p:cTn id="41" presetID="22" presetClass="entr" presetSubtype="8" fill="hold" nodeType="withEffect">
                                  <p:stCondLst>
                                    <p:cond delay="0"/>
                                  </p:stCondLst>
                                  <p:childTnLst>
                                    <p:set>
                                      <p:cBhvr>
                                        <p:cTn id="42" dur="1" fill="hold">
                                          <p:stCondLst>
                                            <p:cond delay="0"/>
                                          </p:stCondLst>
                                        </p:cTn>
                                        <p:tgtEl>
                                          <p:spTgt spid="84"/>
                                        </p:tgtEl>
                                        <p:attrNameLst>
                                          <p:attrName>style.visibility</p:attrName>
                                        </p:attrNameLst>
                                      </p:cBhvr>
                                      <p:to>
                                        <p:strVal val="visible"/>
                                      </p:to>
                                    </p:set>
                                    <p:animEffect transition="in" filter="wipe(left)">
                                      <p:cBhvr>
                                        <p:cTn id="43" dur="500"/>
                                        <p:tgtEl>
                                          <p:spTgt spid="84"/>
                                        </p:tgtEl>
                                      </p:cBhvr>
                                    </p:animEffect>
                                  </p:childTnLst>
                                </p:cTn>
                              </p:par>
                              <p:par>
                                <p:cTn id="44" presetID="1" presetClass="entr" presetSubtype="0" fill="hold" nodeType="withEffect">
                                  <p:stCondLst>
                                    <p:cond delay="0"/>
                                  </p:stCondLst>
                                  <p:childTnLst>
                                    <p:set>
                                      <p:cBhvr>
                                        <p:cTn id="45"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dirty="0" err="1"/>
              <a:t>Pregel</a:t>
            </a:r>
            <a:r>
              <a:rPr lang="zh-CN" altLang="en-US" dirty="0"/>
              <a:t>处理图</a:t>
            </a:r>
            <a:endParaRPr lang="en-US" altLang="en-US" dirty="0"/>
          </a:p>
        </p:txBody>
      </p:sp>
      <p:sp>
        <p:nvSpPr>
          <p:cNvPr id="23555" name="Rectangle 3"/>
          <p:cNvSpPr>
            <a:spLocks noGrp="1" noChangeArrowheads="1"/>
          </p:cNvSpPr>
          <p:nvPr>
            <p:ph idx="1"/>
          </p:nvPr>
        </p:nvSpPr>
        <p:spPr>
          <a:xfrm>
            <a:off x="1313880" y="1766340"/>
            <a:ext cx="5989814" cy="4207239"/>
          </a:xfrm>
        </p:spPr>
        <p:txBody>
          <a:bodyPr>
            <a:normAutofit fontScale="85000" lnSpcReduction="20000"/>
          </a:bodyPr>
          <a:lstStyle/>
          <a:p>
            <a:pPr marL="342900" lvl="1" indent="-342900" algn="just">
              <a:lnSpc>
                <a:spcPct val="120000"/>
              </a:lnSpc>
              <a:buFont typeface="Wingdings" pitchFamily="2" charset="2"/>
              <a:buChar char="§"/>
            </a:pPr>
            <a:r>
              <a:rPr lang="zh-CN" altLang="en-US" sz="3200" dirty="0">
                <a:solidFill>
                  <a:srgbClr val="7F7F7F"/>
                </a:solidFill>
              </a:rPr>
              <a:t>计算由对顶点、边的一系列迭代操作（即超步）构成</a:t>
            </a:r>
            <a:endParaRPr lang="en-US" altLang="en-US" sz="3200" i="1" dirty="0">
              <a:solidFill>
                <a:srgbClr val="00B0F0"/>
              </a:solidFill>
            </a:endParaRPr>
          </a:p>
          <a:p>
            <a:pPr marL="742950" lvl="2" indent="-342900">
              <a:lnSpc>
                <a:spcPct val="120000"/>
              </a:lnSpc>
              <a:buFont typeface="Wingdings" pitchFamily="2" charset="2"/>
              <a:buChar char="§"/>
            </a:pPr>
            <a:r>
              <a:rPr lang="zh-CN" altLang="en-US" sz="3000" dirty="0">
                <a:solidFill>
                  <a:srgbClr val="7F7F7F"/>
                </a:solidFill>
              </a:rPr>
              <a:t>每一顶点赋有值</a:t>
            </a:r>
            <a:endParaRPr lang="en-US" altLang="en-US" sz="3000" dirty="0">
              <a:solidFill>
                <a:srgbClr val="7F7F7F"/>
              </a:solidFill>
            </a:endParaRPr>
          </a:p>
          <a:p>
            <a:pPr marL="742950" lvl="2" indent="-342900">
              <a:lnSpc>
                <a:spcPct val="120000"/>
              </a:lnSpc>
              <a:buFont typeface="Wingdings" pitchFamily="2" charset="2"/>
              <a:buChar char="§"/>
            </a:pPr>
            <a:r>
              <a:rPr lang="zh-CN" altLang="en-US" sz="3000" dirty="0">
                <a:solidFill>
                  <a:srgbClr val="7F7F7F"/>
                </a:solidFill>
              </a:rPr>
              <a:t>每一边包含源点、边值和目的顶点</a:t>
            </a:r>
            <a:endParaRPr lang="en-US" altLang="en-US" sz="3200" dirty="0">
              <a:solidFill>
                <a:srgbClr val="7F7F7F"/>
              </a:solidFill>
            </a:endParaRPr>
          </a:p>
          <a:p>
            <a:pPr marL="342900" lvl="1" indent="-342900" algn="just">
              <a:lnSpc>
                <a:spcPct val="120000"/>
              </a:lnSpc>
              <a:buFont typeface="Wingdings" pitchFamily="2" charset="2"/>
              <a:buChar char="§"/>
            </a:pPr>
            <a:r>
              <a:rPr lang="zh-CN" altLang="en-US" sz="3200" dirty="0">
                <a:solidFill>
                  <a:srgbClr val="7F7F7F"/>
                </a:solidFill>
              </a:rPr>
              <a:t>每一超步：</a:t>
            </a:r>
            <a:endParaRPr lang="en-US" altLang="en-US" sz="3200" i="1" dirty="0">
              <a:solidFill>
                <a:srgbClr val="0000FF"/>
              </a:solidFill>
            </a:endParaRPr>
          </a:p>
          <a:p>
            <a:pPr marL="742950" lvl="2" indent="-342900" algn="just">
              <a:lnSpc>
                <a:spcPct val="120000"/>
              </a:lnSpc>
              <a:buFont typeface="Wingdings" pitchFamily="2" charset="2"/>
              <a:buChar char="§"/>
            </a:pPr>
            <a:r>
              <a:rPr lang="zh-CN" altLang="en-US" sz="3000" dirty="0">
                <a:solidFill>
                  <a:srgbClr val="7F7F7F"/>
                </a:solidFill>
              </a:rPr>
              <a:t>用户定义的函数</a:t>
            </a:r>
            <a:r>
              <a:rPr lang="en-US" altLang="en-US" sz="3000" b="1" i="1" dirty="0"/>
              <a:t>F</a:t>
            </a:r>
            <a:r>
              <a:rPr lang="en-US" altLang="en-US" sz="3000" dirty="0">
                <a:solidFill>
                  <a:srgbClr val="7F7F7F"/>
                </a:solidFill>
              </a:rPr>
              <a:t> </a:t>
            </a:r>
            <a:r>
              <a:rPr lang="zh-CN" altLang="en-US" sz="3000" dirty="0">
                <a:solidFill>
                  <a:srgbClr val="7F7F7F"/>
                </a:solidFill>
              </a:rPr>
              <a:t>处理每一顶点</a:t>
            </a:r>
            <a:r>
              <a:rPr lang="en-US" altLang="en-US" sz="3000" b="1" i="1" dirty="0"/>
              <a:t>V</a:t>
            </a:r>
          </a:p>
          <a:p>
            <a:pPr marL="742950" lvl="2" indent="-342900" algn="just">
              <a:lnSpc>
                <a:spcPct val="120000"/>
              </a:lnSpc>
              <a:buFont typeface="Wingdings" pitchFamily="2" charset="2"/>
              <a:buChar char="§"/>
            </a:pPr>
            <a:r>
              <a:rPr lang="en-US" altLang="en-US" sz="3000" b="1" i="1" dirty="0"/>
              <a:t>F</a:t>
            </a:r>
            <a:r>
              <a:rPr lang="en-US" altLang="en-US" sz="3000" dirty="0">
                <a:solidFill>
                  <a:srgbClr val="7F7F7F"/>
                </a:solidFill>
              </a:rPr>
              <a:t> </a:t>
            </a:r>
            <a:r>
              <a:rPr lang="zh-CN" altLang="en-US" sz="3000" dirty="0">
                <a:solidFill>
                  <a:srgbClr val="7F7F7F"/>
                </a:solidFill>
              </a:rPr>
              <a:t>在超步</a:t>
            </a:r>
            <a:r>
              <a:rPr lang="en-US" altLang="en-US" sz="3000" b="1" i="1" dirty="0">
                <a:solidFill>
                  <a:srgbClr val="FF0000"/>
                </a:solidFill>
              </a:rPr>
              <a:t>S</a:t>
            </a:r>
            <a:r>
              <a:rPr lang="zh-CN" altLang="en-US" sz="3000" dirty="0"/>
              <a:t>读在</a:t>
            </a:r>
            <a:r>
              <a:rPr lang="en-US" altLang="en-US" sz="3000" b="1" i="1" dirty="0">
                <a:solidFill>
                  <a:srgbClr val="FF0000"/>
                </a:solidFill>
              </a:rPr>
              <a:t>S – 1</a:t>
            </a:r>
            <a:r>
              <a:rPr lang="zh-CN" altLang="en-US" sz="3000" b="1" dirty="0">
                <a:solidFill>
                  <a:srgbClr val="FF0000"/>
                </a:solidFill>
              </a:rPr>
              <a:t>超步</a:t>
            </a:r>
            <a:r>
              <a:rPr lang="zh-CN" altLang="en-US" sz="3000" dirty="0"/>
              <a:t>发送给</a:t>
            </a:r>
            <a:r>
              <a:rPr lang="en-US" altLang="en-US" sz="3000" b="1" i="1" dirty="0"/>
              <a:t>V</a:t>
            </a:r>
            <a:r>
              <a:rPr lang="zh-CN" altLang="en-US" sz="3000" dirty="0">
                <a:solidFill>
                  <a:srgbClr val="7F7F7F"/>
                </a:solidFill>
              </a:rPr>
              <a:t>的消息，发送消息给其它顶点。这些消息将在</a:t>
            </a:r>
            <a:r>
              <a:rPr lang="en-US" altLang="en-US" sz="3000" b="1" i="1" dirty="0">
                <a:solidFill>
                  <a:srgbClr val="FF0000"/>
                </a:solidFill>
              </a:rPr>
              <a:t>S + 1</a:t>
            </a:r>
            <a:r>
              <a:rPr lang="zh-CN" altLang="en-US" sz="3000" dirty="0"/>
              <a:t>超步收到</a:t>
            </a:r>
            <a:endParaRPr lang="en-US" altLang="en-US" sz="3000" dirty="0"/>
          </a:p>
          <a:p>
            <a:pPr marL="742950" lvl="2" indent="-342900" algn="just">
              <a:buFont typeface="Wingdings" pitchFamily="2" charset="2"/>
              <a:buChar char="§"/>
            </a:pPr>
            <a:endParaRPr lang="en-US" altLang="en-US" sz="1600" dirty="0">
              <a:solidFill>
                <a:srgbClr val="7F7F7F"/>
              </a:solidFill>
            </a:endParaRPr>
          </a:p>
        </p:txBody>
      </p:sp>
      <p:grpSp>
        <p:nvGrpSpPr>
          <p:cNvPr id="5" name="组合 4"/>
          <p:cNvGrpSpPr/>
          <p:nvPr/>
        </p:nvGrpSpPr>
        <p:grpSpPr>
          <a:xfrm>
            <a:off x="7440508" y="1766341"/>
            <a:ext cx="4104416" cy="3870614"/>
            <a:chOff x="5334000" y="3048000"/>
            <a:chExt cx="3048000" cy="3276600"/>
          </a:xfrm>
        </p:grpSpPr>
        <p:sp>
          <p:nvSpPr>
            <p:cNvPr id="6" name="Rectangle 174"/>
            <p:cNvSpPr/>
            <p:nvPr/>
          </p:nvSpPr>
          <p:spPr bwMode="auto">
            <a:xfrm>
              <a:off x="5334000" y="3048000"/>
              <a:ext cx="3048000" cy="3276600"/>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ctr">
                <a:defRPr/>
              </a:pPr>
              <a:r>
                <a:rPr lang="en-US" sz="2800" dirty="0">
                  <a:latin typeface="Gill Sans Light"/>
                  <a:cs typeface="Gill Sans Light"/>
                </a:rPr>
                <a:t>Graph</a:t>
              </a:r>
            </a:p>
          </p:txBody>
        </p:sp>
        <p:grpSp>
          <p:nvGrpSpPr>
            <p:cNvPr id="7" name="Group 180"/>
            <p:cNvGrpSpPr>
              <a:grpSpLocks/>
            </p:cNvGrpSpPr>
            <p:nvPr/>
          </p:nvGrpSpPr>
          <p:grpSpPr bwMode="auto">
            <a:xfrm>
              <a:off x="5412217" y="3649603"/>
              <a:ext cx="1752401" cy="2522594"/>
              <a:chOff x="5640617" y="3597015"/>
              <a:chExt cx="1752501" cy="2522553"/>
            </a:xfrm>
          </p:grpSpPr>
          <p:sp>
            <p:nvSpPr>
              <p:cNvPr id="31" name="Freeform 176"/>
              <p:cNvSpPr/>
              <p:nvPr/>
            </p:nvSpPr>
            <p:spPr>
              <a:xfrm>
                <a:off x="5640188" y="3597075"/>
                <a:ext cx="1752700" cy="2522496"/>
              </a:xfrm>
              <a:custGeom>
                <a:avLst/>
                <a:gdLst>
                  <a:gd name="connsiteX0" fmla="*/ 31632 w 1797847"/>
                  <a:gd name="connsiteY0" fmla="*/ 812586 h 2552203"/>
                  <a:gd name="connsiteX1" fmla="*/ 650368 w 1797847"/>
                  <a:gd name="connsiteY1" fmla="*/ 96119 h 2552203"/>
                  <a:gd name="connsiteX2" fmla="*/ 1073714 w 1797847"/>
                  <a:gd name="connsiteY2" fmla="*/ 52697 h 2552203"/>
                  <a:gd name="connsiteX3" fmla="*/ 1106279 w 1797847"/>
                  <a:gd name="connsiteY3" fmla="*/ 519486 h 2552203"/>
                  <a:gd name="connsiteX4" fmla="*/ 834904 w 1797847"/>
                  <a:gd name="connsiteY4" fmla="*/ 682320 h 2552203"/>
                  <a:gd name="connsiteX5" fmla="*/ 1214829 w 1797847"/>
                  <a:gd name="connsiteY5" fmla="*/ 671464 h 2552203"/>
                  <a:gd name="connsiteX6" fmla="*/ 1464495 w 1797847"/>
                  <a:gd name="connsiteY6" fmla="*/ 552053 h 2552203"/>
                  <a:gd name="connsiteX7" fmla="*/ 1735871 w 1797847"/>
                  <a:gd name="connsiteY7" fmla="*/ 725742 h 2552203"/>
                  <a:gd name="connsiteX8" fmla="*/ 1768436 w 1797847"/>
                  <a:gd name="connsiteY8" fmla="*/ 1094831 h 2552203"/>
                  <a:gd name="connsiteX9" fmla="*/ 1377655 w 1797847"/>
                  <a:gd name="connsiteY9" fmla="*/ 1235953 h 2552203"/>
                  <a:gd name="connsiteX10" fmla="*/ 1095424 w 1797847"/>
                  <a:gd name="connsiteY10" fmla="*/ 1116542 h 2552203"/>
                  <a:gd name="connsiteX11" fmla="*/ 552673 w 1797847"/>
                  <a:gd name="connsiteY11" fmla="*/ 1170820 h 2552203"/>
                  <a:gd name="connsiteX12" fmla="*/ 726353 w 1797847"/>
                  <a:gd name="connsiteY12" fmla="*/ 2093542 h 2552203"/>
                  <a:gd name="connsiteX13" fmla="*/ 672078 w 1797847"/>
                  <a:gd name="connsiteY13" fmla="*/ 2527765 h 2552203"/>
                  <a:gd name="connsiteX14" fmla="*/ 237877 w 1797847"/>
                  <a:gd name="connsiteY14" fmla="*/ 2462631 h 2552203"/>
                  <a:gd name="connsiteX15" fmla="*/ 107617 w 1797847"/>
                  <a:gd name="connsiteY15" fmla="*/ 2169531 h 2552203"/>
                  <a:gd name="connsiteX16" fmla="*/ 31632 w 1797847"/>
                  <a:gd name="connsiteY16" fmla="*/ 812586 h 2552203"/>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834904 w 1797847"/>
                  <a:gd name="connsiteY4" fmla="*/ 675869 h 2545752"/>
                  <a:gd name="connsiteX5" fmla="*/ 1214829 w 1797847"/>
                  <a:gd name="connsiteY5" fmla="*/ 665013 h 2545752"/>
                  <a:gd name="connsiteX6" fmla="*/ 1464495 w 1797847"/>
                  <a:gd name="connsiteY6" fmla="*/ 545602 h 2545752"/>
                  <a:gd name="connsiteX7" fmla="*/ 1735871 w 1797847"/>
                  <a:gd name="connsiteY7" fmla="*/ 719291 h 2545752"/>
                  <a:gd name="connsiteX8" fmla="*/ 1768436 w 1797847"/>
                  <a:gd name="connsiteY8" fmla="*/ 1088380 h 2545752"/>
                  <a:gd name="connsiteX9" fmla="*/ 1377655 w 1797847"/>
                  <a:gd name="connsiteY9" fmla="*/ 1229502 h 2545752"/>
                  <a:gd name="connsiteX10" fmla="*/ 1095424 w 1797847"/>
                  <a:gd name="connsiteY10" fmla="*/ 1110091 h 2545752"/>
                  <a:gd name="connsiteX11" fmla="*/ 552673 w 1797847"/>
                  <a:gd name="connsiteY11" fmla="*/ 1164369 h 2545752"/>
                  <a:gd name="connsiteX12" fmla="*/ 726353 w 1797847"/>
                  <a:gd name="connsiteY12" fmla="*/ 2087091 h 2545752"/>
                  <a:gd name="connsiteX13" fmla="*/ 672078 w 1797847"/>
                  <a:gd name="connsiteY13" fmla="*/ 2521314 h 2545752"/>
                  <a:gd name="connsiteX14" fmla="*/ 237877 w 1797847"/>
                  <a:gd name="connsiteY14" fmla="*/ 2456180 h 2545752"/>
                  <a:gd name="connsiteX15" fmla="*/ 107617 w 1797847"/>
                  <a:gd name="connsiteY15" fmla="*/ 2163080 h 2545752"/>
                  <a:gd name="connsiteX16" fmla="*/ 31632 w 1797847"/>
                  <a:gd name="connsiteY16" fmla="*/ 806135 h 2545752"/>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834904 w 1797847"/>
                  <a:gd name="connsiteY4" fmla="*/ 675869 h 2545752"/>
                  <a:gd name="connsiteX5" fmla="*/ 1464495 w 1797847"/>
                  <a:gd name="connsiteY5" fmla="*/ 545602 h 2545752"/>
                  <a:gd name="connsiteX6" fmla="*/ 1735871 w 1797847"/>
                  <a:gd name="connsiteY6" fmla="*/ 719291 h 2545752"/>
                  <a:gd name="connsiteX7" fmla="*/ 1768436 w 1797847"/>
                  <a:gd name="connsiteY7" fmla="*/ 1088380 h 2545752"/>
                  <a:gd name="connsiteX8" fmla="*/ 1377655 w 1797847"/>
                  <a:gd name="connsiteY8" fmla="*/ 1229502 h 2545752"/>
                  <a:gd name="connsiteX9" fmla="*/ 1095424 w 1797847"/>
                  <a:gd name="connsiteY9" fmla="*/ 1110091 h 2545752"/>
                  <a:gd name="connsiteX10" fmla="*/ 552673 w 1797847"/>
                  <a:gd name="connsiteY10" fmla="*/ 1164369 h 2545752"/>
                  <a:gd name="connsiteX11" fmla="*/ 726353 w 1797847"/>
                  <a:gd name="connsiteY11" fmla="*/ 2087091 h 2545752"/>
                  <a:gd name="connsiteX12" fmla="*/ 672078 w 1797847"/>
                  <a:gd name="connsiteY12" fmla="*/ 2521314 h 2545752"/>
                  <a:gd name="connsiteX13" fmla="*/ 237877 w 1797847"/>
                  <a:gd name="connsiteY13" fmla="*/ 2456180 h 2545752"/>
                  <a:gd name="connsiteX14" fmla="*/ 107617 w 1797847"/>
                  <a:gd name="connsiteY14" fmla="*/ 2163080 h 2545752"/>
                  <a:gd name="connsiteX15" fmla="*/ 31632 w 1797847"/>
                  <a:gd name="connsiteY15" fmla="*/ 806135 h 2545752"/>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900034 w 1797847"/>
                  <a:gd name="connsiteY4" fmla="*/ 697580 h 2545752"/>
                  <a:gd name="connsiteX5" fmla="*/ 1464495 w 1797847"/>
                  <a:gd name="connsiteY5" fmla="*/ 545602 h 2545752"/>
                  <a:gd name="connsiteX6" fmla="*/ 1735871 w 1797847"/>
                  <a:gd name="connsiteY6" fmla="*/ 719291 h 2545752"/>
                  <a:gd name="connsiteX7" fmla="*/ 1768436 w 1797847"/>
                  <a:gd name="connsiteY7" fmla="*/ 1088380 h 2545752"/>
                  <a:gd name="connsiteX8" fmla="*/ 1377655 w 1797847"/>
                  <a:gd name="connsiteY8" fmla="*/ 1229502 h 2545752"/>
                  <a:gd name="connsiteX9" fmla="*/ 1095424 w 1797847"/>
                  <a:gd name="connsiteY9" fmla="*/ 1110091 h 2545752"/>
                  <a:gd name="connsiteX10" fmla="*/ 552673 w 1797847"/>
                  <a:gd name="connsiteY10" fmla="*/ 1164369 h 2545752"/>
                  <a:gd name="connsiteX11" fmla="*/ 726353 w 1797847"/>
                  <a:gd name="connsiteY11" fmla="*/ 2087091 h 2545752"/>
                  <a:gd name="connsiteX12" fmla="*/ 672078 w 1797847"/>
                  <a:gd name="connsiteY12" fmla="*/ 2521314 h 2545752"/>
                  <a:gd name="connsiteX13" fmla="*/ 237877 w 1797847"/>
                  <a:gd name="connsiteY13" fmla="*/ 2456180 h 2545752"/>
                  <a:gd name="connsiteX14" fmla="*/ 107617 w 1797847"/>
                  <a:gd name="connsiteY14" fmla="*/ 2163080 h 2545752"/>
                  <a:gd name="connsiteX15" fmla="*/ 31632 w 1797847"/>
                  <a:gd name="connsiteY15" fmla="*/ 806135 h 2545752"/>
                  <a:gd name="connsiteX0" fmla="*/ 31632 w 1736862"/>
                  <a:gd name="connsiteY0" fmla="*/ 806135 h 2545752"/>
                  <a:gd name="connsiteX1" fmla="*/ 650368 w 1736862"/>
                  <a:gd name="connsiteY1" fmla="*/ 89668 h 2545752"/>
                  <a:gd name="connsiteX2" fmla="*/ 1073714 w 1736862"/>
                  <a:gd name="connsiteY2" fmla="*/ 46246 h 2545752"/>
                  <a:gd name="connsiteX3" fmla="*/ 1106279 w 1736862"/>
                  <a:gd name="connsiteY3" fmla="*/ 415335 h 2545752"/>
                  <a:gd name="connsiteX4" fmla="*/ 900034 w 1736862"/>
                  <a:gd name="connsiteY4" fmla="*/ 697580 h 2545752"/>
                  <a:gd name="connsiteX5" fmla="*/ 1464495 w 1736862"/>
                  <a:gd name="connsiteY5" fmla="*/ 545602 h 2545752"/>
                  <a:gd name="connsiteX6" fmla="*/ 1735871 w 1736862"/>
                  <a:gd name="connsiteY6" fmla="*/ 719291 h 2545752"/>
                  <a:gd name="connsiteX7" fmla="*/ 1377655 w 1736862"/>
                  <a:gd name="connsiteY7" fmla="*/ 1229502 h 2545752"/>
                  <a:gd name="connsiteX8" fmla="*/ 1095424 w 1736862"/>
                  <a:gd name="connsiteY8" fmla="*/ 1110091 h 2545752"/>
                  <a:gd name="connsiteX9" fmla="*/ 552673 w 1736862"/>
                  <a:gd name="connsiteY9" fmla="*/ 1164369 h 2545752"/>
                  <a:gd name="connsiteX10" fmla="*/ 726353 w 1736862"/>
                  <a:gd name="connsiteY10" fmla="*/ 2087091 h 2545752"/>
                  <a:gd name="connsiteX11" fmla="*/ 672078 w 1736862"/>
                  <a:gd name="connsiteY11" fmla="*/ 2521314 h 2545752"/>
                  <a:gd name="connsiteX12" fmla="*/ 237877 w 1736862"/>
                  <a:gd name="connsiteY12" fmla="*/ 2456180 h 2545752"/>
                  <a:gd name="connsiteX13" fmla="*/ 107617 w 1736862"/>
                  <a:gd name="connsiteY13" fmla="*/ 2163080 h 2545752"/>
                  <a:gd name="connsiteX14" fmla="*/ 31632 w 1736862"/>
                  <a:gd name="connsiteY14" fmla="*/ 806135 h 2545752"/>
                  <a:gd name="connsiteX0" fmla="*/ 31632 w 1769283"/>
                  <a:gd name="connsiteY0" fmla="*/ 806135 h 2545752"/>
                  <a:gd name="connsiteX1" fmla="*/ 650368 w 1769283"/>
                  <a:gd name="connsiteY1" fmla="*/ 89668 h 2545752"/>
                  <a:gd name="connsiteX2" fmla="*/ 1073714 w 1769283"/>
                  <a:gd name="connsiteY2" fmla="*/ 46246 h 2545752"/>
                  <a:gd name="connsiteX3" fmla="*/ 1106279 w 1769283"/>
                  <a:gd name="connsiteY3" fmla="*/ 415335 h 2545752"/>
                  <a:gd name="connsiteX4" fmla="*/ 900034 w 1769283"/>
                  <a:gd name="connsiteY4" fmla="*/ 697580 h 2545752"/>
                  <a:gd name="connsiteX5" fmla="*/ 1464495 w 1769283"/>
                  <a:gd name="connsiteY5" fmla="*/ 545602 h 2545752"/>
                  <a:gd name="connsiteX6" fmla="*/ 1768436 w 1769283"/>
                  <a:gd name="connsiteY6" fmla="*/ 903836 h 2545752"/>
                  <a:gd name="connsiteX7" fmla="*/ 1377655 w 1769283"/>
                  <a:gd name="connsiteY7" fmla="*/ 1229502 h 2545752"/>
                  <a:gd name="connsiteX8" fmla="*/ 1095424 w 1769283"/>
                  <a:gd name="connsiteY8" fmla="*/ 1110091 h 2545752"/>
                  <a:gd name="connsiteX9" fmla="*/ 552673 w 1769283"/>
                  <a:gd name="connsiteY9" fmla="*/ 1164369 h 2545752"/>
                  <a:gd name="connsiteX10" fmla="*/ 726353 w 1769283"/>
                  <a:gd name="connsiteY10" fmla="*/ 2087091 h 2545752"/>
                  <a:gd name="connsiteX11" fmla="*/ 672078 w 1769283"/>
                  <a:gd name="connsiteY11" fmla="*/ 2521314 h 2545752"/>
                  <a:gd name="connsiteX12" fmla="*/ 237877 w 1769283"/>
                  <a:gd name="connsiteY12" fmla="*/ 2456180 h 2545752"/>
                  <a:gd name="connsiteX13" fmla="*/ 107617 w 1769283"/>
                  <a:gd name="connsiteY13" fmla="*/ 2163080 h 2545752"/>
                  <a:gd name="connsiteX14" fmla="*/ 31632 w 1769283"/>
                  <a:gd name="connsiteY14" fmla="*/ 806135 h 2545752"/>
                  <a:gd name="connsiteX0" fmla="*/ 31632 w 1769283"/>
                  <a:gd name="connsiteY0" fmla="*/ 806135 h 2545752"/>
                  <a:gd name="connsiteX1" fmla="*/ 650368 w 1769283"/>
                  <a:gd name="connsiteY1" fmla="*/ 89668 h 2545752"/>
                  <a:gd name="connsiteX2" fmla="*/ 1073714 w 1769283"/>
                  <a:gd name="connsiteY2" fmla="*/ 46246 h 2545752"/>
                  <a:gd name="connsiteX3" fmla="*/ 1106279 w 1769283"/>
                  <a:gd name="connsiteY3" fmla="*/ 415335 h 2545752"/>
                  <a:gd name="connsiteX4" fmla="*/ 900034 w 1769283"/>
                  <a:gd name="connsiteY4" fmla="*/ 697580 h 2545752"/>
                  <a:gd name="connsiteX5" fmla="*/ 1464495 w 1769283"/>
                  <a:gd name="connsiteY5" fmla="*/ 545602 h 2545752"/>
                  <a:gd name="connsiteX6" fmla="*/ 1768436 w 1769283"/>
                  <a:gd name="connsiteY6" fmla="*/ 903836 h 2545752"/>
                  <a:gd name="connsiteX7" fmla="*/ 1377655 w 1769283"/>
                  <a:gd name="connsiteY7" fmla="*/ 1229502 h 2545752"/>
                  <a:gd name="connsiteX8" fmla="*/ 552673 w 1769283"/>
                  <a:gd name="connsiteY8" fmla="*/ 1164369 h 2545752"/>
                  <a:gd name="connsiteX9" fmla="*/ 726353 w 1769283"/>
                  <a:gd name="connsiteY9" fmla="*/ 2087091 h 2545752"/>
                  <a:gd name="connsiteX10" fmla="*/ 672078 w 1769283"/>
                  <a:gd name="connsiteY10" fmla="*/ 2521314 h 2545752"/>
                  <a:gd name="connsiteX11" fmla="*/ 237877 w 1769283"/>
                  <a:gd name="connsiteY11" fmla="*/ 2456180 h 2545752"/>
                  <a:gd name="connsiteX12" fmla="*/ 107617 w 1769283"/>
                  <a:gd name="connsiteY12" fmla="*/ 2163080 h 2545752"/>
                  <a:gd name="connsiteX13" fmla="*/ 31632 w 1769283"/>
                  <a:gd name="connsiteY13" fmla="*/ 806135 h 2545752"/>
                  <a:gd name="connsiteX0" fmla="*/ 16022 w 1753673"/>
                  <a:gd name="connsiteY0" fmla="*/ 806135 h 2545752"/>
                  <a:gd name="connsiteX1" fmla="*/ 634758 w 1753673"/>
                  <a:gd name="connsiteY1" fmla="*/ 89668 h 2545752"/>
                  <a:gd name="connsiteX2" fmla="*/ 1058104 w 1753673"/>
                  <a:gd name="connsiteY2" fmla="*/ 46246 h 2545752"/>
                  <a:gd name="connsiteX3" fmla="*/ 1090669 w 1753673"/>
                  <a:gd name="connsiteY3" fmla="*/ 415335 h 2545752"/>
                  <a:gd name="connsiteX4" fmla="*/ 884424 w 1753673"/>
                  <a:gd name="connsiteY4" fmla="*/ 697580 h 2545752"/>
                  <a:gd name="connsiteX5" fmla="*/ 1448885 w 1753673"/>
                  <a:gd name="connsiteY5" fmla="*/ 545602 h 2545752"/>
                  <a:gd name="connsiteX6" fmla="*/ 1752826 w 1753673"/>
                  <a:gd name="connsiteY6" fmla="*/ 903836 h 2545752"/>
                  <a:gd name="connsiteX7" fmla="*/ 1362045 w 1753673"/>
                  <a:gd name="connsiteY7" fmla="*/ 1229502 h 2545752"/>
                  <a:gd name="connsiteX8" fmla="*/ 537063 w 1753673"/>
                  <a:gd name="connsiteY8" fmla="*/ 1164369 h 2545752"/>
                  <a:gd name="connsiteX9" fmla="*/ 710743 w 1753673"/>
                  <a:gd name="connsiteY9" fmla="*/ 2087091 h 2545752"/>
                  <a:gd name="connsiteX10" fmla="*/ 656468 w 1753673"/>
                  <a:gd name="connsiteY10" fmla="*/ 2521314 h 2545752"/>
                  <a:gd name="connsiteX11" fmla="*/ 222267 w 1753673"/>
                  <a:gd name="connsiteY11" fmla="*/ 2456180 h 2545752"/>
                  <a:gd name="connsiteX12" fmla="*/ 16022 w 1753673"/>
                  <a:gd name="connsiteY12" fmla="*/ 806135 h 2545752"/>
                  <a:gd name="connsiteX0" fmla="*/ 22512 w 1760163"/>
                  <a:gd name="connsiteY0" fmla="*/ 806135 h 2536601"/>
                  <a:gd name="connsiteX1" fmla="*/ 641248 w 1760163"/>
                  <a:gd name="connsiteY1" fmla="*/ 89668 h 2536601"/>
                  <a:gd name="connsiteX2" fmla="*/ 1064594 w 1760163"/>
                  <a:gd name="connsiteY2" fmla="*/ 46246 h 2536601"/>
                  <a:gd name="connsiteX3" fmla="*/ 1097159 w 1760163"/>
                  <a:gd name="connsiteY3" fmla="*/ 415335 h 2536601"/>
                  <a:gd name="connsiteX4" fmla="*/ 890914 w 1760163"/>
                  <a:gd name="connsiteY4" fmla="*/ 697580 h 2536601"/>
                  <a:gd name="connsiteX5" fmla="*/ 1455375 w 1760163"/>
                  <a:gd name="connsiteY5" fmla="*/ 545602 h 2536601"/>
                  <a:gd name="connsiteX6" fmla="*/ 1759316 w 1760163"/>
                  <a:gd name="connsiteY6" fmla="*/ 903836 h 2536601"/>
                  <a:gd name="connsiteX7" fmla="*/ 1368535 w 1760163"/>
                  <a:gd name="connsiteY7" fmla="*/ 1229502 h 2536601"/>
                  <a:gd name="connsiteX8" fmla="*/ 543553 w 1760163"/>
                  <a:gd name="connsiteY8" fmla="*/ 1164369 h 2536601"/>
                  <a:gd name="connsiteX9" fmla="*/ 717233 w 1760163"/>
                  <a:gd name="connsiteY9" fmla="*/ 2087091 h 2536601"/>
                  <a:gd name="connsiteX10" fmla="*/ 662958 w 1760163"/>
                  <a:gd name="connsiteY10" fmla="*/ 2521314 h 2536601"/>
                  <a:gd name="connsiteX11" fmla="*/ 185337 w 1760163"/>
                  <a:gd name="connsiteY11" fmla="*/ 2412758 h 2536601"/>
                  <a:gd name="connsiteX12" fmla="*/ 22512 w 1760163"/>
                  <a:gd name="connsiteY12" fmla="*/ 806135 h 2536601"/>
                  <a:gd name="connsiteX0" fmla="*/ 22512 w 1760163"/>
                  <a:gd name="connsiteY0" fmla="*/ 806135 h 2517435"/>
                  <a:gd name="connsiteX1" fmla="*/ 641248 w 1760163"/>
                  <a:gd name="connsiteY1" fmla="*/ 89668 h 2517435"/>
                  <a:gd name="connsiteX2" fmla="*/ 1064594 w 1760163"/>
                  <a:gd name="connsiteY2" fmla="*/ 46246 h 2517435"/>
                  <a:gd name="connsiteX3" fmla="*/ 1097159 w 1760163"/>
                  <a:gd name="connsiteY3" fmla="*/ 415335 h 2517435"/>
                  <a:gd name="connsiteX4" fmla="*/ 890914 w 1760163"/>
                  <a:gd name="connsiteY4" fmla="*/ 697580 h 2517435"/>
                  <a:gd name="connsiteX5" fmla="*/ 1455375 w 1760163"/>
                  <a:gd name="connsiteY5" fmla="*/ 545602 h 2517435"/>
                  <a:gd name="connsiteX6" fmla="*/ 1759316 w 1760163"/>
                  <a:gd name="connsiteY6" fmla="*/ 903836 h 2517435"/>
                  <a:gd name="connsiteX7" fmla="*/ 1368535 w 1760163"/>
                  <a:gd name="connsiteY7" fmla="*/ 1229502 h 2517435"/>
                  <a:gd name="connsiteX8" fmla="*/ 543553 w 1760163"/>
                  <a:gd name="connsiteY8" fmla="*/ 1164369 h 2517435"/>
                  <a:gd name="connsiteX9" fmla="*/ 717233 w 1760163"/>
                  <a:gd name="connsiteY9" fmla="*/ 2087091 h 2517435"/>
                  <a:gd name="connsiteX10" fmla="*/ 619538 w 1760163"/>
                  <a:gd name="connsiteY10" fmla="*/ 2499603 h 2517435"/>
                  <a:gd name="connsiteX11" fmla="*/ 185337 w 1760163"/>
                  <a:gd name="connsiteY11" fmla="*/ 2412758 h 2517435"/>
                  <a:gd name="connsiteX12" fmla="*/ 22512 w 1760163"/>
                  <a:gd name="connsiteY12" fmla="*/ 806135 h 2517435"/>
                  <a:gd name="connsiteX0" fmla="*/ 30153 w 1767804"/>
                  <a:gd name="connsiteY0" fmla="*/ 806135 h 2540057"/>
                  <a:gd name="connsiteX1" fmla="*/ 648889 w 1767804"/>
                  <a:gd name="connsiteY1" fmla="*/ 89668 h 2540057"/>
                  <a:gd name="connsiteX2" fmla="*/ 1072235 w 1767804"/>
                  <a:gd name="connsiteY2" fmla="*/ 46246 h 2540057"/>
                  <a:gd name="connsiteX3" fmla="*/ 1104800 w 1767804"/>
                  <a:gd name="connsiteY3" fmla="*/ 415335 h 2540057"/>
                  <a:gd name="connsiteX4" fmla="*/ 898555 w 1767804"/>
                  <a:gd name="connsiteY4" fmla="*/ 697580 h 2540057"/>
                  <a:gd name="connsiteX5" fmla="*/ 1463016 w 1767804"/>
                  <a:gd name="connsiteY5" fmla="*/ 545602 h 2540057"/>
                  <a:gd name="connsiteX6" fmla="*/ 1766957 w 1767804"/>
                  <a:gd name="connsiteY6" fmla="*/ 903836 h 2540057"/>
                  <a:gd name="connsiteX7" fmla="*/ 1376176 w 1767804"/>
                  <a:gd name="connsiteY7" fmla="*/ 1229502 h 2540057"/>
                  <a:gd name="connsiteX8" fmla="*/ 551194 w 1767804"/>
                  <a:gd name="connsiteY8" fmla="*/ 1164369 h 2540057"/>
                  <a:gd name="connsiteX9" fmla="*/ 724874 w 1767804"/>
                  <a:gd name="connsiteY9" fmla="*/ 2087091 h 2540057"/>
                  <a:gd name="connsiteX10" fmla="*/ 627179 w 1767804"/>
                  <a:gd name="connsiteY10" fmla="*/ 2499603 h 2540057"/>
                  <a:gd name="connsiteX11" fmla="*/ 192978 w 1767804"/>
                  <a:gd name="connsiteY11" fmla="*/ 2412758 h 2540057"/>
                  <a:gd name="connsiteX12" fmla="*/ 106138 w 1767804"/>
                  <a:gd name="connsiteY12" fmla="*/ 1511747 h 2540057"/>
                  <a:gd name="connsiteX13" fmla="*/ 30153 w 1767804"/>
                  <a:gd name="connsiteY13" fmla="*/ 806135 h 2540057"/>
                  <a:gd name="connsiteX0" fmla="*/ 14850 w 1752501"/>
                  <a:gd name="connsiteY0" fmla="*/ 788631 h 2522553"/>
                  <a:gd name="connsiteX1" fmla="*/ 405631 w 1752501"/>
                  <a:gd name="connsiteY1" fmla="*/ 452109 h 2522553"/>
                  <a:gd name="connsiteX2" fmla="*/ 633586 w 1752501"/>
                  <a:gd name="connsiteY2" fmla="*/ 72164 h 2522553"/>
                  <a:gd name="connsiteX3" fmla="*/ 1056932 w 1752501"/>
                  <a:gd name="connsiteY3" fmla="*/ 28742 h 2522553"/>
                  <a:gd name="connsiteX4" fmla="*/ 1089497 w 1752501"/>
                  <a:gd name="connsiteY4" fmla="*/ 397831 h 2522553"/>
                  <a:gd name="connsiteX5" fmla="*/ 883252 w 1752501"/>
                  <a:gd name="connsiteY5" fmla="*/ 680076 h 2522553"/>
                  <a:gd name="connsiteX6" fmla="*/ 1447713 w 1752501"/>
                  <a:gd name="connsiteY6" fmla="*/ 528098 h 2522553"/>
                  <a:gd name="connsiteX7" fmla="*/ 1751654 w 1752501"/>
                  <a:gd name="connsiteY7" fmla="*/ 886332 h 2522553"/>
                  <a:gd name="connsiteX8" fmla="*/ 1360873 w 1752501"/>
                  <a:gd name="connsiteY8" fmla="*/ 1211998 h 2522553"/>
                  <a:gd name="connsiteX9" fmla="*/ 535891 w 1752501"/>
                  <a:gd name="connsiteY9" fmla="*/ 1146865 h 2522553"/>
                  <a:gd name="connsiteX10" fmla="*/ 709571 w 1752501"/>
                  <a:gd name="connsiteY10" fmla="*/ 2069587 h 2522553"/>
                  <a:gd name="connsiteX11" fmla="*/ 611876 w 1752501"/>
                  <a:gd name="connsiteY11" fmla="*/ 2482099 h 2522553"/>
                  <a:gd name="connsiteX12" fmla="*/ 177675 w 1752501"/>
                  <a:gd name="connsiteY12" fmla="*/ 2395254 h 2522553"/>
                  <a:gd name="connsiteX13" fmla="*/ 90835 w 1752501"/>
                  <a:gd name="connsiteY13" fmla="*/ 1494243 h 2522553"/>
                  <a:gd name="connsiteX14" fmla="*/ 14850 w 1752501"/>
                  <a:gd name="connsiteY14" fmla="*/ 788631 h 252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2501" h="2522553">
                    <a:moveTo>
                      <a:pt x="14850" y="788631"/>
                    </a:moveTo>
                    <a:cubicBezTo>
                      <a:pt x="67316" y="614942"/>
                      <a:pt x="302508" y="571520"/>
                      <a:pt x="405631" y="452109"/>
                    </a:cubicBezTo>
                    <a:cubicBezTo>
                      <a:pt x="508754" y="332698"/>
                      <a:pt x="525036" y="142725"/>
                      <a:pt x="633586" y="72164"/>
                    </a:cubicBezTo>
                    <a:cubicBezTo>
                      <a:pt x="742136" y="1603"/>
                      <a:pt x="980947" y="-25536"/>
                      <a:pt x="1056932" y="28742"/>
                    </a:cubicBezTo>
                    <a:cubicBezTo>
                      <a:pt x="1132917" y="83020"/>
                      <a:pt x="1118444" y="289275"/>
                      <a:pt x="1089497" y="397831"/>
                    </a:cubicBezTo>
                    <a:cubicBezTo>
                      <a:pt x="1060550" y="506387"/>
                      <a:pt x="823549" y="658365"/>
                      <a:pt x="883252" y="680076"/>
                    </a:cubicBezTo>
                    <a:cubicBezTo>
                      <a:pt x="942955" y="701787"/>
                      <a:pt x="1302979" y="493722"/>
                      <a:pt x="1447713" y="528098"/>
                    </a:cubicBezTo>
                    <a:cubicBezTo>
                      <a:pt x="1592447" y="562474"/>
                      <a:pt x="1766127" y="772349"/>
                      <a:pt x="1751654" y="886332"/>
                    </a:cubicBezTo>
                    <a:cubicBezTo>
                      <a:pt x="1737181" y="1000315"/>
                      <a:pt x="1563500" y="1168576"/>
                      <a:pt x="1360873" y="1211998"/>
                    </a:cubicBezTo>
                    <a:cubicBezTo>
                      <a:pt x="1158246" y="1255420"/>
                      <a:pt x="644441" y="1003934"/>
                      <a:pt x="535891" y="1146865"/>
                    </a:cubicBezTo>
                    <a:cubicBezTo>
                      <a:pt x="427341" y="1289797"/>
                      <a:pt x="696907" y="1847048"/>
                      <a:pt x="709571" y="2069587"/>
                    </a:cubicBezTo>
                    <a:cubicBezTo>
                      <a:pt x="722235" y="2292126"/>
                      <a:pt x="700525" y="2427821"/>
                      <a:pt x="611876" y="2482099"/>
                    </a:cubicBezTo>
                    <a:cubicBezTo>
                      <a:pt x="523227" y="2536377"/>
                      <a:pt x="280798" y="2559897"/>
                      <a:pt x="177675" y="2395254"/>
                    </a:cubicBezTo>
                    <a:cubicBezTo>
                      <a:pt x="74552" y="2230611"/>
                      <a:pt x="117972" y="1762013"/>
                      <a:pt x="90835" y="1494243"/>
                    </a:cubicBezTo>
                    <a:cubicBezTo>
                      <a:pt x="63698" y="1226473"/>
                      <a:pt x="-37616" y="962320"/>
                      <a:pt x="14850" y="788631"/>
                    </a:cubicBezTo>
                    <a:close/>
                  </a:path>
                </a:pathLst>
              </a:cu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latin typeface="Gill Sans Light"/>
                  <a:cs typeface="Gill Sans Light"/>
                </a:endParaRPr>
              </a:p>
            </p:txBody>
          </p:sp>
          <p:sp>
            <p:nvSpPr>
              <p:cNvPr id="32" name="Oval 179"/>
              <p:cNvSpPr/>
              <p:nvPr/>
            </p:nvSpPr>
            <p:spPr>
              <a:xfrm>
                <a:off x="5671940" y="4213015"/>
                <a:ext cx="533430" cy="533391"/>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grpSp>
        <p:grpSp>
          <p:nvGrpSpPr>
            <p:cNvPr id="8" name="Group 186"/>
            <p:cNvGrpSpPr>
              <a:grpSpLocks/>
            </p:cNvGrpSpPr>
            <p:nvPr/>
          </p:nvGrpSpPr>
          <p:grpSpPr bwMode="auto">
            <a:xfrm>
              <a:off x="5502958" y="4166797"/>
              <a:ext cx="2778142" cy="1997579"/>
              <a:chOff x="5731363" y="4114200"/>
              <a:chExt cx="2778301" cy="1997546"/>
            </a:xfrm>
          </p:grpSpPr>
          <p:sp>
            <p:nvSpPr>
              <p:cNvPr id="29" name="Freeform 184"/>
              <p:cNvSpPr/>
              <p:nvPr/>
            </p:nvSpPr>
            <p:spPr>
              <a:xfrm>
                <a:off x="5730680" y="4114591"/>
                <a:ext cx="2778284" cy="1997042"/>
              </a:xfrm>
              <a:custGeom>
                <a:avLst/>
                <a:gdLst>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471571 w 2902853"/>
                  <a:gd name="connsiteY25" fmla="*/ 2051860 h 2051860"/>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471571 w 2902853"/>
                  <a:gd name="connsiteY25" fmla="*/ 2051860 h 2051860"/>
                  <a:gd name="connsiteX26" fmla="*/ 1395586 w 2902853"/>
                  <a:gd name="connsiteY26" fmla="*/ 2051860 h 2051860"/>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677817 w 2902853"/>
                  <a:gd name="connsiteY25" fmla="*/ 2041004 h 2051860"/>
                  <a:gd name="connsiteX26" fmla="*/ 1395586 w 2902853"/>
                  <a:gd name="connsiteY26" fmla="*/ 2051860 h 2051860"/>
                  <a:gd name="connsiteX0" fmla="*/ 1395586 w 2902853"/>
                  <a:gd name="connsiteY0" fmla="*/ 2051860 h 2051949"/>
                  <a:gd name="connsiteX1" fmla="*/ 1156775 w 2902853"/>
                  <a:gd name="connsiteY1" fmla="*/ 1921593 h 2051949"/>
                  <a:gd name="connsiteX2" fmla="*/ 559749 w 2902853"/>
                  <a:gd name="connsiteY2" fmla="*/ 1986727 h 2051949"/>
                  <a:gd name="connsiteX3" fmla="*/ 168968 w 2902853"/>
                  <a:gd name="connsiteY3" fmla="*/ 2019293 h 2051949"/>
                  <a:gd name="connsiteX4" fmla="*/ 6143 w 2902853"/>
                  <a:gd name="connsiteY4" fmla="*/ 1693627 h 2051949"/>
                  <a:gd name="connsiteX5" fmla="*/ 364359 w 2902853"/>
                  <a:gd name="connsiteY5" fmla="*/ 1411382 h 2051949"/>
                  <a:gd name="connsiteX6" fmla="*/ 809415 w 2902853"/>
                  <a:gd name="connsiteY6" fmla="*/ 1509082 h 2051949"/>
                  <a:gd name="connsiteX7" fmla="*/ 1211051 w 2902853"/>
                  <a:gd name="connsiteY7" fmla="*/ 1454804 h 2051949"/>
                  <a:gd name="connsiteX8" fmla="*/ 1297891 w 2902853"/>
                  <a:gd name="connsiteY8" fmla="*/ 1053149 h 2051949"/>
                  <a:gd name="connsiteX9" fmla="*/ 1145920 w 2902853"/>
                  <a:gd name="connsiteY9" fmla="*/ 618926 h 2051949"/>
                  <a:gd name="connsiteX10" fmla="*/ 1069935 w 2902853"/>
                  <a:gd name="connsiteY10" fmla="*/ 336682 h 2051949"/>
                  <a:gd name="connsiteX11" fmla="*/ 1439006 w 2902853"/>
                  <a:gd name="connsiteY11" fmla="*/ 159 h 2051949"/>
                  <a:gd name="connsiteX12" fmla="*/ 1742947 w 2902853"/>
                  <a:gd name="connsiteY12" fmla="*/ 380104 h 2051949"/>
                  <a:gd name="connsiteX13" fmla="*/ 1612686 w 2902853"/>
                  <a:gd name="connsiteY13" fmla="*/ 792615 h 2051949"/>
                  <a:gd name="connsiteX14" fmla="*/ 1547556 w 2902853"/>
                  <a:gd name="connsiteY14" fmla="*/ 1335393 h 2051949"/>
                  <a:gd name="connsiteX15" fmla="*/ 2242278 w 2902853"/>
                  <a:gd name="connsiteY15" fmla="*/ 608071 h 2051949"/>
                  <a:gd name="connsiteX16" fmla="*/ 2318263 w 2902853"/>
                  <a:gd name="connsiteY16" fmla="*/ 152137 h 2051949"/>
                  <a:gd name="connsiteX17" fmla="*/ 2850159 w 2902853"/>
                  <a:gd name="connsiteY17" fmla="*/ 152137 h 2051949"/>
                  <a:gd name="connsiteX18" fmla="*/ 2839304 w 2902853"/>
                  <a:gd name="connsiteY18" fmla="*/ 694915 h 2051949"/>
                  <a:gd name="connsiteX19" fmla="*/ 2459378 w 2902853"/>
                  <a:gd name="connsiteY19" fmla="*/ 836037 h 2051949"/>
                  <a:gd name="connsiteX20" fmla="*/ 1851497 w 2902853"/>
                  <a:gd name="connsiteY20" fmla="*/ 1476515 h 2051949"/>
                  <a:gd name="connsiteX21" fmla="*/ 2459378 w 2902853"/>
                  <a:gd name="connsiteY21" fmla="*/ 1367960 h 2051949"/>
                  <a:gd name="connsiteX22" fmla="*/ 2730754 w 2902853"/>
                  <a:gd name="connsiteY22" fmla="*/ 1639349 h 2051949"/>
                  <a:gd name="connsiteX23" fmla="*/ 2578783 w 2902853"/>
                  <a:gd name="connsiteY23" fmla="*/ 2019293 h 2051949"/>
                  <a:gd name="connsiteX24" fmla="*/ 1992612 w 2902853"/>
                  <a:gd name="connsiteY24" fmla="*/ 1943305 h 2051949"/>
                  <a:gd name="connsiteX25" fmla="*/ 1395586 w 2902853"/>
                  <a:gd name="connsiteY25" fmla="*/ 2051860 h 2051949"/>
                  <a:gd name="connsiteX0" fmla="*/ 1395586 w 2902853"/>
                  <a:gd name="connsiteY0" fmla="*/ 2051860 h 2051949"/>
                  <a:gd name="connsiteX1" fmla="*/ 1156775 w 2902853"/>
                  <a:gd name="connsiteY1" fmla="*/ 1921593 h 2051949"/>
                  <a:gd name="connsiteX2" fmla="*/ 559749 w 2902853"/>
                  <a:gd name="connsiteY2" fmla="*/ 1986727 h 2051949"/>
                  <a:gd name="connsiteX3" fmla="*/ 168968 w 2902853"/>
                  <a:gd name="connsiteY3" fmla="*/ 2019293 h 2051949"/>
                  <a:gd name="connsiteX4" fmla="*/ 6143 w 2902853"/>
                  <a:gd name="connsiteY4" fmla="*/ 1693627 h 2051949"/>
                  <a:gd name="connsiteX5" fmla="*/ 364359 w 2902853"/>
                  <a:gd name="connsiteY5" fmla="*/ 1411382 h 2051949"/>
                  <a:gd name="connsiteX6" fmla="*/ 809415 w 2902853"/>
                  <a:gd name="connsiteY6" fmla="*/ 1509082 h 2051949"/>
                  <a:gd name="connsiteX7" fmla="*/ 1211051 w 2902853"/>
                  <a:gd name="connsiteY7" fmla="*/ 1454804 h 2051949"/>
                  <a:gd name="connsiteX8" fmla="*/ 1297891 w 2902853"/>
                  <a:gd name="connsiteY8" fmla="*/ 1053149 h 2051949"/>
                  <a:gd name="connsiteX9" fmla="*/ 1145920 w 2902853"/>
                  <a:gd name="connsiteY9" fmla="*/ 618926 h 2051949"/>
                  <a:gd name="connsiteX10" fmla="*/ 1069935 w 2902853"/>
                  <a:gd name="connsiteY10" fmla="*/ 336682 h 2051949"/>
                  <a:gd name="connsiteX11" fmla="*/ 1439006 w 2902853"/>
                  <a:gd name="connsiteY11" fmla="*/ 159 h 2051949"/>
                  <a:gd name="connsiteX12" fmla="*/ 1742947 w 2902853"/>
                  <a:gd name="connsiteY12" fmla="*/ 380104 h 2051949"/>
                  <a:gd name="connsiteX13" fmla="*/ 1612686 w 2902853"/>
                  <a:gd name="connsiteY13" fmla="*/ 792615 h 2051949"/>
                  <a:gd name="connsiteX14" fmla="*/ 1547556 w 2902853"/>
                  <a:gd name="connsiteY14" fmla="*/ 1335393 h 2051949"/>
                  <a:gd name="connsiteX15" fmla="*/ 2242278 w 2902853"/>
                  <a:gd name="connsiteY15" fmla="*/ 608071 h 2051949"/>
                  <a:gd name="connsiteX16" fmla="*/ 2318263 w 2902853"/>
                  <a:gd name="connsiteY16" fmla="*/ 152137 h 2051949"/>
                  <a:gd name="connsiteX17" fmla="*/ 2850159 w 2902853"/>
                  <a:gd name="connsiteY17" fmla="*/ 152137 h 2051949"/>
                  <a:gd name="connsiteX18" fmla="*/ 2839304 w 2902853"/>
                  <a:gd name="connsiteY18" fmla="*/ 694915 h 2051949"/>
                  <a:gd name="connsiteX19" fmla="*/ 2459378 w 2902853"/>
                  <a:gd name="connsiteY19" fmla="*/ 836037 h 2051949"/>
                  <a:gd name="connsiteX20" fmla="*/ 1851497 w 2902853"/>
                  <a:gd name="connsiteY20" fmla="*/ 1476515 h 2051949"/>
                  <a:gd name="connsiteX21" fmla="*/ 2459378 w 2902853"/>
                  <a:gd name="connsiteY21" fmla="*/ 1367960 h 2051949"/>
                  <a:gd name="connsiteX22" fmla="*/ 2730754 w 2902853"/>
                  <a:gd name="connsiteY22" fmla="*/ 1639349 h 2051949"/>
                  <a:gd name="connsiteX23" fmla="*/ 2578783 w 2902853"/>
                  <a:gd name="connsiteY23" fmla="*/ 2019293 h 2051949"/>
                  <a:gd name="connsiteX24" fmla="*/ 1732092 w 2902853"/>
                  <a:gd name="connsiteY24" fmla="*/ 1943305 h 2051949"/>
                  <a:gd name="connsiteX25" fmla="*/ 1395586 w 2902853"/>
                  <a:gd name="connsiteY25" fmla="*/ 2051860 h 2051949"/>
                  <a:gd name="connsiteX0" fmla="*/ 1482426 w 2902853"/>
                  <a:gd name="connsiteY0" fmla="*/ 2073571 h 2073648"/>
                  <a:gd name="connsiteX1" fmla="*/ 1156775 w 2902853"/>
                  <a:gd name="connsiteY1" fmla="*/ 1921593 h 2073648"/>
                  <a:gd name="connsiteX2" fmla="*/ 559749 w 2902853"/>
                  <a:gd name="connsiteY2" fmla="*/ 1986727 h 2073648"/>
                  <a:gd name="connsiteX3" fmla="*/ 168968 w 2902853"/>
                  <a:gd name="connsiteY3" fmla="*/ 2019293 h 2073648"/>
                  <a:gd name="connsiteX4" fmla="*/ 6143 w 2902853"/>
                  <a:gd name="connsiteY4" fmla="*/ 1693627 h 2073648"/>
                  <a:gd name="connsiteX5" fmla="*/ 364359 w 2902853"/>
                  <a:gd name="connsiteY5" fmla="*/ 1411382 h 2073648"/>
                  <a:gd name="connsiteX6" fmla="*/ 809415 w 2902853"/>
                  <a:gd name="connsiteY6" fmla="*/ 1509082 h 2073648"/>
                  <a:gd name="connsiteX7" fmla="*/ 1211051 w 2902853"/>
                  <a:gd name="connsiteY7" fmla="*/ 1454804 h 2073648"/>
                  <a:gd name="connsiteX8" fmla="*/ 1297891 w 2902853"/>
                  <a:gd name="connsiteY8" fmla="*/ 1053149 h 2073648"/>
                  <a:gd name="connsiteX9" fmla="*/ 1145920 w 2902853"/>
                  <a:gd name="connsiteY9" fmla="*/ 618926 h 2073648"/>
                  <a:gd name="connsiteX10" fmla="*/ 1069935 w 2902853"/>
                  <a:gd name="connsiteY10" fmla="*/ 336682 h 2073648"/>
                  <a:gd name="connsiteX11" fmla="*/ 1439006 w 2902853"/>
                  <a:gd name="connsiteY11" fmla="*/ 159 h 2073648"/>
                  <a:gd name="connsiteX12" fmla="*/ 1742947 w 2902853"/>
                  <a:gd name="connsiteY12" fmla="*/ 380104 h 2073648"/>
                  <a:gd name="connsiteX13" fmla="*/ 1612686 w 2902853"/>
                  <a:gd name="connsiteY13" fmla="*/ 792615 h 2073648"/>
                  <a:gd name="connsiteX14" fmla="*/ 1547556 w 2902853"/>
                  <a:gd name="connsiteY14" fmla="*/ 1335393 h 2073648"/>
                  <a:gd name="connsiteX15" fmla="*/ 2242278 w 2902853"/>
                  <a:gd name="connsiteY15" fmla="*/ 608071 h 2073648"/>
                  <a:gd name="connsiteX16" fmla="*/ 2318263 w 2902853"/>
                  <a:gd name="connsiteY16" fmla="*/ 152137 h 2073648"/>
                  <a:gd name="connsiteX17" fmla="*/ 2850159 w 2902853"/>
                  <a:gd name="connsiteY17" fmla="*/ 152137 h 2073648"/>
                  <a:gd name="connsiteX18" fmla="*/ 2839304 w 2902853"/>
                  <a:gd name="connsiteY18" fmla="*/ 694915 h 2073648"/>
                  <a:gd name="connsiteX19" fmla="*/ 2459378 w 2902853"/>
                  <a:gd name="connsiteY19" fmla="*/ 836037 h 2073648"/>
                  <a:gd name="connsiteX20" fmla="*/ 1851497 w 2902853"/>
                  <a:gd name="connsiteY20" fmla="*/ 1476515 h 2073648"/>
                  <a:gd name="connsiteX21" fmla="*/ 2459378 w 2902853"/>
                  <a:gd name="connsiteY21" fmla="*/ 1367960 h 2073648"/>
                  <a:gd name="connsiteX22" fmla="*/ 2730754 w 2902853"/>
                  <a:gd name="connsiteY22" fmla="*/ 1639349 h 2073648"/>
                  <a:gd name="connsiteX23" fmla="*/ 2578783 w 2902853"/>
                  <a:gd name="connsiteY23" fmla="*/ 2019293 h 2073648"/>
                  <a:gd name="connsiteX24" fmla="*/ 1732092 w 2902853"/>
                  <a:gd name="connsiteY24" fmla="*/ 1943305 h 2073648"/>
                  <a:gd name="connsiteX25" fmla="*/ 1482426 w 2902853"/>
                  <a:gd name="connsiteY25" fmla="*/ 2073571 h 2073648"/>
                  <a:gd name="connsiteX0" fmla="*/ 1482426 w 2902853"/>
                  <a:gd name="connsiteY0" fmla="*/ 2073571 h 2073648"/>
                  <a:gd name="connsiteX1" fmla="*/ 1069935 w 2902853"/>
                  <a:gd name="connsiteY1" fmla="*/ 1954159 h 2073648"/>
                  <a:gd name="connsiteX2" fmla="*/ 559749 w 2902853"/>
                  <a:gd name="connsiteY2" fmla="*/ 1986727 h 2073648"/>
                  <a:gd name="connsiteX3" fmla="*/ 168968 w 2902853"/>
                  <a:gd name="connsiteY3" fmla="*/ 2019293 h 2073648"/>
                  <a:gd name="connsiteX4" fmla="*/ 6143 w 2902853"/>
                  <a:gd name="connsiteY4" fmla="*/ 1693627 h 2073648"/>
                  <a:gd name="connsiteX5" fmla="*/ 364359 w 2902853"/>
                  <a:gd name="connsiteY5" fmla="*/ 1411382 h 2073648"/>
                  <a:gd name="connsiteX6" fmla="*/ 809415 w 2902853"/>
                  <a:gd name="connsiteY6" fmla="*/ 1509082 h 2073648"/>
                  <a:gd name="connsiteX7" fmla="*/ 1211051 w 2902853"/>
                  <a:gd name="connsiteY7" fmla="*/ 1454804 h 2073648"/>
                  <a:gd name="connsiteX8" fmla="*/ 1297891 w 2902853"/>
                  <a:gd name="connsiteY8" fmla="*/ 1053149 h 2073648"/>
                  <a:gd name="connsiteX9" fmla="*/ 1145920 w 2902853"/>
                  <a:gd name="connsiteY9" fmla="*/ 618926 h 2073648"/>
                  <a:gd name="connsiteX10" fmla="*/ 1069935 w 2902853"/>
                  <a:gd name="connsiteY10" fmla="*/ 336682 h 2073648"/>
                  <a:gd name="connsiteX11" fmla="*/ 1439006 w 2902853"/>
                  <a:gd name="connsiteY11" fmla="*/ 159 h 2073648"/>
                  <a:gd name="connsiteX12" fmla="*/ 1742947 w 2902853"/>
                  <a:gd name="connsiteY12" fmla="*/ 380104 h 2073648"/>
                  <a:gd name="connsiteX13" fmla="*/ 1612686 w 2902853"/>
                  <a:gd name="connsiteY13" fmla="*/ 792615 h 2073648"/>
                  <a:gd name="connsiteX14" fmla="*/ 1547556 w 2902853"/>
                  <a:gd name="connsiteY14" fmla="*/ 1335393 h 2073648"/>
                  <a:gd name="connsiteX15" fmla="*/ 2242278 w 2902853"/>
                  <a:gd name="connsiteY15" fmla="*/ 608071 h 2073648"/>
                  <a:gd name="connsiteX16" fmla="*/ 2318263 w 2902853"/>
                  <a:gd name="connsiteY16" fmla="*/ 152137 h 2073648"/>
                  <a:gd name="connsiteX17" fmla="*/ 2850159 w 2902853"/>
                  <a:gd name="connsiteY17" fmla="*/ 152137 h 2073648"/>
                  <a:gd name="connsiteX18" fmla="*/ 2839304 w 2902853"/>
                  <a:gd name="connsiteY18" fmla="*/ 694915 h 2073648"/>
                  <a:gd name="connsiteX19" fmla="*/ 2459378 w 2902853"/>
                  <a:gd name="connsiteY19" fmla="*/ 836037 h 2073648"/>
                  <a:gd name="connsiteX20" fmla="*/ 1851497 w 2902853"/>
                  <a:gd name="connsiteY20" fmla="*/ 1476515 h 2073648"/>
                  <a:gd name="connsiteX21" fmla="*/ 2459378 w 2902853"/>
                  <a:gd name="connsiteY21" fmla="*/ 1367960 h 2073648"/>
                  <a:gd name="connsiteX22" fmla="*/ 2730754 w 2902853"/>
                  <a:gd name="connsiteY22" fmla="*/ 1639349 h 2073648"/>
                  <a:gd name="connsiteX23" fmla="*/ 2578783 w 2902853"/>
                  <a:gd name="connsiteY23" fmla="*/ 2019293 h 2073648"/>
                  <a:gd name="connsiteX24" fmla="*/ 1732092 w 2902853"/>
                  <a:gd name="connsiteY24" fmla="*/ 1943305 h 2073648"/>
                  <a:gd name="connsiteX25" fmla="*/ 1482426 w 2902853"/>
                  <a:gd name="connsiteY25" fmla="*/ 2073571 h 2073648"/>
                  <a:gd name="connsiteX0" fmla="*/ 1489514 w 2909941"/>
                  <a:gd name="connsiteY0" fmla="*/ 2073571 h 2073648"/>
                  <a:gd name="connsiteX1" fmla="*/ 1077023 w 2909941"/>
                  <a:gd name="connsiteY1" fmla="*/ 1954159 h 2073648"/>
                  <a:gd name="connsiteX2" fmla="*/ 176056 w 2909941"/>
                  <a:gd name="connsiteY2" fmla="*/ 2019293 h 2073648"/>
                  <a:gd name="connsiteX3" fmla="*/ 13231 w 2909941"/>
                  <a:gd name="connsiteY3" fmla="*/ 1693627 h 2073648"/>
                  <a:gd name="connsiteX4" fmla="*/ 371447 w 2909941"/>
                  <a:gd name="connsiteY4" fmla="*/ 1411382 h 2073648"/>
                  <a:gd name="connsiteX5" fmla="*/ 816503 w 2909941"/>
                  <a:gd name="connsiteY5" fmla="*/ 1509082 h 2073648"/>
                  <a:gd name="connsiteX6" fmla="*/ 1218139 w 2909941"/>
                  <a:gd name="connsiteY6" fmla="*/ 1454804 h 2073648"/>
                  <a:gd name="connsiteX7" fmla="*/ 1304979 w 2909941"/>
                  <a:gd name="connsiteY7" fmla="*/ 1053149 h 2073648"/>
                  <a:gd name="connsiteX8" fmla="*/ 1153008 w 2909941"/>
                  <a:gd name="connsiteY8" fmla="*/ 618926 h 2073648"/>
                  <a:gd name="connsiteX9" fmla="*/ 1077023 w 2909941"/>
                  <a:gd name="connsiteY9" fmla="*/ 336682 h 2073648"/>
                  <a:gd name="connsiteX10" fmla="*/ 1446094 w 2909941"/>
                  <a:gd name="connsiteY10" fmla="*/ 159 h 2073648"/>
                  <a:gd name="connsiteX11" fmla="*/ 1750035 w 2909941"/>
                  <a:gd name="connsiteY11" fmla="*/ 380104 h 2073648"/>
                  <a:gd name="connsiteX12" fmla="*/ 1619774 w 2909941"/>
                  <a:gd name="connsiteY12" fmla="*/ 792615 h 2073648"/>
                  <a:gd name="connsiteX13" fmla="*/ 1554644 w 2909941"/>
                  <a:gd name="connsiteY13" fmla="*/ 1335393 h 2073648"/>
                  <a:gd name="connsiteX14" fmla="*/ 2249366 w 2909941"/>
                  <a:gd name="connsiteY14" fmla="*/ 608071 h 2073648"/>
                  <a:gd name="connsiteX15" fmla="*/ 2325351 w 2909941"/>
                  <a:gd name="connsiteY15" fmla="*/ 152137 h 2073648"/>
                  <a:gd name="connsiteX16" fmla="*/ 2857247 w 2909941"/>
                  <a:gd name="connsiteY16" fmla="*/ 152137 h 2073648"/>
                  <a:gd name="connsiteX17" fmla="*/ 2846392 w 2909941"/>
                  <a:gd name="connsiteY17" fmla="*/ 694915 h 2073648"/>
                  <a:gd name="connsiteX18" fmla="*/ 2466466 w 2909941"/>
                  <a:gd name="connsiteY18" fmla="*/ 836037 h 2073648"/>
                  <a:gd name="connsiteX19" fmla="*/ 1858585 w 2909941"/>
                  <a:gd name="connsiteY19" fmla="*/ 1476515 h 2073648"/>
                  <a:gd name="connsiteX20" fmla="*/ 2466466 w 2909941"/>
                  <a:gd name="connsiteY20" fmla="*/ 1367960 h 2073648"/>
                  <a:gd name="connsiteX21" fmla="*/ 2737842 w 2909941"/>
                  <a:gd name="connsiteY21" fmla="*/ 1639349 h 2073648"/>
                  <a:gd name="connsiteX22" fmla="*/ 2585871 w 2909941"/>
                  <a:gd name="connsiteY22" fmla="*/ 2019293 h 2073648"/>
                  <a:gd name="connsiteX23" fmla="*/ 1739180 w 2909941"/>
                  <a:gd name="connsiteY23" fmla="*/ 1943305 h 2073648"/>
                  <a:gd name="connsiteX24" fmla="*/ 1489514 w 2909941"/>
                  <a:gd name="connsiteY24" fmla="*/ 2073571 h 2073648"/>
                  <a:gd name="connsiteX0" fmla="*/ 1476343 w 2896770"/>
                  <a:gd name="connsiteY0" fmla="*/ 2073571 h 2073648"/>
                  <a:gd name="connsiteX1" fmla="*/ 1063852 w 2896770"/>
                  <a:gd name="connsiteY1" fmla="*/ 1954159 h 2073648"/>
                  <a:gd name="connsiteX2" fmla="*/ 336566 w 2896770"/>
                  <a:gd name="connsiteY2" fmla="*/ 2008438 h 2073648"/>
                  <a:gd name="connsiteX3" fmla="*/ 60 w 2896770"/>
                  <a:gd name="connsiteY3" fmla="*/ 1693627 h 2073648"/>
                  <a:gd name="connsiteX4" fmla="*/ 358276 w 2896770"/>
                  <a:gd name="connsiteY4" fmla="*/ 1411382 h 2073648"/>
                  <a:gd name="connsiteX5" fmla="*/ 803332 w 2896770"/>
                  <a:gd name="connsiteY5" fmla="*/ 1509082 h 2073648"/>
                  <a:gd name="connsiteX6" fmla="*/ 1204968 w 2896770"/>
                  <a:gd name="connsiteY6" fmla="*/ 1454804 h 2073648"/>
                  <a:gd name="connsiteX7" fmla="*/ 1291808 w 2896770"/>
                  <a:gd name="connsiteY7" fmla="*/ 1053149 h 2073648"/>
                  <a:gd name="connsiteX8" fmla="*/ 1139837 w 2896770"/>
                  <a:gd name="connsiteY8" fmla="*/ 618926 h 2073648"/>
                  <a:gd name="connsiteX9" fmla="*/ 1063852 w 2896770"/>
                  <a:gd name="connsiteY9" fmla="*/ 336682 h 2073648"/>
                  <a:gd name="connsiteX10" fmla="*/ 1432923 w 2896770"/>
                  <a:gd name="connsiteY10" fmla="*/ 159 h 2073648"/>
                  <a:gd name="connsiteX11" fmla="*/ 1736864 w 2896770"/>
                  <a:gd name="connsiteY11" fmla="*/ 380104 h 2073648"/>
                  <a:gd name="connsiteX12" fmla="*/ 1606603 w 2896770"/>
                  <a:gd name="connsiteY12" fmla="*/ 792615 h 2073648"/>
                  <a:gd name="connsiteX13" fmla="*/ 1541473 w 2896770"/>
                  <a:gd name="connsiteY13" fmla="*/ 1335393 h 2073648"/>
                  <a:gd name="connsiteX14" fmla="*/ 2236195 w 2896770"/>
                  <a:gd name="connsiteY14" fmla="*/ 608071 h 2073648"/>
                  <a:gd name="connsiteX15" fmla="*/ 2312180 w 2896770"/>
                  <a:gd name="connsiteY15" fmla="*/ 152137 h 2073648"/>
                  <a:gd name="connsiteX16" fmla="*/ 2844076 w 2896770"/>
                  <a:gd name="connsiteY16" fmla="*/ 152137 h 2073648"/>
                  <a:gd name="connsiteX17" fmla="*/ 2833221 w 2896770"/>
                  <a:gd name="connsiteY17" fmla="*/ 694915 h 2073648"/>
                  <a:gd name="connsiteX18" fmla="*/ 2453295 w 2896770"/>
                  <a:gd name="connsiteY18" fmla="*/ 836037 h 2073648"/>
                  <a:gd name="connsiteX19" fmla="*/ 1845414 w 2896770"/>
                  <a:gd name="connsiteY19" fmla="*/ 1476515 h 2073648"/>
                  <a:gd name="connsiteX20" fmla="*/ 2453295 w 2896770"/>
                  <a:gd name="connsiteY20" fmla="*/ 1367960 h 2073648"/>
                  <a:gd name="connsiteX21" fmla="*/ 2724671 w 2896770"/>
                  <a:gd name="connsiteY21" fmla="*/ 1639349 h 2073648"/>
                  <a:gd name="connsiteX22" fmla="*/ 2572700 w 2896770"/>
                  <a:gd name="connsiteY22" fmla="*/ 2019293 h 2073648"/>
                  <a:gd name="connsiteX23" fmla="*/ 1726009 w 2896770"/>
                  <a:gd name="connsiteY23" fmla="*/ 1943305 h 2073648"/>
                  <a:gd name="connsiteX24" fmla="*/ 1476343 w 2896770"/>
                  <a:gd name="connsiteY24" fmla="*/ 2073571 h 2073648"/>
                  <a:gd name="connsiteX0" fmla="*/ 1400394 w 2820821"/>
                  <a:gd name="connsiteY0" fmla="*/ 2073571 h 2073648"/>
                  <a:gd name="connsiteX1" fmla="*/ 987903 w 2820821"/>
                  <a:gd name="connsiteY1" fmla="*/ 1954159 h 2073648"/>
                  <a:gd name="connsiteX2" fmla="*/ 260617 w 2820821"/>
                  <a:gd name="connsiteY2" fmla="*/ 2008438 h 2073648"/>
                  <a:gd name="connsiteX3" fmla="*/ 96 w 2820821"/>
                  <a:gd name="connsiteY3" fmla="*/ 1693627 h 2073648"/>
                  <a:gd name="connsiteX4" fmla="*/ 282327 w 2820821"/>
                  <a:gd name="connsiteY4" fmla="*/ 1411382 h 2073648"/>
                  <a:gd name="connsiteX5" fmla="*/ 727383 w 2820821"/>
                  <a:gd name="connsiteY5" fmla="*/ 1509082 h 2073648"/>
                  <a:gd name="connsiteX6" fmla="*/ 1129019 w 2820821"/>
                  <a:gd name="connsiteY6" fmla="*/ 1454804 h 2073648"/>
                  <a:gd name="connsiteX7" fmla="*/ 1215859 w 2820821"/>
                  <a:gd name="connsiteY7" fmla="*/ 1053149 h 2073648"/>
                  <a:gd name="connsiteX8" fmla="*/ 1063888 w 2820821"/>
                  <a:gd name="connsiteY8" fmla="*/ 618926 h 2073648"/>
                  <a:gd name="connsiteX9" fmla="*/ 987903 w 2820821"/>
                  <a:gd name="connsiteY9" fmla="*/ 336682 h 2073648"/>
                  <a:gd name="connsiteX10" fmla="*/ 1356974 w 2820821"/>
                  <a:gd name="connsiteY10" fmla="*/ 159 h 2073648"/>
                  <a:gd name="connsiteX11" fmla="*/ 1660915 w 2820821"/>
                  <a:gd name="connsiteY11" fmla="*/ 380104 h 2073648"/>
                  <a:gd name="connsiteX12" fmla="*/ 1530654 w 2820821"/>
                  <a:gd name="connsiteY12" fmla="*/ 792615 h 2073648"/>
                  <a:gd name="connsiteX13" fmla="*/ 1465524 w 2820821"/>
                  <a:gd name="connsiteY13" fmla="*/ 1335393 h 2073648"/>
                  <a:gd name="connsiteX14" fmla="*/ 2160246 w 2820821"/>
                  <a:gd name="connsiteY14" fmla="*/ 608071 h 2073648"/>
                  <a:gd name="connsiteX15" fmla="*/ 2236231 w 2820821"/>
                  <a:gd name="connsiteY15" fmla="*/ 152137 h 2073648"/>
                  <a:gd name="connsiteX16" fmla="*/ 2768127 w 2820821"/>
                  <a:gd name="connsiteY16" fmla="*/ 152137 h 2073648"/>
                  <a:gd name="connsiteX17" fmla="*/ 2757272 w 2820821"/>
                  <a:gd name="connsiteY17" fmla="*/ 694915 h 2073648"/>
                  <a:gd name="connsiteX18" fmla="*/ 2377346 w 2820821"/>
                  <a:gd name="connsiteY18" fmla="*/ 836037 h 2073648"/>
                  <a:gd name="connsiteX19" fmla="*/ 1769465 w 2820821"/>
                  <a:gd name="connsiteY19" fmla="*/ 1476515 h 2073648"/>
                  <a:gd name="connsiteX20" fmla="*/ 2377346 w 2820821"/>
                  <a:gd name="connsiteY20" fmla="*/ 1367960 h 2073648"/>
                  <a:gd name="connsiteX21" fmla="*/ 2648722 w 2820821"/>
                  <a:gd name="connsiteY21" fmla="*/ 1639349 h 2073648"/>
                  <a:gd name="connsiteX22" fmla="*/ 2496751 w 2820821"/>
                  <a:gd name="connsiteY22" fmla="*/ 2019293 h 2073648"/>
                  <a:gd name="connsiteX23" fmla="*/ 1650060 w 2820821"/>
                  <a:gd name="connsiteY23" fmla="*/ 1943305 h 2073648"/>
                  <a:gd name="connsiteX24" fmla="*/ 1400394 w 2820821"/>
                  <a:gd name="connsiteY24" fmla="*/ 2073571 h 2073648"/>
                  <a:gd name="connsiteX0" fmla="*/ 1400394 w 2820821"/>
                  <a:gd name="connsiteY0" fmla="*/ 2073637 h 2073714"/>
                  <a:gd name="connsiteX1" fmla="*/ 987903 w 2820821"/>
                  <a:gd name="connsiteY1" fmla="*/ 1954225 h 2073714"/>
                  <a:gd name="connsiteX2" fmla="*/ 260617 w 2820821"/>
                  <a:gd name="connsiteY2" fmla="*/ 2008504 h 2073714"/>
                  <a:gd name="connsiteX3" fmla="*/ 96 w 2820821"/>
                  <a:gd name="connsiteY3" fmla="*/ 1693693 h 2073714"/>
                  <a:gd name="connsiteX4" fmla="*/ 282327 w 2820821"/>
                  <a:gd name="connsiteY4" fmla="*/ 1411448 h 2073714"/>
                  <a:gd name="connsiteX5" fmla="*/ 727383 w 2820821"/>
                  <a:gd name="connsiteY5" fmla="*/ 1509148 h 2073714"/>
                  <a:gd name="connsiteX6" fmla="*/ 1129019 w 2820821"/>
                  <a:gd name="connsiteY6" fmla="*/ 1454870 h 2073714"/>
                  <a:gd name="connsiteX7" fmla="*/ 1215859 w 2820821"/>
                  <a:gd name="connsiteY7" fmla="*/ 1053215 h 2073714"/>
                  <a:gd name="connsiteX8" fmla="*/ 987903 w 2820821"/>
                  <a:gd name="connsiteY8" fmla="*/ 336748 h 2073714"/>
                  <a:gd name="connsiteX9" fmla="*/ 1356974 w 2820821"/>
                  <a:gd name="connsiteY9" fmla="*/ 225 h 2073714"/>
                  <a:gd name="connsiteX10" fmla="*/ 1660915 w 2820821"/>
                  <a:gd name="connsiteY10" fmla="*/ 380170 h 2073714"/>
                  <a:gd name="connsiteX11" fmla="*/ 1530654 w 2820821"/>
                  <a:gd name="connsiteY11" fmla="*/ 792681 h 2073714"/>
                  <a:gd name="connsiteX12" fmla="*/ 1465524 w 2820821"/>
                  <a:gd name="connsiteY12" fmla="*/ 1335459 h 2073714"/>
                  <a:gd name="connsiteX13" fmla="*/ 2160246 w 2820821"/>
                  <a:gd name="connsiteY13" fmla="*/ 608137 h 2073714"/>
                  <a:gd name="connsiteX14" fmla="*/ 2236231 w 2820821"/>
                  <a:gd name="connsiteY14" fmla="*/ 152203 h 2073714"/>
                  <a:gd name="connsiteX15" fmla="*/ 2768127 w 2820821"/>
                  <a:gd name="connsiteY15" fmla="*/ 152203 h 2073714"/>
                  <a:gd name="connsiteX16" fmla="*/ 2757272 w 2820821"/>
                  <a:gd name="connsiteY16" fmla="*/ 694981 h 2073714"/>
                  <a:gd name="connsiteX17" fmla="*/ 2377346 w 2820821"/>
                  <a:gd name="connsiteY17" fmla="*/ 836103 h 2073714"/>
                  <a:gd name="connsiteX18" fmla="*/ 1769465 w 2820821"/>
                  <a:gd name="connsiteY18" fmla="*/ 1476581 h 2073714"/>
                  <a:gd name="connsiteX19" fmla="*/ 2377346 w 2820821"/>
                  <a:gd name="connsiteY19" fmla="*/ 1368026 h 2073714"/>
                  <a:gd name="connsiteX20" fmla="*/ 2648722 w 2820821"/>
                  <a:gd name="connsiteY20" fmla="*/ 1639415 h 2073714"/>
                  <a:gd name="connsiteX21" fmla="*/ 2496751 w 2820821"/>
                  <a:gd name="connsiteY21" fmla="*/ 2019359 h 2073714"/>
                  <a:gd name="connsiteX22" fmla="*/ 1650060 w 2820821"/>
                  <a:gd name="connsiteY22" fmla="*/ 1943371 h 2073714"/>
                  <a:gd name="connsiteX23" fmla="*/ 1400394 w 2820821"/>
                  <a:gd name="connsiteY23" fmla="*/ 2073637 h 2073714"/>
                  <a:gd name="connsiteX0" fmla="*/ 1400394 w 2820821"/>
                  <a:gd name="connsiteY0" fmla="*/ 2073451 h 2073528"/>
                  <a:gd name="connsiteX1" fmla="*/ 987903 w 2820821"/>
                  <a:gd name="connsiteY1" fmla="*/ 1954039 h 2073528"/>
                  <a:gd name="connsiteX2" fmla="*/ 260617 w 2820821"/>
                  <a:gd name="connsiteY2" fmla="*/ 2008318 h 2073528"/>
                  <a:gd name="connsiteX3" fmla="*/ 96 w 2820821"/>
                  <a:gd name="connsiteY3" fmla="*/ 1693507 h 2073528"/>
                  <a:gd name="connsiteX4" fmla="*/ 282327 w 2820821"/>
                  <a:gd name="connsiteY4" fmla="*/ 1411262 h 2073528"/>
                  <a:gd name="connsiteX5" fmla="*/ 727383 w 2820821"/>
                  <a:gd name="connsiteY5" fmla="*/ 1508962 h 2073528"/>
                  <a:gd name="connsiteX6" fmla="*/ 1129019 w 2820821"/>
                  <a:gd name="connsiteY6" fmla="*/ 1454684 h 2073528"/>
                  <a:gd name="connsiteX7" fmla="*/ 1215859 w 2820821"/>
                  <a:gd name="connsiteY7" fmla="*/ 1053029 h 2073528"/>
                  <a:gd name="connsiteX8" fmla="*/ 987903 w 2820821"/>
                  <a:gd name="connsiteY8" fmla="*/ 401695 h 2073528"/>
                  <a:gd name="connsiteX9" fmla="*/ 1356974 w 2820821"/>
                  <a:gd name="connsiteY9" fmla="*/ 39 h 2073528"/>
                  <a:gd name="connsiteX10" fmla="*/ 1660915 w 2820821"/>
                  <a:gd name="connsiteY10" fmla="*/ 379984 h 2073528"/>
                  <a:gd name="connsiteX11" fmla="*/ 1530654 w 2820821"/>
                  <a:gd name="connsiteY11" fmla="*/ 792495 h 2073528"/>
                  <a:gd name="connsiteX12" fmla="*/ 1465524 w 2820821"/>
                  <a:gd name="connsiteY12" fmla="*/ 1335273 h 2073528"/>
                  <a:gd name="connsiteX13" fmla="*/ 2160246 w 2820821"/>
                  <a:gd name="connsiteY13" fmla="*/ 607951 h 2073528"/>
                  <a:gd name="connsiteX14" fmla="*/ 2236231 w 2820821"/>
                  <a:gd name="connsiteY14" fmla="*/ 152017 h 2073528"/>
                  <a:gd name="connsiteX15" fmla="*/ 2768127 w 2820821"/>
                  <a:gd name="connsiteY15" fmla="*/ 152017 h 2073528"/>
                  <a:gd name="connsiteX16" fmla="*/ 2757272 w 2820821"/>
                  <a:gd name="connsiteY16" fmla="*/ 694795 h 2073528"/>
                  <a:gd name="connsiteX17" fmla="*/ 2377346 w 2820821"/>
                  <a:gd name="connsiteY17" fmla="*/ 835917 h 2073528"/>
                  <a:gd name="connsiteX18" fmla="*/ 1769465 w 2820821"/>
                  <a:gd name="connsiteY18" fmla="*/ 1476395 h 2073528"/>
                  <a:gd name="connsiteX19" fmla="*/ 2377346 w 2820821"/>
                  <a:gd name="connsiteY19" fmla="*/ 1367840 h 2073528"/>
                  <a:gd name="connsiteX20" fmla="*/ 2648722 w 2820821"/>
                  <a:gd name="connsiteY20" fmla="*/ 1639229 h 2073528"/>
                  <a:gd name="connsiteX21" fmla="*/ 2496751 w 2820821"/>
                  <a:gd name="connsiteY21" fmla="*/ 2019173 h 2073528"/>
                  <a:gd name="connsiteX22" fmla="*/ 1650060 w 2820821"/>
                  <a:gd name="connsiteY22" fmla="*/ 1943185 h 2073528"/>
                  <a:gd name="connsiteX23" fmla="*/ 1400394 w 2820821"/>
                  <a:gd name="connsiteY23" fmla="*/ 2073451 h 2073528"/>
                  <a:gd name="connsiteX0" fmla="*/ 1400394 w 2820821"/>
                  <a:gd name="connsiteY0" fmla="*/ 1997475 h 1997552"/>
                  <a:gd name="connsiteX1" fmla="*/ 987903 w 2820821"/>
                  <a:gd name="connsiteY1" fmla="*/ 1878063 h 1997552"/>
                  <a:gd name="connsiteX2" fmla="*/ 260617 w 2820821"/>
                  <a:gd name="connsiteY2" fmla="*/ 1932342 h 1997552"/>
                  <a:gd name="connsiteX3" fmla="*/ 96 w 2820821"/>
                  <a:gd name="connsiteY3" fmla="*/ 1617531 h 1997552"/>
                  <a:gd name="connsiteX4" fmla="*/ 282327 w 2820821"/>
                  <a:gd name="connsiteY4" fmla="*/ 1335286 h 1997552"/>
                  <a:gd name="connsiteX5" fmla="*/ 727383 w 2820821"/>
                  <a:gd name="connsiteY5" fmla="*/ 1432986 h 1997552"/>
                  <a:gd name="connsiteX6" fmla="*/ 1129019 w 2820821"/>
                  <a:gd name="connsiteY6" fmla="*/ 1378708 h 1997552"/>
                  <a:gd name="connsiteX7" fmla="*/ 1215859 w 2820821"/>
                  <a:gd name="connsiteY7" fmla="*/ 977053 h 1997552"/>
                  <a:gd name="connsiteX8" fmla="*/ 987903 w 2820821"/>
                  <a:gd name="connsiteY8" fmla="*/ 325719 h 1997552"/>
                  <a:gd name="connsiteX9" fmla="*/ 1346119 w 2820821"/>
                  <a:gd name="connsiteY9" fmla="*/ 52 h 1997552"/>
                  <a:gd name="connsiteX10" fmla="*/ 1660915 w 2820821"/>
                  <a:gd name="connsiteY10" fmla="*/ 304008 h 1997552"/>
                  <a:gd name="connsiteX11" fmla="*/ 1530654 w 2820821"/>
                  <a:gd name="connsiteY11" fmla="*/ 716519 h 1997552"/>
                  <a:gd name="connsiteX12" fmla="*/ 1465524 w 2820821"/>
                  <a:gd name="connsiteY12" fmla="*/ 1259297 h 1997552"/>
                  <a:gd name="connsiteX13" fmla="*/ 2160246 w 2820821"/>
                  <a:gd name="connsiteY13" fmla="*/ 531975 h 1997552"/>
                  <a:gd name="connsiteX14" fmla="*/ 2236231 w 2820821"/>
                  <a:gd name="connsiteY14" fmla="*/ 76041 h 1997552"/>
                  <a:gd name="connsiteX15" fmla="*/ 2768127 w 2820821"/>
                  <a:gd name="connsiteY15" fmla="*/ 76041 h 1997552"/>
                  <a:gd name="connsiteX16" fmla="*/ 2757272 w 2820821"/>
                  <a:gd name="connsiteY16" fmla="*/ 618819 h 1997552"/>
                  <a:gd name="connsiteX17" fmla="*/ 2377346 w 2820821"/>
                  <a:gd name="connsiteY17" fmla="*/ 759941 h 1997552"/>
                  <a:gd name="connsiteX18" fmla="*/ 1769465 w 2820821"/>
                  <a:gd name="connsiteY18" fmla="*/ 1400419 h 1997552"/>
                  <a:gd name="connsiteX19" fmla="*/ 2377346 w 2820821"/>
                  <a:gd name="connsiteY19" fmla="*/ 1291864 h 1997552"/>
                  <a:gd name="connsiteX20" fmla="*/ 2648722 w 2820821"/>
                  <a:gd name="connsiteY20" fmla="*/ 1563253 h 1997552"/>
                  <a:gd name="connsiteX21" fmla="*/ 2496751 w 2820821"/>
                  <a:gd name="connsiteY21" fmla="*/ 1943197 h 1997552"/>
                  <a:gd name="connsiteX22" fmla="*/ 1650060 w 2820821"/>
                  <a:gd name="connsiteY22" fmla="*/ 1867209 h 1997552"/>
                  <a:gd name="connsiteX23" fmla="*/ 1400394 w 2820821"/>
                  <a:gd name="connsiteY23" fmla="*/ 1997475 h 1997552"/>
                  <a:gd name="connsiteX0" fmla="*/ 1400394 w 2820821"/>
                  <a:gd name="connsiteY0" fmla="*/ 1997646 h 1997723"/>
                  <a:gd name="connsiteX1" fmla="*/ 987903 w 2820821"/>
                  <a:gd name="connsiteY1" fmla="*/ 1878234 h 1997723"/>
                  <a:gd name="connsiteX2" fmla="*/ 260617 w 2820821"/>
                  <a:gd name="connsiteY2" fmla="*/ 1932513 h 1997723"/>
                  <a:gd name="connsiteX3" fmla="*/ 96 w 2820821"/>
                  <a:gd name="connsiteY3" fmla="*/ 1617702 h 1997723"/>
                  <a:gd name="connsiteX4" fmla="*/ 282327 w 2820821"/>
                  <a:gd name="connsiteY4" fmla="*/ 1335457 h 1997723"/>
                  <a:gd name="connsiteX5" fmla="*/ 727383 w 2820821"/>
                  <a:gd name="connsiteY5" fmla="*/ 1433157 h 1997723"/>
                  <a:gd name="connsiteX6" fmla="*/ 1129019 w 2820821"/>
                  <a:gd name="connsiteY6" fmla="*/ 1378879 h 1997723"/>
                  <a:gd name="connsiteX7" fmla="*/ 1215859 w 2820821"/>
                  <a:gd name="connsiteY7" fmla="*/ 977224 h 1997723"/>
                  <a:gd name="connsiteX8" fmla="*/ 987903 w 2820821"/>
                  <a:gd name="connsiteY8" fmla="*/ 325890 h 1997723"/>
                  <a:gd name="connsiteX9" fmla="*/ 1346119 w 2820821"/>
                  <a:gd name="connsiteY9" fmla="*/ 223 h 1997723"/>
                  <a:gd name="connsiteX10" fmla="*/ 1660915 w 2820821"/>
                  <a:gd name="connsiteY10" fmla="*/ 369312 h 1997723"/>
                  <a:gd name="connsiteX11" fmla="*/ 1530654 w 2820821"/>
                  <a:gd name="connsiteY11" fmla="*/ 716690 h 1997723"/>
                  <a:gd name="connsiteX12" fmla="*/ 1465524 w 2820821"/>
                  <a:gd name="connsiteY12" fmla="*/ 1259468 h 1997723"/>
                  <a:gd name="connsiteX13" fmla="*/ 2160246 w 2820821"/>
                  <a:gd name="connsiteY13" fmla="*/ 532146 h 1997723"/>
                  <a:gd name="connsiteX14" fmla="*/ 2236231 w 2820821"/>
                  <a:gd name="connsiteY14" fmla="*/ 76212 h 1997723"/>
                  <a:gd name="connsiteX15" fmla="*/ 2768127 w 2820821"/>
                  <a:gd name="connsiteY15" fmla="*/ 76212 h 1997723"/>
                  <a:gd name="connsiteX16" fmla="*/ 2757272 w 2820821"/>
                  <a:gd name="connsiteY16" fmla="*/ 618990 h 1997723"/>
                  <a:gd name="connsiteX17" fmla="*/ 2377346 w 2820821"/>
                  <a:gd name="connsiteY17" fmla="*/ 760112 h 1997723"/>
                  <a:gd name="connsiteX18" fmla="*/ 1769465 w 2820821"/>
                  <a:gd name="connsiteY18" fmla="*/ 1400590 h 1997723"/>
                  <a:gd name="connsiteX19" fmla="*/ 2377346 w 2820821"/>
                  <a:gd name="connsiteY19" fmla="*/ 1292035 h 1997723"/>
                  <a:gd name="connsiteX20" fmla="*/ 2648722 w 2820821"/>
                  <a:gd name="connsiteY20" fmla="*/ 1563424 h 1997723"/>
                  <a:gd name="connsiteX21" fmla="*/ 2496751 w 2820821"/>
                  <a:gd name="connsiteY21" fmla="*/ 1943368 h 1997723"/>
                  <a:gd name="connsiteX22" fmla="*/ 1650060 w 2820821"/>
                  <a:gd name="connsiteY22" fmla="*/ 1867380 h 1997723"/>
                  <a:gd name="connsiteX23" fmla="*/ 1400394 w 2820821"/>
                  <a:gd name="connsiteY23" fmla="*/ 1997646 h 1997723"/>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530654 w 2820821"/>
                  <a:gd name="connsiteY11" fmla="*/ 716525 h 1997558"/>
                  <a:gd name="connsiteX12" fmla="*/ 1465524 w 2820821"/>
                  <a:gd name="connsiteY12" fmla="*/ 1259303 h 1997558"/>
                  <a:gd name="connsiteX13" fmla="*/ 2160246 w 2820821"/>
                  <a:gd name="connsiteY13" fmla="*/ 531981 h 1997558"/>
                  <a:gd name="connsiteX14" fmla="*/ 2236231 w 2820821"/>
                  <a:gd name="connsiteY14" fmla="*/ 76047 h 1997558"/>
                  <a:gd name="connsiteX15" fmla="*/ 2768127 w 2820821"/>
                  <a:gd name="connsiteY15" fmla="*/ 76047 h 1997558"/>
                  <a:gd name="connsiteX16" fmla="*/ 2757272 w 2820821"/>
                  <a:gd name="connsiteY16" fmla="*/ 618825 h 1997558"/>
                  <a:gd name="connsiteX17" fmla="*/ 2377346 w 2820821"/>
                  <a:gd name="connsiteY17" fmla="*/ 759947 h 1997558"/>
                  <a:gd name="connsiteX18" fmla="*/ 1769465 w 2820821"/>
                  <a:gd name="connsiteY18" fmla="*/ 1400425 h 1997558"/>
                  <a:gd name="connsiteX19" fmla="*/ 2377346 w 2820821"/>
                  <a:gd name="connsiteY19" fmla="*/ 1291870 h 1997558"/>
                  <a:gd name="connsiteX20" fmla="*/ 2648722 w 2820821"/>
                  <a:gd name="connsiteY20" fmla="*/ 1563259 h 1997558"/>
                  <a:gd name="connsiteX21" fmla="*/ 2496751 w 2820821"/>
                  <a:gd name="connsiteY21" fmla="*/ 1943203 h 1997558"/>
                  <a:gd name="connsiteX22" fmla="*/ 1650060 w 2820821"/>
                  <a:gd name="connsiteY22" fmla="*/ 1867215 h 1997558"/>
                  <a:gd name="connsiteX23" fmla="*/ 1400394 w 2820821"/>
                  <a:gd name="connsiteY23" fmla="*/ 1997481 h 1997558"/>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465524 w 2820821"/>
                  <a:gd name="connsiteY11" fmla="*/ 1259303 h 1997558"/>
                  <a:gd name="connsiteX12" fmla="*/ 2160246 w 2820821"/>
                  <a:gd name="connsiteY12" fmla="*/ 531981 h 1997558"/>
                  <a:gd name="connsiteX13" fmla="*/ 2236231 w 2820821"/>
                  <a:gd name="connsiteY13" fmla="*/ 76047 h 1997558"/>
                  <a:gd name="connsiteX14" fmla="*/ 2768127 w 2820821"/>
                  <a:gd name="connsiteY14" fmla="*/ 76047 h 1997558"/>
                  <a:gd name="connsiteX15" fmla="*/ 2757272 w 2820821"/>
                  <a:gd name="connsiteY15" fmla="*/ 618825 h 1997558"/>
                  <a:gd name="connsiteX16" fmla="*/ 2377346 w 2820821"/>
                  <a:gd name="connsiteY16" fmla="*/ 759947 h 1997558"/>
                  <a:gd name="connsiteX17" fmla="*/ 1769465 w 2820821"/>
                  <a:gd name="connsiteY17" fmla="*/ 1400425 h 1997558"/>
                  <a:gd name="connsiteX18" fmla="*/ 2377346 w 2820821"/>
                  <a:gd name="connsiteY18" fmla="*/ 1291870 h 1997558"/>
                  <a:gd name="connsiteX19" fmla="*/ 2648722 w 2820821"/>
                  <a:gd name="connsiteY19" fmla="*/ 1563259 h 1997558"/>
                  <a:gd name="connsiteX20" fmla="*/ 2496751 w 2820821"/>
                  <a:gd name="connsiteY20" fmla="*/ 1943203 h 1997558"/>
                  <a:gd name="connsiteX21" fmla="*/ 1650060 w 2820821"/>
                  <a:gd name="connsiteY21" fmla="*/ 1867215 h 1997558"/>
                  <a:gd name="connsiteX22" fmla="*/ 1400394 w 2820821"/>
                  <a:gd name="connsiteY22" fmla="*/ 1997481 h 1997558"/>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465524 w 2820821"/>
                  <a:gd name="connsiteY11" fmla="*/ 1259303 h 1997558"/>
                  <a:gd name="connsiteX12" fmla="*/ 2008275 w 2820821"/>
                  <a:gd name="connsiteY12" fmla="*/ 662247 h 1997558"/>
                  <a:gd name="connsiteX13" fmla="*/ 2236231 w 2820821"/>
                  <a:gd name="connsiteY13" fmla="*/ 76047 h 1997558"/>
                  <a:gd name="connsiteX14" fmla="*/ 2768127 w 2820821"/>
                  <a:gd name="connsiteY14" fmla="*/ 76047 h 1997558"/>
                  <a:gd name="connsiteX15" fmla="*/ 2757272 w 2820821"/>
                  <a:gd name="connsiteY15" fmla="*/ 618825 h 1997558"/>
                  <a:gd name="connsiteX16" fmla="*/ 2377346 w 2820821"/>
                  <a:gd name="connsiteY16" fmla="*/ 759947 h 1997558"/>
                  <a:gd name="connsiteX17" fmla="*/ 1769465 w 2820821"/>
                  <a:gd name="connsiteY17" fmla="*/ 1400425 h 1997558"/>
                  <a:gd name="connsiteX18" fmla="*/ 2377346 w 2820821"/>
                  <a:gd name="connsiteY18" fmla="*/ 1291870 h 1997558"/>
                  <a:gd name="connsiteX19" fmla="*/ 2648722 w 2820821"/>
                  <a:gd name="connsiteY19" fmla="*/ 1563259 h 1997558"/>
                  <a:gd name="connsiteX20" fmla="*/ 2496751 w 2820821"/>
                  <a:gd name="connsiteY20" fmla="*/ 1943203 h 1997558"/>
                  <a:gd name="connsiteX21" fmla="*/ 1650060 w 2820821"/>
                  <a:gd name="connsiteY21" fmla="*/ 1867215 h 1997558"/>
                  <a:gd name="connsiteX22" fmla="*/ 1400394 w 2820821"/>
                  <a:gd name="connsiteY22" fmla="*/ 1997481 h 1997558"/>
                  <a:gd name="connsiteX0" fmla="*/ 1400394 w 2825584"/>
                  <a:gd name="connsiteY0" fmla="*/ 1997481 h 1997558"/>
                  <a:gd name="connsiteX1" fmla="*/ 987903 w 2825584"/>
                  <a:gd name="connsiteY1" fmla="*/ 1878069 h 1997558"/>
                  <a:gd name="connsiteX2" fmla="*/ 260617 w 2825584"/>
                  <a:gd name="connsiteY2" fmla="*/ 1932348 h 1997558"/>
                  <a:gd name="connsiteX3" fmla="*/ 96 w 2825584"/>
                  <a:gd name="connsiteY3" fmla="*/ 1617537 h 1997558"/>
                  <a:gd name="connsiteX4" fmla="*/ 282327 w 2825584"/>
                  <a:gd name="connsiteY4" fmla="*/ 1335292 h 1997558"/>
                  <a:gd name="connsiteX5" fmla="*/ 727383 w 2825584"/>
                  <a:gd name="connsiteY5" fmla="*/ 1432992 h 1997558"/>
                  <a:gd name="connsiteX6" fmla="*/ 1129019 w 2825584"/>
                  <a:gd name="connsiteY6" fmla="*/ 1378714 h 1997558"/>
                  <a:gd name="connsiteX7" fmla="*/ 1215859 w 2825584"/>
                  <a:gd name="connsiteY7" fmla="*/ 977059 h 1997558"/>
                  <a:gd name="connsiteX8" fmla="*/ 987903 w 2825584"/>
                  <a:gd name="connsiteY8" fmla="*/ 325725 h 1997558"/>
                  <a:gd name="connsiteX9" fmla="*/ 1346119 w 2825584"/>
                  <a:gd name="connsiteY9" fmla="*/ 58 h 1997558"/>
                  <a:gd name="connsiteX10" fmla="*/ 1628350 w 2825584"/>
                  <a:gd name="connsiteY10" fmla="*/ 347436 h 1997558"/>
                  <a:gd name="connsiteX11" fmla="*/ 1465524 w 2825584"/>
                  <a:gd name="connsiteY11" fmla="*/ 1259303 h 1997558"/>
                  <a:gd name="connsiteX12" fmla="*/ 2008275 w 2825584"/>
                  <a:gd name="connsiteY12" fmla="*/ 662247 h 1997558"/>
                  <a:gd name="connsiteX13" fmla="*/ 2236231 w 2825584"/>
                  <a:gd name="connsiteY13" fmla="*/ 76047 h 1997558"/>
                  <a:gd name="connsiteX14" fmla="*/ 2768127 w 2825584"/>
                  <a:gd name="connsiteY14" fmla="*/ 76047 h 1997558"/>
                  <a:gd name="connsiteX15" fmla="*/ 2757272 w 2825584"/>
                  <a:gd name="connsiteY15" fmla="*/ 618825 h 1997558"/>
                  <a:gd name="connsiteX16" fmla="*/ 2290506 w 2825584"/>
                  <a:gd name="connsiteY16" fmla="*/ 879359 h 1997558"/>
                  <a:gd name="connsiteX17" fmla="*/ 1769465 w 2825584"/>
                  <a:gd name="connsiteY17" fmla="*/ 1400425 h 1997558"/>
                  <a:gd name="connsiteX18" fmla="*/ 2377346 w 2825584"/>
                  <a:gd name="connsiteY18" fmla="*/ 1291870 h 1997558"/>
                  <a:gd name="connsiteX19" fmla="*/ 2648722 w 2825584"/>
                  <a:gd name="connsiteY19" fmla="*/ 1563259 h 1997558"/>
                  <a:gd name="connsiteX20" fmla="*/ 2496751 w 2825584"/>
                  <a:gd name="connsiteY20" fmla="*/ 1943203 h 1997558"/>
                  <a:gd name="connsiteX21" fmla="*/ 1650060 w 2825584"/>
                  <a:gd name="connsiteY21" fmla="*/ 1867215 h 1997558"/>
                  <a:gd name="connsiteX22" fmla="*/ 1400394 w 2825584"/>
                  <a:gd name="connsiteY22" fmla="*/ 1997481 h 1997558"/>
                  <a:gd name="connsiteX0" fmla="*/ 1400394 w 2802192"/>
                  <a:gd name="connsiteY0" fmla="*/ 1997481 h 1997558"/>
                  <a:gd name="connsiteX1" fmla="*/ 987903 w 2802192"/>
                  <a:gd name="connsiteY1" fmla="*/ 1878069 h 1997558"/>
                  <a:gd name="connsiteX2" fmla="*/ 260617 w 2802192"/>
                  <a:gd name="connsiteY2" fmla="*/ 1932348 h 1997558"/>
                  <a:gd name="connsiteX3" fmla="*/ 96 w 2802192"/>
                  <a:gd name="connsiteY3" fmla="*/ 1617537 h 1997558"/>
                  <a:gd name="connsiteX4" fmla="*/ 282327 w 2802192"/>
                  <a:gd name="connsiteY4" fmla="*/ 1335292 h 1997558"/>
                  <a:gd name="connsiteX5" fmla="*/ 727383 w 2802192"/>
                  <a:gd name="connsiteY5" fmla="*/ 1432992 h 1997558"/>
                  <a:gd name="connsiteX6" fmla="*/ 1129019 w 2802192"/>
                  <a:gd name="connsiteY6" fmla="*/ 1378714 h 1997558"/>
                  <a:gd name="connsiteX7" fmla="*/ 1215859 w 2802192"/>
                  <a:gd name="connsiteY7" fmla="*/ 977059 h 1997558"/>
                  <a:gd name="connsiteX8" fmla="*/ 987903 w 2802192"/>
                  <a:gd name="connsiteY8" fmla="*/ 325725 h 1997558"/>
                  <a:gd name="connsiteX9" fmla="*/ 1346119 w 2802192"/>
                  <a:gd name="connsiteY9" fmla="*/ 58 h 1997558"/>
                  <a:gd name="connsiteX10" fmla="*/ 1628350 w 2802192"/>
                  <a:gd name="connsiteY10" fmla="*/ 347436 h 1997558"/>
                  <a:gd name="connsiteX11" fmla="*/ 1465524 w 2802192"/>
                  <a:gd name="connsiteY11" fmla="*/ 1259303 h 1997558"/>
                  <a:gd name="connsiteX12" fmla="*/ 2008275 w 2802192"/>
                  <a:gd name="connsiteY12" fmla="*/ 662247 h 1997558"/>
                  <a:gd name="connsiteX13" fmla="*/ 2236231 w 2802192"/>
                  <a:gd name="connsiteY13" fmla="*/ 76047 h 1997558"/>
                  <a:gd name="connsiteX14" fmla="*/ 2724707 w 2802192"/>
                  <a:gd name="connsiteY14" fmla="*/ 130325 h 1997558"/>
                  <a:gd name="connsiteX15" fmla="*/ 2757272 w 2802192"/>
                  <a:gd name="connsiteY15" fmla="*/ 618825 h 1997558"/>
                  <a:gd name="connsiteX16" fmla="*/ 2290506 w 2802192"/>
                  <a:gd name="connsiteY16" fmla="*/ 879359 h 1997558"/>
                  <a:gd name="connsiteX17" fmla="*/ 1769465 w 2802192"/>
                  <a:gd name="connsiteY17" fmla="*/ 1400425 h 1997558"/>
                  <a:gd name="connsiteX18" fmla="*/ 2377346 w 2802192"/>
                  <a:gd name="connsiteY18" fmla="*/ 1291870 h 1997558"/>
                  <a:gd name="connsiteX19" fmla="*/ 2648722 w 2802192"/>
                  <a:gd name="connsiteY19" fmla="*/ 1563259 h 1997558"/>
                  <a:gd name="connsiteX20" fmla="*/ 2496751 w 2802192"/>
                  <a:gd name="connsiteY20" fmla="*/ 1943203 h 1997558"/>
                  <a:gd name="connsiteX21" fmla="*/ 1650060 w 2802192"/>
                  <a:gd name="connsiteY21" fmla="*/ 1867215 h 1997558"/>
                  <a:gd name="connsiteX22" fmla="*/ 1400394 w 2802192"/>
                  <a:gd name="connsiteY22" fmla="*/ 1997481 h 1997558"/>
                  <a:gd name="connsiteX0" fmla="*/ 1400394 w 2782424"/>
                  <a:gd name="connsiteY0" fmla="*/ 1997481 h 1997558"/>
                  <a:gd name="connsiteX1" fmla="*/ 987903 w 2782424"/>
                  <a:gd name="connsiteY1" fmla="*/ 1878069 h 1997558"/>
                  <a:gd name="connsiteX2" fmla="*/ 260617 w 2782424"/>
                  <a:gd name="connsiteY2" fmla="*/ 1932348 h 1997558"/>
                  <a:gd name="connsiteX3" fmla="*/ 96 w 2782424"/>
                  <a:gd name="connsiteY3" fmla="*/ 1617537 h 1997558"/>
                  <a:gd name="connsiteX4" fmla="*/ 282327 w 2782424"/>
                  <a:gd name="connsiteY4" fmla="*/ 1335292 h 1997558"/>
                  <a:gd name="connsiteX5" fmla="*/ 727383 w 2782424"/>
                  <a:gd name="connsiteY5" fmla="*/ 1432992 h 1997558"/>
                  <a:gd name="connsiteX6" fmla="*/ 1129019 w 2782424"/>
                  <a:gd name="connsiteY6" fmla="*/ 1378714 h 1997558"/>
                  <a:gd name="connsiteX7" fmla="*/ 1215859 w 2782424"/>
                  <a:gd name="connsiteY7" fmla="*/ 977059 h 1997558"/>
                  <a:gd name="connsiteX8" fmla="*/ 987903 w 2782424"/>
                  <a:gd name="connsiteY8" fmla="*/ 325725 h 1997558"/>
                  <a:gd name="connsiteX9" fmla="*/ 1346119 w 2782424"/>
                  <a:gd name="connsiteY9" fmla="*/ 58 h 1997558"/>
                  <a:gd name="connsiteX10" fmla="*/ 1628350 w 2782424"/>
                  <a:gd name="connsiteY10" fmla="*/ 347436 h 1997558"/>
                  <a:gd name="connsiteX11" fmla="*/ 1465524 w 2782424"/>
                  <a:gd name="connsiteY11" fmla="*/ 1259303 h 1997558"/>
                  <a:gd name="connsiteX12" fmla="*/ 2008275 w 2782424"/>
                  <a:gd name="connsiteY12" fmla="*/ 662247 h 1997558"/>
                  <a:gd name="connsiteX13" fmla="*/ 2236231 w 2782424"/>
                  <a:gd name="connsiteY13" fmla="*/ 76047 h 1997558"/>
                  <a:gd name="connsiteX14" fmla="*/ 2724707 w 2782424"/>
                  <a:gd name="connsiteY14" fmla="*/ 130325 h 1997558"/>
                  <a:gd name="connsiteX15" fmla="*/ 2724707 w 2782424"/>
                  <a:gd name="connsiteY15" fmla="*/ 575403 h 1997558"/>
                  <a:gd name="connsiteX16" fmla="*/ 2290506 w 2782424"/>
                  <a:gd name="connsiteY16" fmla="*/ 879359 h 1997558"/>
                  <a:gd name="connsiteX17" fmla="*/ 1769465 w 2782424"/>
                  <a:gd name="connsiteY17" fmla="*/ 1400425 h 1997558"/>
                  <a:gd name="connsiteX18" fmla="*/ 2377346 w 2782424"/>
                  <a:gd name="connsiteY18" fmla="*/ 1291870 h 1997558"/>
                  <a:gd name="connsiteX19" fmla="*/ 2648722 w 2782424"/>
                  <a:gd name="connsiteY19" fmla="*/ 1563259 h 1997558"/>
                  <a:gd name="connsiteX20" fmla="*/ 2496751 w 2782424"/>
                  <a:gd name="connsiteY20" fmla="*/ 1943203 h 1997558"/>
                  <a:gd name="connsiteX21" fmla="*/ 1650060 w 2782424"/>
                  <a:gd name="connsiteY21" fmla="*/ 1867215 h 1997558"/>
                  <a:gd name="connsiteX22" fmla="*/ 1400394 w 2782424"/>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77346 w 2778306"/>
                  <a:gd name="connsiteY18" fmla="*/ 1291870 h 1997558"/>
                  <a:gd name="connsiteX19" fmla="*/ 2648722 w 2778306"/>
                  <a:gd name="connsiteY19" fmla="*/ 1563259 h 1997558"/>
                  <a:gd name="connsiteX20" fmla="*/ 2496751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77346 w 2778306"/>
                  <a:gd name="connsiteY18" fmla="*/ 1291870 h 1997558"/>
                  <a:gd name="connsiteX19" fmla="*/ 2648722 w 2778306"/>
                  <a:gd name="connsiteY19" fmla="*/ 1563259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44781 w 2778306"/>
                  <a:gd name="connsiteY18" fmla="*/ 1346148 h 1997558"/>
                  <a:gd name="connsiteX19" fmla="*/ 2648722 w 2778306"/>
                  <a:gd name="connsiteY19" fmla="*/ 1563259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44781 w 2778306"/>
                  <a:gd name="connsiteY18" fmla="*/ 1346148 h 1997558"/>
                  <a:gd name="connsiteX19" fmla="*/ 2594447 w 2778306"/>
                  <a:gd name="connsiteY19" fmla="*/ 1639248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46"/>
                  <a:gd name="connsiteX1" fmla="*/ 987903 w 2778306"/>
                  <a:gd name="connsiteY1" fmla="*/ 1878069 h 1997546"/>
                  <a:gd name="connsiteX2" fmla="*/ 260617 w 2778306"/>
                  <a:gd name="connsiteY2" fmla="*/ 1932348 h 1997546"/>
                  <a:gd name="connsiteX3" fmla="*/ 96 w 2778306"/>
                  <a:gd name="connsiteY3" fmla="*/ 1617537 h 1997546"/>
                  <a:gd name="connsiteX4" fmla="*/ 282327 w 2778306"/>
                  <a:gd name="connsiteY4" fmla="*/ 1335292 h 1997546"/>
                  <a:gd name="connsiteX5" fmla="*/ 727383 w 2778306"/>
                  <a:gd name="connsiteY5" fmla="*/ 1432992 h 1997546"/>
                  <a:gd name="connsiteX6" fmla="*/ 1129019 w 2778306"/>
                  <a:gd name="connsiteY6" fmla="*/ 1378714 h 1997546"/>
                  <a:gd name="connsiteX7" fmla="*/ 1215859 w 2778306"/>
                  <a:gd name="connsiteY7" fmla="*/ 977059 h 1997546"/>
                  <a:gd name="connsiteX8" fmla="*/ 987903 w 2778306"/>
                  <a:gd name="connsiteY8" fmla="*/ 325725 h 1997546"/>
                  <a:gd name="connsiteX9" fmla="*/ 1346119 w 2778306"/>
                  <a:gd name="connsiteY9" fmla="*/ 58 h 1997546"/>
                  <a:gd name="connsiteX10" fmla="*/ 1628350 w 2778306"/>
                  <a:gd name="connsiteY10" fmla="*/ 347436 h 1997546"/>
                  <a:gd name="connsiteX11" fmla="*/ 1465524 w 2778306"/>
                  <a:gd name="connsiteY11" fmla="*/ 1259303 h 1997546"/>
                  <a:gd name="connsiteX12" fmla="*/ 2008275 w 2778306"/>
                  <a:gd name="connsiteY12" fmla="*/ 662247 h 1997546"/>
                  <a:gd name="connsiteX13" fmla="*/ 2301361 w 2778306"/>
                  <a:gd name="connsiteY13" fmla="*/ 152036 h 1997546"/>
                  <a:gd name="connsiteX14" fmla="*/ 2724707 w 2778306"/>
                  <a:gd name="connsiteY14" fmla="*/ 130325 h 1997546"/>
                  <a:gd name="connsiteX15" fmla="*/ 2724707 w 2778306"/>
                  <a:gd name="connsiteY15" fmla="*/ 575403 h 1997546"/>
                  <a:gd name="connsiteX16" fmla="*/ 2290506 w 2778306"/>
                  <a:gd name="connsiteY16" fmla="*/ 879359 h 1997546"/>
                  <a:gd name="connsiteX17" fmla="*/ 1769465 w 2778306"/>
                  <a:gd name="connsiteY17" fmla="*/ 1400425 h 1997546"/>
                  <a:gd name="connsiteX18" fmla="*/ 2344781 w 2778306"/>
                  <a:gd name="connsiteY18" fmla="*/ 1346148 h 1997546"/>
                  <a:gd name="connsiteX19" fmla="*/ 2594447 w 2778306"/>
                  <a:gd name="connsiteY19" fmla="*/ 1639248 h 1997546"/>
                  <a:gd name="connsiteX20" fmla="*/ 2355636 w 2778306"/>
                  <a:gd name="connsiteY20" fmla="*/ 1943203 h 1997546"/>
                  <a:gd name="connsiteX21" fmla="*/ 1758610 w 2778306"/>
                  <a:gd name="connsiteY21" fmla="*/ 1845504 h 1997546"/>
                  <a:gd name="connsiteX22" fmla="*/ 1400394 w 2778306"/>
                  <a:gd name="connsiteY22" fmla="*/ 1997481 h 1997546"/>
                  <a:gd name="connsiteX0" fmla="*/ 1400389 w 2778301"/>
                  <a:gd name="connsiteY0" fmla="*/ 1997481 h 1997546"/>
                  <a:gd name="connsiteX1" fmla="*/ 955333 w 2778301"/>
                  <a:gd name="connsiteY1" fmla="*/ 1845502 h 1997546"/>
                  <a:gd name="connsiteX2" fmla="*/ 260612 w 2778301"/>
                  <a:gd name="connsiteY2" fmla="*/ 1932348 h 1997546"/>
                  <a:gd name="connsiteX3" fmla="*/ 91 w 2778301"/>
                  <a:gd name="connsiteY3" fmla="*/ 1617537 h 1997546"/>
                  <a:gd name="connsiteX4" fmla="*/ 282322 w 2778301"/>
                  <a:gd name="connsiteY4" fmla="*/ 1335292 h 1997546"/>
                  <a:gd name="connsiteX5" fmla="*/ 727378 w 2778301"/>
                  <a:gd name="connsiteY5" fmla="*/ 1432992 h 1997546"/>
                  <a:gd name="connsiteX6" fmla="*/ 1129014 w 2778301"/>
                  <a:gd name="connsiteY6" fmla="*/ 1378714 h 1997546"/>
                  <a:gd name="connsiteX7" fmla="*/ 1215854 w 2778301"/>
                  <a:gd name="connsiteY7" fmla="*/ 977059 h 1997546"/>
                  <a:gd name="connsiteX8" fmla="*/ 987898 w 2778301"/>
                  <a:gd name="connsiteY8" fmla="*/ 325725 h 1997546"/>
                  <a:gd name="connsiteX9" fmla="*/ 1346114 w 2778301"/>
                  <a:gd name="connsiteY9" fmla="*/ 58 h 1997546"/>
                  <a:gd name="connsiteX10" fmla="*/ 1628345 w 2778301"/>
                  <a:gd name="connsiteY10" fmla="*/ 347436 h 1997546"/>
                  <a:gd name="connsiteX11" fmla="*/ 1465519 w 2778301"/>
                  <a:gd name="connsiteY11" fmla="*/ 1259303 h 1997546"/>
                  <a:gd name="connsiteX12" fmla="*/ 2008270 w 2778301"/>
                  <a:gd name="connsiteY12" fmla="*/ 662247 h 1997546"/>
                  <a:gd name="connsiteX13" fmla="*/ 2301356 w 2778301"/>
                  <a:gd name="connsiteY13" fmla="*/ 152036 h 1997546"/>
                  <a:gd name="connsiteX14" fmla="*/ 2724702 w 2778301"/>
                  <a:gd name="connsiteY14" fmla="*/ 130325 h 1997546"/>
                  <a:gd name="connsiteX15" fmla="*/ 2724702 w 2778301"/>
                  <a:gd name="connsiteY15" fmla="*/ 575403 h 1997546"/>
                  <a:gd name="connsiteX16" fmla="*/ 2290501 w 2778301"/>
                  <a:gd name="connsiteY16" fmla="*/ 879359 h 1997546"/>
                  <a:gd name="connsiteX17" fmla="*/ 1769460 w 2778301"/>
                  <a:gd name="connsiteY17" fmla="*/ 1400425 h 1997546"/>
                  <a:gd name="connsiteX18" fmla="*/ 2344776 w 2778301"/>
                  <a:gd name="connsiteY18" fmla="*/ 1346148 h 1997546"/>
                  <a:gd name="connsiteX19" fmla="*/ 2594442 w 2778301"/>
                  <a:gd name="connsiteY19" fmla="*/ 1639248 h 1997546"/>
                  <a:gd name="connsiteX20" fmla="*/ 2355631 w 2778301"/>
                  <a:gd name="connsiteY20" fmla="*/ 1943203 h 1997546"/>
                  <a:gd name="connsiteX21" fmla="*/ 1758605 w 2778301"/>
                  <a:gd name="connsiteY21" fmla="*/ 1845504 h 1997546"/>
                  <a:gd name="connsiteX22" fmla="*/ 1400389 w 2778301"/>
                  <a:gd name="connsiteY22" fmla="*/ 1997481 h 1997546"/>
                  <a:gd name="connsiteX0" fmla="*/ 1346114 w 2778301"/>
                  <a:gd name="connsiteY0" fmla="*/ 1997481 h 1997546"/>
                  <a:gd name="connsiteX1" fmla="*/ 955333 w 2778301"/>
                  <a:gd name="connsiteY1" fmla="*/ 1845502 h 1997546"/>
                  <a:gd name="connsiteX2" fmla="*/ 260612 w 2778301"/>
                  <a:gd name="connsiteY2" fmla="*/ 1932348 h 1997546"/>
                  <a:gd name="connsiteX3" fmla="*/ 91 w 2778301"/>
                  <a:gd name="connsiteY3" fmla="*/ 1617537 h 1997546"/>
                  <a:gd name="connsiteX4" fmla="*/ 282322 w 2778301"/>
                  <a:gd name="connsiteY4" fmla="*/ 1335292 h 1997546"/>
                  <a:gd name="connsiteX5" fmla="*/ 727378 w 2778301"/>
                  <a:gd name="connsiteY5" fmla="*/ 1432992 h 1997546"/>
                  <a:gd name="connsiteX6" fmla="*/ 1129014 w 2778301"/>
                  <a:gd name="connsiteY6" fmla="*/ 1378714 h 1997546"/>
                  <a:gd name="connsiteX7" fmla="*/ 1215854 w 2778301"/>
                  <a:gd name="connsiteY7" fmla="*/ 977059 h 1997546"/>
                  <a:gd name="connsiteX8" fmla="*/ 987898 w 2778301"/>
                  <a:gd name="connsiteY8" fmla="*/ 325725 h 1997546"/>
                  <a:gd name="connsiteX9" fmla="*/ 1346114 w 2778301"/>
                  <a:gd name="connsiteY9" fmla="*/ 58 h 1997546"/>
                  <a:gd name="connsiteX10" fmla="*/ 1628345 w 2778301"/>
                  <a:gd name="connsiteY10" fmla="*/ 347436 h 1997546"/>
                  <a:gd name="connsiteX11" fmla="*/ 1465519 w 2778301"/>
                  <a:gd name="connsiteY11" fmla="*/ 1259303 h 1997546"/>
                  <a:gd name="connsiteX12" fmla="*/ 2008270 w 2778301"/>
                  <a:gd name="connsiteY12" fmla="*/ 662247 h 1997546"/>
                  <a:gd name="connsiteX13" fmla="*/ 2301356 w 2778301"/>
                  <a:gd name="connsiteY13" fmla="*/ 152036 h 1997546"/>
                  <a:gd name="connsiteX14" fmla="*/ 2724702 w 2778301"/>
                  <a:gd name="connsiteY14" fmla="*/ 130325 h 1997546"/>
                  <a:gd name="connsiteX15" fmla="*/ 2724702 w 2778301"/>
                  <a:gd name="connsiteY15" fmla="*/ 575403 h 1997546"/>
                  <a:gd name="connsiteX16" fmla="*/ 2290501 w 2778301"/>
                  <a:gd name="connsiteY16" fmla="*/ 879359 h 1997546"/>
                  <a:gd name="connsiteX17" fmla="*/ 1769460 w 2778301"/>
                  <a:gd name="connsiteY17" fmla="*/ 1400425 h 1997546"/>
                  <a:gd name="connsiteX18" fmla="*/ 2344776 w 2778301"/>
                  <a:gd name="connsiteY18" fmla="*/ 1346148 h 1997546"/>
                  <a:gd name="connsiteX19" fmla="*/ 2594442 w 2778301"/>
                  <a:gd name="connsiteY19" fmla="*/ 1639248 h 1997546"/>
                  <a:gd name="connsiteX20" fmla="*/ 2355631 w 2778301"/>
                  <a:gd name="connsiteY20" fmla="*/ 1943203 h 1997546"/>
                  <a:gd name="connsiteX21" fmla="*/ 1758605 w 2778301"/>
                  <a:gd name="connsiteY21" fmla="*/ 1845504 h 1997546"/>
                  <a:gd name="connsiteX22" fmla="*/ 1346114 w 2778301"/>
                  <a:gd name="connsiteY22" fmla="*/ 1997481 h 199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78301" h="1997546">
                    <a:moveTo>
                      <a:pt x="1346114" y="1997481"/>
                    </a:moveTo>
                    <a:cubicBezTo>
                      <a:pt x="1206808" y="1993862"/>
                      <a:pt x="1136250" y="1856358"/>
                      <a:pt x="955333" y="1845502"/>
                    </a:cubicBezTo>
                    <a:cubicBezTo>
                      <a:pt x="774416" y="1834647"/>
                      <a:pt x="419819" y="1970342"/>
                      <a:pt x="260612" y="1932348"/>
                    </a:cubicBezTo>
                    <a:cubicBezTo>
                      <a:pt x="101405" y="1894354"/>
                      <a:pt x="-3527" y="1717046"/>
                      <a:pt x="91" y="1617537"/>
                    </a:cubicBezTo>
                    <a:cubicBezTo>
                      <a:pt x="3709" y="1518028"/>
                      <a:pt x="161108" y="1366049"/>
                      <a:pt x="282322" y="1335292"/>
                    </a:cubicBezTo>
                    <a:cubicBezTo>
                      <a:pt x="403536" y="1304535"/>
                      <a:pt x="586263" y="1425755"/>
                      <a:pt x="727378" y="1432992"/>
                    </a:cubicBezTo>
                    <a:cubicBezTo>
                      <a:pt x="868493" y="1440229"/>
                      <a:pt x="1047601" y="1454703"/>
                      <a:pt x="1129014" y="1378714"/>
                    </a:cubicBezTo>
                    <a:cubicBezTo>
                      <a:pt x="1210427" y="1302725"/>
                      <a:pt x="1239373" y="1152557"/>
                      <a:pt x="1215854" y="977059"/>
                    </a:cubicBezTo>
                    <a:cubicBezTo>
                      <a:pt x="1192335" y="801561"/>
                      <a:pt x="966188" y="488558"/>
                      <a:pt x="987898" y="325725"/>
                    </a:cubicBezTo>
                    <a:cubicBezTo>
                      <a:pt x="1009608" y="162892"/>
                      <a:pt x="1239373" y="-3560"/>
                      <a:pt x="1346114" y="58"/>
                    </a:cubicBezTo>
                    <a:cubicBezTo>
                      <a:pt x="1452855" y="3676"/>
                      <a:pt x="1608444" y="137562"/>
                      <a:pt x="1628345" y="347436"/>
                    </a:cubicBezTo>
                    <a:cubicBezTo>
                      <a:pt x="1648246" y="557310"/>
                      <a:pt x="1402198" y="1206835"/>
                      <a:pt x="1465519" y="1259303"/>
                    </a:cubicBezTo>
                    <a:cubicBezTo>
                      <a:pt x="1528840" y="1311771"/>
                      <a:pt x="1868964" y="846792"/>
                      <a:pt x="2008270" y="662247"/>
                    </a:cubicBezTo>
                    <a:cubicBezTo>
                      <a:pt x="2147576" y="477703"/>
                      <a:pt x="2181951" y="240690"/>
                      <a:pt x="2301356" y="152036"/>
                    </a:cubicBezTo>
                    <a:cubicBezTo>
                      <a:pt x="2420761" y="63382"/>
                      <a:pt x="2654144" y="59764"/>
                      <a:pt x="2724702" y="130325"/>
                    </a:cubicBezTo>
                    <a:cubicBezTo>
                      <a:pt x="2795260" y="200886"/>
                      <a:pt x="2797069" y="450564"/>
                      <a:pt x="2724702" y="575403"/>
                    </a:cubicBezTo>
                    <a:cubicBezTo>
                      <a:pt x="2652335" y="700242"/>
                      <a:pt x="2449708" y="741855"/>
                      <a:pt x="2290501" y="879359"/>
                    </a:cubicBezTo>
                    <a:cubicBezTo>
                      <a:pt x="2131294" y="1016863"/>
                      <a:pt x="1760414" y="1322627"/>
                      <a:pt x="1769460" y="1400425"/>
                    </a:cubicBezTo>
                    <a:cubicBezTo>
                      <a:pt x="1778506" y="1478223"/>
                      <a:pt x="2207279" y="1306344"/>
                      <a:pt x="2344776" y="1346148"/>
                    </a:cubicBezTo>
                    <a:cubicBezTo>
                      <a:pt x="2482273" y="1385952"/>
                      <a:pt x="2592633" y="1539739"/>
                      <a:pt x="2594442" y="1639248"/>
                    </a:cubicBezTo>
                    <a:cubicBezTo>
                      <a:pt x="2596251" y="1738757"/>
                      <a:pt x="2494937" y="1908827"/>
                      <a:pt x="2355631" y="1943203"/>
                    </a:cubicBezTo>
                    <a:cubicBezTo>
                      <a:pt x="2216325" y="1977579"/>
                      <a:pt x="1926858" y="1836458"/>
                      <a:pt x="1758605" y="1845504"/>
                    </a:cubicBezTo>
                    <a:cubicBezTo>
                      <a:pt x="1590352" y="1854550"/>
                      <a:pt x="1485420" y="2001100"/>
                      <a:pt x="1346114" y="1997481"/>
                    </a:cubicBezTo>
                    <a:close/>
                  </a:path>
                </a:pathLst>
              </a:cu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latin typeface="Gill Sans Light"/>
                  <a:cs typeface="Gill Sans Light"/>
                </a:endParaRPr>
              </a:p>
            </p:txBody>
          </p:sp>
          <p:sp>
            <p:nvSpPr>
              <p:cNvPr id="30" name="Oval 185"/>
              <p:cNvSpPr/>
              <p:nvPr/>
            </p:nvSpPr>
            <p:spPr>
              <a:xfrm>
                <a:off x="6802304" y="5486168"/>
                <a:ext cx="533431" cy="533391"/>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grpSp>
        <p:grpSp>
          <p:nvGrpSpPr>
            <p:cNvPr id="9" name="Group 178"/>
            <p:cNvGrpSpPr>
              <a:grpSpLocks/>
            </p:cNvGrpSpPr>
            <p:nvPr/>
          </p:nvGrpSpPr>
          <p:grpSpPr bwMode="auto">
            <a:xfrm>
              <a:off x="5524693" y="3725429"/>
              <a:ext cx="2689707" cy="2270797"/>
              <a:chOff x="5753100" y="3672840"/>
              <a:chExt cx="2689860" cy="2270760"/>
            </a:xfrm>
          </p:grpSpPr>
          <p:cxnSp>
            <p:nvCxnSpPr>
              <p:cNvPr id="10" name="Straight Connector 54"/>
              <p:cNvCxnSpPr>
                <a:stCxn id="22" idx="2"/>
                <a:endCxn id="23" idx="6"/>
              </p:cNvCxnSpPr>
              <p:nvPr/>
            </p:nvCxnSpPr>
            <p:spPr>
              <a:xfrm flipH="1">
                <a:off x="6118053" y="4473361"/>
                <a:ext cx="1959086"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66"/>
              <p:cNvCxnSpPr>
                <a:stCxn id="21" idx="4"/>
                <a:endCxn id="24" idx="0"/>
              </p:cNvCxnSpPr>
              <p:nvPr/>
            </p:nvCxnSpPr>
            <p:spPr>
              <a:xfrm>
                <a:off x="7062669" y="4655920"/>
                <a:ext cx="0" cy="922323"/>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59"/>
              <p:cNvCxnSpPr>
                <a:stCxn id="21" idx="7"/>
                <a:endCxn id="25" idx="3"/>
              </p:cNvCxnSpPr>
              <p:nvPr/>
            </p:nvCxnSpPr>
            <p:spPr>
              <a:xfrm flipV="1">
                <a:off x="7192852" y="3986006"/>
                <a:ext cx="427061" cy="357182"/>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60"/>
              <p:cNvCxnSpPr>
                <a:stCxn id="22" idx="1"/>
                <a:endCxn id="25" idx="5"/>
              </p:cNvCxnSpPr>
              <p:nvPr/>
            </p:nvCxnSpPr>
            <p:spPr>
              <a:xfrm flipH="1" flipV="1">
                <a:off x="7878691" y="3986006"/>
                <a:ext cx="250839" cy="357182"/>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62"/>
              <p:cNvCxnSpPr>
                <a:stCxn id="21" idx="1"/>
                <a:endCxn id="26" idx="5"/>
              </p:cNvCxnSpPr>
              <p:nvPr/>
            </p:nvCxnSpPr>
            <p:spPr>
              <a:xfrm flipH="1" flipV="1">
                <a:off x="6599093" y="3992356"/>
                <a:ext cx="334981" cy="350832"/>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64"/>
              <p:cNvCxnSpPr>
                <a:stCxn id="22" idx="3"/>
                <a:endCxn id="24" idx="7"/>
              </p:cNvCxnSpPr>
              <p:nvPr/>
            </p:nvCxnSpPr>
            <p:spPr>
              <a:xfrm flipH="1">
                <a:off x="7192852" y="4601946"/>
                <a:ext cx="936678" cy="1028683"/>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78"/>
              <p:cNvCxnSpPr>
                <a:stCxn id="23" idx="7"/>
                <a:endCxn id="26" idx="3"/>
              </p:cNvCxnSpPr>
              <p:nvPr/>
            </p:nvCxnSpPr>
            <p:spPr>
              <a:xfrm flipV="1">
                <a:off x="6065663" y="3992356"/>
                <a:ext cx="274653" cy="350832"/>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84"/>
              <p:cNvCxnSpPr>
                <a:stCxn id="27" idx="6"/>
                <a:endCxn id="24" idx="2"/>
              </p:cNvCxnSpPr>
              <p:nvPr/>
            </p:nvCxnSpPr>
            <p:spPr>
              <a:xfrm>
                <a:off x="6240298" y="5752865"/>
                <a:ext cx="639798" cy="7937"/>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88"/>
              <p:cNvCxnSpPr>
                <a:stCxn id="27" idx="0"/>
                <a:endCxn id="23" idx="4"/>
              </p:cNvCxnSpPr>
              <p:nvPr/>
            </p:nvCxnSpPr>
            <p:spPr>
              <a:xfrm flipH="1" flipV="1">
                <a:off x="5935480" y="4655920"/>
                <a:ext cx="122244" cy="914385"/>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46"/>
              <p:cNvCxnSpPr>
                <a:stCxn id="24" idx="6"/>
                <a:endCxn id="28" idx="2"/>
              </p:cNvCxnSpPr>
              <p:nvPr/>
            </p:nvCxnSpPr>
            <p:spPr>
              <a:xfrm flipV="1">
                <a:off x="7246830" y="5752865"/>
                <a:ext cx="608047" cy="7937"/>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49"/>
              <p:cNvCxnSpPr>
                <a:stCxn id="28" idx="0"/>
                <a:endCxn id="22" idx="4"/>
              </p:cNvCxnSpPr>
              <p:nvPr/>
            </p:nvCxnSpPr>
            <p:spPr>
              <a:xfrm flipV="1">
                <a:off x="8039037" y="4655920"/>
                <a:ext cx="220676" cy="914385"/>
              </a:xfrm>
              <a:prstGeom prst="line">
                <a:avLst/>
              </a:prstGeom>
            </p:spPr>
            <p:style>
              <a:lnRef idx="3">
                <a:schemeClr val="dk1"/>
              </a:lnRef>
              <a:fillRef idx="0">
                <a:schemeClr val="dk1"/>
              </a:fillRef>
              <a:effectRef idx="2">
                <a:schemeClr val="dk1"/>
              </a:effectRef>
              <a:fontRef idx="minor">
                <a:schemeClr val="tx1"/>
              </a:fontRef>
            </p:style>
          </p:cxnSp>
          <p:sp>
            <p:nvSpPr>
              <p:cNvPr id="21" name="Oval 39"/>
              <p:cNvSpPr/>
              <p:nvPr/>
            </p:nvSpPr>
            <p:spPr>
              <a:xfrm>
                <a:off x="6880096" y="4290801"/>
                <a:ext cx="366734"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2" name="Oval 41"/>
              <p:cNvSpPr/>
              <p:nvPr/>
            </p:nvSpPr>
            <p:spPr>
              <a:xfrm>
                <a:off x="8077139" y="4290801"/>
                <a:ext cx="365146"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3" name="Oval 46"/>
              <p:cNvSpPr/>
              <p:nvPr/>
            </p:nvSpPr>
            <p:spPr>
              <a:xfrm>
                <a:off x="5752907" y="4290801"/>
                <a:ext cx="365146"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4" name="Oval 50"/>
              <p:cNvSpPr/>
              <p:nvPr/>
            </p:nvSpPr>
            <p:spPr>
              <a:xfrm>
                <a:off x="6880096" y="5578243"/>
                <a:ext cx="366734"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5" name="Oval 51"/>
              <p:cNvSpPr/>
              <p:nvPr/>
            </p:nvSpPr>
            <p:spPr>
              <a:xfrm>
                <a:off x="7565935" y="3673274"/>
                <a:ext cx="365146"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6" name="Oval 53"/>
              <p:cNvSpPr/>
              <p:nvPr/>
            </p:nvSpPr>
            <p:spPr>
              <a:xfrm>
                <a:off x="6286337" y="3681211"/>
                <a:ext cx="365146"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7" name="Oval 57"/>
              <p:cNvSpPr/>
              <p:nvPr/>
            </p:nvSpPr>
            <p:spPr>
              <a:xfrm>
                <a:off x="5875152" y="5570305"/>
                <a:ext cx="365146"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sp>
            <p:nvSpPr>
              <p:cNvPr id="28" name="Oval 142"/>
              <p:cNvSpPr/>
              <p:nvPr/>
            </p:nvSpPr>
            <p:spPr>
              <a:xfrm>
                <a:off x="7854877" y="5570305"/>
                <a:ext cx="366734" cy="365119"/>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en-US" altLang="en-US">
                  <a:solidFill>
                    <a:srgbClr val="FFFFFF"/>
                  </a:solidFill>
                  <a:latin typeface="Gill Sans Light"/>
                  <a:ea typeface="Gill Sans Light"/>
                  <a:cs typeface="Gill Sans Light"/>
                </a:endParaRPr>
              </a:p>
            </p:txBody>
          </p:sp>
        </p:grpSp>
      </p:grpSp>
      <p:sp>
        <p:nvSpPr>
          <p:cNvPr id="2" name="灯片编号占位符 1">
            <a:extLst>
              <a:ext uri="{FF2B5EF4-FFF2-40B4-BE49-F238E27FC236}">
                <a16:creationId xmlns:a16="http://schemas.microsoft.com/office/drawing/2014/main" id="{3F856B10-4E78-4283-96EF-372FE31DCE75}"/>
              </a:ext>
            </a:extLst>
          </p:cNvPr>
          <p:cNvSpPr>
            <a:spLocks noGrp="1"/>
          </p:cNvSpPr>
          <p:nvPr>
            <p:ph type="sldNum" sz="quarter" idx="12"/>
          </p:nvPr>
        </p:nvSpPr>
        <p:spPr/>
        <p:txBody>
          <a:bodyPr/>
          <a:lstStyle/>
          <a:p>
            <a:fld id="{25EC4AC6-63A8-45AD-A1FA-EB82E5CD8F05}" type="slidenum">
              <a:rPr lang="zh-CN" altLang="en-US" smtClean="0"/>
              <a:t>38</a:t>
            </a:fld>
            <a:endParaRPr lang="zh-CN" altLang="en-US"/>
          </a:p>
        </p:txBody>
      </p:sp>
    </p:spTree>
    <p:extLst>
      <p:ext uri="{BB962C8B-B14F-4D97-AF65-F5344CB8AC3E}">
        <p14:creationId xmlns:p14="http://schemas.microsoft.com/office/powerpoint/2010/main" val="514702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err="1"/>
              <a:t>Pregel</a:t>
            </a:r>
            <a:r>
              <a:rPr lang="zh-CN" altLang="en-US" dirty="0"/>
              <a:t>处理图（</a:t>
            </a:r>
            <a:r>
              <a:rPr lang="en-US" altLang="zh-CN" dirty="0"/>
              <a:t>cont.</a:t>
            </a:r>
            <a:r>
              <a:rPr lang="zh-CN" altLang="en-US" dirty="0"/>
              <a:t>）</a:t>
            </a:r>
            <a:endParaRPr lang="en-US" altLang="en-US" dirty="0"/>
          </a:p>
        </p:txBody>
      </p:sp>
      <p:sp>
        <p:nvSpPr>
          <p:cNvPr id="4" name="内容占位符 3"/>
          <p:cNvSpPr>
            <a:spLocks noGrp="1"/>
          </p:cNvSpPr>
          <p:nvPr>
            <p:ph idx="1"/>
          </p:nvPr>
        </p:nvSpPr>
        <p:spPr>
          <a:xfrm>
            <a:off x="1371600" y="2286000"/>
            <a:ext cx="6904455" cy="3581400"/>
          </a:xfrm>
        </p:spPr>
        <p:txBody>
          <a:bodyPr anchor="t" anchorCtr="0">
            <a:noAutofit/>
          </a:bodyPr>
          <a:lstStyle/>
          <a:p>
            <a:pPr algn="just">
              <a:buFont typeface="Wingdings" pitchFamily="2" charset="2"/>
              <a:buChar char="§"/>
            </a:pPr>
            <a:r>
              <a:rPr lang="zh-CN" altLang="en-US" sz="2800" dirty="0"/>
              <a:t>根据各顶点投票决定算法是否终止</a:t>
            </a:r>
            <a:endParaRPr lang="en-US" altLang="en-US" sz="2800" dirty="0"/>
          </a:p>
          <a:p>
            <a:pPr lvl="1" algn="just">
              <a:buFont typeface="Wingdings" pitchFamily="2" charset="2"/>
              <a:buChar char="§"/>
            </a:pPr>
            <a:r>
              <a:rPr lang="zh-CN" altLang="en-US" sz="2400" dirty="0">
                <a:solidFill>
                  <a:srgbClr val="7F7F7F"/>
                </a:solidFill>
              </a:rPr>
              <a:t>超步</a:t>
            </a:r>
            <a:r>
              <a:rPr lang="en-US" altLang="en-US" sz="2400" dirty="0">
                <a:solidFill>
                  <a:srgbClr val="7F7F7F"/>
                </a:solidFill>
              </a:rPr>
              <a:t>0</a:t>
            </a:r>
            <a:r>
              <a:rPr lang="zh-CN" altLang="en-US" sz="2400" dirty="0">
                <a:solidFill>
                  <a:srgbClr val="7F7F7F"/>
                </a:solidFill>
              </a:rPr>
              <a:t>，每一顶点活跃</a:t>
            </a:r>
            <a:endParaRPr lang="en-US" altLang="en-US" sz="2400" dirty="0">
              <a:solidFill>
                <a:srgbClr val="7F7F7F"/>
              </a:solidFill>
            </a:endParaRPr>
          </a:p>
          <a:p>
            <a:pPr lvl="1" algn="just">
              <a:buFont typeface="Wingdings" pitchFamily="2" charset="2"/>
              <a:buChar char="§"/>
            </a:pPr>
            <a:r>
              <a:rPr lang="zh-CN" altLang="en-US" sz="2400" dirty="0">
                <a:solidFill>
                  <a:srgbClr val="7F7F7F"/>
                </a:solidFill>
              </a:rPr>
              <a:t>所有活跃顶点参与任意给定超步中的计算</a:t>
            </a:r>
            <a:endParaRPr lang="en-US" altLang="en-US" sz="2400" dirty="0">
              <a:solidFill>
                <a:srgbClr val="7F7F7F"/>
              </a:solidFill>
            </a:endParaRPr>
          </a:p>
          <a:p>
            <a:pPr lvl="1">
              <a:buFont typeface="Wingdings" pitchFamily="2" charset="2"/>
              <a:buChar char="§"/>
            </a:pPr>
            <a:r>
              <a:rPr lang="zh-CN" altLang="en-US" sz="2400" dirty="0">
                <a:solidFill>
                  <a:srgbClr val="7F7F7F"/>
                </a:solidFill>
              </a:rPr>
              <a:t>当顶点投票终止时，顶点进入非活跃状态</a:t>
            </a:r>
            <a:endParaRPr lang="en-US" altLang="en-US" sz="2400" dirty="0">
              <a:solidFill>
                <a:srgbClr val="7F7F7F"/>
              </a:solidFill>
            </a:endParaRPr>
          </a:p>
          <a:p>
            <a:pPr lvl="1">
              <a:buFont typeface="Wingdings" pitchFamily="2" charset="2"/>
              <a:buChar char="§"/>
            </a:pPr>
            <a:r>
              <a:rPr lang="zh-CN" altLang="en-US" sz="2400" dirty="0">
                <a:solidFill>
                  <a:srgbClr val="7F7F7F"/>
                </a:solidFill>
              </a:rPr>
              <a:t>如果顶点收到外部消息，顶点可以进入活跃状态</a:t>
            </a:r>
            <a:endParaRPr lang="en-US" altLang="en-US" sz="2400" dirty="0">
              <a:solidFill>
                <a:srgbClr val="7F7F7F"/>
              </a:solidFill>
            </a:endParaRPr>
          </a:p>
          <a:p>
            <a:pPr>
              <a:buFont typeface="Wingdings" pitchFamily="2" charset="2"/>
              <a:buChar char="§"/>
            </a:pPr>
            <a:r>
              <a:rPr lang="zh-CN" altLang="en-US" sz="2800" dirty="0">
                <a:solidFill>
                  <a:srgbClr val="7F7F7F"/>
                </a:solidFill>
              </a:rPr>
              <a:t>当所有节点都变为非活跃状态时，程序终止</a:t>
            </a:r>
            <a:endParaRPr lang="en-US" sz="2800" dirty="0"/>
          </a:p>
        </p:txBody>
      </p:sp>
      <p:grpSp>
        <p:nvGrpSpPr>
          <p:cNvPr id="11" name="组合 10">
            <a:extLst>
              <a:ext uri="{FF2B5EF4-FFF2-40B4-BE49-F238E27FC236}">
                <a16:creationId xmlns:a16="http://schemas.microsoft.com/office/drawing/2014/main" id="{B747D62D-A753-4779-AEBB-2DC0833123E9}"/>
              </a:ext>
            </a:extLst>
          </p:cNvPr>
          <p:cNvGrpSpPr/>
          <p:nvPr/>
        </p:nvGrpSpPr>
        <p:grpSpPr>
          <a:xfrm>
            <a:off x="8191634" y="1968286"/>
            <a:ext cx="3607172" cy="1944132"/>
            <a:chOff x="4151784" y="4509120"/>
            <a:chExt cx="3607172" cy="1944132"/>
          </a:xfrm>
        </p:grpSpPr>
        <p:sp>
          <p:nvSpPr>
            <p:cNvPr id="19" name="Rounded Rectangle 2"/>
            <p:cNvSpPr/>
            <p:nvPr/>
          </p:nvSpPr>
          <p:spPr>
            <a:xfrm>
              <a:off x="4518596" y="5042520"/>
              <a:ext cx="1066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Active</a:t>
              </a:r>
            </a:p>
          </p:txBody>
        </p:sp>
        <p:sp>
          <p:nvSpPr>
            <p:cNvPr id="20" name="Rounded Rectangle 6"/>
            <p:cNvSpPr/>
            <p:nvPr/>
          </p:nvSpPr>
          <p:spPr>
            <a:xfrm>
              <a:off x="6163246" y="5048870"/>
              <a:ext cx="1066800" cy="3810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t>Inactive</a:t>
              </a:r>
            </a:p>
          </p:txBody>
        </p:sp>
        <p:cxnSp>
          <p:nvCxnSpPr>
            <p:cNvPr id="21" name="Curved Connector 9"/>
            <p:cNvCxnSpPr/>
            <p:nvPr/>
          </p:nvCxnSpPr>
          <p:spPr>
            <a:xfrm rot="16200000" flipH="1">
              <a:off x="4563046" y="5233020"/>
              <a:ext cx="381000" cy="12700"/>
            </a:xfrm>
            <a:prstGeom prst="curvedConnector5">
              <a:avLst>
                <a:gd name="adj1" fmla="val -60000"/>
                <a:gd name="adj2" fmla="val -6044858"/>
                <a:gd name="adj3" fmla="val 160000"/>
              </a:avLst>
            </a:prstGeom>
            <a:ln w="25400">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22" name="Curved Connector 26"/>
            <p:cNvCxnSpPr/>
            <p:nvPr/>
          </p:nvCxnSpPr>
          <p:spPr>
            <a:xfrm rot="5400000">
              <a:off x="6925246" y="5233020"/>
              <a:ext cx="381000" cy="12700"/>
            </a:xfrm>
            <a:prstGeom prst="curvedConnector5">
              <a:avLst>
                <a:gd name="adj1" fmla="val -60000"/>
                <a:gd name="adj2" fmla="val -6044858"/>
                <a:gd name="adj3" fmla="val 160000"/>
              </a:avLst>
            </a:prstGeom>
            <a:ln w="25400">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nvGrpSpPr>
            <p:cNvPr id="23" name="Group 24"/>
            <p:cNvGrpSpPr>
              <a:grpSpLocks/>
            </p:cNvGrpSpPr>
            <p:nvPr/>
          </p:nvGrpSpPr>
          <p:grpSpPr bwMode="auto">
            <a:xfrm>
              <a:off x="4979988" y="4509120"/>
              <a:ext cx="1672208" cy="539750"/>
              <a:chOff x="5719192" y="2438400"/>
              <a:chExt cx="1672208" cy="539750"/>
            </a:xfrm>
          </p:grpSpPr>
          <p:cxnSp>
            <p:nvCxnSpPr>
              <p:cNvPr id="24" name="Curved Connector 4"/>
              <p:cNvCxnSpPr>
                <a:stCxn id="19" idx="0"/>
                <a:endCxn id="20" idx="0"/>
              </p:cNvCxnSpPr>
              <p:nvPr/>
            </p:nvCxnSpPr>
            <p:spPr>
              <a:xfrm rot="16200000" flipH="1">
                <a:off x="6538342" y="2152650"/>
                <a:ext cx="6350" cy="1644650"/>
              </a:xfrm>
              <a:prstGeom prst="curvedConnector3">
                <a:avLst>
                  <a:gd name="adj1" fmla="val -3600000"/>
                </a:avLst>
              </a:prstGeom>
              <a:ln w="25400">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25" name="TextBox 23"/>
              <p:cNvSpPr txBox="1">
                <a:spLocks noChangeArrowheads="1"/>
              </p:cNvSpPr>
              <p:nvPr/>
            </p:nvSpPr>
            <p:spPr bwMode="auto">
              <a:xfrm>
                <a:off x="5943600" y="2438400"/>
                <a:ext cx="1447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200" i="1"/>
                  <a:t>Vote to Halt</a:t>
                </a:r>
              </a:p>
            </p:txBody>
          </p:sp>
        </p:grpSp>
        <p:grpSp>
          <p:nvGrpSpPr>
            <p:cNvPr id="26" name="Group 25"/>
            <p:cNvGrpSpPr>
              <a:grpSpLocks/>
            </p:cNvGrpSpPr>
            <p:nvPr/>
          </p:nvGrpSpPr>
          <p:grpSpPr bwMode="auto">
            <a:xfrm>
              <a:off x="4979988" y="5423520"/>
              <a:ext cx="1775396" cy="581022"/>
              <a:chOff x="5719191" y="3352806"/>
              <a:chExt cx="1775396" cy="581792"/>
            </a:xfrm>
          </p:grpSpPr>
          <p:cxnSp>
            <p:nvCxnSpPr>
              <p:cNvPr id="28" name="Curved Connector 7"/>
              <p:cNvCxnSpPr>
                <a:stCxn id="20" idx="2"/>
                <a:endCxn id="19" idx="2"/>
              </p:cNvCxnSpPr>
              <p:nvPr/>
            </p:nvCxnSpPr>
            <p:spPr>
              <a:xfrm rot="5400000" flipH="1">
                <a:off x="6538337" y="2533660"/>
                <a:ext cx="6358" cy="1644650"/>
              </a:xfrm>
              <a:prstGeom prst="curvedConnector3">
                <a:avLst>
                  <a:gd name="adj1" fmla="val -3600000"/>
                </a:avLst>
              </a:prstGeom>
              <a:ln w="25400">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29" name="TextBox 29"/>
              <p:cNvSpPr txBox="1">
                <a:spLocks noChangeArrowheads="1"/>
              </p:cNvSpPr>
              <p:nvPr/>
            </p:nvSpPr>
            <p:spPr bwMode="auto">
              <a:xfrm>
                <a:off x="5840412" y="3657599"/>
                <a:ext cx="16541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200" i="1" dirty="0"/>
                  <a:t>Message Received</a:t>
                </a:r>
              </a:p>
            </p:txBody>
          </p:sp>
        </p:grpSp>
        <p:sp>
          <p:nvSpPr>
            <p:cNvPr id="30" name="TextBox 27"/>
            <p:cNvSpPr txBox="1">
              <a:spLocks noChangeArrowheads="1"/>
            </p:cNvSpPr>
            <p:nvPr/>
          </p:nvSpPr>
          <p:spPr bwMode="auto">
            <a:xfrm>
              <a:off x="4151784" y="6083920"/>
              <a:ext cx="3607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zh-CN" altLang="en-US" dirty="0"/>
                <a:t>顶点状态机</a:t>
              </a:r>
              <a:endParaRPr lang="en-US" altLang="en-US" dirty="0"/>
            </a:p>
          </p:txBody>
        </p:sp>
      </p:grpSp>
      <p:sp>
        <p:nvSpPr>
          <p:cNvPr id="2" name="灯片编号占位符 1">
            <a:extLst>
              <a:ext uri="{FF2B5EF4-FFF2-40B4-BE49-F238E27FC236}">
                <a16:creationId xmlns:a16="http://schemas.microsoft.com/office/drawing/2014/main" id="{C6B64DBD-AA6A-465D-81BE-5FF2434AD6EB}"/>
              </a:ext>
            </a:extLst>
          </p:cNvPr>
          <p:cNvSpPr>
            <a:spLocks noGrp="1"/>
          </p:cNvSpPr>
          <p:nvPr>
            <p:ph type="sldNum" sz="quarter" idx="12"/>
          </p:nvPr>
        </p:nvSpPr>
        <p:spPr/>
        <p:txBody>
          <a:bodyPr/>
          <a:lstStyle/>
          <a:p>
            <a:fld id="{25EC4AC6-63A8-45AD-A1FA-EB82E5CD8F05}" type="slidenum">
              <a:rPr lang="zh-CN" altLang="en-US" smtClean="0"/>
              <a:t>39</a:t>
            </a:fld>
            <a:endParaRPr lang="zh-CN" altLang="en-US"/>
          </a:p>
        </p:txBody>
      </p:sp>
    </p:spTree>
    <p:extLst>
      <p:ext uri="{BB962C8B-B14F-4D97-AF65-F5344CB8AC3E}">
        <p14:creationId xmlns:p14="http://schemas.microsoft.com/office/powerpoint/2010/main" val="82936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9" name="Rectangle 5"/>
          <p:cNvSpPr>
            <a:spLocks noGrp="1" noChangeArrowheads="1"/>
          </p:cNvSpPr>
          <p:nvPr>
            <p:ph type="title"/>
          </p:nvPr>
        </p:nvSpPr>
        <p:spPr/>
        <p:txBody>
          <a:bodyPr>
            <a:normAutofit/>
          </a:bodyPr>
          <a:lstStyle/>
          <a:p>
            <a:r>
              <a:rPr lang="zh-CN" altLang="en-US" dirty="0"/>
              <a:t>并行处理涉及方面</a:t>
            </a:r>
            <a:endParaRPr lang="en-US" altLang="ko-KR" dirty="0"/>
          </a:p>
        </p:txBody>
      </p:sp>
      <p:sp>
        <p:nvSpPr>
          <p:cNvPr id="738306" name="Rectangle 2"/>
          <p:cNvSpPr>
            <a:spLocks noChangeArrowheads="1"/>
          </p:cNvSpPr>
          <p:nvPr/>
        </p:nvSpPr>
        <p:spPr bwMode="auto">
          <a:xfrm>
            <a:off x="1752600" y="3748741"/>
            <a:ext cx="8686800" cy="2514600"/>
          </a:xfrm>
          <a:prstGeom prst="rect">
            <a:avLst/>
          </a:prstGeom>
          <a:solidFill>
            <a:srgbClr val="FFCCFF">
              <a:alpha val="50000"/>
            </a:srgb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endParaRPr kumimoji="1" lang="zh-CN" altLang="en-US" b="1">
              <a:latin typeface="Times New Roman" pitchFamily="18" charset="0"/>
              <a:ea typeface="Gulim" pitchFamily="34" charset="-127"/>
            </a:endParaRPr>
          </a:p>
        </p:txBody>
      </p:sp>
      <p:sp>
        <p:nvSpPr>
          <p:cNvPr id="738307" name="Line 3"/>
          <p:cNvSpPr>
            <a:spLocks noChangeShapeType="1"/>
          </p:cNvSpPr>
          <p:nvPr/>
        </p:nvSpPr>
        <p:spPr bwMode="auto">
          <a:xfrm>
            <a:off x="3810000" y="3291541"/>
            <a:ext cx="2286000" cy="609600"/>
          </a:xfrm>
          <a:prstGeom prst="line">
            <a:avLst/>
          </a:prstGeom>
          <a:noFill/>
          <a:ln w="762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8308" name="Line 4"/>
          <p:cNvSpPr>
            <a:spLocks noChangeShapeType="1"/>
          </p:cNvSpPr>
          <p:nvPr/>
        </p:nvSpPr>
        <p:spPr bwMode="auto">
          <a:xfrm flipH="1">
            <a:off x="6019800" y="3291541"/>
            <a:ext cx="2362200" cy="6096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8310" name="Text Box 6"/>
          <p:cNvSpPr txBox="1">
            <a:spLocks noChangeArrowheads="1"/>
          </p:cNvSpPr>
          <p:nvPr/>
        </p:nvSpPr>
        <p:spPr bwMode="auto">
          <a:xfrm>
            <a:off x="2811844" y="1536902"/>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zh-CN" altLang="en-US" sz="2400" b="1" dirty="0">
                <a:latin typeface="黑体" panose="02010609060101010101" pitchFamily="49" charset="-122"/>
                <a:ea typeface="黑体" panose="02010609060101010101" pitchFamily="49" charset="-122"/>
              </a:rPr>
              <a:t>算法设计人员</a:t>
            </a:r>
            <a:endParaRPr kumimoji="1" lang="en-US" altLang="ko-KR" sz="2400" b="1" dirty="0">
              <a:latin typeface="黑体" panose="02010609060101010101" pitchFamily="49" charset="-122"/>
              <a:ea typeface="黑体" panose="02010609060101010101" pitchFamily="49" charset="-122"/>
            </a:endParaRPr>
          </a:p>
        </p:txBody>
      </p:sp>
      <p:sp>
        <p:nvSpPr>
          <p:cNvPr id="738311" name="Text Box 7"/>
          <p:cNvSpPr txBox="1">
            <a:spLocks noChangeArrowheads="1"/>
          </p:cNvSpPr>
          <p:nvPr/>
        </p:nvSpPr>
        <p:spPr bwMode="auto">
          <a:xfrm>
            <a:off x="7552176" y="1508500"/>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zh-CN" altLang="en-US" sz="2400" b="1" dirty="0">
                <a:latin typeface="黑体" panose="02010609060101010101" pitchFamily="49" charset="-122"/>
                <a:ea typeface="黑体" panose="02010609060101010101" pitchFamily="49" charset="-122"/>
              </a:rPr>
              <a:t>应用开发者</a:t>
            </a:r>
            <a:endParaRPr kumimoji="1" lang="en-US" altLang="ko-KR" sz="2400" b="1" dirty="0">
              <a:latin typeface="黑体" panose="02010609060101010101" pitchFamily="49" charset="-122"/>
              <a:ea typeface="黑体" panose="02010609060101010101" pitchFamily="49" charset="-122"/>
            </a:endParaRPr>
          </a:p>
        </p:txBody>
      </p:sp>
      <p:grpSp>
        <p:nvGrpSpPr>
          <p:cNvPr id="738312" name="Group 8"/>
          <p:cNvGrpSpPr>
            <a:grpSpLocks/>
          </p:cNvGrpSpPr>
          <p:nvPr/>
        </p:nvGrpSpPr>
        <p:grpSpPr bwMode="auto">
          <a:xfrm>
            <a:off x="1979614" y="3882091"/>
            <a:ext cx="8296275" cy="2381250"/>
            <a:chOff x="306" y="1536"/>
            <a:chExt cx="5067" cy="2098"/>
          </a:xfrm>
        </p:grpSpPr>
        <p:sp>
          <p:nvSpPr>
            <p:cNvPr id="738313" name="AutoShape 9"/>
            <p:cNvSpPr>
              <a:spLocks noChangeArrowheads="1"/>
            </p:cNvSpPr>
            <p:nvPr/>
          </p:nvSpPr>
          <p:spPr bwMode="auto">
            <a:xfrm>
              <a:off x="1365" y="1536"/>
              <a:ext cx="3010" cy="351"/>
            </a:xfrm>
            <a:prstGeom prst="roundRect">
              <a:avLst>
                <a:gd name="adj" fmla="val 1666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8575">
              <a:solidFill>
                <a:schemeClr val="tx1"/>
              </a:solidFill>
              <a:round/>
              <a:headEnd/>
              <a:tailEnd/>
            </a:ln>
            <a:effectLst>
              <a:outerShdw dist="107763" dir="2700000" algn="ctr" rotWithShape="0">
                <a:schemeClr val="bg2"/>
              </a:outerShdw>
            </a:effectLst>
          </p:spPr>
          <p:txBody>
            <a:bodyPr wrap="none" anchor="ctr"/>
            <a:lstStyle/>
            <a:p>
              <a:pPr algn="ctr" latinLnBrk="1">
                <a:spcBef>
                  <a:spcPct val="0"/>
                </a:spcBef>
              </a:pPr>
              <a:r>
                <a:rPr kumimoji="1" lang="zh-CN" altLang="en-US" sz="2000" dirty="0">
                  <a:latin typeface="Georgia" pitchFamily="18" charset="0"/>
                  <a:ea typeface="Gulim" pitchFamily="34" charset="-127"/>
                </a:rPr>
                <a:t>互联网络</a:t>
              </a:r>
              <a:endParaRPr kumimoji="1" lang="en-US" altLang="ko-KR" sz="2000" dirty="0">
                <a:latin typeface="Georgia" pitchFamily="18" charset="0"/>
                <a:ea typeface="Gulim" pitchFamily="34" charset="-127"/>
              </a:endParaRPr>
            </a:p>
          </p:txBody>
        </p:sp>
        <p:sp>
          <p:nvSpPr>
            <p:cNvPr id="738314" name="Rectangle 10"/>
            <p:cNvSpPr>
              <a:spLocks noChangeArrowheads="1"/>
            </p:cNvSpPr>
            <p:nvPr/>
          </p:nvSpPr>
          <p:spPr bwMode="auto">
            <a:xfrm>
              <a:off x="336" y="2199"/>
              <a:ext cx="1143" cy="1053"/>
            </a:xfrm>
            <a:prstGeom prst="rect">
              <a:avLst/>
            </a:prstGeom>
            <a:solidFill>
              <a:srgbClr val="99FF66"/>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738315" name="Rectangle 11"/>
            <p:cNvSpPr>
              <a:spLocks noChangeArrowheads="1"/>
            </p:cNvSpPr>
            <p:nvPr/>
          </p:nvSpPr>
          <p:spPr bwMode="auto">
            <a:xfrm>
              <a:off x="412" y="2277"/>
              <a:ext cx="991" cy="390"/>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a:effectLst>
              <a:prstShdw prst="shdw17" dist="17961" dir="2700000">
                <a:schemeClr val="tx2">
                  <a:gamma/>
                  <a:shade val="60000"/>
                  <a:invGamma/>
                </a:schemeClr>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lstStyle/>
            <a:p>
              <a:pPr algn="ctr" latinLnBrk="1">
                <a:spcBef>
                  <a:spcPct val="0"/>
                </a:spcBef>
              </a:pPr>
              <a:r>
                <a:rPr kumimoji="1" lang="en-US" altLang="ko-KR" sz="2000">
                  <a:latin typeface="Georgia" pitchFamily="18" charset="0"/>
                  <a:ea typeface="Gulim" pitchFamily="34" charset="-127"/>
                </a:rPr>
                <a:t>Memory</a:t>
              </a:r>
            </a:p>
          </p:txBody>
        </p:sp>
        <p:sp>
          <p:nvSpPr>
            <p:cNvPr id="738316" name="Oval 12"/>
            <p:cNvSpPr>
              <a:spLocks noChangeArrowheads="1"/>
            </p:cNvSpPr>
            <p:nvPr/>
          </p:nvSpPr>
          <p:spPr bwMode="auto">
            <a:xfrm>
              <a:off x="374"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latin typeface="Georgia" pitchFamily="18" charset="0"/>
                  <a:ea typeface="Gulim" pitchFamily="34" charset="-127"/>
                </a:rPr>
                <a:t>P</a:t>
              </a:r>
            </a:p>
          </p:txBody>
        </p:sp>
        <p:sp>
          <p:nvSpPr>
            <p:cNvPr id="738317" name="Oval 13"/>
            <p:cNvSpPr>
              <a:spLocks noChangeArrowheads="1"/>
            </p:cNvSpPr>
            <p:nvPr/>
          </p:nvSpPr>
          <p:spPr bwMode="auto">
            <a:xfrm>
              <a:off x="640"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latin typeface="Georgia" pitchFamily="18" charset="0"/>
                  <a:ea typeface="Gulim" pitchFamily="34" charset="-127"/>
                </a:rPr>
                <a:t>P</a:t>
              </a:r>
            </a:p>
          </p:txBody>
        </p:sp>
        <p:sp>
          <p:nvSpPr>
            <p:cNvPr id="738318" name="Oval 14"/>
            <p:cNvSpPr>
              <a:spLocks noChangeArrowheads="1"/>
            </p:cNvSpPr>
            <p:nvPr/>
          </p:nvSpPr>
          <p:spPr bwMode="auto">
            <a:xfrm>
              <a:off x="907"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latin typeface="Georgia" pitchFamily="18" charset="0"/>
                  <a:ea typeface="Gulim" pitchFamily="34" charset="-127"/>
                </a:rPr>
                <a:t>P</a:t>
              </a:r>
            </a:p>
          </p:txBody>
        </p:sp>
        <p:sp>
          <p:nvSpPr>
            <p:cNvPr id="738319" name="Oval 15"/>
            <p:cNvSpPr>
              <a:spLocks noChangeArrowheads="1"/>
            </p:cNvSpPr>
            <p:nvPr/>
          </p:nvSpPr>
          <p:spPr bwMode="auto">
            <a:xfrm>
              <a:off x="1174"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latin typeface="Georgia" pitchFamily="18" charset="0"/>
                  <a:ea typeface="Gulim" pitchFamily="34" charset="-127"/>
                </a:rPr>
                <a:t>P</a:t>
              </a:r>
            </a:p>
          </p:txBody>
        </p:sp>
        <p:sp>
          <p:nvSpPr>
            <p:cNvPr id="738320" name="Line 16"/>
            <p:cNvSpPr>
              <a:spLocks noChangeShapeType="1"/>
            </p:cNvSpPr>
            <p:nvPr/>
          </p:nvSpPr>
          <p:spPr bwMode="auto">
            <a:xfrm>
              <a:off x="488"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21" name="Line 17"/>
            <p:cNvSpPr>
              <a:spLocks noChangeShapeType="1"/>
            </p:cNvSpPr>
            <p:nvPr/>
          </p:nvSpPr>
          <p:spPr bwMode="auto">
            <a:xfrm>
              <a:off x="755"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22" name="Line 18"/>
            <p:cNvSpPr>
              <a:spLocks noChangeShapeType="1"/>
            </p:cNvSpPr>
            <p:nvPr/>
          </p:nvSpPr>
          <p:spPr bwMode="auto">
            <a:xfrm>
              <a:off x="1022"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23" name="Line 19"/>
            <p:cNvSpPr>
              <a:spLocks noChangeShapeType="1"/>
            </p:cNvSpPr>
            <p:nvPr/>
          </p:nvSpPr>
          <p:spPr bwMode="auto">
            <a:xfrm>
              <a:off x="1289"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24" name="Rectangle 20"/>
            <p:cNvSpPr>
              <a:spLocks noChangeArrowheads="1"/>
            </p:cNvSpPr>
            <p:nvPr/>
          </p:nvSpPr>
          <p:spPr bwMode="auto">
            <a:xfrm>
              <a:off x="1632" y="2199"/>
              <a:ext cx="1143" cy="1053"/>
            </a:xfrm>
            <a:prstGeom prst="rect">
              <a:avLst/>
            </a:prstGeom>
            <a:solidFill>
              <a:srgbClr val="99FF66"/>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738325" name="Rectangle 21"/>
            <p:cNvSpPr>
              <a:spLocks noChangeArrowheads="1"/>
            </p:cNvSpPr>
            <p:nvPr/>
          </p:nvSpPr>
          <p:spPr bwMode="auto">
            <a:xfrm>
              <a:off x="1707" y="2277"/>
              <a:ext cx="992" cy="390"/>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a:effectLst>
              <a:prstShdw prst="shdw17" dist="17961" dir="2700000">
                <a:schemeClr val="tx2">
                  <a:gamma/>
                  <a:shade val="60000"/>
                  <a:invGamma/>
                </a:schemeClr>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lstStyle/>
            <a:p>
              <a:pPr algn="ctr" latinLnBrk="1">
                <a:spcBef>
                  <a:spcPct val="0"/>
                </a:spcBef>
              </a:pPr>
              <a:r>
                <a:rPr kumimoji="1" lang="en-US" altLang="ko-KR" sz="2000">
                  <a:latin typeface="Georgia" pitchFamily="18" charset="0"/>
                  <a:ea typeface="Gulim" pitchFamily="34" charset="-127"/>
                </a:rPr>
                <a:t>Memory</a:t>
              </a:r>
            </a:p>
          </p:txBody>
        </p:sp>
        <p:sp>
          <p:nvSpPr>
            <p:cNvPr id="738326" name="Oval 22"/>
            <p:cNvSpPr>
              <a:spLocks noChangeArrowheads="1"/>
            </p:cNvSpPr>
            <p:nvPr/>
          </p:nvSpPr>
          <p:spPr bwMode="auto">
            <a:xfrm>
              <a:off x="1670"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latin typeface="Georgia" pitchFamily="18" charset="0"/>
                  <a:ea typeface="Gulim" pitchFamily="34" charset="-127"/>
                </a:rPr>
                <a:t>P</a:t>
              </a:r>
            </a:p>
          </p:txBody>
        </p:sp>
        <p:sp>
          <p:nvSpPr>
            <p:cNvPr id="738327" name="Oval 23"/>
            <p:cNvSpPr>
              <a:spLocks noChangeArrowheads="1"/>
            </p:cNvSpPr>
            <p:nvPr/>
          </p:nvSpPr>
          <p:spPr bwMode="auto">
            <a:xfrm>
              <a:off x="1936"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latin typeface="Georgia" pitchFamily="18" charset="0"/>
                  <a:ea typeface="Gulim" pitchFamily="34" charset="-127"/>
                </a:rPr>
                <a:t>P</a:t>
              </a:r>
            </a:p>
          </p:txBody>
        </p:sp>
        <p:sp>
          <p:nvSpPr>
            <p:cNvPr id="738328" name="Oval 24"/>
            <p:cNvSpPr>
              <a:spLocks noChangeArrowheads="1"/>
            </p:cNvSpPr>
            <p:nvPr/>
          </p:nvSpPr>
          <p:spPr bwMode="auto">
            <a:xfrm>
              <a:off x="2203"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latin typeface="Georgia" pitchFamily="18" charset="0"/>
                  <a:ea typeface="Gulim" pitchFamily="34" charset="-127"/>
                </a:rPr>
                <a:t>P</a:t>
              </a:r>
            </a:p>
          </p:txBody>
        </p:sp>
        <p:sp>
          <p:nvSpPr>
            <p:cNvPr id="738329" name="Oval 25"/>
            <p:cNvSpPr>
              <a:spLocks noChangeArrowheads="1"/>
            </p:cNvSpPr>
            <p:nvPr/>
          </p:nvSpPr>
          <p:spPr bwMode="auto">
            <a:xfrm>
              <a:off x="2470"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latin typeface="Georgia" pitchFamily="18" charset="0"/>
                  <a:ea typeface="Gulim" pitchFamily="34" charset="-127"/>
                </a:rPr>
                <a:t>P</a:t>
              </a:r>
            </a:p>
          </p:txBody>
        </p:sp>
        <p:sp>
          <p:nvSpPr>
            <p:cNvPr id="738330" name="Line 26"/>
            <p:cNvSpPr>
              <a:spLocks noChangeShapeType="1"/>
            </p:cNvSpPr>
            <p:nvPr/>
          </p:nvSpPr>
          <p:spPr bwMode="auto">
            <a:xfrm>
              <a:off x="1784"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31" name="Line 27"/>
            <p:cNvSpPr>
              <a:spLocks noChangeShapeType="1"/>
            </p:cNvSpPr>
            <p:nvPr/>
          </p:nvSpPr>
          <p:spPr bwMode="auto">
            <a:xfrm>
              <a:off x="2050"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32" name="Line 28"/>
            <p:cNvSpPr>
              <a:spLocks noChangeShapeType="1"/>
            </p:cNvSpPr>
            <p:nvPr/>
          </p:nvSpPr>
          <p:spPr bwMode="auto">
            <a:xfrm>
              <a:off x="2318"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33" name="Line 29"/>
            <p:cNvSpPr>
              <a:spLocks noChangeShapeType="1"/>
            </p:cNvSpPr>
            <p:nvPr/>
          </p:nvSpPr>
          <p:spPr bwMode="auto">
            <a:xfrm>
              <a:off x="2585"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34" name="Rectangle 30"/>
            <p:cNvSpPr>
              <a:spLocks noChangeArrowheads="1"/>
            </p:cNvSpPr>
            <p:nvPr/>
          </p:nvSpPr>
          <p:spPr bwMode="auto">
            <a:xfrm>
              <a:off x="2928" y="2199"/>
              <a:ext cx="1143" cy="1053"/>
            </a:xfrm>
            <a:prstGeom prst="rect">
              <a:avLst/>
            </a:prstGeom>
            <a:solidFill>
              <a:srgbClr val="99FF66"/>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738335" name="Rectangle 31"/>
            <p:cNvSpPr>
              <a:spLocks noChangeArrowheads="1"/>
            </p:cNvSpPr>
            <p:nvPr/>
          </p:nvSpPr>
          <p:spPr bwMode="auto">
            <a:xfrm>
              <a:off x="3003" y="2277"/>
              <a:ext cx="991" cy="390"/>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a:effectLst>
              <a:prstShdw prst="shdw17" dist="17961" dir="2700000">
                <a:schemeClr val="tx2">
                  <a:gamma/>
                  <a:shade val="60000"/>
                  <a:invGamma/>
                </a:schemeClr>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lstStyle/>
            <a:p>
              <a:pPr algn="ctr" latinLnBrk="1">
                <a:spcBef>
                  <a:spcPct val="0"/>
                </a:spcBef>
              </a:pPr>
              <a:r>
                <a:rPr kumimoji="1" lang="en-US" altLang="ko-KR" sz="2000" dirty="0">
                  <a:latin typeface="Georgia" pitchFamily="18" charset="0"/>
                  <a:ea typeface="Gulim" pitchFamily="34" charset="-127"/>
                </a:rPr>
                <a:t>Memory</a:t>
              </a:r>
            </a:p>
          </p:txBody>
        </p:sp>
        <p:sp>
          <p:nvSpPr>
            <p:cNvPr id="738336" name="Oval 32"/>
            <p:cNvSpPr>
              <a:spLocks noChangeArrowheads="1"/>
            </p:cNvSpPr>
            <p:nvPr/>
          </p:nvSpPr>
          <p:spPr bwMode="auto">
            <a:xfrm>
              <a:off x="2965"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latin typeface="Georgia" pitchFamily="18" charset="0"/>
                  <a:ea typeface="Gulim" pitchFamily="34" charset="-127"/>
                </a:rPr>
                <a:t>P</a:t>
              </a:r>
            </a:p>
          </p:txBody>
        </p:sp>
        <p:sp>
          <p:nvSpPr>
            <p:cNvPr id="738337" name="Oval 33"/>
            <p:cNvSpPr>
              <a:spLocks noChangeArrowheads="1"/>
            </p:cNvSpPr>
            <p:nvPr/>
          </p:nvSpPr>
          <p:spPr bwMode="auto">
            <a:xfrm>
              <a:off x="3232"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latin typeface="Georgia" pitchFamily="18" charset="0"/>
                  <a:ea typeface="Gulim" pitchFamily="34" charset="-127"/>
                </a:rPr>
                <a:t>P</a:t>
              </a:r>
            </a:p>
          </p:txBody>
        </p:sp>
        <p:sp>
          <p:nvSpPr>
            <p:cNvPr id="738338" name="Oval 34"/>
            <p:cNvSpPr>
              <a:spLocks noChangeArrowheads="1"/>
            </p:cNvSpPr>
            <p:nvPr/>
          </p:nvSpPr>
          <p:spPr bwMode="auto">
            <a:xfrm>
              <a:off x="3499"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latin typeface="Georgia" pitchFamily="18" charset="0"/>
                  <a:ea typeface="Gulim" pitchFamily="34" charset="-127"/>
                </a:rPr>
                <a:t>P</a:t>
              </a:r>
            </a:p>
          </p:txBody>
        </p:sp>
        <p:sp>
          <p:nvSpPr>
            <p:cNvPr id="738339" name="Oval 35"/>
            <p:cNvSpPr>
              <a:spLocks noChangeArrowheads="1"/>
            </p:cNvSpPr>
            <p:nvPr/>
          </p:nvSpPr>
          <p:spPr bwMode="auto">
            <a:xfrm>
              <a:off x="3765"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latin typeface="Georgia" pitchFamily="18" charset="0"/>
                  <a:ea typeface="Gulim" pitchFamily="34" charset="-127"/>
                </a:rPr>
                <a:t>P</a:t>
              </a:r>
            </a:p>
          </p:txBody>
        </p:sp>
        <p:sp>
          <p:nvSpPr>
            <p:cNvPr id="738340" name="Line 36"/>
            <p:cNvSpPr>
              <a:spLocks noChangeShapeType="1"/>
            </p:cNvSpPr>
            <p:nvPr/>
          </p:nvSpPr>
          <p:spPr bwMode="auto">
            <a:xfrm>
              <a:off x="3079"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41" name="Line 37"/>
            <p:cNvSpPr>
              <a:spLocks noChangeShapeType="1"/>
            </p:cNvSpPr>
            <p:nvPr/>
          </p:nvSpPr>
          <p:spPr bwMode="auto">
            <a:xfrm>
              <a:off x="3346"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42" name="Line 38"/>
            <p:cNvSpPr>
              <a:spLocks noChangeShapeType="1"/>
            </p:cNvSpPr>
            <p:nvPr/>
          </p:nvSpPr>
          <p:spPr bwMode="auto">
            <a:xfrm>
              <a:off x="3613"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43" name="Line 39"/>
            <p:cNvSpPr>
              <a:spLocks noChangeShapeType="1"/>
            </p:cNvSpPr>
            <p:nvPr/>
          </p:nvSpPr>
          <p:spPr bwMode="auto">
            <a:xfrm>
              <a:off x="3880"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44" name="Rectangle 40"/>
            <p:cNvSpPr>
              <a:spLocks noChangeArrowheads="1"/>
            </p:cNvSpPr>
            <p:nvPr/>
          </p:nvSpPr>
          <p:spPr bwMode="auto">
            <a:xfrm>
              <a:off x="4185" y="2199"/>
              <a:ext cx="1143" cy="1053"/>
            </a:xfrm>
            <a:prstGeom prst="rect">
              <a:avLst/>
            </a:prstGeom>
            <a:solidFill>
              <a:srgbClr val="99FF66"/>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738345" name="Rectangle 41"/>
            <p:cNvSpPr>
              <a:spLocks noChangeArrowheads="1"/>
            </p:cNvSpPr>
            <p:nvPr/>
          </p:nvSpPr>
          <p:spPr bwMode="auto">
            <a:xfrm>
              <a:off x="4261" y="2277"/>
              <a:ext cx="991" cy="390"/>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a:effectLst>
              <a:prstShdw prst="shdw17" dist="17961" dir="2700000">
                <a:schemeClr val="tx2">
                  <a:gamma/>
                  <a:shade val="60000"/>
                  <a:invGamma/>
                </a:schemeClr>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lstStyle/>
            <a:p>
              <a:pPr algn="ctr" latinLnBrk="1">
                <a:spcBef>
                  <a:spcPct val="0"/>
                </a:spcBef>
              </a:pPr>
              <a:r>
                <a:rPr kumimoji="1" lang="en-US" altLang="ko-KR" sz="2000">
                  <a:latin typeface="Georgia" pitchFamily="18" charset="0"/>
                  <a:ea typeface="Gulim" pitchFamily="34" charset="-127"/>
                </a:rPr>
                <a:t>Memory</a:t>
              </a:r>
            </a:p>
          </p:txBody>
        </p:sp>
        <p:sp>
          <p:nvSpPr>
            <p:cNvPr id="738346" name="Oval 42"/>
            <p:cNvSpPr>
              <a:spLocks noChangeArrowheads="1"/>
            </p:cNvSpPr>
            <p:nvPr/>
          </p:nvSpPr>
          <p:spPr bwMode="auto">
            <a:xfrm>
              <a:off x="4223" y="2823"/>
              <a:ext cx="229"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latin typeface="Georgia" pitchFamily="18" charset="0"/>
                  <a:ea typeface="Gulim" pitchFamily="34" charset="-127"/>
                </a:rPr>
                <a:t>P</a:t>
              </a:r>
            </a:p>
          </p:txBody>
        </p:sp>
        <p:sp>
          <p:nvSpPr>
            <p:cNvPr id="738347" name="Oval 43"/>
            <p:cNvSpPr>
              <a:spLocks noChangeArrowheads="1"/>
            </p:cNvSpPr>
            <p:nvPr/>
          </p:nvSpPr>
          <p:spPr bwMode="auto">
            <a:xfrm>
              <a:off x="4490" y="2823"/>
              <a:ext cx="228"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latin typeface="Georgia" pitchFamily="18" charset="0"/>
                  <a:ea typeface="Gulim" pitchFamily="34" charset="-127"/>
                </a:rPr>
                <a:t>P</a:t>
              </a:r>
            </a:p>
          </p:txBody>
        </p:sp>
        <p:sp>
          <p:nvSpPr>
            <p:cNvPr id="738348" name="Oval 44"/>
            <p:cNvSpPr>
              <a:spLocks noChangeArrowheads="1"/>
            </p:cNvSpPr>
            <p:nvPr/>
          </p:nvSpPr>
          <p:spPr bwMode="auto">
            <a:xfrm>
              <a:off x="4757" y="2823"/>
              <a:ext cx="228"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latin typeface="Georgia" pitchFamily="18" charset="0"/>
                  <a:ea typeface="Gulim" pitchFamily="34" charset="-127"/>
                </a:rPr>
                <a:t>P</a:t>
              </a:r>
            </a:p>
          </p:txBody>
        </p:sp>
        <p:sp>
          <p:nvSpPr>
            <p:cNvPr id="738349" name="Oval 45"/>
            <p:cNvSpPr>
              <a:spLocks noChangeArrowheads="1"/>
            </p:cNvSpPr>
            <p:nvPr/>
          </p:nvSpPr>
          <p:spPr bwMode="auto">
            <a:xfrm>
              <a:off x="5024" y="2823"/>
              <a:ext cx="228" cy="234"/>
            </a:xfrm>
            <a:prstGeom prst="ellipse">
              <a:avLst/>
            </a:prstGeom>
            <a:solidFill>
              <a:srgbClr val="CC99FF"/>
            </a:solidFill>
            <a:ln>
              <a:noFill/>
            </a:ln>
            <a:effectLst>
              <a:prstShdw prst="shdw17" dist="17961" dir="2700000">
                <a:srgbClr val="CC99FF">
                  <a:gamma/>
                  <a:shade val="60000"/>
                  <a:invGamma/>
                </a:srgbClr>
              </a:prstShdw>
            </a:effectLst>
            <a:extLst>
              <a:ext uri="{91240B29-F687-4F45-9708-019B960494DF}">
                <a14:hiddenLine xmlns:a14="http://schemas.microsoft.com/office/drawing/2010/main" w="28575">
                  <a:solidFill>
                    <a:schemeClr val="tx1"/>
                  </a:solidFill>
                  <a:round/>
                  <a:headEnd/>
                  <a:tailEnd/>
                </a14:hiddenLine>
              </a:ext>
            </a:extLst>
          </p:spPr>
          <p:txBody>
            <a:bodyPr wrap="none" anchor="ctr"/>
            <a:lstStyle/>
            <a:p>
              <a:pPr latinLnBrk="1">
                <a:spcBef>
                  <a:spcPct val="0"/>
                </a:spcBef>
              </a:pPr>
              <a:r>
                <a:rPr kumimoji="1" lang="en-US" altLang="ko-KR" sz="2000">
                  <a:latin typeface="Georgia" pitchFamily="18" charset="0"/>
                  <a:ea typeface="Gulim" pitchFamily="34" charset="-127"/>
                </a:rPr>
                <a:t>P</a:t>
              </a:r>
            </a:p>
          </p:txBody>
        </p:sp>
        <p:sp>
          <p:nvSpPr>
            <p:cNvPr id="738350" name="Line 46"/>
            <p:cNvSpPr>
              <a:spLocks noChangeShapeType="1"/>
            </p:cNvSpPr>
            <p:nvPr/>
          </p:nvSpPr>
          <p:spPr bwMode="auto">
            <a:xfrm>
              <a:off x="4338"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51" name="Line 47"/>
            <p:cNvSpPr>
              <a:spLocks noChangeShapeType="1"/>
            </p:cNvSpPr>
            <p:nvPr/>
          </p:nvSpPr>
          <p:spPr bwMode="auto">
            <a:xfrm>
              <a:off x="4604"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52" name="Line 48"/>
            <p:cNvSpPr>
              <a:spLocks noChangeShapeType="1"/>
            </p:cNvSpPr>
            <p:nvPr/>
          </p:nvSpPr>
          <p:spPr bwMode="auto">
            <a:xfrm>
              <a:off x="4871"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sp>
          <p:nvSpPr>
            <p:cNvPr id="738353" name="Line 49"/>
            <p:cNvSpPr>
              <a:spLocks noChangeShapeType="1"/>
            </p:cNvSpPr>
            <p:nvPr/>
          </p:nvSpPr>
          <p:spPr bwMode="auto">
            <a:xfrm>
              <a:off x="5138" y="2667"/>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p>
          </p:txBody>
        </p:sp>
        <p:cxnSp>
          <p:nvCxnSpPr>
            <p:cNvPr id="738354" name="AutoShape 50"/>
            <p:cNvCxnSpPr>
              <a:cxnSpLocks noChangeShapeType="1"/>
              <a:stCxn id="738314" idx="0"/>
              <a:endCxn id="738313" idx="2"/>
            </p:cNvCxnSpPr>
            <p:nvPr/>
          </p:nvCxnSpPr>
          <p:spPr bwMode="auto">
            <a:xfrm flipV="1">
              <a:off x="907" y="1894"/>
              <a:ext cx="1963" cy="29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38355" name="AutoShape 51"/>
            <p:cNvCxnSpPr>
              <a:cxnSpLocks noChangeShapeType="1"/>
              <a:stCxn id="738324" idx="0"/>
              <a:endCxn id="738313" idx="2"/>
            </p:cNvCxnSpPr>
            <p:nvPr/>
          </p:nvCxnSpPr>
          <p:spPr bwMode="auto">
            <a:xfrm flipV="1">
              <a:off x="2203" y="1894"/>
              <a:ext cx="667" cy="29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38356" name="AutoShape 52"/>
            <p:cNvCxnSpPr>
              <a:cxnSpLocks noChangeShapeType="1"/>
              <a:stCxn id="738334" idx="0"/>
              <a:endCxn id="738313" idx="2"/>
            </p:cNvCxnSpPr>
            <p:nvPr/>
          </p:nvCxnSpPr>
          <p:spPr bwMode="auto">
            <a:xfrm flipH="1" flipV="1">
              <a:off x="2870" y="1894"/>
              <a:ext cx="629" cy="29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38357" name="AutoShape 53"/>
            <p:cNvCxnSpPr>
              <a:cxnSpLocks noChangeShapeType="1"/>
              <a:stCxn id="738344" idx="0"/>
              <a:endCxn id="738313" idx="2"/>
            </p:cNvCxnSpPr>
            <p:nvPr/>
          </p:nvCxnSpPr>
          <p:spPr bwMode="auto">
            <a:xfrm flipH="1" flipV="1">
              <a:off x="2870" y="1894"/>
              <a:ext cx="1887" cy="29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738358" name="Text Box 54"/>
            <p:cNvSpPr txBox="1">
              <a:spLocks noChangeArrowheads="1"/>
            </p:cNvSpPr>
            <p:nvPr/>
          </p:nvSpPr>
          <p:spPr bwMode="auto">
            <a:xfrm>
              <a:off x="306" y="3283"/>
              <a:ext cx="1218" cy="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latinLnBrk="1">
                <a:spcBef>
                  <a:spcPct val="0"/>
                </a:spcBef>
              </a:pPr>
              <a:r>
                <a:rPr kumimoji="1" lang="en-US" altLang="ko-KR" sz="2000">
                  <a:latin typeface="Georgia" pitchFamily="18" charset="0"/>
                  <a:ea typeface="Gulim" pitchFamily="34" charset="-127"/>
                </a:rPr>
                <a:t>Multiprocessors</a:t>
              </a:r>
            </a:p>
          </p:txBody>
        </p:sp>
        <p:sp>
          <p:nvSpPr>
            <p:cNvPr id="738359" name="Text Box 55"/>
            <p:cNvSpPr txBox="1">
              <a:spLocks noChangeArrowheads="1"/>
            </p:cNvSpPr>
            <p:nvPr/>
          </p:nvSpPr>
          <p:spPr bwMode="auto">
            <a:xfrm>
              <a:off x="1600" y="3283"/>
              <a:ext cx="1218" cy="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latinLnBrk="1">
                <a:spcBef>
                  <a:spcPct val="0"/>
                </a:spcBef>
              </a:pPr>
              <a:r>
                <a:rPr kumimoji="1" lang="en-US" altLang="ko-KR" sz="2000">
                  <a:latin typeface="Georgia" pitchFamily="18" charset="0"/>
                  <a:ea typeface="Gulim" pitchFamily="34" charset="-127"/>
                </a:rPr>
                <a:t>Multiprocessors</a:t>
              </a:r>
            </a:p>
          </p:txBody>
        </p:sp>
        <p:sp>
          <p:nvSpPr>
            <p:cNvPr id="738360" name="Text Box 56"/>
            <p:cNvSpPr txBox="1">
              <a:spLocks noChangeArrowheads="1"/>
            </p:cNvSpPr>
            <p:nvPr/>
          </p:nvSpPr>
          <p:spPr bwMode="auto">
            <a:xfrm>
              <a:off x="2896" y="3283"/>
              <a:ext cx="1218" cy="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latinLnBrk="1">
                <a:spcBef>
                  <a:spcPct val="0"/>
                </a:spcBef>
              </a:pPr>
              <a:r>
                <a:rPr kumimoji="1" lang="en-US" altLang="ko-KR" sz="2000">
                  <a:latin typeface="Georgia" pitchFamily="18" charset="0"/>
                  <a:ea typeface="Gulim" pitchFamily="34" charset="-127"/>
                </a:rPr>
                <a:t>Multiprocessors</a:t>
              </a:r>
            </a:p>
          </p:txBody>
        </p:sp>
        <p:sp>
          <p:nvSpPr>
            <p:cNvPr id="738361" name="Text Box 57"/>
            <p:cNvSpPr txBox="1">
              <a:spLocks noChangeArrowheads="1"/>
            </p:cNvSpPr>
            <p:nvPr/>
          </p:nvSpPr>
          <p:spPr bwMode="auto">
            <a:xfrm>
              <a:off x="4155" y="3284"/>
              <a:ext cx="1218" cy="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latinLnBrk="1">
                <a:spcBef>
                  <a:spcPct val="0"/>
                </a:spcBef>
              </a:pPr>
              <a:r>
                <a:rPr kumimoji="1" lang="en-US" altLang="ko-KR" sz="2000">
                  <a:latin typeface="Georgia" pitchFamily="18" charset="0"/>
                  <a:ea typeface="Gulim" pitchFamily="34" charset="-127"/>
                </a:rPr>
                <a:t>Multiprocessors</a:t>
              </a:r>
            </a:p>
          </p:txBody>
        </p:sp>
      </p:grpSp>
      <p:sp>
        <p:nvSpPr>
          <p:cNvPr id="738362" name="Line 58"/>
          <p:cNvSpPr>
            <a:spLocks noChangeShapeType="1"/>
          </p:cNvSpPr>
          <p:nvPr/>
        </p:nvSpPr>
        <p:spPr bwMode="auto">
          <a:xfrm>
            <a:off x="3810000" y="2143780"/>
            <a:ext cx="0" cy="1190625"/>
          </a:xfrm>
          <a:prstGeom prst="line">
            <a:avLst/>
          </a:prstGeom>
          <a:noFill/>
          <a:ln w="76200">
            <a:solidFill>
              <a:srgbClr val="FF99CC"/>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8363" name="Line 59"/>
          <p:cNvSpPr>
            <a:spLocks noChangeShapeType="1"/>
          </p:cNvSpPr>
          <p:nvPr/>
        </p:nvSpPr>
        <p:spPr bwMode="auto">
          <a:xfrm>
            <a:off x="8382000" y="2143780"/>
            <a:ext cx="0" cy="1190625"/>
          </a:xfrm>
          <a:prstGeom prst="line">
            <a:avLst/>
          </a:prstGeom>
          <a:noFill/>
          <a:ln w="762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8364" name="Rectangle 60"/>
          <p:cNvSpPr>
            <a:spLocks noChangeArrowheads="1"/>
          </p:cNvSpPr>
          <p:nvPr/>
        </p:nvSpPr>
        <p:spPr bwMode="auto">
          <a:xfrm>
            <a:off x="1946947" y="2605741"/>
            <a:ext cx="3657600" cy="457200"/>
          </a:xfrm>
          <a:prstGeom prst="rect">
            <a:avLst/>
          </a:pr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a:noFill/>
          </a:ln>
          <a:effectLst>
            <a:prstShdw prst="shdw17" dist="17961" dir="2700000">
              <a:srgbClr val="FFFFCC">
                <a:gamma/>
                <a:shade val="60000"/>
                <a:invGamma/>
              </a:srgbClr>
            </a:prstShdw>
          </a:effectLst>
        </p:spPr>
        <p:txBody>
          <a:bodyPr wrap="none" anchor="ctr"/>
          <a:lstStyle/>
          <a:p>
            <a:pPr algn="ctr" latinLnBrk="1">
              <a:spcBef>
                <a:spcPct val="0"/>
              </a:spcBef>
            </a:pPr>
            <a:r>
              <a:rPr kumimoji="1" lang="zh-CN" altLang="en-US" sz="2800" b="1" dirty="0">
                <a:latin typeface="黑体" panose="02010609060101010101" pitchFamily="49" charset="-122"/>
                <a:ea typeface="黑体" panose="02010609060101010101" pitchFamily="49" charset="-122"/>
              </a:rPr>
              <a:t>并行计算模型</a:t>
            </a:r>
            <a:endParaRPr kumimoji="1" lang="en-US" altLang="ko-KR" sz="2800" b="1" dirty="0">
              <a:latin typeface="黑体" panose="02010609060101010101" pitchFamily="49" charset="-122"/>
              <a:ea typeface="黑体" panose="02010609060101010101" pitchFamily="49" charset="-122"/>
            </a:endParaRPr>
          </a:p>
        </p:txBody>
      </p:sp>
      <p:sp>
        <p:nvSpPr>
          <p:cNvPr id="738365" name="Rectangle 61"/>
          <p:cNvSpPr>
            <a:spLocks noChangeArrowheads="1"/>
          </p:cNvSpPr>
          <p:nvPr/>
        </p:nvSpPr>
        <p:spPr bwMode="auto">
          <a:xfrm>
            <a:off x="6248400" y="2605741"/>
            <a:ext cx="4114800" cy="457200"/>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noFill/>
          </a:ln>
          <a:effectLst>
            <a:prstShdw prst="shdw17" dist="17961" dir="2700000">
              <a:srgbClr val="FFFFCC">
                <a:gamma/>
                <a:shade val="60000"/>
                <a:invGamma/>
              </a:srgbClr>
            </a:prstShdw>
          </a:effectLst>
        </p:spPr>
        <p:txBody>
          <a:bodyPr wrap="none" anchor="ctr"/>
          <a:lstStyle/>
          <a:p>
            <a:pPr algn="ctr" latinLnBrk="1">
              <a:spcBef>
                <a:spcPct val="0"/>
              </a:spcBef>
            </a:pPr>
            <a:r>
              <a:rPr kumimoji="1" lang="zh-CN" altLang="en-US" sz="2800" b="1" dirty="0">
                <a:latin typeface="黑体" panose="02010609060101010101" pitchFamily="49" charset="-122"/>
                <a:ea typeface="黑体" panose="02010609060101010101" pitchFamily="49" charset="-122"/>
              </a:rPr>
              <a:t>并行程序设计模型</a:t>
            </a:r>
            <a:endParaRPr kumimoji="1" lang="en-US" altLang="ko-KR" sz="2800" b="1" dirty="0">
              <a:latin typeface="黑体" panose="02010609060101010101" pitchFamily="49" charset="-122"/>
              <a:ea typeface="黑体" panose="02010609060101010101" pitchFamily="49" charset="-122"/>
            </a:endParaRPr>
          </a:p>
        </p:txBody>
      </p:sp>
      <p:sp>
        <p:nvSpPr>
          <p:cNvPr id="738366" name="Text Box 62"/>
          <p:cNvSpPr txBox="1">
            <a:spLocks noChangeArrowheads="1"/>
          </p:cNvSpPr>
          <p:nvPr/>
        </p:nvSpPr>
        <p:spPr bwMode="auto">
          <a:xfrm>
            <a:off x="3429000" y="3215341"/>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zh-CN" altLang="en-US" sz="2400" b="1" dirty="0">
                <a:latin typeface="黑体" panose="02010609060101010101" pitchFamily="49" charset="-122"/>
                <a:ea typeface="黑体" panose="02010609060101010101" pitchFamily="49" charset="-122"/>
              </a:rPr>
              <a:t>系统程序员</a:t>
            </a:r>
            <a:endParaRPr kumimoji="1" lang="en-US" altLang="ko-KR" sz="2400" b="1" dirty="0">
              <a:latin typeface="黑体" panose="02010609060101010101" pitchFamily="49" charset="-122"/>
              <a:ea typeface="黑体" panose="02010609060101010101" pitchFamily="49" charset="-122"/>
            </a:endParaRPr>
          </a:p>
        </p:txBody>
      </p:sp>
      <p:sp>
        <p:nvSpPr>
          <p:cNvPr id="738367" name="Text Box 63"/>
          <p:cNvSpPr txBox="1">
            <a:spLocks noChangeArrowheads="1"/>
          </p:cNvSpPr>
          <p:nvPr/>
        </p:nvSpPr>
        <p:spPr bwMode="auto">
          <a:xfrm>
            <a:off x="3122613" y="6263341"/>
            <a:ext cx="23243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latin typeface="Times New Roman" pitchFamily="18" charset="0"/>
                <a:ea typeface="Gulim" pitchFamily="34" charset="-127"/>
              </a:rPr>
              <a:t>Architecture designer</a:t>
            </a:r>
          </a:p>
        </p:txBody>
      </p:sp>
      <p:sp>
        <p:nvSpPr>
          <p:cNvPr id="738368" name="Oval 64"/>
          <p:cNvSpPr>
            <a:spLocks noChangeArrowheads="1"/>
          </p:cNvSpPr>
          <p:nvPr/>
        </p:nvSpPr>
        <p:spPr bwMode="auto">
          <a:xfrm>
            <a:off x="2459539" y="1604346"/>
            <a:ext cx="381000" cy="3810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a:solidFill>
                  <a:srgbClr val="FFFFFF"/>
                </a:solidFill>
                <a:latin typeface="Times New Roman" pitchFamily="18" charset="0"/>
                <a:ea typeface="Gulim" pitchFamily="34" charset="-127"/>
              </a:rPr>
              <a:t>3</a:t>
            </a:r>
          </a:p>
        </p:txBody>
      </p:sp>
      <p:sp>
        <p:nvSpPr>
          <p:cNvPr id="738369" name="Oval 65"/>
          <p:cNvSpPr>
            <a:spLocks noChangeArrowheads="1"/>
          </p:cNvSpPr>
          <p:nvPr/>
        </p:nvSpPr>
        <p:spPr bwMode="auto">
          <a:xfrm>
            <a:off x="7171176" y="1581352"/>
            <a:ext cx="381000" cy="3810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dirty="0">
                <a:solidFill>
                  <a:srgbClr val="FFFFFF"/>
                </a:solidFill>
                <a:latin typeface="Times New Roman" pitchFamily="18" charset="0"/>
                <a:ea typeface="Gulim" pitchFamily="34" charset="-127"/>
              </a:rPr>
              <a:t>4</a:t>
            </a:r>
          </a:p>
        </p:txBody>
      </p:sp>
      <p:sp>
        <p:nvSpPr>
          <p:cNvPr id="738370" name="Oval 66"/>
          <p:cNvSpPr>
            <a:spLocks noChangeArrowheads="1"/>
          </p:cNvSpPr>
          <p:nvPr/>
        </p:nvSpPr>
        <p:spPr bwMode="auto">
          <a:xfrm>
            <a:off x="3048000" y="3291541"/>
            <a:ext cx="381000" cy="3810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a:solidFill>
                  <a:srgbClr val="FFFFFF"/>
                </a:solidFill>
                <a:latin typeface="Times New Roman" pitchFamily="18" charset="0"/>
                <a:ea typeface="Gulim" pitchFamily="34" charset="-127"/>
              </a:rPr>
              <a:t>2</a:t>
            </a:r>
          </a:p>
        </p:txBody>
      </p:sp>
      <p:sp>
        <p:nvSpPr>
          <p:cNvPr id="738371" name="Oval 67"/>
          <p:cNvSpPr>
            <a:spLocks noChangeArrowheads="1"/>
          </p:cNvSpPr>
          <p:nvPr/>
        </p:nvSpPr>
        <p:spPr bwMode="auto">
          <a:xfrm>
            <a:off x="2743200" y="6263341"/>
            <a:ext cx="381000" cy="3810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r>
              <a:rPr kumimoji="1" lang="en-US" altLang="ko-KR" b="1">
                <a:solidFill>
                  <a:srgbClr val="FFFFFF"/>
                </a:solidFill>
                <a:latin typeface="Times New Roman" pitchFamily="18" charset="0"/>
                <a:ea typeface="Gulim" pitchFamily="34" charset="-127"/>
              </a:rPr>
              <a:t>1</a:t>
            </a:r>
          </a:p>
        </p:txBody>
      </p:sp>
      <p:sp>
        <p:nvSpPr>
          <p:cNvPr id="738372" name="Rectangle 68"/>
          <p:cNvSpPr>
            <a:spLocks noChangeArrowheads="1"/>
          </p:cNvSpPr>
          <p:nvPr/>
        </p:nvSpPr>
        <p:spPr bwMode="auto">
          <a:xfrm>
            <a:off x="8763000" y="3520141"/>
            <a:ext cx="1828800" cy="457200"/>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noFill/>
          </a:ln>
          <a:effectLst>
            <a:prstShdw prst="shdw17" dist="17961" dir="2700000">
              <a:srgbClr val="FFFFCC">
                <a:gamma/>
                <a:shade val="60000"/>
                <a:invGamma/>
              </a:srgbClr>
            </a:prstShdw>
          </a:effectLst>
        </p:spPr>
        <p:txBody>
          <a:bodyPr wrap="none" anchor="ctr"/>
          <a:lstStyle/>
          <a:p>
            <a:pPr algn="ctr" latinLnBrk="1">
              <a:spcBef>
                <a:spcPct val="0"/>
              </a:spcBef>
            </a:pPr>
            <a:r>
              <a:rPr kumimoji="1" lang="en-US" altLang="ko-KR" b="1" dirty="0">
                <a:solidFill>
                  <a:srgbClr val="C00000"/>
                </a:solidFill>
                <a:latin typeface="Times New Roman" pitchFamily="18" charset="0"/>
                <a:ea typeface="Gulim" pitchFamily="34" charset="-127"/>
              </a:rPr>
              <a:t>Middleware</a:t>
            </a:r>
          </a:p>
        </p:txBody>
      </p:sp>
      <p:sp>
        <p:nvSpPr>
          <p:cNvPr id="3" name="圆角矩形 2"/>
          <p:cNvSpPr/>
          <p:nvPr/>
        </p:nvSpPr>
        <p:spPr>
          <a:xfrm>
            <a:off x="1703512" y="1399117"/>
            <a:ext cx="8888288" cy="1816224"/>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a:extLst>
              <a:ext uri="{FF2B5EF4-FFF2-40B4-BE49-F238E27FC236}">
                <a16:creationId xmlns:a16="http://schemas.microsoft.com/office/drawing/2014/main" id="{F039EB6F-DAD1-4F12-9394-EE6605EF5F4B}"/>
              </a:ext>
            </a:extLst>
          </p:cNvPr>
          <p:cNvSpPr>
            <a:spLocks noGrp="1"/>
          </p:cNvSpPr>
          <p:nvPr>
            <p:ph type="sldNum" sz="quarter" idx="12"/>
          </p:nvPr>
        </p:nvSpPr>
        <p:spPr/>
        <p:txBody>
          <a:bodyPr/>
          <a:lstStyle/>
          <a:p>
            <a:fld id="{25EC4AC6-63A8-45AD-A1FA-EB82E5CD8F05}" type="slidenum">
              <a:rPr lang="zh-CN" altLang="en-US" smtClean="0"/>
              <a:t>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The Pregel API in C++</a:t>
            </a:r>
          </a:p>
        </p:txBody>
      </p:sp>
      <p:sp>
        <p:nvSpPr>
          <p:cNvPr id="17411" name="Content Placeholder 2"/>
          <p:cNvSpPr>
            <a:spLocks noGrp="1"/>
          </p:cNvSpPr>
          <p:nvPr>
            <p:ph idx="1"/>
          </p:nvPr>
        </p:nvSpPr>
        <p:spPr>
          <a:xfrm>
            <a:off x="1568969" y="1532695"/>
            <a:ext cx="9688643" cy="457200"/>
          </a:xfrm>
        </p:spPr>
        <p:txBody>
          <a:bodyPr>
            <a:noAutofit/>
          </a:bodyPr>
          <a:lstStyle/>
          <a:p>
            <a:pPr marL="0" lvl="1" indent="0" algn="just">
              <a:buNone/>
            </a:pPr>
            <a:r>
              <a:rPr lang="en-US" altLang="en-US" sz="2800" dirty="0">
                <a:solidFill>
                  <a:srgbClr val="7F7F7F"/>
                </a:solidFill>
              </a:rPr>
              <a:t>Pregel program</a:t>
            </a:r>
          </a:p>
        </p:txBody>
      </p:sp>
      <p:sp>
        <p:nvSpPr>
          <p:cNvPr id="5" name="TextBox 4"/>
          <p:cNvSpPr txBox="1">
            <a:spLocks noChangeArrowheads="1"/>
          </p:cNvSpPr>
          <p:nvPr/>
        </p:nvSpPr>
        <p:spPr bwMode="auto">
          <a:xfrm>
            <a:off x="2297758" y="2301211"/>
            <a:ext cx="58674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tLang="en-US" sz="1400" b="1" dirty="0">
                <a:solidFill>
                  <a:srgbClr val="FF0000"/>
                </a:solidFill>
                <a:latin typeface="Courier New" pitchFamily="49" charset="0"/>
                <a:cs typeface="Courier New" pitchFamily="49" charset="0"/>
              </a:rPr>
              <a:t>template</a:t>
            </a:r>
            <a:r>
              <a:rPr lang="en-US" altLang="en-US" sz="1400" dirty="0">
                <a:solidFill>
                  <a:srgbClr val="FF0000"/>
                </a:solidFill>
                <a:latin typeface="Courier New" pitchFamily="49" charset="0"/>
                <a:cs typeface="Courier New" pitchFamily="49" charset="0"/>
              </a:rPr>
              <a:t> &lt;</a:t>
            </a:r>
            <a:r>
              <a:rPr lang="en-US" altLang="en-US" sz="1400" dirty="0" err="1">
                <a:solidFill>
                  <a:srgbClr val="FF0000"/>
                </a:solidFill>
                <a:latin typeface="Courier New" pitchFamily="49" charset="0"/>
                <a:cs typeface="Courier New" pitchFamily="49" charset="0"/>
              </a:rPr>
              <a:t>typename</a:t>
            </a:r>
            <a:r>
              <a:rPr lang="en-US" altLang="en-US" sz="1400" dirty="0">
                <a:solidFill>
                  <a:srgbClr val="FF0000"/>
                </a:solidFill>
                <a:latin typeface="Courier New" pitchFamily="49" charset="0"/>
                <a:cs typeface="Courier New" pitchFamily="49" charset="0"/>
              </a:rPr>
              <a:t> </a:t>
            </a:r>
            <a:r>
              <a:rPr lang="en-US" altLang="en-US" sz="1400" dirty="0" err="1">
                <a:solidFill>
                  <a:srgbClr val="FF0000"/>
                </a:solidFill>
                <a:latin typeface="Courier New" pitchFamily="49" charset="0"/>
                <a:cs typeface="Courier New" pitchFamily="49" charset="0"/>
              </a:rPr>
              <a:t>VertexValue</a:t>
            </a:r>
            <a:r>
              <a:rPr lang="en-US" altLang="en-US" sz="1400" dirty="0">
                <a:solidFill>
                  <a:srgbClr val="FF0000"/>
                </a:solidFill>
                <a:latin typeface="Courier New" pitchFamily="49" charset="0"/>
                <a:cs typeface="Courier New" pitchFamily="49" charset="0"/>
              </a:rPr>
              <a:t>,</a:t>
            </a:r>
          </a:p>
          <a:p>
            <a:pPr algn="l" eaLnBrk="1" hangingPunct="1"/>
            <a:r>
              <a:rPr lang="en-US" altLang="en-US" sz="1400" dirty="0" err="1">
                <a:solidFill>
                  <a:srgbClr val="FF0000"/>
                </a:solidFill>
                <a:latin typeface="Courier New" pitchFamily="49" charset="0"/>
                <a:cs typeface="Courier New" pitchFamily="49" charset="0"/>
              </a:rPr>
              <a:t>typename</a:t>
            </a:r>
            <a:r>
              <a:rPr lang="en-US" altLang="en-US" sz="1400" dirty="0">
                <a:solidFill>
                  <a:srgbClr val="FF0000"/>
                </a:solidFill>
                <a:latin typeface="Courier New" pitchFamily="49" charset="0"/>
                <a:cs typeface="Courier New" pitchFamily="49" charset="0"/>
              </a:rPr>
              <a:t> </a:t>
            </a:r>
            <a:r>
              <a:rPr lang="en-US" altLang="en-US" sz="1400" dirty="0" err="1">
                <a:solidFill>
                  <a:srgbClr val="FF0000"/>
                </a:solidFill>
                <a:latin typeface="Courier New" pitchFamily="49" charset="0"/>
                <a:cs typeface="Courier New" pitchFamily="49" charset="0"/>
              </a:rPr>
              <a:t>EdgeValue</a:t>
            </a:r>
            <a:r>
              <a:rPr lang="en-US" altLang="en-US" sz="1400" dirty="0">
                <a:solidFill>
                  <a:srgbClr val="FF0000"/>
                </a:solidFill>
                <a:latin typeface="Courier New" pitchFamily="49" charset="0"/>
                <a:cs typeface="Courier New" pitchFamily="49" charset="0"/>
              </a:rPr>
              <a:t>,</a:t>
            </a:r>
          </a:p>
          <a:p>
            <a:pPr algn="l" eaLnBrk="1" hangingPunct="1"/>
            <a:r>
              <a:rPr lang="en-US" altLang="en-US" sz="1400" dirty="0" err="1">
                <a:solidFill>
                  <a:srgbClr val="FF0000"/>
                </a:solidFill>
                <a:latin typeface="Courier New" pitchFamily="49" charset="0"/>
                <a:cs typeface="Courier New" pitchFamily="49" charset="0"/>
              </a:rPr>
              <a:t>typename</a:t>
            </a:r>
            <a:r>
              <a:rPr lang="en-US" altLang="en-US" sz="1400" dirty="0">
                <a:solidFill>
                  <a:srgbClr val="FF0000"/>
                </a:solidFill>
                <a:latin typeface="Courier New" pitchFamily="49" charset="0"/>
                <a:cs typeface="Courier New" pitchFamily="49" charset="0"/>
              </a:rPr>
              <a:t> </a:t>
            </a:r>
            <a:r>
              <a:rPr lang="en-US" altLang="en-US" sz="1400" dirty="0" err="1">
                <a:solidFill>
                  <a:srgbClr val="FF0000"/>
                </a:solidFill>
                <a:latin typeface="Courier New" pitchFamily="49" charset="0"/>
                <a:cs typeface="Courier New" pitchFamily="49" charset="0"/>
              </a:rPr>
              <a:t>MessageValue</a:t>
            </a:r>
            <a:r>
              <a:rPr lang="en-US" altLang="en-US" sz="1400" dirty="0">
                <a:solidFill>
                  <a:srgbClr val="FF0000"/>
                </a:solidFill>
                <a:latin typeface="Courier New" pitchFamily="49" charset="0"/>
                <a:cs typeface="Courier New" pitchFamily="49" charset="0"/>
              </a:rPr>
              <a:t>&gt;</a:t>
            </a:r>
            <a:endParaRPr lang="en-US" altLang="en-US" sz="1400" dirty="0">
              <a:latin typeface="Courier New" pitchFamily="49" charset="0"/>
              <a:cs typeface="Courier New" pitchFamily="49" charset="0"/>
            </a:endParaRPr>
          </a:p>
          <a:p>
            <a:pPr algn="l" eaLnBrk="1" hangingPunct="1"/>
            <a:r>
              <a:rPr lang="en-US" altLang="en-US" sz="1400" b="1" dirty="0">
                <a:latin typeface="Courier New" pitchFamily="49" charset="0"/>
                <a:cs typeface="Courier New" pitchFamily="49" charset="0"/>
              </a:rPr>
              <a:t>class</a:t>
            </a:r>
            <a:r>
              <a:rPr lang="en-US" altLang="en-US" sz="1400" dirty="0">
                <a:latin typeface="Courier New" pitchFamily="49" charset="0"/>
                <a:cs typeface="Courier New" pitchFamily="49" charset="0"/>
              </a:rPr>
              <a:t> Vertex {</a:t>
            </a:r>
          </a:p>
          <a:p>
            <a:pPr algn="l" eaLnBrk="1" hangingPunct="1"/>
            <a:r>
              <a:rPr lang="en-US" altLang="en-US" sz="1400" b="1" dirty="0">
                <a:latin typeface="Courier New" pitchFamily="49" charset="0"/>
                <a:cs typeface="Courier New" pitchFamily="49" charset="0"/>
              </a:rPr>
              <a:t>public</a:t>
            </a:r>
            <a:r>
              <a:rPr lang="en-US" altLang="en-US" sz="1400" dirty="0">
                <a:latin typeface="Courier New" pitchFamily="49" charset="0"/>
                <a:cs typeface="Courier New" pitchFamily="49" charset="0"/>
              </a:rPr>
              <a:t>:</a:t>
            </a:r>
          </a:p>
          <a:p>
            <a:pPr lvl="1" algn="l" eaLnBrk="1" hangingPunct="1"/>
            <a:r>
              <a:rPr lang="en-US" altLang="en-US" sz="1400" b="1" dirty="0">
                <a:latin typeface="Courier New" pitchFamily="49" charset="0"/>
                <a:cs typeface="Courier New" pitchFamily="49" charset="0"/>
              </a:rPr>
              <a:t>virtual</a:t>
            </a:r>
            <a:r>
              <a:rPr lang="en-US" altLang="en-US" sz="1400" dirty="0">
                <a:latin typeface="Courier New" pitchFamily="49" charset="0"/>
                <a:cs typeface="Courier New" pitchFamily="49" charset="0"/>
              </a:rPr>
              <a:t> </a:t>
            </a:r>
            <a:r>
              <a:rPr lang="en-US" altLang="en-US" sz="1400" b="1" dirty="0">
                <a:latin typeface="Courier New" pitchFamily="49" charset="0"/>
                <a:cs typeface="Courier New" pitchFamily="49" charset="0"/>
              </a:rPr>
              <a:t>void</a:t>
            </a:r>
            <a:r>
              <a:rPr lang="en-US" altLang="en-US" sz="1400" dirty="0">
                <a:latin typeface="Courier New" pitchFamily="49" charset="0"/>
                <a:cs typeface="Courier New" pitchFamily="49" charset="0"/>
              </a:rPr>
              <a:t> Compute(</a:t>
            </a:r>
            <a:r>
              <a:rPr lang="en-US" altLang="en-US" sz="1400" dirty="0" err="1">
                <a:latin typeface="Courier New" pitchFamily="49" charset="0"/>
                <a:cs typeface="Courier New" pitchFamily="49" charset="0"/>
              </a:rPr>
              <a:t>MessageIterator</a:t>
            </a:r>
            <a:r>
              <a:rPr lang="en-US" altLang="en-US" sz="1400" dirty="0">
                <a:latin typeface="Courier New" pitchFamily="49" charset="0"/>
                <a:cs typeface="Courier New" pitchFamily="49" charset="0"/>
              </a:rPr>
              <a:t>* </a:t>
            </a:r>
            <a:r>
              <a:rPr lang="en-US" altLang="en-US" sz="1400" dirty="0" err="1">
                <a:latin typeface="Courier New" pitchFamily="49" charset="0"/>
                <a:cs typeface="Courier New" pitchFamily="49" charset="0"/>
              </a:rPr>
              <a:t>msgs</a:t>
            </a:r>
            <a:r>
              <a:rPr lang="en-US" altLang="en-US" sz="1400" dirty="0">
                <a:latin typeface="Courier New" pitchFamily="49" charset="0"/>
                <a:cs typeface="Courier New" pitchFamily="49" charset="0"/>
              </a:rPr>
              <a:t>) = 0;</a:t>
            </a:r>
          </a:p>
          <a:p>
            <a:pPr lvl="1" algn="l" eaLnBrk="1" hangingPunct="1"/>
            <a:endParaRPr lang="en-US" altLang="en-US" sz="1400" b="1" dirty="0">
              <a:latin typeface="Courier New" pitchFamily="49" charset="0"/>
              <a:cs typeface="Courier New" pitchFamily="49" charset="0"/>
            </a:endParaRPr>
          </a:p>
          <a:p>
            <a:pPr lvl="1" algn="l" eaLnBrk="1" hangingPunct="1"/>
            <a:r>
              <a:rPr lang="en-US" altLang="en-US" sz="1400" b="1" dirty="0" err="1">
                <a:latin typeface="Courier New" pitchFamily="49" charset="0"/>
                <a:cs typeface="Courier New" pitchFamily="49" charset="0"/>
              </a:rPr>
              <a:t>const</a:t>
            </a:r>
            <a:r>
              <a:rPr lang="en-US" altLang="en-US" sz="1400" dirty="0">
                <a:latin typeface="Courier New" pitchFamily="49" charset="0"/>
                <a:cs typeface="Courier New" pitchFamily="49" charset="0"/>
              </a:rPr>
              <a:t> string&amp; </a:t>
            </a:r>
            <a:r>
              <a:rPr lang="en-US" altLang="en-US" sz="1400" dirty="0" err="1">
                <a:latin typeface="Courier New" pitchFamily="49" charset="0"/>
                <a:cs typeface="Courier New" pitchFamily="49" charset="0"/>
              </a:rPr>
              <a:t>vertex_id</a:t>
            </a:r>
            <a:r>
              <a:rPr lang="en-US" altLang="en-US" sz="1400" dirty="0">
                <a:latin typeface="Courier New" pitchFamily="49" charset="0"/>
                <a:cs typeface="Courier New" pitchFamily="49" charset="0"/>
              </a:rPr>
              <a:t>() </a:t>
            </a:r>
            <a:r>
              <a:rPr lang="en-US" altLang="en-US" sz="1400" dirty="0" err="1">
                <a:latin typeface="Courier New" pitchFamily="49" charset="0"/>
                <a:cs typeface="Courier New" pitchFamily="49" charset="0"/>
              </a:rPr>
              <a:t>const</a:t>
            </a:r>
            <a:r>
              <a:rPr lang="en-US" altLang="en-US" sz="1400" dirty="0">
                <a:latin typeface="Courier New" pitchFamily="49" charset="0"/>
                <a:cs typeface="Courier New" pitchFamily="49" charset="0"/>
              </a:rPr>
              <a:t>;</a:t>
            </a:r>
          </a:p>
          <a:p>
            <a:pPr lvl="1" algn="l" eaLnBrk="1" hangingPunct="1"/>
            <a:r>
              <a:rPr lang="en-US" altLang="en-US" sz="1400" dirty="0">
                <a:latin typeface="Courier New" pitchFamily="49" charset="0"/>
                <a:cs typeface="Courier New" pitchFamily="49" charset="0"/>
              </a:rPr>
              <a:t>int64 </a:t>
            </a:r>
            <a:r>
              <a:rPr lang="en-US" altLang="en-US" sz="1400" dirty="0" err="1">
                <a:latin typeface="Courier New" pitchFamily="49" charset="0"/>
                <a:cs typeface="Courier New" pitchFamily="49" charset="0"/>
              </a:rPr>
              <a:t>superstep</a:t>
            </a:r>
            <a:r>
              <a:rPr lang="en-US" altLang="en-US" sz="1400" dirty="0">
                <a:latin typeface="Courier New" pitchFamily="49" charset="0"/>
                <a:cs typeface="Courier New" pitchFamily="49" charset="0"/>
              </a:rPr>
              <a:t>() </a:t>
            </a:r>
            <a:r>
              <a:rPr lang="en-US" altLang="en-US" sz="1400" dirty="0" err="1">
                <a:latin typeface="Courier New" pitchFamily="49" charset="0"/>
                <a:cs typeface="Courier New" pitchFamily="49" charset="0"/>
              </a:rPr>
              <a:t>const</a:t>
            </a:r>
            <a:r>
              <a:rPr lang="en-US" altLang="en-US" sz="1400" dirty="0">
                <a:latin typeface="Courier New" pitchFamily="49" charset="0"/>
                <a:cs typeface="Courier New" pitchFamily="49" charset="0"/>
              </a:rPr>
              <a:t>;</a:t>
            </a:r>
          </a:p>
          <a:p>
            <a:pPr lvl="1" algn="l" eaLnBrk="1" hangingPunct="1"/>
            <a:r>
              <a:rPr lang="en-US" altLang="en-US" sz="1400" b="1" dirty="0" err="1">
                <a:latin typeface="Courier New" pitchFamily="49" charset="0"/>
                <a:cs typeface="Courier New" pitchFamily="49" charset="0"/>
              </a:rPr>
              <a:t>const</a:t>
            </a:r>
            <a:r>
              <a:rPr lang="en-US" altLang="en-US" sz="1400" dirty="0">
                <a:latin typeface="Courier New" pitchFamily="49" charset="0"/>
                <a:cs typeface="Courier New" pitchFamily="49" charset="0"/>
              </a:rPr>
              <a:t> </a:t>
            </a:r>
            <a:r>
              <a:rPr lang="en-US" altLang="en-US" sz="1400" dirty="0" err="1">
                <a:latin typeface="Courier New" pitchFamily="49" charset="0"/>
                <a:cs typeface="Courier New" pitchFamily="49" charset="0"/>
              </a:rPr>
              <a:t>VertexValue</a:t>
            </a:r>
            <a:r>
              <a:rPr lang="en-US" altLang="en-US" sz="1400" dirty="0">
                <a:latin typeface="Courier New" pitchFamily="49" charset="0"/>
                <a:cs typeface="Courier New" pitchFamily="49" charset="0"/>
              </a:rPr>
              <a:t>&amp; </a:t>
            </a:r>
            <a:r>
              <a:rPr lang="en-US" altLang="en-US" sz="1400" dirty="0" err="1">
                <a:latin typeface="Courier New" pitchFamily="49" charset="0"/>
                <a:cs typeface="Courier New" pitchFamily="49" charset="0"/>
              </a:rPr>
              <a:t>GetValue</a:t>
            </a:r>
            <a:r>
              <a:rPr lang="en-US" altLang="en-US" sz="1400" dirty="0">
                <a:latin typeface="Courier New" pitchFamily="49" charset="0"/>
                <a:cs typeface="Courier New" pitchFamily="49" charset="0"/>
              </a:rPr>
              <a:t>();</a:t>
            </a:r>
          </a:p>
          <a:p>
            <a:pPr lvl="1" algn="l" eaLnBrk="1" hangingPunct="1"/>
            <a:r>
              <a:rPr lang="en-US" altLang="en-US" sz="1400" dirty="0" err="1">
                <a:latin typeface="Courier New" pitchFamily="49" charset="0"/>
                <a:cs typeface="Courier New" pitchFamily="49" charset="0"/>
              </a:rPr>
              <a:t>VertexValue</a:t>
            </a:r>
            <a:r>
              <a:rPr lang="en-US" altLang="en-US" sz="1400" dirty="0">
                <a:latin typeface="Courier New" pitchFamily="49" charset="0"/>
                <a:cs typeface="Courier New" pitchFamily="49" charset="0"/>
              </a:rPr>
              <a:t>* </a:t>
            </a:r>
            <a:r>
              <a:rPr lang="en-US" altLang="en-US" sz="1400" dirty="0" err="1">
                <a:latin typeface="Courier New" pitchFamily="49" charset="0"/>
                <a:cs typeface="Courier New" pitchFamily="49" charset="0"/>
              </a:rPr>
              <a:t>MutableValue</a:t>
            </a:r>
            <a:r>
              <a:rPr lang="en-US" altLang="en-US" sz="1400" dirty="0">
                <a:latin typeface="Courier New" pitchFamily="49" charset="0"/>
                <a:cs typeface="Courier New" pitchFamily="49" charset="0"/>
              </a:rPr>
              <a:t>();</a:t>
            </a:r>
          </a:p>
          <a:p>
            <a:pPr lvl="1" algn="l" eaLnBrk="1" hangingPunct="1"/>
            <a:r>
              <a:rPr lang="en-US" altLang="en-US" sz="1400" dirty="0" err="1">
                <a:latin typeface="Courier New" pitchFamily="49" charset="0"/>
                <a:cs typeface="Courier New" pitchFamily="49" charset="0"/>
              </a:rPr>
              <a:t>OutEdgeIterator</a:t>
            </a:r>
            <a:r>
              <a:rPr lang="en-US" altLang="en-US" sz="1400" dirty="0">
                <a:latin typeface="Courier New" pitchFamily="49" charset="0"/>
                <a:cs typeface="Courier New" pitchFamily="49" charset="0"/>
              </a:rPr>
              <a:t> </a:t>
            </a:r>
            <a:r>
              <a:rPr lang="en-US" altLang="en-US" sz="1400" dirty="0" err="1">
                <a:latin typeface="Courier New" pitchFamily="49" charset="0"/>
                <a:cs typeface="Courier New" pitchFamily="49" charset="0"/>
              </a:rPr>
              <a:t>GetOutEdgeIterator</a:t>
            </a:r>
            <a:r>
              <a:rPr lang="en-US" altLang="en-US" sz="1400" dirty="0">
                <a:latin typeface="Courier New" pitchFamily="49" charset="0"/>
                <a:cs typeface="Courier New" pitchFamily="49" charset="0"/>
              </a:rPr>
              <a:t>();</a:t>
            </a:r>
          </a:p>
          <a:p>
            <a:pPr lvl="1" algn="l" eaLnBrk="1" hangingPunct="1"/>
            <a:endParaRPr lang="en-US" altLang="en-US" sz="1400" b="1" dirty="0">
              <a:latin typeface="Courier New" pitchFamily="49" charset="0"/>
              <a:cs typeface="Courier New" pitchFamily="49" charset="0"/>
            </a:endParaRPr>
          </a:p>
          <a:p>
            <a:pPr lvl="1" algn="l" eaLnBrk="1" hangingPunct="1"/>
            <a:r>
              <a:rPr lang="en-US" altLang="en-US" sz="1400" b="1" dirty="0">
                <a:latin typeface="Courier New" pitchFamily="49" charset="0"/>
                <a:cs typeface="Courier New" pitchFamily="49" charset="0"/>
              </a:rPr>
              <a:t>void</a:t>
            </a:r>
            <a:r>
              <a:rPr lang="en-US" altLang="en-US" sz="1400" dirty="0">
                <a:latin typeface="Courier New" pitchFamily="49" charset="0"/>
                <a:cs typeface="Courier New" pitchFamily="49" charset="0"/>
              </a:rPr>
              <a:t> </a:t>
            </a:r>
            <a:r>
              <a:rPr lang="en-US" altLang="en-US" sz="1400" dirty="0" err="1">
                <a:latin typeface="Courier New" pitchFamily="49" charset="0"/>
                <a:cs typeface="Courier New" pitchFamily="49" charset="0"/>
              </a:rPr>
              <a:t>SendMessageTo</a:t>
            </a:r>
            <a:r>
              <a:rPr lang="en-US" altLang="en-US" sz="1400" dirty="0">
                <a:latin typeface="Courier New" pitchFamily="49" charset="0"/>
                <a:cs typeface="Courier New" pitchFamily="49" charset="0"/>
              </a:rPr>
              <a:t>(</a:t>
            </a:r>
            <a:r>
              <a:rPr lang="en-US" altLang="en-US" sz="1400" dirty="0" err="1">
                <a:latin typeface="Courier New" pitchFamily="49" charset="0"/>
                <a:cs typeface="Courier New" pitchFamily="49" charset="0"/>
              </a:rPr>
              <a:t>const</a:t>
            </a:r>
            <a:r>
              <a:rPr lang="en-US" altLang="en-US" sz="1400" dirty="0">
                <a:latin typeface="Courier New" pitchFamily="49" charset="0"/>
                <a:cs typeface="Courier New" pitchFamily="49" charset="0"/>
              </a:rPr>
              <a:t> string&amp; </a:t>
            </a:r>
            <a:r>
              <a:rPr lang="en-US" altLang="en-US" sz="1400" dirty="0" err="1">
                <a:latin typeface="Courier New" pitchFamily="49" charset="0"/>
                <a:cs typeface="Courier New" pitchFamily="49" charset="0"/>
              </a:rPr>
              <a:t>dest_vertex</a:t>
            </a:r>
            <a:r>
              <a:rPr lang="en-US" altLang="en-US" sz="1400" dirty="0">
                <a:latin typeface="Courier New" pitchFamily="49" charset="0"/>
                <a:cs typeface="Courier New" pitchFamily="49" charset="0"/>
              </a:rPr>
              <a:t>,</a:t>
            </a:r>
          </a:p>
          <a:p>
            <a:pPr lvl="1" algn="l" eaLnBrk="1" hangingPunct="1"/>
            <a:r>
              <a:rPr lang="en-US" altLang="en-US" sz="1400" b="1" dirty="0" err="1">
                <a:latin typeface="Courier New" pitchFamily="49" charset="0"/>
                <a:cs typeface="Courier New" pitchFamily="49" charset="0"/>
              </a:rPr>
              <a:t>const</a:t>
            </a:r>
            <a:r>
              <a:rPr lang="en-US" altLang="en-US" sz="1400" dirty="0">
                <a:latin typeface="Courier New" pitchFamily="49" charset="0"/>
                <a:cs typeface="Courier New" pitchFamily="49" charset="0"/>
              </a:rPr>
              <a:t> </a:t>
            </a:r>
            <a:r>
              <a:rPr lang="en-US" altLang="en-US" sz="1400" dirty="0" err="1">
                <a:latin typeface="Courier New" pitchFamily="49" charset="0"/>
                <a:cs typeface="Courier New" pitchFamily="49" charset="0"/>
              </a:rPr>
              <a:t>MessageValue</a:t>
            </a:r>
            <a:r>
              <a:rPr lang="en-US" altLang="en-US" sz="1400" dirty="0">
                <a:latin typeface="Courier New" pitchFamily="49" charset="0"/>
                <a:cs typeface="Courier New" pitchFamily="49" charset="0"/>
              </a:rPr>
              <a:t>&amp; message);</a:t>
            </a:r>
          </a:p>
          <a:p>
            <a:pPr lvl="1" algn="l" eaLnBrk="1" hangingPunct="1"/>
            <a:endParaRPr lang="en-US" altLang="en-US" sz="1400" b="1" dirty="0">
              <a:latin typeface="Courier New" pitchFamily="49" charset="0"/>
              <a:cs typeface="Courier New" pitchFamily="49" charset="0"/>
            </a:endParaRPr>
          </a:p>
          <a:p>
            <a:pPr lvl="1" algn="l" eaLnBrk="1" hangingPunct="1"/>
            <a:r>
              <a:rPr lang="en-US" altLang="en-US" sz="1400" b="1" dirty="0">
                <a:latin typeface="Courier New" pitchFamily="49" charset="0"/>
                <a:cs typeface="Courier New" pitchFamily="49" charset="0"/>
              </a:rPr>
              <a:t>void</a:t>
            </a:r>
            <a:r>
              <a:rPr lang="en-US" altLang="en-US" sz="1400" dirty="0">
                <a:latin typeface="Courier New" pitchFamily="49" charset="0"/>
                <a:cs typeface="Courier New" pitchFamily="49" charset="0"/>
              </a:rPr>
              <a:t> </a:t>
            </a:r>
            <a:r>
              <a:rPr lang="en-US" altLang="en-US" sz="1400" dirty="0" err="1">
                <a:latin typeface="Courier New" pitchFamily="49" charset="0"/>
                <a:cs typeface="Courier New" pitchFamily="49" charset="0"/>
              </a:rPr>
              <a:t>VoteToHalt</a:t>
            </a:r>
            <a:r>
              <a:rPr lang="en-US" altLang="en-US" sz="1400" dirty="0">
                <a:latin typeface="Courier New" pitchFamily="49" charset="0"/>
                <a:cs typeface="Courier New" pitchFamily="49" charset="0"/>
              </a:rPr>
              <a:t>();</a:t>
            </a:r>
          </a:p>
          <a:p>
            <a:pPr algn="l" eaLnBrk="1" hangingPunct="1"/>
            <a:r>
              <a:rPr lang="en-US" altLang="en-US" sz="1400" dirty="0">
                <a:latin typeface="Courier New" pitchFamily="49" charset="0"/>
                <a:cs typeface="Courier New" pitchFamily="49" charset="0"/>
              </a:rPr>
              <a:t>};</a:t>
            </a:r>
          </a:p>
        </p:txBody>
      </p:sp>
      <p:sp>
        <p:nvSpPr>
          <p:cNvPr id="8" name="Line Callout 1 7"/>
          <p:cNvSpPr/>
          <p:nvPr/>
        </p:nvSpPr>
        <p:spPr>
          <a:xfrm>
            <a:off x="8808209" y="3133480"/>
            <a:ext cx="2552517" cy="809478"/>
          </a:xfrm>
          <a:prstGeom prst="borderCallout1">
            <a:avLst>
              <a:gd name="adj1" fmla="val 18750"/>
              <a:gd name="adj2" fmla="val -8333"/>
              <a:gd name="adj3" fmla="val 33822"/>
              <a:gd name="adj4" fmla="val -45492"/>
            </a:avLst>
          </a:prstGeom>
        </p:spPr>
        <p:style>
          <a:lnRef idx="2">
            <a:schemeClr val="dk1"/>
          </a:lnRef>
          <a:fillRef idx="1">
            <a:schemeClr val="lt1"/>
          </a:fillRef>
          <a:effectRef idx="0">
            <a:schemeClr val="dk1"/>
          </a:effectRef>
          <a:fontRef idx="minor">
            <a:schemeClr val="dk1"/>
          </a:fontRef>
        </p:style>
        <p:txBody>
          <a:bodyPr/>
          <a:lstStyle/>
          <a:p>
            <a:pPr algn="ctr">
              <a:defRPr/>
            </a:pPr>
            <a:r>
              <a:rPr lang="en-US" sz="1400" dirty="0"/>
              <a:t>Override the compute function to define the computation at each superstep</a:t>
            </a:r>
          </a:p>
        </p:txBody>
      </p:sp>
      <p:sp>
        <p:nvSpPr>
          <p:cNvPr id="9" name="Line Callout 1 8"/>
          <p:cNvSpPr/>
          <p:nvPr/>
        </p:nvSpPr>
        <p:spPr>
          <a:xfrm>
            <a:off x="7741652" y="5621337"/>
            <a:ext cx="1676400" cy="550863"/>
          </a:xfrm>
          <a:prstGeom prst="borderCallout1">
            <a:avLst>
              <a:gd name="adj1" fmla="val 18750"/>
              <a:gd name="adj2" fmla="val -8333"/>
              <a:gd name="adj3" fmla="val -51596"/>
              <a:gd name="adj4" fmla="val -52310"/>
            </a:avLst>
          </a:prstGeom>
        </p:spPr>
        <p:style>
          <a:lnRef idx="2">
            <a:schemeClr val="dk1"/>
          </a:lnRef>
          <a:fillRef idx="1">
            <a:schemeClr val="lt1"/>
          </a:fillRef>
          <a:effectRef idx="0">
            <a:schemeClr val="dk1"/>
          </a:effectRef>
          <a:fontRef idx="minor">
            <a:schemeClr val="dk1"/>
          </a:fontRef>
        </p:style>
        <p:txBody>
          <a:bodyPr/>
          <a:lstStyle/>
          <a:p>
            <a:pPr algn="ctr">
              <a:defRPr/>
            </a:pPr>
            <a:r>
              <a:rPr lang="en-US" sz="1400" dirty="0"/>
              <a:t>To pass messages to other vertices</a:t>
            </a:r>
          </a:p>
        </p:txBody>
      </p:sp>
      <p:sp>
        <p:nvSpPr>
          <p:cNvPr id="10" name="Line Callout 1 9"/>
          <p:cNvSpPr/>
          <p:nvPr/>
        </p:nvSpPr>
        <p:spPr>
          <a:xfrm>
            <a:off x="6996463" y="2246067"/>
            <a:ext cx="2895600" cy="552450"/>
          </a:xfrm>
          <a:prstGeom prst="borderCallout1">
            <a:avLst>
              <a:gd name="adj1" fmla="val 18750"/>
              <a:gd name="adj2" fmla="val -8333"/>
              <a:gd name="adj3" fmla="val 39655"/>
              <a:gd name="adj4" fmla="val -46174"/>
            </a:avLst>
          </a:prstGeom>
        </p:spPr>
        <p:style>
          <a:lnRef idx="2">
            <a:schemeClr val="dk1"/>
          </a:lnRef>
          <a:fillRef idx="1">
            <a:schemeClr val="lt1"/>
          </a:fillRef>
          <a:effectRef idx="0">
            <a:schemeClr val="dk1"/>
          </a:effectRef>
          <a:fontRef idx="minor">
            <a:schemeClr val="dk1"/>
          </a:fontRef>
        </p:style>
        <p:txBody>
          <a:bodyPr/>
          <a:lstStyle/>
          <a:p>
            <a:pPr algn="ctr">
              <a:defRPr/>
            </a:pPr>
            <a:r>
              <a:rPr lang="en-US" sz="1400" dirty="0"/>
              <a:t>To define the types for vertices, edges and messages</a:t>
            </a:r>
          </a:p>
        </p:txBody>
      </p:sp>
      <p:sp>
        <p:nvSpPr>
          <p:cNvPr id="12" name="Line Callout 1 11"/>
          <p:cNvSpPr/>
          <p:nvPr/>
        </p:nvSpPr>
        <p:spPr>
          <a:xfrm>
            <a:off x="6745413" y="4095870"/>
            <a:ext cx="1676400" cy="381000"/>
          </a:xfrm>
          <a:prstGeom prst="borderCallout1">
            <a:avLst>
              <a:gd name="adj1" fmla="val 18750"/>
              <a:gd name="adj2" fmla="val -8333"/>
              <a:gd name="adj3" fmla="val 72655"/>
              <a:gd name="adj4" fmla="val -49583"/>
            </a:avLst>
          </a:prstGeom>
        </p:spPr>
        <p:style>
          <a:lnRef idx="2">
            <a:schemeClr val="dk1"/>
          </a:lnRef>
          <a:fillRef idx="1">
            <a:schemeClr val="lt1"/>
          </a:fillRef>
          <a:effectRef idx="0">
            <a:schemeClr val="dk1"/>
          </a:effectRef>
          <a:fontRef idx="minor">
            <a:schemeClr val="dk1"/>
          </a:fontRef>
        </p:style>
        <p:txBody>
          <a:bodyPr/>
          <a:lstStyle/>
          <a:p>
            <a:pPr algn="ctr">
              <a:defRPr/>
            </a:pPr>
            <a:r>
              <a:rPr lang="en-US" sz="1100" dirty="0"/>
              <a:t>To get the value of the current vertex</a:t>
            </a:r>
          </a:p>
        </p:txBody>
      </p:sp>
      <p:sp>
        <p:nvSpPr>
          <p:cNvPr id="13" name="Line Callout 1 12"/>
          <p:cNvSpPr/>
          <p:nvPr/>
        </p:nvSpPr>
        <p:spPr>
          <a:xfrm>
            <a:off x="8190410" y="4705543"/>
            <a:ext cx="1676400" cy="381000"/>
          </a:xfrm>
          <a:prstGeom prst="borderCallout1">
            <a:avLst>
              <a:gd name="adj1" fmla="val 18750"/>
              <a:gd name="adj2" fmla="val -8333"/>
              <a:gd name="adj3" fmla="val -23014"/>
              <a:gd name="adj4" fmla="val -138181"/>
            </a:avLst>
          </a:prstGeom>
        </p:spPr>
        <p:style>
          <a:lnRef idx="2">
            <a:schemeClr val="dk1"/>
          </a:lnRef>
          <a:fillRef idx="1">
            <a:schemeClr val="lt1"/>
          </a:fillRef>
          <a:effectRef idx="0">
            <a:schemeClr val="dk1"/>
          </a:effectRef>
          <a:fontRef idx="minor">
            <a:schemeClr val="dk1"/>
          </a:fontRef>
        </p:style>
        <p:txBody>
          <a:bodyPr/>
          <a:lstStyle/>
          <a:p>
            <a:pPr algn="ctr">
              <a:defRPr/>
            </a:pPr>
            <a:r>
              <a:rPr lang="en-US" sz="1100" dirty="0"/>
              <a:t>To modify the value of the vertex</a:t>
            </a:r>
          </a:p>
        </p:txBody>
      </p:sp>
      <p:sp>
        <p:nvSpPr>
          <p:cNvPr id="2" name="灯片编号占位符 1">
            <a:extLst>
              <a:ext uri="{FF2B5EF4-FFF2-40B4-BE49-F238E27FC236}">
                <a16:creationId xmlns:a16="http://schemas.microsoft.com/office/drawing/2014/main" id="{AF605AA8-9C11-4379-B84B-9586C39D032A}"/>
              </a:ext>
            </a:extLst>
          </p:cNvPr>
          <p:cNvSpPr>
            <a:spLocks noGrp="1"/>
          </p:cNvSpPr>
          <p:nvPr>
            <p:ph type="sldNum" sz="quarter" idx="12"/>
          </p:nvPr>
        </p:nvSpPr>
        <p:spPr/>
        <p:txBody>
          <a:bodyPr/>
          <a:lstStyle/>
          <a:p>
            <a:fld id="{25EC4AC6-63A8-45AD-A1FA-EB82E5CD8F05}" type="slidenum">
              <a:rPr lang="zh-CN" altLang="en-US" smtClean="0"/>
              <a:t>40</a:t>
            </a:fld>
            <a:endParaRPr lang="zh-CN" altLang="en-US"/>
          </a:p>
        </p:txBody>
      </p:sp>
    </p:spTree>
    <p:extLst>
      <p:ext uri="{BB962C8B-B14F-4D97-AF65-F5344CB8AC3E}">
        <p14:creationId xmlns:p14="http://schemas.microsoft.com/office/powerpoint/2010/main" val="2835398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500"/>
                                        <p:tgtEl>
                                          <p:spTgt spid="5">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Effect transition="in" filter="fade">
                                      <p:cBhvr>
                                        <p:cTn id="41" dur="500"/>
                                        <p:tgtEl>
                                          <p:spTgt spid="5">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8" end="8"/>
                                            </p:txEl>
                                          </p:spTgt>
                                        </p:tgtEl>
                                        <p:attrNameLst>
                                          <p:attrName>style.visibility</p:attrName>
                                        </p:attrNameLst>
                                      </p:cBhvr>
                                      <p:to>
                                        <p:strVal val="visible"/>
                                      </p:to>
                                    </p:set>
                                    <p:animEffect transition="in" filter="fade">
                                      <p:cBhvr>
                                        <p:cTn id="44" dur="500"/>
                                        <p:tgtEl>
                                          <p:spTgt spid="5">
                                            <p:txEl>
                                              <p:pRg st="8" end="8"/>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fade">
                                      <p:cBhvr>
                                        <p:cTn id="47" dur="500"/>
                                        <p:tgtEl>
                                          <p:spTgt spid="5">
                                            <p:txEl>
                                              <p:pRg st="9" end="9"/>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fade">
                                      <p:cBhvr>
                                        <p:cTn id="50" dur="500"/>
                                        <p:tgtEl>
                                          <p:spTgt spid="5">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Effect transition="in" filter="fade">
                                      <p:cBhvr>
                                        <p:cTn id="53" dur="500"/>
                                        <p:tgtEl>
                                          <p:spTgt spid="5">
                                            <p:txEl>
                                              <p:pRg st="11" end="1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500"/>
                                        <p:tgtEl>
                                          <p:spTgt spid="1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ntr" presetSubtype="0" fill="hold" nodeType="clickEffect">
                                  <p:stCondLst>
                                    <p:cond delay="0"/>
                                  </p:stCondLst>
                                  <p:childTnLst>
                                    <p:set>
                                      <p:cBhvr>
                                        <p:cTn id="67" dur="1" fill="hold">
                                          <p:stCondLst>
                                            <p:cond delay="0"/>
                                          </p:stCondLst>
                                        </p:cTn>
                                        <p:tgtEl>
                                          <p:spTgt spid="5">
                                            <p:txEl>
                                              <p:pRg st="13" end="13"/>
                                            </p:txEl>
                                          </p:spTgt>
                                        </p:tgtEl>
                                        <p:attrNameLst>
                                          <p:attrName>style.visibility</p:attrName>
                                        </p:attrNameLst>
                                      </p:cBhvr>
                                      <p:to>
                                        <p:strVal val="visible"/>
                                      </p:to>
                                    </p:set>
                                    <p:animEffect transition="in" filter="fade">
                                      <p:cBhvr>
                                        <p:cTn id="68" dur="500"/>
                                        <p:tgtEl>
                                          <p:spTgt spid="5">
                                            <p:txEl>
                                              <p:pRg st="13" end="1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5">
                                            <p:txEl>
                                              <p:pRg st="14" end="14"/>
                                            </p:txEl>
                                          </p:spTgt>
                                        </p:tgtEl>
                                        <p:attrNameLst>
                                          <p:attrName>style.visibility</p:attrName>
                                        </p:attrNameLst>
                                      </p:cBhvr>
                                      <p:to>
                                        <p:strVal val="visible"/>
                                      </p:to>
                                    </p:set>
                                    <p:animEffect transition="in" filter="fade">
                                      <p:cBhvr>
                                        <p:cTn id="71" dur="500"/>
                                        <p:tgtEl>
                                          <p:spTgt spid="5">
                                            <p:txEl>
                                              <p:pRg st="14" end="14"/>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500"/>
                                        <p:tgtEl>
                                          <p:spTgt spid="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ntr" presetSubtype="0" fill="hold" nodeType="clickEffect">
                                  <p:stCondLst>
                                    <p:cond delay="0"/>
                                  </p:stCondLst>
                                  <p:childTnLst>
                                    <p:set>
                                      <p:cBhvr>
                                        <p:cTn id="80" dur="1" fill="hold">
                                          <p:stCondLst>
                                            <p:cond delay="0"/>
                                          </p:stCondLst>
                                        </p:cTn>
                                        <p:tgtEl>
                                          <p:spTgt spid="5">
                                            <p:txEl>
                                              <p:pRg st="16" end="16"/>
                                            </p:txEl>
                                          </p:spTgt>
                                        </p:tgtEl>
                                        <p:attrNameLst>
                                          <p:attrName>style.visibility</p:attrName>
                                        </p:attrNameLst>
                                      </p:cBhvr>
                                      <p:to>
                                        <p:strVal val="visible"/>
                                      </p:to>
                                    </p:set>
                                    <p:animEffect transition="in" filter="fade">
                                      <p:cBhvr>
                                        <p:cTn id="81" dur="500"/>
                                        <p:tgtEl>
                                          <p:spTgt spid="5">
                                            <p:txEl>
                                              <p:pRg st="16" end="16"/>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5">
                                            <p:txEl>
                                              <p:pRg st="17" end="17"/>
                                            </p:txEl>
                                          </p:spTgt>
                                        </p:tgtEl>
                                        <p:attrNameLst>
                                          <p:attrName>style.visibility</p:attrName>
                                        </p:attrNameLst>
                                      </p:cBhvr>
                                      <p:to>
                                        <p:strVal val="visible"/>
                                      </p:to>
                                    </p:set>
                                    <p:animEffect transition="in" filter="fade">
                                      <p:cBhvr>
                                        <p:cTn id="84"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Autofit/>
          </a:bodyPr>
          <a:lstStyle/>
          <a:p>
            <a:r>
              <a:rPr lang="en-US" altLang="en-US" sz="3300" dirty="0" err="1"/>
              <a:t>Pregel</a:t>
            </a:r>
            <a:r>
              <a:rPr lang="en-US" altLang="en-US" sz="3300" dirty="0"/>
              <a:t> Code for Finding the Max Value</a:t>
            </a:r>
          </a:p>
        </p:txBody>
      </p:sp>
      <p:sp>
        <p:nvSpPr>
          <p:cNvPr id="18435" name="Content Placeholder 2"/>
          <p:cNvSpPr>
            <a:spLocks noGrp="1"/>
          </p:cNvSpPr>
          <p:nvPr>
            <p:ph idx="1"/>
          </p:nvPr>
        </p:nvSpPr>
        <p:spPr>
          <a:xfrm>
            <a:off x="1371600" y="1491521"/>
            <a:ext cx="9601200" cy="5201587"/>
          </a:xfrm>
          <a:ln>
            <a:solidFill>
              <a:srgbClr val="00B0F0"/>
            </a:solidFill>
            <a:miter lim="800000"/>
            <a:headEnd/>
            <a:tailEnd/>
          </a:ln>
        </p:spPr>
        <p:txBody>
          <a:bodyPr>
            <a:noAutofit/>
          </a:bodyPr>
          <a:lstStyle/>
          <a:p>
            <a:pPr marL="179388">
              <a:buNone/>
            </a:pPr>
            <a:r>
              <a:rPr lang="en-US" altLang="en-US" sz="1600" b="1" dirty="0">
                <a:solidFill>
                  <a:srgbClr val="FF0000"/>
                </a:solidFill>
                <a:latin typeface="Consolas" pitchFamily="49" charset="0"/>
                <a:cs typeface="Consolas" pitchFamily="49" charset="0"/>
              </a:rPr>
              <a:t>Class </a:t>
            </a:r>
            <a:r>
              <a:rPr lang="en-US" altLang="en-US" sz="1600" b="1" dirty="0" err="1">
                <a:solidFill>
                  <a:srgbClr val="FF0000"/>
                </a:solidFill>
                <a:latin typeface="Consolas" pitchFamily="49" charset="0"/>
                <a:cs typeface="Consolas" pitchFamily="49" charset="0"/>
              </a:rPr>
              <a:t>MaxFindVertex</a:t>
            </a:r>
            <a:r>
              <a:rPr lang="en-US" altLang="en-US" sz="1600" b="1" dirty="0">
                <a:solidFill>
                  <a:srgbClr val="FF0000"/>
                </a:solidFill>
                <a:latin typeface="Consolas" pitchFamily="49" charset="0"/>
                <a:cs typeface="Consolas" pitchFamily="49" charset="0"/>
              </a:rPr>
              <a:t>: public Vertex&lt;double, void, double&gt; {</a:t>
            </a:r>
          </a:p>
          <a:p>
            <a:pPr marL="179388">
              <a:buNone/>
            </a:pPr>
            <a:r>
              <a:rPr lang="en-US" altLang="en-US" sz="1600" dirty="0">
                <a:latin typeface="Consolas" pitchFamily="49" charset="0"/>
                <a:cs typeface="Consolas" pitchFamily="49" charset="0"/>
              </a:rPr>
              <a:t>	public:</a:t>
            </a:r>
          </a:p>
          <a:p>
            <a:pPr marL="179388">
              <a:buNone/>
            </a:pPr>
            <a:r>
              <a:rPr lang="en-US" altLang="en-US" sz="1600" dirty="0">
                <a:latin typeface="Consolas" pitchFamily="49" charset="0"/>
                <a:cs typeface="Consolas" pitchFamily="49" charset="0"/>
              </a:rPr>
              <a:t>		virtual void Compute(</a:t>
            </a:r>
            <a:r>
              <a:rPr lang="en-US" altLang="en-US" sz="1600" dirty="0" err="1">
                <a:latin typeface="Consolas" pitchFamily="49" charset="0"/>
                <a:cs typeface="Consolas" pitchFamily="49" charset="0"/>
              </a:rPr>
              <a:t>MessageIterator</a:t>
            </a:r>
            <a:r>
              <a:rPr lang="en-US" altLang="en-US" sz="1600" dirty="0">
                <a:latin typeface="Consolas" pitchFamily="49" charset="0"/>
                <a:cs typeface="Consolas" pitchFamily="49" charset="0"/>
              </a:rPr>
              <a:t>* </a:t>
            </a:r>
            <a:r>
              <a:rPr lang="en-US" altLang="en-US" sz="1600" dirty="0" err="1">
                <a:latin typeface="Consolas" pitchFamily="49" charset="0"/>
                <a:cs typeface="Consolas" pitchFamily="49" charset="0"/>
              </a:rPr>
              <a:t>msgs</a:t>
            </a:r>
            <a:r>
              <a:rPr lang="en-US" altLang="en-US" sz="1600" dirty="0">
                <a:latin typeface="Consolas" pitchFamily="49" charset="0"/>
                <a:cs typeface="Consolas" pitchFamily="49" charset="0"/>
              </a:rPr>
              <a:t>) {</a:t>
            </a:r>
          </a:p>
          <a:p>
            <a:pPr marL="179388">
              <a:buNone/>
            </a:pPr>
            <a:r>
              <a:rPr lang="en-US" altLang="en-US" sz="1600" dirty="0">
                <a:latin typeface="Consolas" pitchFamily="49" charset="0"/>
                <a:cs typeface="Consolas" pitchFamily="49" charset="0"/>
              </a:rPr>
              <a:t>			</a:t>
            </a:r>
            <a:r>
              <a:rPr lang="en-US" altLang="en-US" sz="1600" dirty="0" err="1">
                <a:latin typeface="Consolas" pitchFamily="49" charset="0"/>
                <a:cs typeface="Consolas" pitchFamily="49" charset="0"/>
              </a:rPr>
              <a:t>int</a:t>
            </a:r>
            <a:r>
              <a:rPr lang="en-US" altLang="en-US" sz="1600" dirty="0">
                <a:latin typeface="Consolas" pitchFamily="49" charset="0"/>
                <a:cs typeface="Consolas" pitchFamily="49" charset="0"/>
              </a:rPr>
              <a:t> </a:t>
            </a:r>
            <a:r>
              <a:rPr lang="en-US" altLang="en-US" sz="1600" dirty="0" err="1">
                <a:latin typeface="Consolas" pitchFamily="49" charset="0"/>
                <a:cs typeface="Consolas" pitchFamily="49" charset="0"/>
              </a:rPr>
              <a:t>currMax</a:t>
            </a:r>
            <a:r>
              <a:rPr lang="en-US" altLang="en-US" sz="1600" dirty="0">
                <a:latin typeface="Consolas" pitchFamily="49" charset="0"/>
                <a:cs typeface="Consolas" pitchFamily="49" charset="0"/>
              </a:rPr>
              <a:t> = </a:t>
            </a:r>
            <a:r>
              <a:rPr lang="en-US" altLang="en-US" sz="1600" dirty="0" err="1">
                <a:latin typeface="Consolas" pitchFamily="49" charset="0"/>
                <a:cs typeface="Consolas" pitchFamily="49" charset="0"/>
              </a:rPr>
              <a:t>GetValue</a:t>
            </a:r>
            <a:r>
              <a:rPr lang="en-US" altLang="en-US" sz="1600" dirty="0">
                <a:latin typeface="Consolas" pitchFamily="49" charset="0"/>
                <a:cs typeface="Consolas" pitchFamily="49" charset="0"/>
              </a:rPr>
              <a:t>();</a:t>
            </a:r>
          </a:p>
          <a:p>
            <a:pPr marL="179388">
              <a:buNone/>
            </a:pPr>
            <a:r>
              <a:rPr lang="en-US" altLang="en-US" sz="1600" dirty="0">
                <a:latin typeface="Consolas" pitchFamily="49" charset="0"/>
                <a:cs typeface="Consolas" pitchFamily="49" charset="0"/>
              </a:rPr>
              <a:t>			</a:t>
            </a:r>
            <a:r>
              <a:rPr lang="en-US" altLang="en-US" sz="1600" b="1" dirty="0" err="1">
                <a:solidFill>
                  <a:srgbClr val="00B050"/>
                </a:solidFill>
                <a:latin typeface="Consolas" pitchFamily="49" charset="0"/>
                <a:cs typeface="Consolas" pitchFamily="49" charset="0"/>
              </a:rPr>
              <a:t>SendMessageToAllNeighbors</a:t>
            </a:r>
            <a:r>
              <a:rPr lang="en-US" altLang="en-US" sz="1600" b="1" dirty="0">
                <a:solidFill>
                  <a:srgbClr val="00B050"/>
                </a:solidFill>
                <a:latin typeface="Consolas" pitchFamily="49" charset="0"/>
                <a:cs typeface="Consolas" pitchFamily="49" charset="0"/>
              </a:rPr>
              <a:t>(</a:t>
            </a:r>
            <a:r>
              <a:rPr lang="en-US" altLang="en-US" sz="1600" b="1" dirty="0" err="1">
                <a:solidFill>
                  <a:srgbClr val="00B050"/>
                </a:solidFill>
                <a:latin typeface="Consolas" pitchFamily="49" charset="0"/>
                <a:cs typeface="Consolas" pitchFamily="49" charset="0"/>
              </a:rPr>
              <a:t>currMax</a:t>
            </a:r>
            <a:r>
              <a:rPr lang="en-US" altLang="en-US" sz="1600" b="1" dirty="0">
                <a:solidFill>
                  <a:srgbClr val="00B050"/>
                </a:solidFill>
                <a:latin typeface="Consolas" pitchFamily="49" charset="0"/>
                <a:cs typeface="Consolas" pitchFamily="49" charset="0"/>
              </a:rPr>
              <a:t>);</a:t>
            </a:r>
          </a:p>
          <a:p>
            <a:pPr marL="179388">
              <a:buNone/>
            </a:pPr>
            <a:r>
              <a:rPr lang="en-US" altLang="en-US" sz="1600" dirty="0">
                <a:latin typeface="Consolas" pitchFamily="49" charset="0"/>
                <a:cs typeface="Consolas" pitchFamily="49" charset="0"/>
              </a:rPr>
              <a:t>			for ( ; !</a:t>
            </a:r>
            <a:r>
              <a:rPr lang="en-US" altLang="en-US" sz="1600" dirty="0" err="1">
                <a:latin typeface="Consolas" pitchFamily="49" charset="0"/>
                <a:cs typeface="Consolas" pitchFamily="49" charset="0"/>
              </a:rPr>
              <a:t>msgs</a:t>
            </a:r>
            <a:r>
              <a:rPr lang="en-US" altLang="en-US" sz="1600" dirty="0">
                <a:latin typeface="Consolas" pitchFamily="49" charset="0"/>
                <a:cs typeface="Consolas" pitchFamily="49" charset="0"/>
              </a:rPr>
              <a:t>-&gt;Done(); </a:t>
            </a:r>
            <a:r>
              <a:rPr lang="en-US" altLang="en-US" sz="1600" dirty="0" err="1">
                <a:latin typeface="Consolas" pitchFamily="49" charset="0"/>
                <a:cs typeface="Consolas" pitchFamily="49" charset="0"/>
              </a:rPr>
              <a:t>msgs</a:t>
            </a:r>
            <a:r>
              <a:rPr lang="en-US" altLang="en-US" sz="1600" dirty="0">
                <a:latin typeface="Consolas" pitchFamily="49" charset="0"/>
                <a:cs typeface="Consolas" pitchFamily="49" charset="0"/>
              </a:rPr>
              <a:t>-&gt;Next()) {</a:t>
            </a:r>
          </a:p>
          <a:p>
            <a:pPr marL="179388">
              <a:buNone/>
            </a:pPr>
            <a:r>
              <a:rPr lang="en-US" altLang="en-US" sz="1600" dirty="0">
                <a:latin typeface="Consolas" pitchFamily="49" charset="0"/>
                <a:cs typeface="Consolas" pitchFamily="49" charset="0"/>
              </a:rPr>
              <a:t>				if (</a:t>
            </a:r>
            <a:r>
              <a:rPr lang="en-US" altLang="en-US" sz="1600" dirty="0" err="1">
                <a:latin typeface="Consolas" pitchFamily="49" charset="0"/>
                <a:cs typeface="Consolas" pitchFamily="49" charset="0"/>
              </a:rPr>
              <a:t>msgs</a:t>
            </a:r>
            <a:r>
              <a:rPr lang="en-US" altLang="en-US" sz="1600" dirty="0">
                <a:latin typeface="Consolas" pitchFamily="49" charset="0"/>
                <a:cs typeface="Consolas" pitchFamily="49" charset="0"/>
              </a:rPr>
              <a:t>-&gt;Value() &gt; </a:t>
            </a:r>
            <a:r>
              <a:rPr lang="en-US" altLang="en-US" sz="1600" dirty="0" err="1">
                <a:latin typeface="Consolas" pitchFamily="49" charset="0"/>
                <a:cs typeface="Consolas" pitchFamily="49" charset="0"/>
              </a:rPr>
              <a:t>currMax</a:t>
            </a:r>
            <a:r>
              <a:rPr lang="en-US" altLang="en-US" sz="1600" dirty="0">
                <a:latin typeface="Consolas" pitchFamily="49" charset="0"/>
                <a:cs typeface="Consolas" pitchFamily="49" charset="0"/>
              </a:rPr>
              <a:t>)</a:t>
            </a:r>
          </a:p>
          <a:p>
            <a:pPr marL="179388">
              <a:buNone/>
            </a:pPr>
            <a:r>
              <a:rPr lang="en-US" altLang="en-US" sz="1600" dirty="0">
                <a:latin typeface="Consolas" pitchFamily="49" charset="0"/>
                <a:cs typeface="Consolas" pitchFamily="49" charset="0"/>
              </a:rPr>
              <a:t>					</a:t>
            </a:r>
            <a:r>
              <a:rPr lang="en-US" altLang="en-US" sz="1600" dirty="0" err="1">
                <a:latin typeface="Consolas" pitchFamily="49" charset="0"/>
                <a:cs typeface="Consolas" pitchFamily="49" charset="0"/>
              </a:rPr>
              <a:t>currMax</a:t>
            </a:r>
            <a:r>
              <a:rPr lang="en-US" altLang="en-US" sz="1600" dirty="0">
                <a:latin typeface="Consolas" pitchFamily="49" charset="0"/>
                <a:cs typeface="Consolas" pitchFamily="49" charset="0"/>
              </a:rPr>
              <a:t> = </a:t>
            </a:r>
            <a:r>
              <a:rPr lang="en-US" altLang="en-US" sz="1600" dirty="0" err="1">
                <a:latin typeface="Consolas" pitchFamily="49" charset="0"/>
                <a:cs typeface="Consolas" pitchFamily="49" charset="0"/>
              </a:rPr>
              <a:t>msgs</a:t>
            </a:r>
            <a:r>
              <a:rPr lang="en-US" altLang="en-US" sz="1600" dirty="0">
                <a:latin typeface="Consolas" pitchFamily="49" charset="0"/>
                <a:cs typeface="Consolas" pitchFamily="49" charset="0"/>
              </a:rPr>
              <a:t>-&gt;Value();</a:t>
            </a:r>
          </a:p>
          <a:p>
            <a:pPr marL="179388">
              <a:buNone/>
            </a:pPr>
            <a:r>
              <a:rPr lang="en-US" altLang="en-US" sz="1600" dirty="0">
                <a:latin typeface="Consolas" pitchFamily="49" charset="0"/>
                <a:cs typeface="Consolas" pitchFamily="49" charset="0"/>
              </a:rPr>
              <a:t>			}</a:t>
            </a:r>
          </a:p>
          <a:p>
            <a:pPr marL="179388">
              <a:buNone/>
            </a:pPr>
            <a:r>
              <a:rPr lang="en-US" altLang="en-US" sz="1600" dirty="0">
                <a:latin typeface="Consolas" pitchFamily="49" charset="0"/>
                <a:cs typeface="Consolas" pitchFamily="49" charset="0"/>
              </a:rPr>
              <a:t>			</a:t>
            </a:r>
            <a:r>
              <a:rPr lang="en-US" altLang="en-US" sz="1600" dirty="0">
                <a:solidFill>
                  <a:srgbClr val="FF0000"/>
                </a:solidFill>
                <a:latin typeface="Consolas" pitchFamily="49" charset="0"/>
                <a:cs typeface="Consolas" pitchFamily="49" charset="0"/>
              </a:rPr>
              <a:t>if (</a:t>
            </a:r>
            <a:r>
              <a:rPr lang="en-US" altLang="en-US" sz="1600" dirty="0" err="1">
                <a:solidFill>
                  <a:srgbClr val="FF0000"/>
                </a:solidFill>
                <a:latin typeface="Consolas" pitchFamily="49" charset="0"/>
                <a:cs typeface="Consolas" pitchFamily="49" charset="0"/>
              </a:rPr>
              <a:t>currMax</a:t>
            </a:r>
            <a:r>
              <a:rPr lang="en-US" altLang="en-US" sz="1600" dirty="0">
                <a:solidFill>
                  <a:srgbClr val="FF0000"/>
                </a:solidFill>
                <a:latin typeface="Consolas" pitchFamily="49" charset="0"/>
                <a:cs typeface="Consolas" pitchFamily="49" charset="0"/>
              </a:rPr>
              <a:t> &gt; </a:t>
            </a:r>
            <a:r>
              <a:rPr lang="en-US" altLang="en-US" sz="1600" dirty="0" err="1">
                <a:solidFill>
                  <a:srgbClr val="FF0000"/>
                </a:solidFill>
                <a:latin typeface="Consolas" pitchFamily="49" charset="0"/>
                <a:cs typeface="Consolas" pitchFamily="49" charset="0"/>
              </a:rPr>
              <a:t>GetValue</a:t>
            </a:r>
            <a:r>
              <a:rPr lang="en-US" altLang="en-US" sz="1600" dirty="0">
                <a:solidFill>
                  <a:srgbClr val="FF0000"/>
                </a:solidFill>
                <a:latin typeface="Consolas" pitchFamily="49" charset="0"/>
                <a:cs typeface="Consolas" pitchFamily="49" charset="0"/>
              </a:rPr>
              <a:t>())    *</a:t>
            </a:r>
            <a:r>
              <a:rPr lang="en-US" altLang="en-US" sz="1600" dirty="0" err="1">
                <a:solidFill>
                  <a:srgbClr val="FF0000"/>
                </a:solidFill>
                <a:latin typeface="Consolas" pitchFamily="49" charset="0"/>
                <a:cs typeface="Consolas" pitchFamily="49" charset="0"/>
              </a:rPr>
              <a:t>MutableValue</a:t>
            </a:r>
            <a:r>
              <a:rPr lang="en-US" altLang="en-US" sz="1600" dirty="0">
                <a:solidFill>
                  <a:srgbClr val="FF0000"/>
                </a:solidFill>
                <a:latin typeface="Consolas" pitchFamily="49" charset="0"/>
                <a:cs typeface="Consolas" pitchFamily="49" charset="0"/>
              </a:rPr>
              <a:t>() = </a:t>
            </a:r>
            <a:r>
              <a:rPr lang="en-US" altLang="en-US" sz="1600" dirty="0" err="1">
                <a:solidFill>
                  <a:srgbClr val="FF0000"/>
                </a:solidFill>
                <a:latin typeface="Consolas" pitchFamily="49" charset="0"/>
                <a:cs typeface="Consolas" pitchFamily="49" charset="0"/>
              </a:rPr>
              <a:t>currMax</a:t>
            </a:r>
            <a:r>
              <a:rPr lang="en-US" altLang="en-US" sz="1600" dirty="0">
                <a:solidFill>
                  <a:srgbClr val="FF0000"/>
                </a:solidFill>
                <a:latin typeface="Consolas" pitchFamily="49" charset="0"/>
                <a:cs typeface="Consolas" pitchFamily="49" charset="0"/>
              </a:rPr>
              <a:t>;</a:t>
            </a:r>
          </a:p>
          <a:p>
            <a:pPr marL="179388">
              <a:buNone/>
            </a:pPr>
            <a:r>
              <a:rPr lang="en-US" altLang="en-US" sz="1600" dirty="0">
                <a:latin typeface="Consolas" pitchFamily="49" charset="0"/>
                <a:cs typeface="Consolas" pitchFamily="49" charset="0"/>
              </a:rPr>
              <a:t>			</a:t>
            </a:r>
            <a:r>
              <a:rPr lang="en-US" altLang="en-US" sz="1600" b="1" dirty="0">
                <a:solidFill>
                  <a:srgbClr val="FFC000"/>
                </a:solidFill>
                <a:latin typeface="Consolas" pitchFamily="49" charset="0"/>
                <a:cs typeface="Consolas" pitchFamily="49" charset="0"/>
              </a:rPr>
              <a:t>else </a:t>
            </a:r>
            <a:r>
              <a:rPr lang="en-US" altLang="en-US" sz="1600" b="1" dirty="0" err="1">
                <a:solidFill>
                  <a:srgbClr val="FFC000"/>
                </a:solidFill>
                <a:latin typeface="Consolas" pitchFamily="49" charset="0"/>
                <a:cs typeface="Consolas" pitchFamily="49" charset="0"/>
              </a:rPr>
              <a:t>VoteToHalt</a:t>
            </a:r>
            <a:r>
              <a:rPr lang="en-US" altLang="en-US" sz="1600" b="1" dirty="0">
                <a:solidFill>
                  <a:srgbClr val="FFC000"/>
                </a:solidFill>
                <a:latin typeface="Consolas" pitchFamily="49" charset="0"/>
                <a:cs typeface="Consolas" pitchFamily="49" charset="0"/>
              </a:rPr>
              <a:t>();</a:t>
            </a:r>
          </a:p>
          <a:p>
            <a:pPr marL="179388">
              <a:buNone/>
            </a:pPr>
            <a:r>
              <a:rPr lang="en-US" altLang="en-US" sz="1600" dirty="0">
                <a:latin typeface="Consolas" pitchFamily="49" charset="0"/>
                <a:cs typeface="Consolas" pitchFamily="49" charset="0"/>
              </a:rPr>
              <a:t>		}</a:t>
            </a:r>
          </a:p>
          <a:p>
            <a:pPr marL="179388">
              <a:buNone/>
            </a:pPr>
            <a:r>
              <a:rPr lang="en-US" altLang="en-US" sz="1600" dirty="0">
                <a:latin typeface="Consolas" pitchFamily="49" charset="0"/>
                <a:cs typeface="Consolas" pitchFamily="49" charset="0"/>
              </a:rPr>
              <a:t>};</a:t>
            </a:r>
          </a:p>
        </p:txBody>
      </p:sp>
      <p:sp>
        <p:nvSpPr>
          <p:cNvPr id="2" name="灯片编号占位符 1">
            <a:extLst>
              <a:ext uri="{FF2B5EF4-FFF2-40B4-BE49-F238E27FC236}">
                <a16:creationId xmlns:a16="http://schemas.microsoft.com/office/drawing/2014/main" id="{809B3773-AF27-4138-AB29-F3F434962AAC}"/>
              </a:ext>
            </a:extLst>
          </p:cNvPr>
          <p:cNvSpPr>
            <a:spLocks noGrp="1"/>
          </p:cNvSpPr>
          <p:nvPr>
            <p:ph type="sldNum" sz="quarter" idx="12"/>
          </p:nvPr>
        </p:nvSpPr>
        <p:spPr/>
        <p:txBody>
          <a:bodyPr/>
          <a:lstStyle/>
          <a:p>
            <a:fld id="{25EC4AC6-63A8-45AD-A1FA-EB82E5CD8F05}" type="slidenum">
              <a:rPr lang="zh-CN" altLang="en-US" smtClean="0"/>
              <a:t>41</a:t>
            </a:fld>
            <a:endParaRPr lang="zh-CN" altLang="en-US"/>
          </a:p>
        </p:txBody>
      </p:sp>
    </p:spTree>
    <p:extLst>
      <p:ext uri="{BB962C8B-B14F-4D97-AF65-F5344CB8AC3E}">
        <p14:creationId xmlns:p14="http://schemas.microsoft.com/office/powerpoint/2010/main" val="2687877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624013" y="304800"/>
            <a:ext cx="8686800" cy="1143000"/>
          </a:xfrm>
        </p:spPr>
        <p:txBody>
          <a:bodyPr>
            <a:normAutofit fontScale="90000"/>
          </a:bodyPr>
          <a:lstStyle/>
          <a:p>
            <a:r>
              <a:rPr lang="en-US" altLang="en-US" sz="4000" dirty="0"/>
              <a:t>Finding the Max Value in a Graph</a:t>
            </a:r>
            <a:br>
              <a:rPr lang="en-IN" altLang="en-US" sz="4000" dirty="0"/>
            </a:br>
            <a:endParaRPr lang="en-US" altLang="en-US" sz="4000" dirty="0"/>
          </a:p>
        </p:txBody>
      </p:sp>
      <p:sp>
        <p:nvSpPr>
          <p:cNvPr id="63" name="Content Placeholder 2"/>
          <p:cNvSpPr>
            <a:spLocks noGrp="1"/>
          </p:cNvSpPr>
          <p:nvPr>
            <p:ph idx="1"/>
          </p:nvPr>
        </p:nvSpPr>
        <p:spPr>
          <a:xfrm>
            <a:off x="6096000" y="2844607"/>
            <a:ext cx="6096000" cy="3878482"/>
          </a:xfrm>
          <a:ln>
            <a:solidFill>
              <a:srgbClr val="00B0F0"/>
            </a:solidFill>
            <a:miter lim="800000"/>
            <a:headEnd/>
            <a:tailEnd/>
          </a:ln>
        </p:spPr>
        <p:txBody>
          <a:bodyPr>
            <a:noAutofit/>
          </a:bodyPr>
          <a:lstStyle/>
          <a:p>
            <a:pPr marL="179388">
              <a:buNone/>
            </a:pPr>
            <a:r>
              <a:rPr lang="en-US" altLang="en-US" sz="1600" dirty="0">
                <a:latin typeface="Consolas" pitchFamily="49" charset="0"/>
                <a:cs typeface="Consolas" pitchFamily="49" charset="0"/>
              </a:rPr>
              <a:t>virtual void </a:t>
            </a:r>
            <a:r>
              <a:rPr lang="en-US" altLang="en-US" sz="1600" b="1" dirty="0">
                <a:solidFill>
                  <a:srgbClr val="FF0000"/>
                </a:solidFill>
                <a:latin typeface="Consolas" pitchFamily="49" charset="0"/>
                <a:cs typeface="Consolas" pitchFamily="49" charset="0"/>
              </a:rPr>
              <a:t>Compute</a:t>
            </a:r>
            <a:r>
              <a:rPr lang="en-US" altLang="en-US" sz="1600" dirty="0">
                <a:latin typeface="Consolas" pitchFamily="49" charset="0"/>
                <a:cs typeface="Consolas" pitchFamily="49" charset="0"/>
              </a:rPr>
              <a:t>(</a:t>
            </a:r>
            <a:r>
              <a:rPr lang="en-US" altLang="en-US" sz="1600" dirty="0" err="1">
                <a:latin typeface="Consolas" pitchFamily="49" charset="0"/>
                <a:cs typeface="Consolas" pitchFamily="49" charset="0"/>
              </a:rPr>
              <a:t>MessageIterator</a:t>
            </a:r>
            <a:r>
              <a:rPr lang="en-US" altLang="en-US" sz="1600" dirty="0">
                <a:latin typeface="Consolas" pitchFamily="49" charset="0"/>
                <a:cs typeface="Consolas" pitchFamily="49" charset="0"/>
              </a:rPr>
              <a:t>* </a:t>
            </a:r>
            <a:r>
              <a:rPr lang="en-US" altLang="en-US" sz="1600" dirty="0" err="1">
                <a:latin typeface="Consolas" pitchFamily="49" charset="0"/>
                <a:cs typeface="Consolas" pitchFamily="49" charset="0"/>
              </a:rPr>
              <a:t>msgs</a:t>
            </a:r>
            <a:r>
              <a:rPr lang="en-US" altLang="en-US" sz="1600" dirty="0">
                <a:latin typeface="Consolas" pitchFamily="49" charset="0"/>
                <a:cs typeface="Consolas" pitchFamily="49" charset="0"/>
              </a:rPr>
              <a:t>) {</a:t>
            </a:r>
          </a:p>
          <a:p>
            <a:pPr marL="179388">
              <a:buNone/>
            </a:pPr>
            <a:r>
              <a:rPr lang="en-US" altLang="en-US" sz="1600" dirty="0">
                <a:latin typeface="Consolas" pitchFamily="49" charset="0"/>
                <a:cs typeface="Consolas" pitchFamily="49" charset="0"/>
              </a:rPr>
              <a:t>	</a:t>
            </a:r>
            <a:r>
              <a:rPr lang="en-US" altLang="en-US" sz="1600" dirty="0" err="1">
                <a:latin typeface="Consolas" pitchFamily="49" charset="0"/>
                <a:cs typeface="Consolas" pitchFamily="49" charset="0"/>
              </a:rPr>
              <a:t>int</a:t>
            </a:r>
            <a:r>
              <a:rPr lang="en-US" altLang="en-US" sz="1600" dirty="0">
                <a:latin typeface="Consolas" pitchFamily="49" charset="0"/>
                <a:cs typeface="Consolas" pitchFamily="49" charset="0"/>
              </a:rPr>
              <a:t> </a:t>
            </a:r>
            <a:r>
              <a:rPr lang="en-US" altLang="en-US" sz="1600" dirty="0" err="1">
                <a:latin typeface="Consolas" pitchFamily="49" charset="0"/>
                <a:cs typeface="Consolas" pitchFamily="49" charset="0"/>
              </a:rPr>
              <a:t>currMax</a:t>
            </a:r>
            <a:r>
              <a:rPr lang="en-US" altLang="en-US" sz="1600" dirty="0">
                <a:latin typeface="Consolas" pitchFamily="49" charset="0"/>
                <a:cs typeface="Consolas" pitchFamily="49" charset="0"/>
              </a:rPr>
              <a:t> = </a:t>
            </a:r>
            <a:r>
              <a:rPr lang="en-US" altLang="en-US" sz="1600" dirty="0" err="1">
                <a:latin typeface="Consolas" pitchFamily="49" charset="0"/>
                <a:cs typeface="Consolas" pitchFamily="49" charset="0"/>
              </a:rPr>
              <a:t>GetValue</a:t>
            </a:r>
            <a:r>
              <a:rPr lang="en-US" altLang="en-US" sz="1600" dirty="0">
                <a:latin typeface="Consolas" pitchFamily="49" charset="0"/>
                <a:cs typeface="Consolas" pitchFamily="49" charset="0"/>
              </a:rPr>
              <a:t>();</a:t>
            </a:r>
          </a:p>
          <a:p>
            <a:pPr marL="179388">
              <a:buNone/>
            </a:pPr>
            <a:r>
              <a:rPr lang="en-US" altLang="en-US" sz="1600" dirty="0">
                <a:latin typeface="Consolas" pitchFamily="49" charset="0"/>
                <a:cs typeface="Consolas" pitchFamily="49" charset="0"/>
              </a:rPr>
              <a:t>	</a:t>
            </a:r>
            <a:r>
              <a:rPr lang="en-US" altLang="en-US" sz="1600" b="1" dirty="0" err="1">
                <a:solidFill>
                  <a:srgbClr val="00B050"/>
                </a:solidFill>
                <a:latin typeface="Consolas" pitchFamily="49" charset="0"/>
                <a:cs typeface="Consolas" pitchFamily="49" charset="0"/>
              </a:rPr>
              <a:t>SendMessageToAllNeighbors</a:t>
            </a:r>
            <a:r>
              <a:rPr lang="en-US" altLang="en-US" sz="1600" b="1" dirty="0">
                <a:solidFill>
                  <a:srgbClr val="00B050"/>
                </a:solidFill>
                <a:latin typeface="Consolas" pitchFamily="49" charset="0"/>
                <a:cs typeface="Consolas" pitchFamily="49" charset="0"/>
              </a:rPr>
              <a:t>(</a:t>
            </a:r>
            <a:r>
              <a:rPr lang="en-US" altLang="en-US" sz="1600" b="1" dirty="0" err="1">
                <a:solidFill>
                  <a:srgbClr val="00B050"/>
                </a:solidFill>
                <a:latin typeface="Consolas" pitchFamily="49" charset="0"/>
                <a:cs typeface="Consolas" pitchFamily="49" charset="0"/>
              </a:rPr>
              <a:t>currMax</a:t>
            </a:r>
            <a:r>
              <a:rPr lang="en-US" altLang="en-US" sz="1600" b="1" dirty="0">
                <a:solidFill>
                  <a:srgbClr val="00B050"/>
                </a:solidFill>
                <a:latin typeface="Consolas" pitchFamily="49" charset="0"/>
                <a:cs typeface="Consolas" pitchFamily="49" charset="0"/>
              </a:rPr>
              <a:t>);</a:t>
            </a:r>
          </a:p>
          <a:p>
            <a:pPr marL="179388">
              <a:buNone/>
            </a:pPr>
            <a:r>
              <a:rPr lang="en-US" altLang="en-US" sz="1600" dirty="0">
                <a:latin typeface="Consolas" pitchFamily="49" charset="0"/>
                <a:cs typeface="Consolas" pitchFamily="49" charset="0"/>
              </a:rPr>
              <a:t>	for ( ; !</a:t>
            </a:r>
            <a:r>
              <a:rPr lang="en-US" altLang="en-US" sz="1600" dirty="0" err="1">
                <a:latin typeface="Consolas" pitchFamily="49" charset="0"/>
                <a:cs typeface="Consolas" pitchFamily="49" charset="0"/>
              </a:rPr>
              <a:t>msgs</a:t>
            </a:r>
            <a:r>
              <a:rPr lang="en-US" altLang="en-US" sz="1600" dirty="0">
                <a:latin typeface="Consolas" pitchFamily="49" charset="0"/>
                <a:cs typeface="Consolas" pitchFamily="49" charset="0"/>
              </a:rPr>
              <a:t>-&gt;Done(); </a:t>
            </a:r>
            <a:r>
              <a:rPr lang="en-US" altLang="en-US" sz="1600" dirty="0" err="1">
                <a:latin typeface="Consolas" pitchFamily="49" charset="0"/>
                <a:cs typeface="Consolas" pitchFamily="49" charset="0"/>
              </a:rPr>
              <a:t>msgs</a:t>
            </a:r>
            <a:r>
              <a:rPr lang="en-US" altLang="en-US" sz="1600" dirty="0">
                <a:latin typeface="Consolas" pitchFamily="49" charset="0"/>
                <a:cs typeface="Consolas" pitchFamily="49" charset="0"/>
              </a:rPr>
              <a:t>-&gt;Next()) {</a:t>
            </a:r>
          </a:p>
          <a:p>
            <a:pPr marL="179388">
              <a:buNone/>
            </a:pPr>
            <a:r>
              <a:rPr lang="en-US" altLang="en-US" sz="1600" dirty="0">
                <a:latin typeface="Consolas" pitchFamily="49" charset="0"/>
                <a:cs typeface="Consolas" pitchFamily="49" charset="0"/>
              </a:rPr>
              <a:t>	    if (</a:t>
            </a:r>
            <a:r>
              <a:rPr lang="en-US" altLang="en-US" sz="1600" dirty="0" err="1">
                <a:latin typeface="Consolas" pitchFamily="49" charset="0"/>
                <a:cs typeface="Consolas" pitchFamily="49" charset="0"/>
              </a:rPr>
              <a:t>msgs</a:t>
            </a:r>
            <a:r>
              <a:rPr lang="en-US" altLang="en-US" sz="1600" dirty="0">
                <a:latin typeface="Consolas" pitchFamily="49" charset="0"/>
                <a:cs typeface="Consolas" pitchFamily="49" charset="0"/>
              </a:rPr>
              <a:t>-&gt;Value() &gt; </a:t>
            </a:r>
            <a:r>
              <a:rPr lang="en-US" altLang="en-US" sz="1600" dirty="0" err="1">
                <a:latin typeface="Consolas" pitchFamily="49" charset="0"/>
                <a:cs typeface="Consolas" pitchFamily="49" charset="0"/>
              </a:rPr>
              <a:t>currMax</a:t>
            </a:r>
            <a:r>
              <a:rPr lang="en-US" altLang="en-US" sz="1600" dirty="0">
                <a:latin typeface="Consolas" pitchFamily="49" charset="0"/>
                <a:cs typeface="Consolas" pitchFamily="49" charset="0"/>
              </a:rPr>
              <a:t>)</a:t>
            </a:r>
          </a:p>
          <a:p>
            <a:pPr marL="179388">
              <a:buNone/>
            </a:pPr>
            <a:r>
              <a:rPr lang="en-US" altLang="en-US" sz="1600" dirty="0">
                <a:latin typeface="Consolas" pitchFamily="49" charset="0"/>
                <a:cs typeface="Consolas" pitchFamily="49" charset="0"/>
              </a:rPr>
              <a:t>		</a:t>
            </a:r>
            <a:r>
              <a:rPr lang="en-US" altLang="en-US" sz="1600" dirty="0" err="1">
                <a:latin typeface="Consolas" pitchFamily="49" charset="0"/>
                <a:cs typeface="Consolas" pitchFamily="49" charset="0"/>
              </a:rPr>
              <a:t>currMax</a:t>
            </a:r>
            <a:r>
              <a:rPr lang="en-US" altLang="en-US" sz="1600" dirty="0">
                <a:latin typeface="Consolas" pitchFamily="49" charset="0"/>
                <a:cs typeface="Consolas" pitchFamily="49" charset="0"/>
              </a:rPr>
              <a:t> = </a:t>
            </a:r>
            <a:r>
              <a:rPr lang="en-US" altLang="en-US" sz="1600" dirty="0" err="1">
                <a:latin typeface="Consolas" pitchFamily="49" charset="0"/>
                <a:cs typeface="Consolas" pitchFamily="49" charset="0"/>
              </a:rPr>
              <a:t>msgs</a:t>
            </a:r>
            <a:r>
              <a:rPr lang="en-US" altLang="en-US" sz="1600" dirty="0">
                <a:latin typeface="Consolas" pitchFamily="49" charset="0"/>
                <a:cs typeface="Consolas" pitchFamily="49" charset="0"/>
              </a:rPr>
              <a:t>-&gt;Value();</a:t>
            </a:r>
          </a:p>
          <a:p>
            <a:pPr marL="179388">
              <a:buNone/>
            </a:pPr>
            <a:r>
              <a:rPr lang="en-US" altLang="en-US" sz="1600" dirty="0">
                <a:latin typeface="Consolas" pitchFamily="49" charset="0"/>
                <a:cs typeface="Consolas" pitchFamily="49" charset="0"/>
              </a:rPr>
              <a:t>	}</a:t>
            </a:r>
          </a:p>
          <a:p>
            <a:pPr marL="179388">
              <a:buNone/>
            </a:pPr>
            <a:r>
              <a:rPr lang="en-US" altLang="en-US" sz="1600" dirty="0">
                <a:latin typeface="Consolas" pitchFamily="49" charset="0"/>
                <a:cs typeface="Consolas" pitchFamily="49" charset="0"/>
              </a:rPr>
              <a:t>	</a:t>
            </a:r>
            <a:r>
              <a:rPr lang="en-US" altLang="en-US" sz="1600" dirty="0">
                <a:solidFill>
                  <a:srgbClr val="FF0000"/>
                </a:solidFill>
                <a:latin typeface="Consolas" pitchFamily="49" charset="0"/>
                <a:cs typeface="Consolas" pitchFamily="49" charset="0"/>
              </a:rPr>
              <a:t>if (</a:t>
            </a:r>
            <a:r>
              <a:rPr lang="en-US" altLang="en-US" sz="1600" dirty="0" err="1">
                <a:solidFill>
                  <a:srgbClr val="FF0000"/>
                </a:solidFill>
                <a:latin typeface="Consolas" pitchFamily="49" charset="0"/>
                <a:cs typeface="Consolas" pitchFamily="49" charset="0"/>
              </a:rPr>
              <a:t>currMax</a:t>
            </a:r>
            <a:r>
              <a:rPr lang="en-US" altLang="en-US" sz="1600" dirty="0">
                <a:solidFill>
                  <a:srgbClr val="FF0000"/>
                </a:solidFill>
                <a:latin typeface="Consolas" pitchFamily="49" charset="0"/>
                <a:cs typeface="Consolas" pitchFamily="49" charset="0"/>
              </a:rPr>
              <a:t> &gt; </a:t>
            </a:r>
            <a:r>
              <a:rPr lang="en-US" altLang="en-US" sz="1600" dirty="0" err="1">
                <a:solidFill>
                  <a:srgbClr val="FF0000"/>
                </a:solidFill>
                <a:latin typeface="Consolas" pitchFamily="49" charset="0"/>
                <a:cs typeface="Consolas" pitchFamily="49" charset="0"/>
              </a:rPr>
              <a:t>GetValue</a:t>
            </a:r>
            <a:r>
              <a:rPr lang="en-US" altLang="en-US" sz="1600" dirty="0">
                <a:solidFill>
                  <a:srgbClr val="FF0000"/>
                </a:solidFill>
                <a:latin typeface="Consolas" pitchFamily="49" charset="0"/>
                <a:cs typeface="Consolas" pitchFamily="49" charset="0"/>
              </a:rPr>
              <a:t>()) *</a:t>
            </a:r>
            <a:r>
              <a:rPr lang="en-US" altLang="en-US" sz="1600" dirty="0" err="1">
                <a:solidFill>
                  <a:srgbClr val="FF0000"/>
                </a:solidFill>
                <a:latin typeface="Consolas" pitchFamily="49" charset="0"/>
                <a:cs typeface="Consolas" pitchFamily="49" charset="0"/>
              </a:rPr>
              <a:t>MutableValue</a:t>
            </a:r>
            <a:r>
              <a:rPr lang="en-US" altLang="en-US" sz="1600" dirty="0">
                <a:solidFill>
                  <a:srgbClr val="FF0000"/>
                </a:solidFill>
                <a:latin typeface="Consolas" pitchFamily="49" charset="0"/>
                <a:cs typeface="Consolas" pitchFamily="49" charset="0"/>
              </a:rPr>
              <a:t>() = </a:t>
            </a:r>
            <a:r>
              <a:rPr lang="en-US" altLang="en-US" sz="1600" dirty="0" err="1">
                <a:solidFill>
                  <a:srgbClr val="FF0000"/>
                </a:solidFill>
                <a:latin typeface="Consolas" pitchFamily="49" charset="0"/>
                <a:cs typeface="Consolas" pitchFamily="49" charset="0"/>
              </a:rPr>
              <a:t>currMax</a:t>
            </a:r>
            <a:r>
              <a:rPr lang="en-US" altLang="en-US" sz="1600" dirty="0">
                <a:solidFill>
                  <a:srgbClr val="FF0000"/>
                </a:solidFill>
                <a:latin typeface="Consolas" pitchFamily="49" charset="0"/>
                <a:cs typeface="Consolas" pitchFamily="49" charset="0"/>
              </a:rPr>
              <a:t>;</a:t>
            </a:r>
          </a:p>
          <a:p>
            <a:pPr marL="179388">
              <a:buNone/>
            </a:pPr>
            <a:r>
              <a:rPr lang="en-US" altLang="en-US" sz="1600" dirty="0">
                <a:latin typeface="Consolas" pitchFamily="49" charset="0"/>
                <a:cs typeface="Consolas" pitchFamily="49" charset="0"/>
              </a:rPr>
              <a:t>	</a:t>
            </a:r>
            <a:r>
              <a:rPr lang="en-US" altLang="en-US" sz="1600" b="1" dirty="0">
                <a:solidFill>
                  <a:srgbClr val="FFC000"/>
                </a:solidFill>
                <a:latin typeface="Consolas" pitchFamily="49" charset="0"/>
                <a:cs typeface="Consolas" pitchFamily="49" charset="0"/>
              </a:rPr>
              <a:t>else </a:t>
            </a:r>
            <a:r>
              <a:rPr lang="en-US" altLang="en-US" sz="1600" b="1" dirty="0" err="1">
                <a:solidFill>
                  <a:srgbClr val="FFC000"/>
                </a:solidFill>
                <a:latin typeface="Consolas" pitchFamily="49" charset="0"/>
                <a:cs typeface="Consolas" pitchFamily="49" charset="0"/>
              </a:rPr>
              <a:t>VoteToHalt</a:t>
            </a:r>
            <a:r>
              <a:rPr lang="en-US" altLang="en-US" sz="1600" b="1" dirty="0">
                <a:solidFill>
                  <a:srgbClr val="FFC000"/>
                </a:solidFill>
                <a:latin typeface="Consolas" pitchFamily="49" charset="0"/>
                <a:cs typeface="Consolas" pitchFamily="49" charset="0"/>
              </a:rPr>
              <a:t>();</a:t>
            </a:r>
          </a:p>
          <a:p>
            <a:pPr marL="179388">
              <a:buNone/>
            </a:pPr>
            <a:r>
              <a:rPr lang="en-US" altLang="en-US" sz="1600" dirty="0">
                <a:latin typeface="Consolas" pitchFamily="49" charset="0"/>
                <a:cs typeface="Consolas" pitchFamily="49" charset="0"/>
              </a:rPr>
              <a:t>}</a:t>
            </a:r>
          </a:p>
        </p:txBody>
      </p:sp>
      <p:grpSp>
        <p:nvGrpSpPr>
          <p:cNvPr id="54" name="Group 53"/>
          <p:cNvGrpSpPr>
            <a:grpSpLocks/>
          </p:cNvGrpSpPr>
          <p:nvPr/>
        </p:nvGrpSpPr>
        <p:grpSpPr bwMode="auto">
          <a:xfrm>
            <a:off x="1121844" y="1233717"/>
            <a:ext cx="4608756" cy="638858"/>
            <a:chOff x="1142976" y="2143116"/>
            <a:chExt cx="6286544" cy="1000132"/>
          </a:xfrm>
        </p:grpSpPr>
        <p:sp>
          <p:nvSpPr>
            <p:cNvPr id="55" name="Oval 54"/>
            <p:cNvSpPr/>
            <p:nvPr/>
          </p:nvSpPr>
          <p:spPr>
            <a:xfrm>
              <a:off x="1142976" y="2143116"/>
              <a:ext cx="999735"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3</a:t>
              </a:r>
              <a:endParaRPr lang="en-IN" altLang="en-US" sz="3600">
                <a:solidFill>
                  <a:srgbClr val="FFFFFF"/>
                </a:solidFill>
              </a:endParaRPr>
            </a:p>
          </p:txBody>
        </p:sp>
        <p:sp>
          <p:nvSpPr>
            <p:cNvPr id="56" name="Oval 55"/>
            <p:cNvSpPr/>
            <p:nvPr/>
          </p:nvSpPr>
          <p:spPr>
            <a:xfrm>
              <a:off x="2928529" y="2143116"/>
              <a:ext cx="999735"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sp>
          <p:nvSpPr>
            <p:cNvPr id="58" name="Oval 57"/>
            <p:cNvSpPr/>
            <p:nvPr/>
          </p:nvSpPr>
          <p:spPr>
            <a:xfrm>
              <a:off x="4714082" y="2143116"/>
              <a:ext cx="1001917"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2</a:t>
              </a:r>
              <a:endParaRPr lang="en-IN" altLang="en-US" sz="3600">
                <a:solidFill>
                  <a:srgbClr val="FFFFFF"/>
                </a:solidFill>
              </a:endParaRPr>
            </a:p>
          </p:txBody>
        </p:sp>
        <p:sp>
          <p:nvSpPr>
            <p:cNvPr id="60" name="Oval 59"/>
            <p:cNvSpPr/>
            <p:nvPr/>
          </p:nvSpPr>
          <p:spPr>
            <a:xfrm>
              <a:off x="6429785" y="2143116"/>
              <a:ext cx="999735"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1</a:t>
              </a:r>
              <a:endParaRPr lang="en-IN" altLang="en-US" sz="3600">
                <a:solidFill>
                  <a:srgbClr val="FFFFFF"/>
                </a:solidFill>
              </a:endParaRPr>
            </a:p>
          </p:txBody>
        </p:sp>
        <p:cxnSp>
          <p:nvCxnSpPr>
            <p:cNvPr id="62" name="Straight Arrow Connector 61"/>
            <p:cNvCxnSpPr>
              <a:stCxn id="55" idx="6"/>
              <a:endCxn id="56" idx="2"/>
            </p:cNvCxnSpPr>
            <p:nvPr/>
          </p:nvCxnSpPr>
          <p:spPr>
            <a:xfrm>
              <a:off x="2142711" y="2644295"/>
              <a:ext cx="785818" cy="0"/>
            </a:xfrm>
            <a:prstGeom prst="straightConnector1">
              <a:avLst/>
            </a:prstGeom>
            <a:ln w="38100">
              <a:solidFill>
                <a:schemeClr val="accent2">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8" idx="6"/>
              <a:endCxn id="60" idx="2"/>
            </p:cNvCxnSpPr>
            <p:nvPr/>
          </p:nvCxnSpPr>
          <p:spPr>
            <a:xfrm>
              <a:off x="5716000" y="2644295"/>
              <a:ext cx="713785" cy="0"/>
            </a:xfrm>
            <a:prstGeom prst="straightConnector1">
              <a:avLst/>
            </a:prstGeom>
            <a:ln w="38100">
              <a:solidFill>
                <a:schemeClr val="accent2">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56" idx="7"/>
              <a:endCxn id="60" idx="1"/>
            </p:cNvCxnSpPr>
            <p:nvPr/>
          </p:nvCxnSpPr>
          <p:spPr>
            <a:xfrm rot="5400000" flipH="1" flipV="1">
              <a:off x="5179002" y="893097"/>
              <a:ext cx="2228" cy="2791836"/>
            </a:xfrm>
            <a:prstGeom prst="curvedConnector3">
              <a:avLst>
                <a:gd name="adj1" fmla="val 32256055"/>
              </a:avLst>
            </a:prstGeom>
            <a:ln w="38100">
              <a:solidFill>
                <a:schemeClr val="accent2">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74" name="Curved Connector 73"/>
            <p:cNvCxnSpPr>
              <a:stCxn id="58" idx="3"/>
              <a:endCxn id="56" idx="5"/>
            </p:cNvCxnSpPr>
            <p:nvPr/>
          </p:nvCxnSpPr>
          <p:spPr>
            <a:xfrm rot="5400000">
              <a:off x="4322243" y="2458190"/>
              <a:ext cx="2228" cy="1078317"/>
            </a:xfrm>
            <a:prstGeom prst="curvedConnector3">
              <a:avLst>
                <a:gd name="adj1" fmla="val 14981491"/>
              </a:avLst>
            </a:prstGeom>
            <a:ln w="38100">
              <a:solidFill>
                <a:schemeClr val="accent2">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grpSp>
        <p:nvGrpSpPr>
          <p:cNvPr id="83" name="Group 82"/>
          <p:cNvGrpSpPr>
            <a:grpSpLocks/>
          </p:cNvGrpSpPr>
          <p:nvPr/>
        </p:nvGrpSpPr>
        <p:grpSpPr bwMode="auto">
          <a:xfrm>
            <a:off x="1121844" y="2876779"/>
            <a:ext cx="4608756" cy="638858"/>
            <a:chOff x="1142976" y="2143116"/>
            <a:chExt cx="6286544" cy="1000132"/>
          </a:xfrm>
        </p:grpSpPr>
        <p:sp>
          <p:nvSpPr>
            <p:cNvPr id="84" name="Oval 83"/>
            <p:cNvSpPr/>
            <p:nvPr/>
          </p:nvSpPr>
          <p:spPr>
            <a:xfrm>
              <a:off x="1142976" y="2143116"/>
              <a:ext cx="999735"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3</a:t>
              </a:r>
              <a:endParaRPr lang="en-IN" altLang="en-US" sz="3600">
                <a:solidFill>
                  <a:srgbClr val="FFFFFF"/>
                </a:solidFill>
              </a:endParaRPr>
            </a:p>
          </p:txBody>
        </p:sp>
        <p:sp>
          <p:nvSpPr>
            <p:cNvPr id="85" name="Oval 84"/>
            <p:cNvSpPr/>
            <p:nvPr/>
          </p:nvSpPr>
          <p:spPr>
            <a:xfrm>
              <a:off x="2928529" y="2143116"/>
              <a:ext cx="999735"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sp>
          <p:nvSpPr>
            <p:cNvPr id="87" name="Oval 86"/>
            <p:cNvSpPr/>
            <p:nvPr/>
          </p:nvSpPr>
          <p:spPr>
            <a:xfrm>
              <a:off x="4714082" y="2143116"/>
              <a:ext cx="1001917"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2</a:t>
              </a:r>
              <a:endParaRPr lang="en-IN" altLang="en-US" sz="3600">
                <a:solidFill>
                  <a:srgbClr val="FFFFFF"/>
                </a:solidFill>
              </a:endParaRPr>
            </a:p>
          </p:txBody>
        </p:sp>
        <p:sp>
          <p:nvSpPr>
            <p:cNvPr id="88" name="Oval 87"/>
            <p:cNvSpPr/>
            <p:nvPr/>
          </p:nvSpPr>
          <p:spPr>
            <a:xfrm>
              <a:off x="6429785" y="2143116"/>
              <a:ext cx="999735"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1</a:t>
              </a:r>
              <a:endParaRPr lang="en-IN" altLang="en-US" sz="3600">
                <a:solidFill>
                  <a:srgbClr val="FFFFFF"/>
                </a:solidFill>
              </a:endParaRPr>
            </a:p>
          </p:txBody>
        </p:sp>
        <p:cxnSp>
          <p:nvCxnSpPr>
            <p:cNvPr id="89" name="Straight Arrow Connector 88"/>
            <p:cNvCxnSpPr>
              <a:stCxn id="84" idx="6"/>
              <a:endCxn id="85" idx="2"/>
            </p:cNvCxnSpPr>
            <p:nvPr/>
          </p:nvCxnSpPr>
          <p:spPr>
            <a:xfrm>
              <a:off x="2142711" y="2644296"/>
              <a:ext cx="785818" cy="0"/>
            </a:xfrm>
            <a:prstGeom prst="straightConnector1">
              <a:avLst/>
            </a:prstGeom>
            <a:ln w="38100">
              <a:solidFill>
                <a:schemeClr val="accent2">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7" idx="6"/>
              <a:endCxn id="88" idx="2"/>
            </p:cNvCxnSpPr>
            <p:nvPr/>
          </p:nvCxnSpPr>
          <p:spPr>
            <a:xfrm>
              <a:off x="5716000" y="2644296"/>
              <a:ext cx="713785" cy="0"/>
            </a:xfrm>
            <a:prstGeom prst="straightConnector1">
              <a:avLst/>
            </a:prstGeom>
            <a:ln w="38100">
              <a:solidFill>
                <a:schemeClr val="accent2">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1" name="Curved Connector 90"/>
            <p:cNvCxnSpPr>
              <a:stCxn id="85" idx="7"/>
              <a:endCxn id="88" idx="1"/>
            </p:cNvCxnSpPr>
            <p:nvPr/>
          </p:nvCxnSpPr>
          <p:spPr>
            <a:xfrm rot="5400000" flipH="1" flipV="1">
              <a:off x="5179002" y="893098"/>
              <a:ext cx="2227" cy="2791836"/>
            </a:xfrm>
            <a:prstGeom prst="curvedConnector3">
              <a:avLst>
                <a:gd name="adj1" fmla="val 32256055"/>
              </a:avLst>
            </a:prstGeom>
            <a:ln w="38100">
              <a:solidFill>
                <a:schemeClr val="accent2">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92" name="Curved Connector 91"/>
            <p:cNvCxnSpPr>
              <a:stCxn id="87" idx="3"/>
              <a:endCxn id="85" idx="5"/>
            </p:cNvCxnSpPr>
            <p:nvPr/>
          </p:nvCxnSpPr>
          <p:spPr>
            <a:xfrm rot="5400000">
              <a:off x="4322243" y="2458190"/>
              <a:ext cx="2227" cy="1078317"/>
            </a:xfrm>
            <a:prstGeom prst="curvedConnector3">
              <a:avLst>
                <a:gd name="adj1" fmla="val 14981491"/>
              </a:avLst>
            </a:prstGeom>
            <a:ln w="38100">
              <a:solidFill>
                <a:schemeClr val="accent2">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cxnSp>
        <p:nvCxnSpPr>
          <p:cNvPr id="93" name="Straight Arrow Connector 92"/>
          <p:cNvCxnSpPr/>
          <p:nvPr/>
        </p:nvCxnSpPr>
        <p:spPr>
          <a:xfrm>
            <a:off x="1760935" y="1804765"/>
            <a:ext cx="784225" cy="1139825"/>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a:off x="1760936" y="1804765"/>
            <a:ext cx="784225" cy="1139825"/>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3059509" y="1804765"/>
            <a:ext cx="2032000" cy="1139825"/>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2802336" y="1909540"/>
            <a:ext cx="1298575" cy="930275"/>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358084" y="1804764"/>
            <a:ext cx="990600" cy="103505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4100909" y="1804764"/>
            <a:ext cx="990600" cy="103505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2437462" y="2876779"/>
            <a:ext cx="732920" cy="638858"/>
          </a:xfrm>
          <a:prstGeom prst="ellipse">
            <a:avLst/>
          </a:prstGeom>
          <a:solidFill>
            <a:srgbClr val="FFC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sp>
        <p:nvSpPr>
          <p:cNvPr id="100" name="Oval 99"/>
          <p:cNvSpPr/>
          <p:nvPr/>
        </p:nvSpPr>
        <p:spPr>
          <a:xfrm>
            <a:off x="3732862" y="2878367"/>
            <a:ext cx="732920" cy="638858"/>
          </a:xfrm>
          <a:prstGeom prst="ellipse">
            <a:avLst/>
          </a:prstGeom>
          <a:solidFill>
            <a:srgbClr val="FFC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2</a:t>
            </a:r>
            <a:endParaRPr lang="en-IN" altLang="en-US" sz="3600">
              <a:solidFill>
                <a:srgbClr val="FFFFFF"/>
              </a:solidFill>
            </a:endParaRPr>
          </a:p>
        </p:txBody>
      </p:sp>
      <p:cxnSp>
        <p:nvCxnSpPr>
          <p:cNvPr id="101" name="Straight Arrow Connector 100"/>
          <p:cNvCxnSpPr/>
          <p:nvPr/>
        </p:nvCxnSpPr>
        <p:spPr>
          <a:xfrm>
            <a:off x="1760935" y="3447828"/>
            <a:ext cx="784225" cy="1068387"/>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H="1">
            <a:off x="4100909" y="3447827"/>
            <a:ext cx="990600" cy="963612"/>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4994925" y="2878367"/>
            <a:ext cx="732920" cy="638858"/>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sp>
        <p:nvSpPr>
          <p:cNvPr id="104" name="Oval 103"/>
          <p:cNvSpPr/>
          <p:nvPr/>
        </p:nvSpPr>
        <p:spPr>
          <a:xfrm>
            <a:off x="1137300" y="2876779"/>
            <a:ext cx="732920" cy="638858"/>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grpSp>
        <p:nvGrpSpPr>
          <p:cNvPr id="105" name="Group 104"/>
          <p:cNvGrpSpPr>
            <a:grpSpLocks/>
          </p:cNvGrpSpPr>
          <p:nvPr/>
        </p:nvGrpSpPr>
        <p:grpSpPr bwMode="auto">
          <a:xfrm>
            <a:off x="1121844" y="4448404"/>
            <a:ext cx="4608756" cy="638858"/>
            <a:chOff x="1142976" y="2143116"/>
            <a:chExt cx="6286544" cy="1000132"/>
          </a:xfrm>
        </p:grpSpPr>
        <p:sp>
          <p:nvSpPr>
            <p:cNvPr id="106" name="Oval 105"/>
            <p:cNvSpPr/>
            <p:nvPr/>
          </p:nvSpPr>
          <p:spPr>
            <a:xfrm>
              <a:off x="1142976" y="2143116"/>
              <a:ext cx="999735"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sp>
          <p:nvSpPr>
            <p:cNvPr id="107" name="Oval 106"/>
            <p:cNvSpPr/>
            <p:nvPr/>
          </p:nvSpPr>
          <p:spPr>
            <a:xfrm>
              <a:off x="2928529" y="2143116"/>
              <a:ext cx="999735" cy="1000132"/>
            </a:xfrm>
            <a:prstGeom prst="ellipse">
              <a:avLst/>
            </a:prstGeom>
            <a:solidFill>
              <a:srgbClr val="FFC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dirty="0">
                  <a:solidFill>
                    <a:srgbClr val="FFFFFF"/>
                  </a:solidFill>
                </a:rPr>
                <a:t>6</a:t>
              </a:r>
              <a:endParaRPr lang="en-IN" altLang="en-US" sz="3600" dirty="0">
                <a:solidFill>
                  <a:srgbClr val="FFFFFF"/>
                </a:solidFill>
              </a:endParaRPr>
            </a:p>
          </p:txBody>
        </p:sp>
        <p:sp>
          <p:nvSpPr>
            <p:cNvPr id="108" name="Oval 107"/>
            <p:cNvSpPr/>
            <p:nvPr/>
          </p:nvSpPr>
          <p:spPr>
            <a:xfrm>
              <a:off x="4714082" y="2143116"/>
              <a:ext cx="1001917" cy="1000132"/>
            </a:xfrm>
            <a:prstGeom prst="ellipse">
              <a:avLst/>
            </a:prstGeom>
            <a:solidFill>
              <a:srgbClr val="FFC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2</a:t>
              </a:r>
              <a:endParaRPr lang="en-IN" altLang="en-US" sz="3600">
                <a:solidFill>
                  <a:srgbClr val="FFFFFF"/>
                </a:solidFill>
              </a:endParaRPr>
            </a:p>
          </p:txBody>
        </p:sp>
        <p:sp>
          <p:nvSpPr>
            <p:cNvPr id="109" name="Oval 108"/>
            <p:cNvSpPr/>
            <p:nvPr/>
          </p:nvSpPr>
          <p:spPr>
            <a:xfrm>
              <a:off x="6429785" y="2143116"/>
              <a:ext cx="999735"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cxnSp>
          <p:nvCxnSpPr>
            <p:cNvPr id="110" name="Straight Arrow Connector 109"/>
            <p:cNvCxnSpPr>
              <a:stCxn id="106" idx="6"/>
              <a:endCxn id="107" idx="2"/>
            </p:cNvCxnSpPr>
            <p:nvPr/>
          </p:nvCxnSpPr>
          <p:spPr>
            <a:xfrm>
              <a:off x="2142711" y="2644296"/>
              <a:ext cx="785818" cy="0"/>
            </a:xfrm>
            <a:prstGeom prst="straightConnector1">
              <a:avLst/>
            </a:prstGeom>
            <a:ln w="38100">
              <a:solidFill>
                <a:schemeClr val="accent2">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8" idx="6"/>
              <a:endCxn id="109" idx="2"/>
            </p:cNvCxnSpPr>
            <p:nvPr/>
          </p:nvCxnSpPr>
          <p:spPr>
            <a:xfrm>
              <a:off x="5716000" y="2644296"/>
              <a:ext cx="713785" cy="0"/>
            </a:xfrm>
            <a:prstGeom prst="straightConnector1">
              <a:avLst/>
            </a:prstGeom>
            <a:ln w="38100">
              <a:solidFill>
                <a:schemeClr val="accent2">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2" name="Curved Connector 111"/>
            <p:cNvCxnSpPr>
              <a:stCxn id="107" idx="7"/>
              <a:endCxn id="109" idx="1"/>
            </p:cNvCxnSpPr>
            <p:nvPr/>
          </p:nvCxnSpPr>
          <p:spPr>
            <a:xfrm rot="5400000" flipH="1" flipV="1">
              <a:off x="5179002" y="893098"/>
              <a:ext cx="2227" cy="2791836"/>
            </a:xfrm>
            <a:prstGeom prst="curvedConnector3">
              <a:avLst>
                <a:gd name="adj1" fmla="val 32256055"/>
              </a:avLst>
            </a:prstGeom>
            <a:ln w="38100">
              <a:solidFill>
                <a:schemeClr val="accent2">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3" name="Curved Connector 112"/>
            <p:cNvCxnSpPr>
              <a:stCxn id="108" idx="3"/>
              <a:endCxn id="107" idx="5"/>
            </p:cNvCxnSpPr>
            <p:nvPr/>
          </p:nvCxnSpPr>
          <p:spPr>
            <a:xfrm rot="5400000">
              <a:off x="4322243" y="2458190"/>
              <a:ext cx="2227" cy="1078317"/>
            </a:xfrm>
            <a:prstGeom prst="curvedConnector3">
              <a:avLst>
                <a:gd name="adj1" fmla="val 14981491"/>
              </a:avLst>
            </a:prstGeom>
            <a:ln w="38100">
              <a:solidFill>
                <a:schemeClr val="accent2">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114" name="Oval 113"/>
          <p:cNvSpPr/>
          <p:nvPr/>
        </p:nvSpPr>
        <p:spPr>
          <a:xfrm>
            <a:off x="1137300" y="4448404"/>
            <a:ext cx="732920" cy="638858"/>
          </a:xfrm>
          <a:prstGeom prst="ellipse">
            <a:avLst/>
          </a:prstGeom>
          <a:solidFill>
            <a:srgbClr val="FFC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sp>
        <p:nvSpPr>
          <p:cNvPr id="115" name="Oval 114"/>
          <p:cNvSpPr/>
          <p:nvPr/>
        </p:nvSpPr>
        <p:spPr>
          <a:xfrm>
            <a:off x="4994925" y="4448404"/>
            <a:ext cx="732920" cy="638858"/>
          </a:xfrm>
          <a:prstGeom prst="ellipse">
            <a:avLst/>
          </a:prstGeom>
          <a:solidFill>
            <a:srgbClr val="FFC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grpSp>
        <p:nvGrpSpPr>
          <p:cNvPr id="116" name="Group 115"/>
          <p:cNvGrpSpPr>
            <a:grpSpLocks/>
          </p:cNvGrpSpPr>
          <p:nvPr/>
        </p:nvGrpSpPr>
        <p:grpSpPr bwMode="auto">
          <a:xfrm>
            <a:off x="1121844" y="5877154"/>
            <a:ext cx="4608756" cy="638858"/>
            <a:chOff x="1142976" y="2143116"/>
            <a:chExt cx="6286544" cy="1000132"/>
          </a:xfrm>
        </p:grpSpPr>
        <p:sp>
          <p:nvSpPr>
            <p:cNvPr id="117" name="Oval 116"/>
            <p:cNvSpPr/>
            <p:nvPr/>
          </p:nvSpPr>
          <p:spPr>
            <a:xfrm>
              <a:off x="1142976" y="2143116"/>
              <a:ext cx="999735" cy="1000132"/>
            </a:xfrm>
            <a:prstGeom prst="ellipse">
              <a:avLst/>
            </a:prstGeom>
            <a:solidFill>
              <a:srgbClr val="FFC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dirty="0">
                  <a:solidFill>
                    <a:srgbClr val="FFFFFF"/>
                  </a:solidFill>
                </a:rPr>
                <a:t>6</a:t>
              </a:r>
              <a:endParaRPr lang="en-IN" altLang="en-US" sz="3600" dirty="0">
                <a:solidFill>
                  <a:srgbClr val="FFFFFF"/>
                </a:solidFill>
              </a:endParaRPr>
            </a:p>
          </p:txBody>
        </p:sp>
        <p:sp>
          <p:nvSpPr>
            <p:cNvPr id="118" name="Oval 117"/>
            <p:cNvSpPr/>
            <p:nvPr/>
          </p:nvSpPr>
          <p:spPr>
            <a:xfrm>
              <a:off x="2928529" y="2143116"/>
              <a:ext cx="999735" cy="1000132"/>
            </a:xfrm>
            <a:prstGeom prst="ellipse">
              <a:avLst/>
            </a:prstGeom>
            <a:solidFill>
              <a:srgbClr val="FFC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sp>
          <p:nvSpPr>
            <p:cNvPr id="119" name="Oval 118"/>
            <p:cNvSpPr/>
            <p:nvPr/>
          </p:nvSpPr>
          <p:spPr>
            <a:xfrm>
              <a:off x="4714082" y="2143116"/>
              <a:ext cx="1001917" cy="1000132"/>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sp>
          <p:nvSpPr>
            <p:cNvPr id="120" name="Oval 119"/>
            <p:cNvSpPr/>
            <p:nvPr/>
          </p:nvSpPr>
          <p:spPr>
            <a:xfrm>
              <a:off x="6429785" y="2143116"/>
              <a:ext cx="999735" cy="1000132"/>
            </a:xfrm>
            <a:prstGeom prst="ellipse">
              <a:avLst/>
            </a:prstGeom>
            <a:solidFill>
              <a:srgbClr val="FFC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cxnSp>
          <p:nvCxnSpPr>
            <p:cNvPr id="121" name="Straight Arrow Connector 120"/>
            <p:cNvCxnSpPr>
              <a:stCxn id="117" idx="6"/>
              <a:endCxn id="118" idx="2"/>
            </p:cNvCxnSpPr>
            <p:nvPr/>
          </p:nvCxnSpPr>
          <p:spPr>
            <a:xfrm>
              <a:off x="2142711" y="2644296"/>
              <a:ext cx="785818" cy="0"/>
            </a:xfrm>
            <a:prstGeom prst="straightConnector1">
              <a:avLst/>
            </a:prstGeom>
            <a:ln w="38100">
              <a:solidFill>
                <a:schemeClr val="accent2">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9" idx="6"/>
              <a:endCxn id="120" idx="2"/>
            </p:cNvCxnSpPr>
            <p:nvPr/>
          </p:nvCxnSpPr>
          <p:spPr>
            <a:xfrm>
              <a:off x="5716000" y="2644296"/>
              <a:ext cx="713785" cy="0"/>
            </a:xfrm>
            <a:prstGeom prst="straightConnector1">
              <a:avLst/>
            </a:prstGeom>
            <a:ln w="38100">
              <a:solidFill>
                <a:schemeClr val="accent2">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3" name="Curved Connector 122"/>
            <p:cNvCxnSpPr>
              <a:stCxn id="118" idx="7"/>
              <a:endCxn id="120" idx="1"/>
            </p:cNvCxnSpPr>
            <p:nvPr/>
          </p:nvCxnSpPr>
          <p:spPr>
            <a:xfrm rot="5400000" flipH="1" flipV="1">
              <a:off x="5179002" y="893098"/>
              <a:ext cx="2227" cy="2791836"/>
            </a:xfrm>
            <a:prstGeom prst="curvedConnector3">
              <a:avLst>
                <a:gd name="adj1" fmla="val 32256055"/>
              </a:avLst>
            </a:prstGeom>
            <a:ln w="38100">
              <a:solidFill>
                <a:schemeClr val="accent2">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4" name="Curved Connector 123"/>
            <p:cNvCxnSpPr>
              <a:stCxn id="119" idx="3"/>
              <a:endCxn id="118" idx="5"/>
            </p:cNvCxnSpPr>
            <p:nvPr/>
          </p:nvCxnSpPr>
          <p:spPr>
            <a:xfrm rot="5400000">
              <a:off x="4322243" y="2458190"/>
              <a:ext cx="2227" cy="1078317"/>
            </a:xfrm>
            <a:prstGeom prst="curvedConnector3">
              <a:avLst>
                <a:gd name="adj1" fmla="val 14981491"/>
              </a:avLst>
            </a:prstGeom>
            <a:ln w="38100">
              <a:solidFill>
                <a:schemeClr val="accent2">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cxnSp>
        <p:nvCxnSpPr>
          <p:cNvPr id="125" name="Straight Arrow Connector 124"/>
          <p:cNvCxnSpPr>
            <a:stCxn id="131" idx="3"/>
          </p:cNvCxnSpPr>
          <p:nvPr/>
        </p:nvCxnSpPr>
        <p:spPr>
          <a:xfrm flipH="1">
            <a:off x="2827735" y="4993703"/>
            <a:ext cx="1014049" cy="844898"/>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31" idx="5"/>
          </p:cNvCxnSpPr>
          <p:nvPr/>
        </p:nvCxnSpPr>
        <p:spPr>
          <a:xfrm>
            <a:off x="4360036" y="4993703"/>
            <a:ext cx="1014049" cy="844898"/>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3732862" y="5877154"/>
            <a:ext cx="732920" cy="638858"/>
          </a:xfrm>
          <a:prstGeom prst="ellipse">
            <a:avLst/>
          </a:prstGeom>
          <a:solidFill>
            <a:srgbClr val="FFC00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sp>
        <p:nvSpPr>
          <p:cNvPr id="128" name="TextBox 127"/>
          <p:cNvSpPr txBox="1">
            <a:spLocks noChangeArrowheads="1"/>
          </p:cNvSpPr>
          <p:nvPr/>
        </p:nvSpPr>
        <p:spPr bwMode="auto">
          <a:xfrm>
            <a:off x="6042028" y="1100714"/>
            <a:ext cx="475651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zh-CN" altLang="en-US" sz="2000" dirty="0"/>
              <a:t>节点内数值是节点值</a:t>
            </a:r>
            <a:endParaRPr lang="en-US" altLang="zh-CN" sz="2000" dirty="0"/>
          </a:p>
          <a:p>
            <a:pPr algn="l" eaLnBrk="1" hangingPunct="1"/>
            <a:r>
              <a:rPr lang="zh-CN" altLang="en-US" sz="2000" dirty="0">
                <a:solidFill>
                  <a:srgbClr val="00B050"/>
                </a:solidFill>
              </a:rPr>
              <a:t>绿色箭头</a:t>
            </a:r>
            <a:r>
              <a:rPr lang="zh-CN" altLang="en-US" sz="2000" dirty="0"/>
              <a:t>是消息</a:t>
            </a:r>
            <a:endParaRPr lang="en-US" altLang="zh-CN" sz="2000" dirty="0"/>
          </a:p>
          <a:p>
            <a:pPr algn="l" eaLnBrk="1" hangingPunct="1"/>
            <a:r>
              <a:rPr lang="zh-CN" altLang="en-US" sz="2000" dirty="0"/>
              <a:t>每一节点均执行方法</a:t>
            </a:r>
            <a:r>
              <a:rPr lang="en-US" altLang="zh-CN" sz="2000" dirty="0"/>
              <a:t>compute</a:t>
            </a:r>
          </a:p>
        </p:txBody>
      </p:sp>
      <p:sp>
        <p:nvSpPr>
          <p:cNvPr id="129" name="TextBox 128"/>
          <p:cNvSpPr txBox="1">
            <a:spLocks noChangeArrowheads="1"/>
          </p:cNvSpPr>
          <p:nvPr/>
        </p:nvSpPr>
        <p:spPr bwMode="auto">
          <a:xfrm>
            <a:off x="6028640" y="2267186"/>
            <a:ext cx="30048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zh-CN" altLang="en-US" sz="2000" dirty="0"/>
              <a:t>黄色节点投票终止</a:t>
            </a:r>
            <a:endParaRPr lang="en-IN" altLang="en-US" sz="2000" dirty="0"/>
          </a:p>
        </p:txBody>
      </p:sp>
      <p:sp>
        <p:nvSpPr>
          <p:cNvPr id="131" name="Oval 130"/>
          <p:cNvSpPr/>
          <p:nvPr/>
        </p:nvSpPr>
        <p:spPr>
          <a:xfrm>
            <a:off x="3734449" y="4448404"/>
            <a:ext cx="732920" cy="638858"/>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a:solidFill>
                  <a:srgbClr val="FFFFFF"/>
                </a:solidFill>
              </a:rPr>
              <a:t>6</a:t>
            </a:r>
            <a:endParaRPr lang="en-IN" altLang="en-US" sz="3600">
              <a:solidFill>
                <a:srgbClr val="FFFFFF"/>
              </a:solidFill>
            </a:endParaRPr>
          </a:p>
        </p:txBody>
      </p:sp>
      <p:sp>
        <p:nvSpPr>
          <p:cNvPr id="2" name="灯片编号占位符 1">
            <a:extLst>
              <a:ext uri="{FF2B5EF4-FFF2-40B4-BE49-F238E27FC236}">
                <a16:creationId xmlns:a16="http://schemas.microsoft.com/office/drawing/2014/main" id="{F494204E-943D-4CED-A3F4-62E8013B3768}"/>
              </a:ext>
            </a:extLst>
          </p:cNvPr>
          <p:cNvSpPr>
            <a:spLocks noGrp="1"/>
          </p:cNvSpPr>
          <p:nvPr>
            <p:ph type="sldNum" sz="quarter" idx="12"/>
          </p:nvPr>
        </p:nvSpPr>
        <p:spPr/>
        <p:txBody>
          <a:bodyPr/>
          <a:lstStyle/>
          <a:p>
            <a:fld id="{25EC4AC6-63A8-45AD-A1FA-EB82E5CD8F05}" type="slidenum">
              <a:rPr lang="zh-CN" altLang="en-US" smtClean="0"/>
              <a:t>42</a:t>
            </a:fld>
            <a:endParaRPr lang="zh-CN" altLang="en-US"/>
          </a:p>
        </p:txBody>
      </p:sp>
    </p:spTree>
    <p:extLst>
      <p:ext uri="{BB962C8B-B14F-4D97-AF65-F5344CB8AC3E}">
        <p14:creationId xmlns:p14="http://schemas.microsoft.com/office/powerpoint/2010/main" val="117559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8"/>
                                        </p:tgtEl>
                                        <p:attrNameLst>
                                          <p:attrName>style.visibility</p:attrName>
                                        </p:attrNameLst>
                                      </p:cBhvr>
                                      <p:to>
                                        <p:strVal val="visible"/>
                                      </p:to>
                                    </p:set>
                                    <p:animEffect transition="in" filter="fade">
                                      <p:cBhvr>
                                        <p:cTn id="10" dur="500"/>
                                        <p:tgtEl>
                                          <p:spTgt spid="1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fade">
                                      <p:cBhvr>
                                        <p:cTn id="15" dur="500"/>
                                        <p:tgtEl>
                                          <p:spTgt spid="8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93"/>
                                        </p:tgtEl>
                                        <p:attrNameLst>
                                          <p:attrName>style.visibility</p:attrName>
                                        </p:attrNameLst>
                                      </p:cBhvr>
                                      <p:to>
                                        <p:strVal val="visible"/>
                                      </p:to>
                                    </p:set>
                                    <p:animEffect transition="in" filter="wipe(up)">
                                      <p:cBhvr>
                                        <p:cTn id="20" dur="500"/>
                                        <p:tgtEl>
                                          <p:spTgt spid="9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wipe(up)">
                                      <p:cBhvr>
                                        <p:cTn id="25" dur="500"/>
                                        <p:tgtEl>
                                          <p:spTgt spid="94"/>
                                        </p:tgtEl>
                                      </p:cBhvr>
                                    </p:animEffect>
                                  </p:childTnLst>
                                </p:cTn>
                              </p:par>
                              <p:par>
                                <p:cTn id="26" presetID="22" presetClass="entr" presetSubtype="1" fill="hold" nodeType="with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wipe(up)">
                                      <p:cBhvr>
                                        <p:cTn id="28" dur="500"/>
                                        <p:tgtEl>
                                          <p:spTgt spid="9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96"/>
                                        </p:tgtEl>
                                        <p:attrNameLst>
                                          <p:attrName>style.visibility</p:attrName>
                                        </p:attrNameLst>
                                      </p:cBhvr>
                                      <p:to>
                                        <p:strVal val="visible"/>
                                      </p:to>
                                    </p:set>
                                    <p:animEffect transition="in" filter="wipe(up)">
                                      <p:cBhvr>
                                        <p:cTn id="33" dur="500"/>
                                        <p:tgtEl>
                                          <p:spTgt spid="96"/>
                                        </p:tgtEl>
                                      </p:cBhvr>
                                    </p:animEffect>
                                  </p:childTnLst>
                                </p:cTn>
                              </p:par>
                              <p:par>
                                <p:cTn id="34" presetID="22" presetClass="entr" presetSubtype="1" fill="hold" nodeType="with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wipe(up)">
                                      <p:cBhvr>
                                        <p:cTn id="36" dur="500"/>
                                        <p:tgtEl>
                                          <p:spTgt spid="9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98"/>
                                        </p:tgtEl>
                                        <p:attrNameLst>
                                          <p:attrName>style.visibility</p:attrName>
                                        </p:attrNameLst>
                                      </p:cBhvr>
                                      <p:to>
                                        <p:strVal val="visible"/>
                                      </p:to>
                                    </p:set>
                                    <p:animEffect transition="in" filter="wipe(up)">
                                      <p:cBhvr>
                                        <p:cTn id="41" dur="500"/>
                                        <p:tgtEl>
                                          <p:spTgt spid="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4"/>
                                        </p:tgtEl>
                                        <p:attrNameLst>
                                          <p:attrName>style.visibility</p:attrName>
                                        </p:attrNameLst>
                                      </p:cBhvr>
                                      <p:to>
                                        <p:strVal val="visible"/>
                                      </p:to>
                                    </p:set>
                                    <p:animEffect transition="in" filter="fade">
                                      <p:cBhvr>
                                        <p:cTn id="46" dur="500"/>
                                        <p:tgtEl>
                                          <p:spTgt spid="10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9"/>
                                        </p:tgtEl>
                                        <p:attrNameLst>
                                          <p:attrName>style.visibility</p:attrName>
                                        </p:attrNameLst>
                                      </p:cBhvr>
                                      <p:to>
                                        <p:strVal val="visible"/>
                                      </p:to>
                                    </p:set>
                                    <p:animEffect transition="in" filter="fade">
                                      <p:cBhvr>
                                        <p:cTn id="49" dur="500"/>
                                        <p:tgtEl>
                                          <p:spTgt spid="9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0"/>
                                        </p:tgtEl>
                                        <p:attrNameLst>
                                          <p:attrName>style.visibility</p:attrName>
                                        </p:attrNameLst>
                                      </p:cBhvr>
                                      <p:to>
                                        <p:strVal val="visible"/>
                                      </p:to>
                                    </p:set>
                                    <p:animEffect transition="in" filter="fade">
                                      <p:cBhvr>
                                        <p:cTn id="52" dur="500"/>
                                        <p:tgtEl>
                                          <p:spTgt spid="10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3"/>
                                        </p:tgtEl>
                                        <p:attrNameLst>
                                          <p:attrName>style.visibility</p:attrName>
                                        </p:attrNameLst>
                                      </p:cBhvr>
                                      <p:to>
                                        <p:strVal val="visible"/>
                                      </p:to>
                                    </p:set>
                                    <p:animEffect transition="in" filter="fade">
                                      <p:cBhvr>
                                        <p:cTn id="55" dur="500"/>
                                        <p:tgtEl>
                                          <p:spTgt spid="10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9"/>
                                        </p:tgtEl>
                                        <p:attrNameLst>
                                          <p:attrName>style.visibility</p:attrName>
                                        </p:attrNameLst>
                                      </p:cBhvr>
                                      <p:to>
                                        <p:strVal val="visible"/>
                                      </p:to>
                                    </p:set>
                                    <p:animEffect transition="in" filter="fade">
                                      <p:cBhvr>
                                        <p:cTn id="58" dur="500"/>
                                        <p:tgtEl>
                                          <p:spTgt spid="12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xit" presetSubtype="0" fill="hold" nodeType="clickEffect">
                                  <p:stCondLst>
                                    <p:cond delay="0"/>
                                  </p:stCondLst>
                                  <p:childTnLst>
                                    <p:animEffect transition="out" filter="fade">
                                      <p:cBhvr>
                                        <p:cTn id="62" dur="500"/>
                                        <p:tgtEl>
                                          <p:spTgt spid="54"/>
                                        </p:tgtEl>
                                      </p:cBhvr>
                                    </p:animEffect>
                                    <p:set>
                                      <p:cBhvr>
                                        <p:cTn id="63" dur="1" fill="hold">
                                          <p:stCondLst>
                                            <p:cond delay="499"/>
                                          </p:stCondLst>
                                        </p:cTn>
                                        <p:tgtEl>
                                          <p:spTgt spid="54"/>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93"/>
                                        </p:tgtEl>
                                      </p:cBhvr>
                                    </p:animEffect>
                                    <p:set>
                                      <p:cBhvr>
                                        <p:cTn id="66" dur="1" fill="hold">
                                          <p:stCondLst>
                                            <p:cond delay="499"/>
                                          </p:stCondLst>
                                        </p:cTn>
                                        <p:tgtEl>
                                          <p:spTgt spid="93"/>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94"/>
                                        </p:tgtEl>
                                      </p:cBhvr>
                                    </p:animEffect>
                                    <p:set>
                                      <p:cBhvr>
                                        <p:cTn id="69" dur="1" fill="hold">
                                          <p:stCondLst>
                                            <p:cond delay="499"/>
                                          </p:stCondLst>
                                        </p:cTn>
                                        <p:tgtEl>
                                          <p:spTgt spid="94"/>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96"/>
                                        </p:tgtEl>
                                      </p:cBhvr>
                                    </p:animEffect>
                                    <p:set>
                                      <p:cBhvr>
                                        <p:cTn id="72" dur="1" fill="hold">
                                          <p:stCondLst>
                                            <p:cond delay="499"/>
                                          </p:stCondLst>
                                        </p:cTn>
                                        <p:tgtEl>
                                          <p:spTgt spid="96"/>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95"/>
                                        </p:tgtEl>
                                      </p:cBhvr>
                                    </p:animEffect>
                                    <p:set>
                                      <p:cBhvr>
                                        <p:cTn id="75" dur="1" fill="hold">
                                          <p:stCondLst>
                                            <p:cond delay="499"/>
                                          </p:stCondLst>
                                        </p:cTn>
                                        <p:tgtEl>
                                          <p:spTgt spid="95"/>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98"/>
                                        </p:tgtEl>
                                      </p:cBhvr>
                                    </p:animEffect>
                                    <p:set>
                                      <p:cBhvr>
                                        <p:cTn id="78" dur="1" fill="hold">
                                          <p:stCondLst>
                                            <p:cond delay="499"/>
                                          </p:stCondLst>
                                        </p:cTn>
                                        <p:tgtEl>
                                          <p:spTgt spid="98"/>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97"/>
                                        </p:tgtEl>
                                      </p:cBhvr>
                                    </p:animEffect>
                                    <p:set>
                                      <p:cBhvr>
                                        <p:cTn id="81" dur="1" fill="hold">
                                          <p:stCondLst>
                                            <p:cond delay="499"/>
                                          </p:stCondLst>
                                        </p:cTn>
                                        <p:tgtEl>
                                          <p:spTgt spid="97"/>
                                        </p:tgtEl>
                                        <p:attrNameLst>
                                          <p:attrName>style.visibility</p:attrName>
                                        </p:attrNameLst>
                                      </p:cBhvr>
                                      <p:to>
                                        <p:strVal val="hidden"/>
                                      </p:to>
                                    </p:set>
                                  </p:childTnLst>
                                </p:cTn>
                              </p:par>
                              <p:par>
                                <p:cTn id="82" presetID="10" presetClass="entr" presetSubtype="0" fill="hold" nodeType="withEffect">
                                  <p:stCondLst>
                                    <p:cond delay="0"/>
                                  </p:stCondLst>
                                  <p:childTnLst>
                                    <p:set>
                                      <p:cBhvr>
                                        <p:cTn id="83" dur="1" fill="hold">
                                          <p:stCondLst>
                                            <p:cond delay="0"/>
                                          </p:stCondLst>
                                        </p:cTn>
                                        <p:tgtEl>
                                          <p:spTgt spid="105"/>
                                        </p:tgtEl>
                                        <p:attrNameLst>
                                          <p:attrName>style.visibility</p:attrName>
                                        </p:attrNameLst>
                                      </p:cBhvr>
                                      <p:to>
                                        <p:strVal val="visible"/>
                                      </p:to>
                                    </p:set>
                                    <p:animEffect transition="in" filter="fade">
                                      <p:cBhvr>
                                        <p:cTn id="84" dur="500"/>
                                        <p:tgtEl>
                                          <p:spTgt spid="105"/>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nodeType="clickEffect">
                                  <p:stCondLst>
                                    <p:cond delay="0"/>
                                  </p:stCondLst>
                                  <p:childTnLst>
                                    <p:set>
                                      <p:cBhvr>
                                        <p:cTn id="88" dur="1" fill="hold">
                                          <p:stCondLst>
                                            <p:cond delay="0"/>
                                          </p:stCondLst>
                                        </p:cTn>
                                        <p:tgtEl>
                                          <p:spTgt spid="101"/>
                                        </p:tgtEl>
                                        <p:attrNameLst>
                                          <p:attrName>style.visibility</p:attrName>
                                        </p:attrNameLst>
                                      </p:cBhvr>
                                      <p:to>
                                        <p:strVal val="visible"/>
                                      </p:to>
                                    </p:set>
                                    <p:animEffect transition="in" filter="wipe(up)">
                                      <p:cBhvr>
                                        <p:cTn id="89" dur="500"/>
                                        <p:tgtEl>
                                          <p:spTgt spid="101"/>
                                        </p:tgtEl>
                                      </p:cBhvr>
                                    </p:animEffect>
                                  </p:childTnLst>
                                </p:cTn>
                              </p:par>
                              <p:par>
                                <p:cTn id="90" presetID="22" presetClass="entr" presetSubtype="1" fill="hold" nodeType="withEffect">
                                  <p:stCondLst>
                                    <p:cond delay="0"/>
                                  </p:stCondLst>
                                  <p:childTnLst>
                                    <p:set>
                                      <p:cBhvr>
                                        <p:cTn id="91" dur="1" fill="hold">
                                          <p:stCondLst>
                                            <p:cond delay="0"/>
                                          </p:stCondLst>
                                        </p:cTn>
                                        <p:tgtEl>
                                          <p:spTgt spid="102"/>
                                        </p:tgtEl>
                                        <p:attrNameLst>
                                          <p:attrName>style.visibility</p:attrName>
                                        </p:attrNameLst>
                                      </p:cBhvr>
                                      <p:to>
                                        <p:strVal val="visible"/>
                                      </p:to>
                                    </p:set>
                                    <p:animEffect transition="in" filter="wipe(up)">
                                      <p:cBhvr>
                                        <p:cTn id="92" dur="500"/>
                                        <p:tgtEl>
                                          <p:spTgt spid="10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0" presetClass="entr" presetSubtype="0" fill="hold" nodeType="clickEffect">
                                  <p:stCondLst>
                                    <p:cond delay="0"/>
                                  </p:stCondLst>
                                  <p:childTnLst>
                                    <p:set>
                                      <p:cBhvr>
                                        <p:cTn id="96" dur="1" fill="hold">
                                          <p:stCondLst>
                                            <p:cond delay="0"/>
                                          </p:stCondLst>
                                        </p:cTn>
                                        <p:tgtEl>
                                          <p:spTgt spid="114"/>
                                        </p:tgtEl>
                                        <p:attrNameLst>
                                          <p:attrName>style.visibility</p:attrName>
                                        </p:attrNameLst>
                                      </p:cBhvr>
                                      <p:to>
                                        <p:strVal val="visible"/>
                                      </p:to>
                                    </p:set>
                                    <p:animEffect transition="in" filter="fade">
                                      <p:cBhvr>
                                        <p:cTn id="97" dur="500"/>
                                        <p:tgtEl>
                                          <p:spTgt spid="114"/>
                                        </p:tgtEl>
                                      </p:cBhvr>
                                    </p:animEffect>
                                  </p:childTnLst>
                                </p:cTn>
                              </p:par>
                              <p:par>
                                <p:cTn id="98" presetID="10" presetClass="entr" presetSubtype="0" fill="hold" nodeType="withEffect">
                                  <p:stCondLst>
                                    <p:cond delay="0"/>
                                  </p:stCondLst>
                                  <p:childTnLst>
                                    <p:set>
                                      <p:cBhvr>
                                        <p:cTn id="99" dur="1" fill="hold">
                                          <p:stCondLst>
                                            <p:cond delay="0"/>
                                          </p:stCondLst>
                                        </p:cTn>
                                        <p:tgtEl>
                                          <p:spTgt spid="115"/>
                                        </p:tgtEl>
                                        <p:attrNameLst>
                                          <p:attrName>style.visibility</p:attrName>
                                        </p:attrNameLst>
                                      </p:cBhvr>
                                      <p:to>
                                        <p:strVal val="visible"/>
                                      </p:to>
                                    </p:set>
                                    <p:animEffect transition="in" filter="fade">
                                      <p:cBhvr>
                                        <p:cTn id="100" dur="500"/>
                                        <p:tgtEl>
                                          <p:spTgt spid="115"/>
                                        </p:tgtEl>
                                      </p:cBhvr>
                                    </p:animEffect>
                                  </p:childTnLst>
                                </p:cTn>
                              </p:par>
                              <p:par>
                                <p:cTn id="101" presetID="10" presetClass="entr" presetSubtype="0" fill="hold" grpId="1" nodeType="withEffect">
                                  <p:stCondLst>
                                    <p:cond delay="0"/>
                                  </p:stCondLst>
                                  <p:childTnLst>
                                    <p:set>
                                      <p:cBhvr>
                                        <p:cTn id="102" dur="1" fill="hold">
                                          <p:stCondLst>
                                            <p:cond delay="0"/>
                                          </p:stCondLst>
                                        </p:cTn>
                                        <p:tgtEl>
                                          <p:spTgt spid="131"/>
                                        </p:tgtEl>
                                        <p:attrNameLst>
                                          <p:attrName>style.visibility</p:attrName>
                                        </p:attrNameLst>
                                      </p:cBhvr>
                                      <p:to>
                                        <p:strVal val="visible"/>
                                      </p:to>
                                    </p:set>
                                    <p:animEffect transition="in" filter="fade">
                                      <p:cBhvr>
                                        <p:cTn id="103" dur="500"/>
                                        <p:tgtEl>
                                          <p:spTgt spid="131"/>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0" presetClass="exit" presetSubtype="0" fill="hold" nodeType="clickEffect">
                                  <p:stCondLst>
                                    <p:cond delay="0"/>
                                  </p:stCondLst>
                                  <p:childTnLst>
                                    <p:animEffect transition="out" filter="fade">
                                      <p:cBhvr>
                                        <p:cTn id="107" dur="500"/>
                                        <p:tgtEl>
                                          <p:spTgt spid="83"/>
                                        </p:tgtEl>
                                      </p:cBhvr>
                                    </p:animEffect>
                                    <p:set>
                                      <p:cBhvr>
                                        <p:cTn id="108" dur="1" fill="hold">
                                          <p:stCondLst>
                                            <p:cond delay="499"/>
                                          </p:stCondLst>
                                        </p:cTn>
                                        <p:tgtEl>
                                          <p:spTgt spid="83"/>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104"/>
                                        </p:tgtEl>
                                      </p:cBhvr>
                                    </p:animEffect>
                                    <p:set>
                                      <p:cBhvr>
                                        <p:cTn id="111" dur="1" fill="hold">
                                          <p:stCondLst>
                                            <p:cond delay="499"/>
                                          </p:stCondLst>
                                        </p:cTn>
                                        <p:tgtEl>
                                          <p:spTgt spid="104"/>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99"/>
                                        </p:tgtEl>
                                      </p:cBhvr>
                                    </p:animEffect>
                                    <p:set>
                                      <p:cBhvr>
                                        <p:cTn id="114" dur="1" fill="hold">
                                          <p:stCondLst>
                                            <p:cond delay="499"/>
                                          </p:stCondLst>
                                        </p:cTn>
                                        <p:tgtEl>
                                          <p:spTgt spid="99"/>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100"/>
                                        </p:tgtEl>
                                      </p:cBhvr>
                                    </p:animEffect>
                                    <p:set>
                                      <p:cBhvr>
                                        <p:cTn id="117" dur="1" fill="hold">
                                          <p:stCondLst>
                                            <p:cond delay="499"/>
                                          </p:stCondLst>
                                        </p:cTn>
                                        <p:tgtEl>
                                          <p:spTgt spid="100"/>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103"/>
                                        </p:tgtEl>
                                      </p:cBhvr>
                                    </p:animEffect>
                                    <p:set>
                                      <p:cBhvr>
                                        <p:cTn id="120" dur="1" fill="hold">
                                          <p:stCondLst>
                                            <p:cond delay="499"/>
                                          </p:stCondLst>
                                        </p:cTn>
                                        <p:tgtEl>
                                          <p:spTgt spid="103"/>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102"/>
                                        </p:tgtEl>
                                      </p:cBhvr>
                                    </p:animEffect>
                                    <p:set>
                                      <p:cBhvr>
                                        <p:cTn id="123" dur="1" fill="hold">
                                          <p:stCondLst>
                                            <p:cond delay="499"/>
                                          </p:stCondLst>
                                        </p:cTn>
                                        <p:tgtEl>
                                          <p:spTgt spid="102"/>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101"/>
                                        </p:tgtEl>
                                      </p:cBhvr>
                                    </p:animEffect>
                                    <p:set>
                                      <p:cBhvr>
                                        <p:cTn id="126" dur="1" fill="hold">
                                          <p:stCondLst>
                                            <p:cond delay="499"/>
                                          </p:stCondLst>
                                        </p:cTn>
                                        <p:tgtEl>
                                          <p:spTgt spid="101"/>
                                        </p:tgtEl>
                                        <p:attrNameLst>
                                          <p:attrName>style.visibility</p:attrName>
                                        </p:attrNameLst>
                                      </p:cBhvr>
                                      <p:to>
                                        <p:strVal val="hidden"/>
                                      </p:to>
                                    </p:set>
                                  </p:childTnLst>
                                </p:cTn>
                              </p:par>
                              <p:par>
                                <p:cTn id="127" presetID="10" presetClass="entr" presetSubtype="0" fill="hold" nodeType="withEffect">
                                  <p:stCondLst>
                                    <p:cond delay="0"/>
                                  </p:stCondLst>
                                  <p:childTnLst>
                                    <p:set>
                                      <p:cBhvr>
                                        <p:cTn id="128" dur="1" fill="hold">
                                          <p:stCondLst>
                                            <p:cond delay="0"/>
                                          </p:stCondLst>
                                        </p:cTn>
                                        <p:tgtEl>
                                          <p:spTgt spid="116"/>
                                        </p:tgtEl>
                                        <p:attrNameLst>
                                          <p:attrName>style.visibility</p:attrName>
                                        </p:attrNameLst>
                                      </p:cBhvr>
                                      <p:to>
                                        <p:strVal val="visible"/>
                                      </p:to>
                                    </p:set>
                                    <p:animEffect transition="in" filter="fade">
                                      <p:cBhvr>
                                        <p:cTn id="129" dur="500"/>
                                        <p:tgtEl>
                                          <p:spTgt spid="116"/>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1" fill="hold" nodeType="clickEffect">
                                  <p:stCondLst>
                                    <p:cond delay="0"/>
                                  </p:stCondLst>
                                  <p:childTnLst>
                                    <p:set>
                                      <p:cBhvr>
                                        <p:cTn id="133" dur="1" fill="hold">
                                          <p:stCondLst>
                                            <p:cond delay="0"/>
                                          </p:stCondLst>
                                        </p:cTn>
                                        <p:tgtEl>
                                          <p:spTgt spid="125"/>
                                        </p:tgtEl>
                                        <p:attrNameLst>
                                          <p:attrName>style.visibility</p:attrName>
                                        </p:attrNameLst>
                                      </p:cBhvr>
                                      <p:to>
                                        <p:strVal val="visible"/>
                                      </p:to>
                                    </p:set>
                                    <p:animEffect transition="in" filter="wipe(up)">
                                      <p:cBhvr>
                                        <p:cTn id="134" dur="500"/>
                                        <p:tgtEl>
                                          <p:spTgt spid="125"/>
                                        </p:tgtEl>
                                      </p:cBhvr>
                                    </p:animEffect>
                                  </p:childTnLst>
                                </p:cTn>
                              </p:par>
                              <p:par>
                                <p:cTn id="135" presetID="22" presetClass="entr" presetSubtype="1" fill="hold" nodeType="withEffect">
                                  <p:stCondLst>
                                    <p:cond delay="0"/>
                                  </p:stCondLst>
                                  <p:childTnLst>
                                    <p:set>
                                      <p:cBhvr>
                                        <p:cTn id="136" dur="1" fill="hold">
                                          <p:stCondLst>
                                            <p:cond delay="0"/>
                                          </p:stCondLst>
                                        </p:cTn>
                                        <p:tgtEl>
                                          <p:spTgt spid="126"/>
                                        </p:tgtEl>
                                        <p:attrNameLst>
                                          <p:attrName>style.visibility</p:attrName>
                                        </p:attrNameLst>
                                      </p:cBhvr>
                                      <p:to>
                                        <p:strVal val="visible"/>
                                      </p:to>
                                    </p:set>
                                    <p:animEffect transition="in" filter="wipe(up)">
                                      <p:cBhvr>
                                        <p:cTn id="137" dur="500"/>
                                        <p:tgtEl>
                                          <p:spTgt spid="126"/>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127"/>
                                        </p:tgtEl>
                                        <p:attrNameLst>
                                          <p:attrName>style.visibility</p:attrName>
                                        </p:attrNameLst>
                                      </p:cBhvr>
                                      <p:to>
                                        <p:strVal val="visible"/>
                                      </p:to>
                                    </p:set>
                                    <p:animEffect transition="in" filter="fade">
                                      <p:cBhvr>
                                        <p:cTn id="142" dur="500"/>
                                        <p:tgtEl>
                                          <p:spTgt spid="127"/>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0" presetClass="exit" presetSubtype="0" fill="hold" nodeType="clickEffect">
                                  <p:stCondLst>
                                    <p:cond delay="0"/>
                                  </p:stCondLst>
                                  <p:childTnLst>
                                    <p:animEffect transition="out" filter="fade">
                                      <p:cBhvr>
                                        <p:cTn id="146" dur="500"/>
                                        <p:tgtEl>
                                          <p:spTgt spid="126"/>
                                        </p:tgtEl>
                                      </p:cBhvr>
                                    </p:animEffect>
                                    <p:set>
                                      <p:cBhvr>
                                        <p:cTn id="147" dur="1" fill="hold">
                                          <p:stCondLst>
                                            <p:cond delay="499"/>
                                          </p:stCondLst>
                                        </p:cTn>
                                        <p:tgtEl>
                                          <p:spTgt spid="126"/>
                                        </p:tgtEl>
                                        <p:attrNameLst>
                                          <p:attrName>style.visibility</p:attrName>
                                        </p:attrNameLst>
                                      </p:cBhvr>
                                      <p:to>
                                        <p:strVal val="hidden"/>
                                      </p:to>
                                    </p:set>
                                  </p:childTnLst>
                                </p:cTn>
                              </p:par>
                              <p:par>
                                <p:cTn id="148" presetID="10" presetClass="exit" presetSubtype="0" fill="hold" nodeType="withEffect">
                                  <p:stCondLst>
                                    <p:cond delay="0"/>
                                  </p:stCondLst>
                                  <p:childTnLst>
                                    <p:animEffect transition="out" filter="fade">
                                      <p:cBhvr>
                                        <p:cTn id="149" dur="500"/>
                                        <p:tgtEl>
                                          <p:spTgt spid="125"/>
                                        </p:tgtEl>
                                      </p:cBhvr>
                                    </p:animEffect>
                                    <p:set>
                                      <p:cBhvr>
                                        <p:cTn id="150" dur="1" fill="hold">
                                          <p:stCondLst>
                                            <p:cond delay="499"/>
                                          </p:stCondLst>
                                        </p:cTn>
                                        <p:tgtEl>
                                          <p:spTgt spid="125"/>
                                        </p:tgtEl>
                                        <p:attrNameLst>
                                          <p:attrName>style.visibility</p:attrName>
                                        </p:attrNameLst>
                                      </p:cBhvr>
                                      <p:to>
                                        <p:strVal val="hidden"/>
                                      </p:to>
                                    </p:set>
                                  </p:childTnLst>
                                </p:cTn>
                              </p:par>
                              <p:par>
                                <p:cTn id="151" presetID="10" presetClass="exit" presetSubtype="0" fill="hold" nodeType="withEffect">
                                  <p:stCondLst>
                                    <p:cond delay="0"/>
                                  </p:stCondLst>
                                  <p:childTnLst>
                                    <p:animEffect transition="out" filter="fade">
                                      <p:cBhvr>
                                        <p:cTn id="152" dur="500"/>
                                        <p:tgtEl>
                                          <p:spTgt spid="105"/>
                                        </p:tgtEl>
                                      </p:cBhvr>
                                    </p:animEffect>
                                    <p:set>
                                      <p:cBhvr>
                                        <p:cTn id="153" dur="1" fill="hold">
                                          <p:stCondLst>
                                            <p:cond delay="499"/>
                                          </p:stCondLst>
                                        </p:cTn>
                                        <p:tgtEl>
                                          <p:spTgt spid="105"/>
                                        </p:tgtEl>
                                        <p:attrNameLst>
                                          <p:attrName>style.visibility</p:attrName>
                                        </p:attrNameLst>
                                      </p:cBhvr>
                                      <p:to>
                                        <p:strVal val="hidden"/>
                                      </p:to>
                                    </p:set>
                                  </p:childTnLst>
                                </p:cTn>
                              </p:par>
                              <p:par>
                                <p:cTn id="154" presetID="10" presetClass="exit" presetSubtype="0" fill="hold" grpId="0" nodeType="withEffect">
                                  <p:stCondLst>
                                    <p:cond delay="0"/>
                                  </p:stCondLst>
                                  <p:childTnLst>
                                    <p:animEffect transition="out" filter="fade">
                                      <p:cBhvr>
                                        <p:cTn id="155" dur="500"/>
                                        <p:tgtEl>
                                          <p:spTgt spid="115"/>
                                        </p:tgtEl>
                                      </p:cBhvr>
                                    </p:animEffect>
                                    <p:set>
                                      <p:cBhvr>
                                        <p:cTn id="156" dur="1" fill="hold">
                                          <p:stCondLst>
                                            <p:cond delay="499"/>
                                          </p:stCondLst>
                                        </p:cTn>
                                        <p:tgtEl>
                                          <p:spTgt spid="115"/>
                                        </p:tgtEl>
                                        <p:attrNameLst>
                                          <p:attrName>style.visibility</p:attrName>
                                        </p:attrNameLst>
                                      </p:cBhvr>
                                      <p:to>
                                        <p:strVal val="hidden"/>
                                      </p:to>
                                    </p:set>
                                  </p:childTnLst>
                                </p:cTn>
                              </p:par>
                              <p:par>
                                <p:cTn id="157" presetID="10" presetClass="exit" presetSubtype="0" fill="hold" grpId="0" nodeType="withEffect">
                                  <p:stCondLst>
                                    <p:cond delay="0"/>
                                  </p:stCondLst>
                                  <p:childTnLst>
                                    <p:animEffect transition="out" filter="fade">
                                      <p:cBhvr>
                                        <p:cTn id="158" dur="500"/>
                                        <p:tgtEl>
                                          <p:spTgt spid="114"/>
                                        </p:tgtEl>
                                      </p:cBhvr>
                                    </p:animEffect>
                                    <p:set>
                                      <p:cBhvr>
                                        <p:cTn id="159" dur="1" fill="hold">
                                          <p:stCondLst>
                                            <p:cond delay="499"/>
                                          </p:stCondLst>
                                        </p:cTn>
                                        <p:tgtEl>
                                          <p:spTgt spid="114"/>
                                        </p:tgtEl>
                                        <p:attrNameLst>
                                          <p:attrName>style.visibility</p:attrName>
                                        </p:attrNameLst>
                                      </p:cBhvr>
                                      <p:to>
                                        <p:strVal val="hidden"/>
                                      </p:to>
                                    </p:set>
                                  </p:childTnLst>
                                </p:cTn>
                              </p:par>
                              <p:par>
                                <p:cTn id="160" presetID="10" presetClass="exit" presetSubtype="0" fill="hold" grpId="2" nodeType="withEffect">
                                  <p:stCondLst>
                                    <p:cond delay="0"/>
                                  </p:stCondLst>
                                  <p:childTnLst>
                                    <p:animEffect transition="out" filter="fade">
                                      <p:cBhvr>
                                        <p:cTn id="161" dur="500"/>
                                        <p:tgtEl>
                                          <p:spTgt spid="131"/>
                                        </p:tgtEl>
                                      </p:cBhvr>
                                    </p:animEffect>
                                    <p:set>
                                      <p:cBhvr>
                                        <p:cTn id="162" dur="1" fill="hold">
                                          <p:stCondLst>
                                            <p:cond delay="499"/>
                                          </p:stCondLst>
                                        </p:cTn>
                                        <p:tgtEl>
                                          <p:spTgt spid="131"/>
                                        </p:tgtEl>
                                        <p:attrNameLst>
                                          <p:attrName>style.visibility</p:attrName>
                                        </p:attrNameLst>
                                      </p:cBhvr>
                                      <p:to>
                                        <p:strVal val="hidden"/>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nodeType="clickEffect">
                                  <p:stCondLst>
                                    <p:cond delay="0"/>
                                  </p:stCondLst>
                                  <p:childTnLst>
                                    <p:set>
                                      <p:cBhvr>
                                        <p:cTn id="166" dur="1" fill="hold">
                                          <p:stCondLst>
                                            <p:cond delay="0"/>
                                          </p:stCondLst>
                                        </p:cTn>
                                        <p:tgtEl>
                                          <p:spTgt spid="54"/>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83"/>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93"/>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94"/>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95"/>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96"/>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97"/>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98"/>
                                        </p:tgtEl>
                                        <p:attrNameLst>
                                          <p:attrName>style.visibility</p:attrName>
                                        </p:attrNameLst>
                                      </p:cBhvr>
                                      <p:to>
                                        <p:strVal val="visible"/>
                                      </p:to>
                                    </p:set>
                                  </p:childTnLst>
                                </p:cTn>
                              </p:par>
                              <p:par>
                                <p:cTn id="181" presetID="1" presetClass="entr" presetSubtype="0" fill="hold" grpId="2" nodeType="withEffect">
                                  <p:stCondLst>
                                    <p:cond delay="0"/>
                                  </p:stCondLst>
                                  <p:childTnLst>
                                    <p:set>
                                      <p:cBhvr>
                                        <p:cTn id="182" dur="1" fill="hold">
                                          <p:stCondLst>
                                            <p:cond delay="0"/>
                                          </p:stCondLst>
                                        </p:cTn>
                                        <p:tgtEl>
                                          <p:spTgt spid="99"/>
                                        </p:tgtEl>
                                        <p:attrNameLst>
                                          <p:attrName>style.visibility</p:attrName>
                                        </p:attrNameLst>
                                      </p:cBhvr>
                                      <p:to>
                                        <p:strVal val="visible"/>
                                      </p:to>
                                    </p:set>
                                  </p:childTnLst>
                                </p:cTn>
                              </p:par>
                              <p:par>
                                <p:cTn id="183" presetID="1" presetClass="entr" presetSubtype="0" fill="hold" grpId="2" nodeType="withEffect">
                                  <p:stCondLst>
                                    <p:cond delay="0"/>
                                  </p:stCondLst>
                                  <p:childTnLst>
                                    <p:set>
                                      <p:cBhvr>
                                        <p:cTn id="184" dur="1" fill="hold">
                                          <p:stCondLst>
                                            <p:cond delay="0"/>
                                          </p:stCondLst>
                                        </p:cTn>
                                        <p:tgtEl>
                                          <p:spTgt spid="100"/>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01"/>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02"/>
                                        </p:tgtEl>
                                        <p:attrNameLst>
                                          <p:attrName>style.visibility</p:attrName>
                                        </p:attrNameLst>
                                      </p:cBhvr>
                                      <p:to>
                                        <p:strVal val="visible"/>
                                      </p:to>
                                    </p:set>
                                  </p:childTnLst>
                                </p:cTn>
                              </p:par>
                              <p:par>
                                <p:cTn id="189" presetID="1" presetClass="entr" presetSubtype="0" fill="hold" grpId="2" nodeType="withEffect">
                                  <p:stCondLst>
                                    <p:cond delay="0"/>
                                  </p:stCondLst>
                                  <p:childTnLst>
                                    <p:set>
                                      <p:cBhvr>
                                        <p:cTn id="190" dur="1" fill="hold">
                                          <p:stCondLst>
                                            <p:cond delay="0"/>
                                          </p:stCondLst>
                                        </p:cTn>
                                        <p:tgtEl>
                                          <p:spTgt spid="103"/>
                                        </p:tgtEl>
                                        <p:attrNameLst>
                                          <p:attrName>style.visibility</p:attrName>
                                        </p:attrNameLst>
                                      </p:cBhvr>
                                      <p:to>
                                        <p:strVal val="visible"/>
                                      </p:to>
                                    </p:set>
                                  </p:childTnLst>
                                </p:cTn>
                              </p:par>
                              <p:par>
                                <p:cTn id="191" presetID="1" presetClass="entr" presetSubtype="0" fill="hold" grpId="2" nodeType="withEffect">
                                  <p:stCondLst>
                                    <p:cond delay="0"/>
                                  </p:stCondLst>
                                  <p:childTnLst>
                                    <p:set>
                                      <p:cBhvr>
                                        <p:cTn id="192" dur="1" fill="hold">
                                          <p:stCondLst>
                                            <p:cond delay="0"/>
                                          </p:stCondLst>
                                        </p:cTn>
                                        <p:tgtEl>
                                          <p:spTgt spid="104"/>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05"/>
                                        </p:tgtEl>
                                        <p:attrNameLst>
                                          <p:attrName>style.visibility</p:attrName>
                                        </p:attrNameLst>
                                      </p:cBhvr>
                                      <p:to>
                                        <p:strVal val="visible"/>
                                      </p:to>
                                    </p:set>
                                  </p:childTnLst>
                                </p:cTn>
                              </p:par>
                              <p:par>
                                <p:cTn id="195" presetID="1" presetClass="entr" presetSubtype="0" fill="hold" grpId="1" nodeType="withEffect">
                                  <p:stCondLst>
                                    <p:cond delay="0"/>
                                  </p:stCondLst>
                                  <p:childTnLst>
                                    <p:set>
                                      <p:cBhvr>
                                        <p:cTn id="196" dur="1" fill="hold">
                                          <p:stCondLst>
                                            <p:cond delay="0"/>
                                          </p:stCondLst>
                                        </p:cTn>
                                        <p:tgtEl>
                                          <p:spTgt spid="114"/>
                                        </p:tgtEl>
                                        <p:attrNameLst>
                                          <p:attrName>style.visibility</p:attrName>
                                        </p:attrNameLst>
                                      </p:cBhvr>
                                      <p:to>
                                        <p:strVal val="visible"/>
                                      </p:to>
                                    </p:set>
                                  </p:childTnLst>
                                </p:cTn>
                              </p:par>
                              <p:par>
                                <p:cTn id="197" presetID="1" presetClass="entr" presetSubtype="0" fill="hold" grpId="1" nodeType="withEffect">
                                  <p:stCondLst>
                                    <p:cond delay="0"/>
                                  </p:stCondLst>
                                  <p:childTnLst>
                                    <p:set>
                                      <p:cBhvr>
                                        <p:cTn id="198" dur="1" fill="hold">
                                          <p:stCondLst>
                                            <p:cond delay="0"/>
                                          </p:stCondLst>
                                        </p:cTn>
                                        <p:tgtEl>
                                          <p:spTgt spid="115"/>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16"/>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25"/>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126"/>
                                        </p:tgtEl>
                                        <p:attrNameLst>
                                          <p:attrName>style.visibility</p:attrName>
                                        </p:attrNameLst>
                                      </p:cBhvr>
                                      <p:to>
                                        <p:strVal val="visible"/>
                                      </p:to>
                                    </p:set>
                                  </p:childTnLst>
                                </p:cTn>
                              </p:par>
                              <p:par>
                                <p:cTn id="205" presetID="1" presetClass="entr" presetSubtype="0" fill="hold" grpId="1" nodeType="withEffect">
                                  <p:stCondLst>
                                    <p:cond delay="0"/>
                                  </p:stCondLst>
                                  <p:childTnLst>
                                    <p:set>
                                      <p:cBhvr>
                                        <p:cTn id="206" dur="1" fill="hold">
                                          <p:stCondLst>
                                            <p:cond delay="0"/>
                                          </p:stCondLst>
                                        </p:cTn>
                                        <p:tgtEl>
                                          <p:spTgt spid="127"/>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99" grpId="1" animBg="1"/>
      <p:bldP spid="99" grpId="2" animBg="1"/>
      <p:bldP spid="100" grpId="0" animBg="1"/>
      <p:bldP spid="100" grpId="1" animBg="1"/>
      <p:bldP spid="100" grpId="2" animBg="1"/>
      <p:bldP spid="103" grpId="0" animBg="1"/>
      <p:bldP spid="103" grpId="1" animBg="1"/>
      <p:bldP spid="103" grpId="2" animBg="1"/>
      <p:bldP spid="104" grpId="0" animBg="1"/>
      <p:bldP spid="104" grpId="1" animBg="1"/>
      <p:bldP spid="104" grpId="2" animBg="1"/>
      <p:bldP spid="114" grpId="0" animBg="1"/>
      <p:bldP spid="114" grpId="1" animBg="1"/>
      <p:bldP spid="115" grpId="0" animBg="1"/>
      <p:bldP spid="115" grpId="1" animBg="1"/>
      <p:bldP spid="127" grpId="0" animBg="1"/>
      <p:bldP spid="127" grpId="1" animBg="1"/>
      <p:bldP spid="128" grpId="0"/>
      <p:bldP spid="129" grpId="0"/>
      <p:bldP spid="131" grpId="0" animBg="1"/>
      <p:bldP spid="131" grpId="1" animBg="1"/>
      <p:bldP spid="131" grpId="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模型总结</a:t>
            </a:r>
          </a:p>
        </p:txBody>
      </p:sp>
      <p:sp>
        <p:nvSpPr>
          <p:cNvPr id="4" name="内容占位符 3"/>
          <p:cNvSpPr>
            <a:spLocks noGrp="1"/>
          </p:cNvSpPr>
          <p:nvPr>
            <p:ph idx="1"/>
          </p:nvPr>
        </p:nvSpPr>
        <p:spPr/>
        <p:txBody>
          <a:bodyPr>
            <a:normAutofit/>
          </a:bodyPr>
          <a:lstStyle/>
          <a:p>
            <a:pPr>
              <a:lnSpc>
                <a:spcPct val="100000"/>
              </a:lnSpc>
            </a:pPr>
            <a:r>
              <a:rPr lang="en-US" altLang="zh-CN" sz="2800" dirty="0"/>
              <a:t>BSP</a:t>
            </a:r>
            <a:r>
              <a:rPr lang="zh-CN" altLang="en-US" sz="2800" dirty="0"/>
              <a:t>是</a:t>
            </a:r>
            <a:r>
              <a:rPr lang="en-US" altLang="zh-CN" sz="2800" dirty="0"/>
              <a:t>PRAM</a:t>
            </a:r>
            <a:r>
              <a:rPr lang="zh-CN" altLang="en-US" sz="2800" dirty="0"/>
              <a:t>的一种通用形式</a:t>
            </a:r>
            <a:endParaRPr lang="en-US" altLang="zh-CN" sz="2800" dirty="0"/>
          </a:p>
          <a:p>
            <a:pPr lvl="1">
              <a:lnSpc>
                <a:spcPct val="100000"/>
              </a:lnSpc>
            </a:pPr>
            <a:r>
              <a:rPr lang="en-US" altLang="zh-CN" sz="2400" dirty="0"/>
              <a:t>BSP</a:t>
            </a:r>
            <a:r>
              <a:rPr lang="zh-CN" altLang="en-US" sz="2400" dirty="0"/>
              <a:t>有一些实现</a:t>
            </a:r>
            <a:endParaRPr lang="en-US" altLang="zh-CN" sz="2400" dirty="0"/>
          </a:p>
          <a:p>
            <a:pPr>
              <a:lnSpc>
                <a:spcPct val="100000"/>
              </a:lnSpc>
            </a:pPr>
            <a:r>
              <a:rPr lang="en-US" altLang="zh-CN" sz="2800" dirty="0" err="1"/>
              <a:t>LogP</a:t>
            </a:r>
            <a:r>
              <a:rPr lang="en-US" altLang="zh-CN" sz="2800" dirty="0"/>
              <a:t> + barriers – overhead = BSP</a:t>
            </a:r>
          </a:p>
          <a:p>
            <a:pPr lvl="1">
              <a:lnSpc>
                <a:spcPct val="100000"/>
              </a:lnSpc>
            </a:pPr>
            <a:r>
              <a:rPr lang="en-US" altLang="zh-CN" sz="2400" dirty="0" err="1"/>
              <a:t>LogP</a:t>
            </a:r>
            <a:r>
              <a:rPr lang="zh-CN" altLang="en-US" sz="2400" dirty="0"/>
              <a:t>的通信是局部：一对通信的性能</a:t>
            </a:r>
            <a:endParaRPr lang="en-US" altLang="zh-CN" sz="2400" dirty="0"/>
          </a:p>
          <a:p>
            <a:pPr lvl="1">
              <a:lnSpc>
                <a:spcPct val="100000"/>
              </a:lnSpc>
            </a:pPr>
            <a:r>
              <a:rPr lang="en-US" altLang="zh-CN" sz="2400" dirty="0"/>
              <a:t>BSP</a:t>
            </a:r>
            <a:r>
              <a:rPr lang="zh-CN" altLang="en-US" sz="2400" dirty="0"/>
              <a:t>的通信是全局：整个程序的性能</a:t>
            </a:r>
          </a:p>
        </p:txBody>
      </p:sp>
      <p:sp>
        <p:nvSpPr>
          <p:cNvPr id="3" name="灯片编号占位符 2">
            <a:extLst>
              <a:ext uri="{FF2B5EF4-FFF2-40B4-BE49-F238E27FC236}">
                <a16:creationId xmlns:a16="http://schemas.microsoft.com/office/drawing/2014/main" id="{224C1B20-10BB-4AF6-8836-822C4BB6C748}"/>
              </a:ext>
            </a:extLst>
          </p:cNvPr>
          <p:cNvSpPr>
            <a:spLocks noGrp="1"/>
          </p:cNvSpPr>
          <p:nvPr>
            <p:ph type="sldNum" sz="quarter" idx="12"/>
          </p:nvPr>
        </p:nvSpPr>
        <p:spPr/>
        <p:txBody>
          <a:bodyPr/>
          <a:lstStyle/>
          <a:p>
            <a:fld id="{25EC4AC6-63A8-45AD-A1FA-EB82E5CD8F05}" type="slidenum">
              <a:rPr lang="zh-CN" altLang="en-US" smtClean="0"/>
              <a:t>43</a:t>
            </a:fld>
            <a:endParaRPr lang="zh-CN" altLang="en-US"/>
          </a:p>
        </p:txBody>
      </p:sp>
    </p:spTree>
    <p:extLst>
      <p:ext uri="{BB962C8B-B14F-4D97-AF65-F5344CB8AC3E}">
        <p14:creationId xmlns:p14="http://schemas.microsoft.com/office/powerpoint/2010/main" val="17256246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r>
              <a:rPr lang="zh-CN" altLang="en-US" dirty="0">
                <a:ea typeface="宋体" pitchFamily="2" charset="-122"/>
              </a:rPr>
              <a:t>模型总结</a:t>
            </a:r>
            <a:endParaRPr lang="en-US" altLang="zh-CN" dirty="0">
              <a:ea typeface="宋体" pitchFamily="2" charset="-122"/>
            </a:endParaRPr>
          </a:p>
        </p:txBody>
      </p:sp>
      <p:sp>
        <p:nvSpPr>
          <p:cNvPr id="746499" name="Rectangle 3"/>
          <p:cNvSpPr>
            <a:spLocks noGrp="1" noChangeArrowheads="1"/>
          </p:cNvSpPr>
          <p:nvPr>
            <p:ph idx="1"/>
          </p:nvPr>
        </p:nvSpPr>
        <p:spPr>
          <a:xfrm>
            <a:off x="1371600" y="1896256"/>
            <a:ext cx="9601200" cy="3971144"/>
          </a:xfrm>
        </p:spPr>
        <p:txBody>
          <a:bodyPr>
            <a:normAutofit fontScale="92500" lnSpcReduction="20000"/>
          </a:bodyPr>
          <a:lstStyle/>
          <a:p>
            <a:r>
              <a:rPr lang="en-US" altLang="zh-CN" dirty="0"/>
              <a:t>Between models, subset of characteristics are focused in majority of models</a:t>
            </a:r>
          </a:p>
          <a:p>
            <a:pPr lvl="1"/>
            <a:r>
              <a:rPr lang="zh-CN" altLang="en-US" dirty="0"/>
              <a:t>计算并行（</a:t>
            </a:r>
            <a:r>
              <a:rPr lang="en-US" altLang="zh-CN" dirty="0"/>
              <a:t>Computational Parallelism</a:t>
            </a:r>
            <a:r>
              <a:rPr lang="zh-CN" altLang="en-US" dirty="0"/>
              <a:t>）</a:t>
            </a:r>
            <a:endParaRPr lang="en-US" altLang="zh-CN" dirty="0"/>
          </a:p>
          <a:p>
            <a:pPr lvl="2"/>
            <a:r>
              <a:rPr lang="zh-CN" altLang="en-US" sz="2100" dirty="0"/>
              <a:t>静态</a:t>
            </a:r>
            <a:r>
              <a:rPr lang="en-US" altLang="zh-CN" sz="2100" dirty="0"/>
              <a:t>versus</a:t>
            </a:r>
            <a:r>
              <a:rPr lang="zh-CN" altLang="en-US" sz="2100" dirty="0"/>
              <a:t>动态并行</a:t>
            </a:r>
          </a:p>
          <a:p>
            <a:pPr lvl="2"/>
            <a:r>
              <a:rPr lang="zh-CN" altLang="en-US" sz="2100" dirty="0"/>
              <a:t>处理器数目固定？</a:t>
            </a:r>
          </a:p>
          <a:p>
            <a:pPr lvl="3"/>
            <a:r>
              <a:rPr lang="zh-CN" altLang="en-US" sz="1900" dirty="0"/>
              <a:t>容错网络允许节点失效</a:t>
            </a:r>
          </a:p>
          <a:p>
            <a:pPr lvl="3"/>
            <a:r>
              <a:rPr lang="zh-CN" altLang="en-US" sz="1900" dirty="0"/>
              <a:t>许多并行系统允许动态增加节点数目</a:t>
            </a:r>
            <a:endParaRPr lang="en-US" altLang="zh-CN" sz="2100" dirty="0"/>
          </a:p>
          <a:p>
            <a:pPr lvl="1"/>
            <a:r>
              <a:rPr lang="zh-CN" altLang="en-US" dirty="0"/>
              <a:t>执行同步（</a:t>
            </a:r>
            <a:r>
              <a:rPr lang="en-US" altLang="zh-CN" dirty="0"/>
              <a:t>Execution Synchronization</a:t>
            </a:r>
            <a:r>
              <a:rPr lang="zh-CN" altLang="en-US" dirty="0"/>
              <a:t>）</a:t>
            </a:r>
            <a:endParaRPr lang="en-US" altLang="zh-CN" dirty="0"/>
          </a:p>
          <a:p>
            <a:pPr lvl="1"/>
            <a:r>
              <a:rPr lang="zh-CN" altLang="en-US" dirty="0"/>
              <a:t>内存层次（</a:t>
            </a:r>
            <a:r>
              <a:rPr lang="en-US" altLang="zh-CN" dirty="0"/>
              <a:t>Memory Hierarchy</a:t>
            </a:r>
            <a:r>
              <a:rPr lang="zh-CN" altLang="en-US" dirty="0"/>
              <a:t>）</a:t>
            </a:r>
            <a:endParaRPr lang="en-US" altLang="zh-CN" dirty="0"/>
          </a:p>
          <a:p>
            <a:pPr lvl="1"/>
            <a:r>
              <a:rPr lang="zh-CN" altLang="en-US" dirty="0"/>
              <a:t>通信：延迟（</a:t>
            </a:r>
            <a:r>
              <a:rPr lang="en-US" altLang="zh-CN" dirty="0"/>
              <a:t>Latency</a:t>
            </a:r>
            <a:r>
              <a:rPr lang="zh-CN" altLang="en-US" dirty="0"/>
              <a:t>）、通信开销（</a:t>
            </a:r>
            <a:r>
              <a:rPr lang="en-US" altLang="zh-CN" dirty="0"/>
              <a:t>Communication Overhead</a:t>
            </a:r>
            <a:r>
              <a:rPr lang="zh-CN" altLang="en-US" dirty="0"/>
              <a:t>）、通信带宽（</a:t>
            </a:r>
            <a:r>
              <a:rPr lang="en-US" altLang="zh-CN" dirty="0"/>
              <a:t>Communication Bandwidth</a:t>
            </a:r>
            <a:r>
              <a:rPr lang="zh-CN" altLang="en-US" dirty="0"/>
              <a:t>）</a:t>
            </a:r>
            <a:endParaRPr lang="en-US" altLang="zh-CN" dirty="0"/>
          </a:p>
          <a:p>
            <a:pPr lvl="2"/>
            <a:r>
              <a:rPr lang="zh-CN" altLang="en-US" sz="2100" dirty="0"/>
              <a:t>网络拓扑（</a:t>
            </a:r>
            <a:r>
              <a:rPr lang="en-US" altLang="zh-CN" sz="2100" dirty="0"/>
              <a:t>Network Topology</a:t>
            </a:r>
            <a:r>
              <a:rPr lang="zh-CN" altLang="en-US" sz="2100" dirty="0"/>
              <a:t>）、固定长度的消息 </a:t>
            </a:r>
            <a:r>
              <a:rPr lang="en-US" altLang="zh-CN" sz="2100" dirty="0"/>
              <a:t>vs. </a:t>
            </a:r>
            <a:r>
              <a:rPr lang="zh-CN" altLang="en-US" sz="2100" dirty="0"/>
              <a:t>变长消息</a:t>
            </a:r>
            <a:r>
              <a:rPr lang="en-US" altLang="zh-CN" sz="2100" dirty="0"/>
              <a:t>?</a:t>
            </a:r>
            <a:r>
              <a:rPr lang="zh-CN" altLang="en-US" sz="2100" dirty="0"/>
              <a:t>、网络拓扑</a:t>
            </a:r>
            <a:r>
              <a:rPr lang="en-US" altLang="zh-CN" sz="2100" dirty="0"/>
              <a:t>?</a:t>
            </a:r>
            <a:r>
              <a:rPr lang="zh-CN" altLang="en-US" sz="2100" dirty="0"/>
              <a:t>、通信开销</a:t>
            </a:r>
            <a:r>
              <a:rPr lang="en-US" altLang="zh-CN" sz="2100" dirty="0"/>
              <a:t>?</a:t>
            </a:r>
            <a:r>
              <a:rPr lang="zh-CN" altLang="en-US" sz="2100" dirty="0"/>
              <a:t>、基于竞争的延迟</a:t>
            </a:r>
            <a:r>
              <a:rPr lang="en-US" altLang="zh-CN" sz="2100" dirty="0"/>
              <a:t>?</a:t>
            </a:r>
            <a:r>
              <a:rPr lang="zh-CN" altLang="en-US" sz="2100" dirty="0"/>
              <a:t>、内存层次</a:t>
            </a:r>
            <a:r>
              <a:rPr lang="en-US" altLang="zh-CN" sz="2100" dirty="0"/>
              <a:t>?</a:t>
            </a:r>
          </a:p>
          <a:p>
            <a:pPr lvl="1"/>
            <a:endParaRPr lang="en-US" altLang="zh-CN" dirty="0"/>
          </a:p>
          <a:p>
            <a:pPr lvl="1"/>
            <a:endParaRPr lang="en-US" altLang="zh-CN" dirty="0"/>
          </a:p>
        </p:txBody>
      </p:sp>
      <p:sp>
        <p:nvSpPr>
          <p:cNvPr id="2" name="灯片编号占位符 1">
            <a:extLst>
              <a:ext uri="{FF2B5EF4-FFF2-40B4-BE49-F238E27FC236}">
                <a16:creationId xmlns:a16="http://schemas.microsoft.com/office/drawing/2014/main" id="{9B7C177D-F518-40F0-B33B-31AEF65C95C0}"/>
              </a:ext>
            </a:extLst>
          </p:cNvPr>
          <p:cNvSpPr>
            <a:spLocks noGrp="1"/>
          </p:cNvSpPr>
          <p:nvPr>
            <p:ph type="sldNum" sz="quarter" idx="12"/>
          </p:nvPr>
        </p:nvSpPr>
        <p:spPr/>
        <p:txBody>
          <a:bodyPr/>
          <a:lstStyle/>
          <a:p>
            <a:fld id="{25EC4AC6-63A8-45AD-A1FA-EB82E5CD8F05}" type="slidenum">
              <a:rPr lang="zh-CN" altLang="en-US" smtClean="0"/>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p:txBody>
          <a:bodyPr/>
          <a:lstStyle/>
          <a:p>
            <a:r>
              <a:rPr lang="zh-CN" altLang="en-US" dirty="0">
                <a:ea typeface="宋体" pitchFamily="2" charset="-122"/>
              </a:rPr>
              <a:t>统一模型</a:t>
            </a:r>
            <a:r>
              <a:rPr lang="en-US" altLang="zh-CN" dirty="0">
                <a:latin typeface="Times New Roman" pitchFamily="18" charset="0"/>
                <a:ea typeface="宋体" pitchFamily="2" charset="-122"/>
                <a:cs typeface="Times New Roman" pitchFamily="18" charset="0"/>
              </a:rPr>
              <a:t>?</a:t>
            </a:r>
          </a:p>
        </p:txBody>
      </p:sp>
      <p:sp>
        <p:nvSpPr>
          <p:cNvPr id="751619" name="Rectangle 3"/>
          <p:cNvSpPr>
            <a:spLocks noGrp="1" noChangeArrowheads="1"/>
          </p:cNvSpPr>
          <p:nvPr>
            <p:ph idx="1"/>
          </p:nvPr>
        </p:nvSpPr>
        <p:spPr/>
        <p:txBody>
          <a:bodyPr>
            <a:normAutofit/>
          </a:bodyPr>
          <a:lstStyle/>
          <a:p>
            <a:r>
              <a:rPr lang="zh-CN" altLang="en-US" dirty="0"/>
              <a:t>困难</a:t>
            </a:r>
            <a:endParaRPr lang="en-US" altLang="zh-CN" dirty="0"/>
          </a:p>
          <a:p>
            <a:pPr lvl="1"/>
            <a:r>
              <a:rPr lang="zh-CN" altLang="en-US" dirty="0"/>
              <a:t>并行机复杂</a:t>
            </a:r>
            <a:endParaRPr lang="en-US" altLang="zh-CN" dirty="0"/>
          </a:p>
          <a:p>
            <a:pPr lvl="1"/>
            <a:r>
              <a:rPr lang="zh-CN" altLang="en-US" dirty="0"/>
              <a:t>始终在演变之中</a:t>
            </a:r>
            <a:endParaRPr lang="en-US" altLang="zh-CN" dirty="0"/>
          </a:p>
          <a:p>
            <a:pPr lvl="1"/>
            <a:r>
              <a:rPr lang="zh-CN" altLang="en-US" dirty="0"/>
              <a:t>来自不同领域的不同用户</a:t>
            </a:r>
            <a:endParaRPr lang="en-US" altLang="zh-CN" dirty="0"/>
          </a:p>
          <a:p>
            <a:r>
              <a:rPr lang="zh-CN" altLang="en-US" dirty="0"/>
              <a:t>从不同用户的需求中抽象出一组共同特性</a:t>
            </a:r>
            <a:endParaRPr lang="en-US" altLang="zh-CN" dirty="0"/>
          </a:p>
          <a:p>
            <a:r>
              <a:rPr lang="zh-CN" altLang="en-US" dirty="0"/>
              <a:t>同样需要在描述和指定上取得平衡</a:t>
            </a:r>
            <a:endParaRPr lang="en-US" altLang="zh-CN" dirty="0"/>
          </a:p>
        </p:txBody>
      </p:sp>
      <p:sp>
        <p:nvSpPr>
          <p:cNvPr id="2" name="灯片编号占位符 1">
            <a:extLst>
              <a:ext uri="{FF2B5EF4-FFF2-40B4-BE49-F238E27FC236}">
                <a16:creationId xmlns:a16="http://schemas.microsoft.com/office/drawing/2014/main" id="{50AE2BCE-28BE-49C9-8043-177708E37EA9}"/>
              </a:ext>
            </a:extLst>
          </p:cNvPr>
          <p:cNvSpPr>
            <a:spLocks noGrp="1"/>
          </p:cNvSpPr>
          <p:nvPr>
            <p:ph type="sldNum" sz="quarter" idx="12"/>
          </p:nvPr>
        </p:nvSpPr>
        <p:spPr/>
        <p:txBody>
          <a:bodyPr/>
          <a:lstStyle/>
          <a:p>
            <a:fld id="{25EC4AC6-63A8-45AD-A1FA-EB82E5CD8F05}" type="slidenum">
              <a:rPr lang="zh-CN" altLang="en-US" smtClean="0"/>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altLang="zh-CN" dirty="0"/>
              <a:t>Content</a:t>
            </a:r>
            <a:endParaRPr lang="zh-CN" altLang="en-US" dirty="0"/>
          </a:p>
        </p:txBody>
      </p:sp>
      <p:sp>
        <p:nvSpPr>
          <p:cNvPr id="612355" name="Rectangle 3"/>
          <p:cNvSpPr>
            <a:spLocks noGrp="1" noChangeArrowheads="1"/>
          </p:cNvSpPr>
          <p:nvPr>
            <p:ph idx="1"/>
          </p:nvPr>
        </p:nvSpPr>
        <p:spPr/>
        <p:txBody>
          <a:bodyPr>
            <a:normAutofit fontScale="92500" lnSpcReduction="10000"/>
          </a:bodyPr>
          <a:lstStyle/>
          <a:p>
            <a:r>
              <a:rPr lang="zh-CN" altLang="en-US" sz="4000" dirty="0">
                <a:solidFill>
                  <a:srgbClr val="003399"/>
                </a:solidFill>
              </a:rPr>
              <a:t>概述</a:t>
            </a:r>
            <a:endParaRPr lang="en-US" altLang="zh-CN" sz="4000" dirty="0">
              <a:solidFill>
                <a:srgbClr val="003399"/>
              </a:solidFill>
              <a:ea typeface="华文新魏" pitchFamily="2" charset="-122"/>
            </a:endParaRPr>
          </a:p>
          <a:p>
            <a:r>
              <a:rPr lang="zh-CN" altLang="en-US" sz="4000" dirty="0">
                <a:solidFill>
                  <a:srgbClr val="003399"/>
                </a:solidFill>
                <a:ea typeface="华文新魏" pitchFamily="2" charset="-122"/>
              </a:rPr>
              <a:t>并行计算模型</a:t>
            </a:r>
            <a:endParaRPr lang="en-US" altLang="zh-CN" sz="4000" dirty="0">
              <a:solidFill>
                <a:srgbClr val="003399"/>
              </a:solidFill>
              <a:ea typeface="华文新魏" pitchFamily="2" charset="-122"/>
            </a:endParaRPr>
          </a:p>
          <a:p>
            <a:r>
              <a:rPr lang="zh-CN" altLang="en-US" sz="4000" dirty="0">
                <a:solidFill>
                  <a:srgbClr val="FF0000"/>
                </a:solidFill>
                <a:ea typeface="华文新魏" pitchFamily="2" charset="-122"/>
              </a:rPr>
              <a:t>设计并行算法的基本方法</a:t>
            </a:r>
            <a:endParaRPr lang="en-US" altLang="zh-CN" sz="4000" dirty="0">
              <a:solidFill>
                <a:srgbClr val="FF0000"/>
              </a:solidFill>
              <a:ea typeface="华文新魏" pitchFamily="2" charset="-122"/>
            </a:endParaRPr>
          </a:p>
          <a:p>
            <a:pPr lvl="1"/>
            <a:r>
              <a:rPr lang="en-US" altLang="zh-CN" b="1" dirty="0">
                <a:solidFill>
                  <a:srgbClr val="FF0000"/>
                </a:solidFill>
              </a:rPr>
              <a:t>Concepts </a:t>
            </a:r>
          </a:p>
          <a:p>
            <a:pPr lvl="1"/>
            <a:r>
              <a:rPr lang="zh-CN" altLang="en-US" b="1" dirty="0">
                <a:solidFill>
                  <a:srgbClr val="FF0000"/>
                </a:solidFill>
              </a:rPr>
              <a:t>分解（</a:t>
            </a:r>
            <a:r>
              <a:rPr lang="en-US" altLang="zh-CN" b="1" dirty="0">
                <a:solidFill>
                  <a:srgbClr val="FF0000"/>
                </a:solidFill>
              </a:rPr>
              <a:t>Decomposition</a:t>
            </a:r>
            <a:r>
              <a:rPr lang="zh-CN" altLang="en-US" b="1" dirty="0">
                <a:solidFill>
                  <a:srgbClr val="FF0000"/>
                </a:solidFill>
              </a:rPr>
              <a:t>）</a:t>
            </a:r>
            <a:endParaRPr lang="en-US" altLang="zh-CN" b="1" dirty="0">
              <a:solidFill>
                <a:srgbClr val="FF0000"/>
              </a:solidFill>
            </a:endParaRPr>
          </a:p>
          <a:p>
            <a:pPr lvl="1"/>
            <a:r>
              <a:rPr lang="zh-CN" altLang="en-US" b="1" dirty="0">
                <a:solidFill>
                  <a:srgbClr val="FF0000"/>
                </a:solidFill>
              </a:rPr>
              <a:t>任务（</a:t>
            </a:r>
            <a:r>
              <a:rPr lang="en-US" altLang="zh-CN" b="1" dirty="0">
                <a:solidFill>
                  <a:srgbClr val="FF0000"/>
                </a:solidFill>
              </a:rPr>
              <a:t>Task</a:t>
            </a:r>
            <a:r>
              <a:rPr lang="zh-CN" altLang="en-US" b="1" dirty="0">
                <a:solidFill>
                  <a:srgbClr val="FF0000"/>
                </a:solidFill>
              </a:rPr>
              <a:t>）</a:t>
            </a:r>
            <a:endParaRPr lang="en-US" altLang="zh-CN" b="1" dirty="0">
              <a:solidFill>
                <a:srgbClr val="FF0000"/>
              </a:solidFill>
            </a:endParaRPr>
          </a:p>
          <a:p>
            <a:pPr lvl="1"/>
            <a:r>
              <a:rPr lang="zh-CN" altLang="en-US" b="1" dirty="0">
                <a:solidFill>
                  <a:srgbClr val="FF0000"/>
                </a:solidFill>
              </a:rPr>
              <a:t>映射（</a:t>
            </a:r>
            <a:r>
              <a:rPr lang="en-US" altLang="zh-CN" b="1" dirty="0">
                <a:solidFill>
                  <a:srgbClr val="FF0000"/>
                </a:solidFill>
              </a:rPr>
              <a:t>Mapping</a:t>
            </a:r>
            <a:r>
              <a:rPr lang="zh-CN" altLang="en-US" b="1" dirty="0">
                <a:solidFill>
                  <a:srgbClr val="FF0000"/>
                </a:solidFill>
              </a:rPr>
              <a:t>）</a:t>
            </a:r>
            <a:endParaRPr lang="en-US" altLang="zh-CN" sz="4000" dirty="0">
              <a:solidFill>
                <a:srgbClr val="003399"/>
              </a:solidFill>
              <a:ea typeface="华文新魏" pitchFamily="2" charset="-122"/>
            </a:endParaRPr>
          </a:p>
          <a:p>
            <a:r>
              <a:rPr lang="zh-CN" altLang="en-US" sz="4000" dirty="0">
                <a:solidFill>
                  <a:srgbClr val="003399"/>
                </a:solidFill>
                <a:ea typeface="华文新魏" pitchFamily="2" charset="-122"/>
              </a:rPr>
              <a:t>并行算法模型</a:t>
            </a:r>
            <a:endParaRPr lang="en-US" altLang="zh-CN" sz="4000" dirty="0">
              <a:solidFill>
                <a:srgbClr val="003399"/>
              </a:solidFill>
              <a:ea typeface="华文新魏" pitchFamily="2" charset="-122"/>
            </a:endParaRPr>
          </a:p>
          <a:p>
            <a:r>
              <a:rPr lang="zh-CN" altLang="en-US" sz="4000" dirty="0">
                <a:solidFill>
                  <a:srgbClr val="003399"/>
                </a:solidFill>
                <a:ea typeface="华文新魏" pitchFamily="2" charset="-122"/>
              </a:rPr>
              <a:t>例子</a:t>
            </a:r>
            <a:endParaRPr lang="zh-CN" altLang="en-US" sz="4000" dirty="0">
              <a:ea typeface="华文新魏" pitchFamily="2" charset="-122"/>
            </a:endParaRPr>
          </a:p>
        </p:txBody>
      </p:sp>
      <p:sp>
        <p:nvSpPr>
          <p:cNvPr id="2" name="灯片编号占位符 1">
            <a:extLst>
              <a:ext uri="{FF2B5EF4-FFF2-40B4-BE49-F238E27FC236}">
                <a16:creationId xmlns:a16="http://schemas.microsoft.com/office/drawing/2014/main" id="{BFD3AC78-1D51-4D31-9F3C-BF602A36F373}"/>
              </a:ext>
            </a:extLst>
          </p:cNvPr>
          <p:cNvSpPr>
            <a:spLocks noGrp="1"/>
          </p:cNvSpPr>
          <p:nvPr>
            <p:ph type="sldNum" sz="quarter" idx="12"/>
          </p:nvPr>
        </p:nvSpPr>
        <p:spPr/>
        <p:txBody>
          <a:bodyPr/>
          <a:lstStyle/>
          <a:p>
            <a:fld id="{25EC4AC6-63A8-45AD-A1FA-EB82E5CD8F05}" type="slidenum">
              <a:rPr lang="zh-CN" altLang="en-US" smtClean="0"/>
              <a:t>46</a:t>
            </a:fld>
            <a:endParaRPr lang="zh-CN" altLang="en-US"/>
          </a:p>
        </p:txBody>
      </p:sp>
    </p:spTree>
    <p:extLst>
      <p:ext uri="{BB962C8B-B14F-4D97-AF65-F5344CB8AC3E}">
        <p14:creationId xmlns:p14="http://schemas.microsoft.com/office/powerpoint/2010/main" val="246422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F15556-AA75-4DDE-9870-FC62F88CED87}"/>
              </a:ext>
            </a:extLst>
          </p:cNvPr>
          <p:cNvSpPr>
            <a:spLocks noGrp="1"/>
          </p:cNvSpPr>
          <p:nvPr>
            <p:ph type="title"/>
          </p:nvPr>
        </p:nvSpPr>
        <p:spPr/>
        <p:txBody>
          <a:bodyPr/>
          <a:lstStyle/>
          <a:p>
            <a:r>
              <a:rPr lang="zh-CN" altLang="en-US" dirty="0"/>
              <a:t>并行算法</a:t>
            </a:r>
            <a:r>
              <a:rPr lang="en-US" altLang="zh-CN" dirty="0"/>
              <a:t>/</a:t>
            </a:r>
            <a:r>
              <a:rPr lang="zh-CN" altLang="en-US" dirty="0"/>
              <a:t>应用开发过程－</a:t>
            </a:r>
            <a:r>
              <a:rPr lang="en-US" altLang="zh-CN" dirty="0"/>
              <a:t>DCAM</a:t>
            </a:r>
            <a:endParaRPr lang="zh-CN" altLang="en-US" dirty="0"/>
          </a:p>
        </p:txBody>
      </p:sp>
      <p:sp>
        <p:nvSpPr>
          <p:cNvPr id="3" name="内容占位符 2">
            <a:extLst>
              <a:ext uri="{FF2B5EF4-FFF2-40B4-BE49-F238E27FC236}">
                <a16:creationId xmlns:a16="http://schemas.microsoft.com/office/drawing/2014/main" id="{4EB615CD-FE0A-4097-85B2-9C116FDCB831}"/>
              </a:ext>
            </a:extLst>
          </p:cNvPr>
          <p:cNvSpPr>
            <a:spLocks noGrp="1"/>
          </p:cNvSpPr>
          <p:nvPr>
            <p:ph idx="1"/>
          </p:nvPr>
        </p:nvSpPr>
        <p:spPr/>
        <p:txBody>
          <a:bodyPr>
            <a:normAutofit/>
          </a:bodyPr>
          <a:lstStyle/>
          <a:p>
            <a:pPr>
              <a:defRPr/>
            </a:pPr>
            <a:r>
              <a:rPr lang="zh-CN" altLang="en-US" dirty="0">
                <a:latin typeface="华文新魏" panose="02010800040101010101" pitchFamily="2" charset="-122"/>
                <a:ea typeface="华文新魏" panose="02010800040101010101" pitchFamily="2" charset="-122"/>
              </a:rPr>
              <a:t>分解</a:t>
            </a:r>
            <a:r>
              <a:rPr lang="en-US" altLang="zh-CN" dirty="0">
                <a:latin typeface="华文新魏" panose="02010800040101010101" pitchFamily="2" charset="-122"/>
                <a:ea typeface="华文新魏" panose="02010800040101010101" pitchFamily="2" charset="-122"/>
              </a:rPr>
              <a:t>(Decomposition)</a:t>
            </a:r>
            <a:r>
              <a:rPr lang="zh-CN" altLang="en-US" sz="3200"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分解成小的任务，开拓并发性</a:t>
            </a:r>
            <a:endParaRPr lang="en-US" altLang="zh-CN" dirty="0">
              <a:latin typeface="华文新魏" panose="02010800040101010101" pitchFamily="2" charset="-122"/>
              <a:ea typeface="华文新魏" panose="02010800040101010101" pitchFamily="2" charset="-122"/>
            </a:endParaRPr>
          </a:p>
          <a:p>
            <a:pPr>
              <a:defRPr/>
            </a:pPr>
            <a:r>
              <a:rPr lang="zh-CN" altLang="en-US" dirty="0">
                <a:latin typeface="华文新魏" panose="02010800040101010101" pitchFamily="2" charset="-122"/>
                <a:ea typeface="华文新魏" panose="02010800040101010101" pitchFamily="2" charset="-122"/>
              </a:rPr>
              <a:t>通信</a:t>
            </a:r>
            <a:r>
              <a:rPr lang="en-US" altLang="zh-CN" dirty="0">
                <a:latin typeface="华文新魏" panose="02010800040101010101" pitchFamily="2" charset="-122"/>
                <a:ea typeface="华文新魏" panose="02010800040101010101" pitchFamily="2" charset="-122"/>
              </a:rPr>
              <a:t>(</a:t>
            </a:r>
            <a:r>
              <a:rPr lang="en-US" altLang="zh-CN" dirty="0">
                <a:solidFill>
                  <a:schemeClr val="tx2"/>
                </a:solidFill>
              </a:rPr>
              <a:t>C</a:t>
            </a:r>
            <a:r>
              <a:rPr lang="en-US" altLang="zh-CN" dirty="0"/>
              <a:t>ommunication</a:t>
            </a:r>
            <a:r>
              <a:rPr lang="en-US" altLang="zh-CN"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确定诸任务间的数据交换，监测划分的合理性</a:t>
            </a:r>
            <a:endParaRPr lang="en-US" altLang="zh-CN" dirty="0">
              <a:latin typeface="华文新魏" panose="02010800040101010101" pitchFamily="2" charset="-122"/>
              <a:ea typeface="华文新魏" panose="02010800040101010101" pitchFamily="2" charset="-122"/>
            </a:endParaRPr>
          </a:p>
          <a:p>
            <a:pPr>
              <a:defRPr/>
            </a:pPr>
            <a:r>
              <a:rPr lang="zh-CN" altLang="en-US" dirty="0">
                <a:latin typeface="华文新魏" panose="02010800040101010101" pitchFamily="2" charset="-122"/>
                <a:ea typeface="华文新魏" panose="02010800040101010101" pitchFamily="2" charset="-122"/>
              </a:rPr>
              <a:t>组合</a:t>
            </a:r>
            <a:r>
              <a:rPr lang="en-US" altLang="zh-CN" dirty="0">
                <a:latin typeface="华文新魏" panose="02010800040101010101" pitchFamily="2" charset="-122"/>
                <a:ea typeface="华文新魏" panose="02010800040101010101" pitchFamily="2" charset="-122"/>
              </a:rPr>
              <a:t>(</a:t>
            </a:r>
            <a:r>
              <a:rPr lang="en-US" altLang="zh-CN" dirty="0">
                <a:solidFill>
                  <a:schemeClr val="tx2"/>
                </a:solidFill>
              </a:rPr>
              <a:t>A</a:t>
            </a:r>
            <a:r>
              <a:rPr lang="en-US" altLang="zh-CN" dirty="0"/>
              <a:t>gglomeration</a:t>
            </a:r>
            <a:r>
              <a:rPr lang="en-US" altLang="zh-CN"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依据任务的局部性，组合成更大的任务</a:t>
            </a:r>
            <a:endParaRPr lang="en-US" altLang="zh-CN" dirty="0">
              <a:latin typeface="华文新魏" panose="02010800040101010101" pitchFamily="2" charset="-122"/>
              <a:ea typeface="华文新魏" panose="02010800040101010101" pitchFamily="2" charset="-122"/>
            </a:endParaRPr>
          </a:p>
          <a:p>
            <a:pPr>
              <a:defRPr/>
            </a:pPr>
            <a:r>
              <a:rPr lang="zh-CN" altLang="en-US" dirty="0">
                <a:latin typeface="华文新魏" panose="02010800040101010101" pitchFamily="2" charset="-122"/>
                <a:ea typeface="华文新魏" panose="02010800040101010101" pitchFamily="2" charset="-122"/>
              </a:rPr>
              <a:t>映射</a:t>
            </a:r>
            <a:r>
              <a:rPr lang="en-US" altLang="zh-CN" dirty="0">
                <a:latin typeface="华文新魏" panose="02010800040101010101" pitchFamily="2" charset="-122"/>
                <a:ea typeface="华文新魏" panose="02010800040101010101" pitchFamily="2" charset="-122"/>
              </a:rPr>
              <a:t>(</a:t>
            </a:r>
            <a:r>
              <a:rPr lang="en-US" altLang="zh-CN" dirty="0">
                <a:solidFill>
                  <a:schemeClr val="tx2"/>
                </a:solidFill>
              </a:rPr>
              <a:t>M</a:t>
            </a:r>
            <a:r>
              <a:rPr lang="en-US" altLang="zh-CN" dirty="0"/>
              <a:t>apping</a:t>
            </a:r>
            <a:r>
              <a:rPr lang="en-US" altLang="zh-CN"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将每个任务分配到处理器上，提高并行性能</a:t>
            </a:r>
          </a:p>
          <a:p>
            <a:pPr marL="0" indent="0">
              <a:buNone/>
            </a:pPr>
            <a:endParaRPr lang="zh-CN" altLang="en-US" dirty="0"/>
          </a:p>
        </p:txBody>
      </p:sp>
      <p:sp>
        <p:nvSpPr>
          <p:cNvPr id="4" name="灯片编号占位符 3">
            <a:extLst>
              <a:ext uri="{FF2B5EF4-FFF2-40B4-BE49-F238E27FC236}">
                <a16:creationId xmlns:a16="http://schemas.microsoft.com/office/drawing/2014/main" id="{E8B6B2A8-9EB8-4C81-A63C-ACF9D2C6321C}"/>
              </a:ext>
            </a:extLst>
          </p:cNvPr>
          <p:cNvSpPr>
            <a:spLocks noGrp="1"/>
          </p:cNvSpPr>
          <p:nvPr>
            <p:ph type="sldNum" sz="quarter" idx="12"/>
          </p:nvPr>
        </p:nvSpPr>
        <p:spPr/>
        <p:txBody>
          <a:bodyPr/>
          <a:lstStyle/>
          <a:p>
            <a:fld id="{25EC4AC6-63A8-45AD-A1FA-EB82E5CD8F05}" type="slidenum">
              <a:rPr lang="zh-CN" altLang="en-US" smtClean="0"/>
              <a:t>47</a:t>
            </a:fld>
            <a:endParaRPr lang="zh-CN" altLang="en-US"/>
          </a:p>
        </p:txBody>
      </p:sp>
    </p:spTree>
    <p:extLst>
      <p:ext uri="{BB962C8B-B14F-4D97-AF65-F5344CB8AC3E}">
        <p14:creationId xmlns:p14="http://schemas.microsoft.com/office/powerpoint/2010/main" val="10482402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normAutofit/>
          </a:bodyPr>
          <a:lstStyle/>
          <a:p>
            <a:r>
              <a:rPr lang="zh-CN" altLang="en-US" sz="3200" dirty="0">
                <a:ea typeface="宋体" pitchFamily="2" charset="-122"/>
              </a:rPr>
              <a:t>分解、任务粒度</a:t>
            </a:r>
            <a:endParaRPr lang="en-US" altLang="zh-CN" sz="3200" dirty="0">
              <a:ea typeface="宋体" pitchFamily="2" charset="-122"/>
            </a:endParaRPr>
          </a:p>
        </p:txBody>
      </p:sp>
      <p:sp>
        <p:nvSpPr>
          <p:cNvPr id="645123" name="Rectangle 3"/>
          <p:cNvSpPr>
            <a:spLocks noGrp="1" noChangeArrowheads="1"/>
          </p:cNvSpPr>
          <p:nvPr>
            <p:ph idx="1"/>
          </p:nvPr>
        </p:nvSpPr>
        <p:spPr/>
        <p:txBody>
          <a:bodyPr>
            <a:normAutofit/>
          </a:bodyPr>
          <a:lstStyle/>
          <a:p>
            <a:pPr>
              <a:lnSpc>
                <a:spcPct val="100000"/>
              </a:lnSpc>
            </a:pPr>
            <a:r>
              <a:rPr lang="zh-CN" altLang="en-US" sz="2400" dirty="0"/>
              <a:t>设计并行算法的第一步是将问题分解成可并发执行的任务</a:t>
            </a:r>
          </a:p>
          <a:p>
            <a:r>
              <a:rPr lang="zh-CN" altLang="en-US" sz="2400" dirty="0"/>
              <a:t>分解的任务数量越多，粒度越小。否则粒度越大</a:t>
            </a:r>
            <a:endParaRPr lang="en-US" altLang="zh-CN" sz="2400" dirty="0"/>
          </a:p>
        </p:txBody>
      </p:sp>
      <p:sp>
        <p:nvSpPr>
          <p:cNvPr id="2" name="灯片编号占位符 1">
            <a:extLst>
              <a:ext uri="{FF2B5EF4-FFF2-40B4-BE49-F238E27FC236}">
                <a16:creationId xmlns:a16="http://schemas.microsoft.com/office/drawing/2014/main" id="{F8741EE7-4047-46B3-891C-62387A13D542}"/>
              </a:ext>
            </a:extLst>
          </p:cNvPr>
          <p:cNvSpPr>
            <a:spLocks noGrp="1"/>
          </p:cNvSpPr>
          <p:nvPr>
            <p:ph type="sldNum" sz="quarter" idx="12"/>
          </p:nvPr>
        </p:nvSpPr>
        <p:spPr/>
        <p:txBody>
          <a:bodyPr/>
          <a:lstStyle/>
          <a:p>
            <a:fld id="{25EC4AC6-63A8-45AD-A1FA-EB82E5CD8F05}" type="slidenum">
              <a:rPr lang="zh-CN" altLang="en-US" smtClean="0"/>
              <a:t>48</a:t>
            </a:fld>
            <a:endParaRPr lang="zh-CN" altLang="en-US"/>
          </a:p>
        </p:txBody>
      </p:sp>
      <p:pic>
        <p:nvPicPr>
          <p:cNvPr id="7" name="Picture 4" descr="dmv2">
            <a:extLst>
              <a:ext uri="{FF2B5EF4-FFF2-40B4-BE49-F238E27FC236}">
                <a16:creationId xmlns:a16="http://schemas.microsoft.com/office/drawing/2014/main" id="{8CF689E8-ECE6-465F-8C41-91E919CF74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195809" y="2988649"/>
            <a:ext cx="5218738" cy="3418677"/>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normAutofit/>
          </a:bodyPr>
          <a:lstStyle/>
          <a:p>
            <a:r>
              <a:rPr lang="zh-CN" altLang="en-US" dirty="0">
                <a:ea typeface="宋体" pitchFamily="2" charset="-122"/>
              </a:rPr>
              <a:t>并行度</a:t>
            </a:r>
            <a:r>
              <a:rPr lang="en-US" altLang="zh-CN" dirty="0">
                <a:ea typeface="宋体" pitchFamily="2" charset="-122"/>
              </a:rPr>
              <a:t>Degree of Concurrency </a:t>
            </a:r>
          </a:p>
        </p:txBody>
      </p:sp>
      <p:sp>
        <p:nvSpPr>
          <p:cNvPr id="651267" name="Rectangle 3"/>
          <p:cNvSpPr>
            <a:spLocks noGrp="1" noChangeArrowheads="1"/>
          </p:cNvSpPr>
          <p:nvPr>
            <p:ph idx="4294967295"/>
          </p:nvPr>
        </p:nvSpPr>
        <p:spPr>
          <a:xfrm>
            <a:off x="1131758" y="1560513"/>
            <a:ext cx="10140846" cy="1789112"/>
          </a:xfrm>
        </p:spPr>
        <p:txBody>
          <a:bodyPr>
            <a:normAutofit/>
          </a:bodyPr>
          <a:lstStyle/>
          <a:p>
            <a:pPr>
              <a:lnSpc>
                <a:spcPct val="90000"/>
              </a:lnSpc>
            </a:pPr>
            <a:r>
              <a:rPr lang="zh-CN" altLang="en-US" dirty="0"/>
              <a:t>能并行执行的任务数称为一分解的</a:t>
            </a:r>
            <a:r>
              <a:rPr lang="en-US" altLang="zh-CN" i="1" dirty="0">
                <a:solidFill>
                  <a:srgbClr val="FF0000"/>
                </a:solidFill>
              </a:rPr>
              <a:t>degree of concurrency</a:t>
            </a:r>
            <a:r>
              <a:rPr lang="en-US" altLang="zh-CN" dirty="0"/>
              <a:t> </a:t>
            </a:r>
          </a:p>
          <a:p>
            <a:pPr lvl="1">
              <a:lnSpc>
                <a:spcPct val="90000"/>
              </a:lnSpc>
            </a:pPr>
            <a:r>
              <a:rPr lang="en-US" altLang="zh-CN" i="1" dirty="0">
                <a:solidFill>
                  <a:srgbClr val="FF0000"/>
                </a:solidFill>
              </a:rPr>
              <a:t>maximum degree of concurrency</a:t>
            </a:r>
            <a:r>
              <a:rPr lang="en-US" altLang="zh-CN" dirty="0"/>
              <a:t> </a:t>
            </a:r>
          </a:p>
          <a:p>
            <a:pPr lvl="1">
              <a:lnSpc>
                <a:spcPct val="90000"/>
              </a:lnSpc>
            </a:pPr>
            <a:r>
              <a:rPr lang="en-US" altLang="zh-CN" i="1" dirty="0">
                <a:solidFill>
                  <a:srgbClr val="FF0000"/>
                </a:solidFill>
              </a:rPr>
              <a:t>average degree of concurrency</a:t>
            </a:r>
            <a:r>
              <a:rPr lang="en-US" altLang="zh-CN" dirty="0"/>
              <a:t> </a:t>
            </a:r>
          </a:p>
          <a:p>
            <a:pPr>
              <a:lnSpc>
                <a:spcPct val="90000"/>
              </a:lnSpc>
            </a:pPr>
            <a:r>
              <a:rPr lang="zh-CN" altLang="en-US" dirty="0"/>
              <a:t>当任务粒度小时，并行度大。</a:t>
            </a:r>
            <a:endParaRPr lang="en-US" altLang="zh-CN" dirty="0"/>
          </a:p>
        </p:txBody>
      </p:sp>
      <p:pic>
        <p:nvPicPr>
          <p:cNvPr id="5" name="Picture 4" descr="dm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77474" y="3429000"/>
            <a:ext cx="4581312" cy="3000345"/>
          </a:xfrm>
          <a:prstGeom prst="rect">
            <a:avLst/>
          </a:prstGeom>
        </p:spPr>
      </p:pic>
      <p:pic>
        <p:nvPicPr>
          <p:cNvPr id="6" name="Picture 4" descr="minimumd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002840" y="3994066"/>
            <a:ext cx="6008300" cy="1977415"/>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灯片编号占位符 1">
            <a:extLst>
              <a:ext uri="{FF2B5EF4-FFF2-40B4-BE49-F238E27FC236}">
                <a16:creationId xmlns:a16="http://schemas.microsoft.com/office/drawing/2014/main" id="{1A652500-676E-4326-B573-D924C07A5477}"/>
              </a:ext>
            </a:extLst>
          </p:cNvPr>
          <p:cNvSpPr>
            <a:spLocks noGrp="1"/>
          </p:cNvSpPr>
          <p:nvPr>
            <p:ph type="sldNum" sz="quarter" idx="12"/>
          </p:nvPr>
        </p:nvSpPr>
        <p:spPr/>
        <p:txBody>
          <a:bodyPr/>
          <a:lstStyle/>
          <a:p>
            <a:fld id="{25EC4AC6-63A8-45AD-A1FA-EB82E5CD8F05}" type="slidenum">
              <a:rPr lang="zh-CN" altLang="en-US" smtClean="0"/>
              <a:t>49</a:t>
            </a:fld>
            <a:endParaRPr lang="zh-CN" altLang="en-US"/>
          </a:p>
        </p:txBody>
      </p:sp>
    </p:spTree>
    <p:extLst>
      <p:ext uri="{BB962C8B-B14F-4D97-AF65-F5344CB8AC3E}">
        <p14:creationId xmlns:p14="http://schemas.microsoft.com/office/powerpoint/2010/main" val="322118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normAutofit/>
          </a:bodyPr>
          <a:lstStyle/>
          <a:p>
            <a:r>
              <a:rPr lang="zh-CN" altLang="en-US" dirty="0"/>
              <a:t>并行计算模型</a:t>
            </a:r>
            <a:r>
              <a:rPr lang="en-US" altLang="zh-CN" dirty="0"/>
              <a:t>(</a:t>
            </a:r>
            <a:r>
              <a:rPr lang="en-US" altLang="ko-KR" dirty="0"/>
              <a:t>Parallel Computing Model)</a:t>
            </a:r>
          </a:p>
        </p:txBody>
      </p:sp>
      <p:sp>
        <p:nvSpPr>
          <p:cNvPr id="733187" name="Rectangle 3"/>
          <p:cNvSpPr>
            <a:spLocks noGrp="1" noChangeArrowheads="1"/>
          </p:cNvSpPr>
          <p:nvPr>
            <p:ph idx="1"/>
          </p:nvPr>
        </p:nvSpPr>
        <p:spPr/>
        <p:txBody>
          <a:bodyPr anchor="t" anchorCtr="0"/>
          <a:lstStyle/>
          <a:p>
            <a:r>
              <a:rPr lang="zh-CN" altLang="en-US" dirty="0"/>
              <a:t>计算模型</a:t>
            </a:r>
            <a:endParaRPr lang="en-US" altLang="ko-KR" dirty="0"/>
          </a:p>
          <a:p>
            <a:pPr lvl="1"/>
            <a:r>
              <a:rPr lang="zh-CN" altLang="en-US" dirty="0"/>
              <a:t>桥接软件和硬件</a:t>
            </a:r>
            <a:endParaRPr lang="en-US" altLang="ko-KR" dirty="0"/>
          </a:p>
          <a:p>
            <a:pPr lvl="1"/>
            <a:r>
              <a:rPr lang="zh-CN" altLang="en-US" dirty="0"/>
              <a:t>为算法设计提供抽象体系结构</a:t>
            </a:r>
            <a:endParaRPr lang="en-US" altLang="ko-KR" dirty="0"/>
          </a:p>
          <a:p>
            <a:pPr lvl="1"/>
            <a:r>
              <a:rPr lang="en-US" altLang="ko-KR" dirty="0"/>
              <a:t>Ex) PRAM, BSP, </a:t>
            </a:r>
            <a:r>
              <a:rPr lang="en-US" altLang="ko-KR" dirty="0" err="1"/>
              <a:t>LogP</a:t>
            </a:r>
            <a:r>
              <a:rPr lang="en-US" altLang="ko-KR" dirty="0"/>
              <a:t>…</a:t>
            </a:r>
          </a:p>
        </p:txBody>
      </p:sp>
      <p:sp>
        <p:nvSpPr>
          <p:cNvPr id="2" name="灯片编号占位符 1">
            <a:extLst>
              <a:ext uri="{FF2B5EF4-FFF2-40B4-BE49-F238E27FC236}">
                <a16:creationId xmlns:a16="http://schemas.microsoft.com/office/drawing/2014/main" id="{65FD60BE-F6A5-41A2-8740-5E1E34BB40AE}"/>
              </a:ext>
            </a:extLst>
          </p:cNvPr>
          <p:cNvSpPr>
            <a:spLocks noGrp="1"/>
          </p:cNvSpPr>
          <p:nvPr>
            <p:ph type="sldNum" sz="quarter" idx="12"/>
          </p:nvPr>
        </p:nvSpPr>
        <p:spPr/>
        <p:txBody>
          <a:bodyPr/>
          <a:lstStyle/>
          <a:p>
            <a:fld id="{25EC4AC6-63A8-45AD-A1FA-EB82E5CD8F05}" type="slidenum">
              <a:rPr lang="zh-CN" altLang="en-US" smtClean="0"/>
              <a:t>5</a:t>
            </a:fld>
            <a:endParaRPr lang="zh-CN" altLang="en-US"/>
          </a:p>
        </p:txBody>
      </p:sp>
    </p:spTree>
    <p:extLst>
      <p:ext uri="{BB962C8B-B14F-4D97-AF65-F5344CB8AC3E}">
        <p14:creationId xmlns:p14="http://schemas.microsoft.com/office/powerpoint/2010/main" val="4964976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normAutofit/>
          </a:bodyPr>
          <a:lstStyle/>
          <a:p>
            <a:r>
              <a:rPr lang="zh-CN" altLang="en-US" sz="3200" dirty="0">
                <a:ea typeface="宋体" pitchFamily="2" charset="-122"/>
              </a:rPr>
              <a:t>任务依赖图</a:t>
            </a:r>
            <a:endParaRPr lang="en-US" altLang="zh-CN" sz="3200" dirty="0">
              <a:ea typeface="宋体" pitchFamily="2" charset="-122"/>
            </a:endParaRPr>
          </a:p>
        </p:txBody>
      </p:sp>
      <p:sp>
        <p:nvSpPr>
          <p:cNvPr id="645123" name="Rectangle 3"/>
          <p:cNvSpPr>
            <a:spLocks noGrp="1" noChangeArrowheads="1"/>
          </p:cNvSpPr>
          <p:nvPr>
            <p:ph idx="1"/>
          </p:nvPr>
        </p:nvSpPr>
        <p:spPr/>
        <p:txBody>
          <a:bodyPr>
            <a:normAutofit/>
          </a:bodyPr>
          <a:lstStyle/>
          <a:p>
            <a:pPr>
              <a:lnSpc>
                <a:spcPct val="100000"/>
              </a:lnSpc>
            </a:pPr>
            <a:r>
              <a:rPr lang="zh-CN" altLang="en-US" sz="2400" dirty="0"/>
              <a:t>分解可用任务依赖图</a:t>
            </a:r>
            <a:r>
              <a:rPr lang="en-US" altLang="zh-CN" sz="2400" dirty="0"/>
              <a:t>(</a:t>
            </a:r>
            <a:r>
              <a:rPr lang="en-US" altLang="zh-CN" sz="2400" i="1" dirty="0">
                <a:solidFill>
                  <a:srgbClr val="FF0000"/>
                </a:solidFill>
              </a:rPr>
              <a:t>task dependency graph)</a:t>
            </a:r>
            <a:r>
              <a:rPr lang="en-US" altLang="zh-CN" sz="2400" dirty="0"/>
              <a:t> </a:t>
            </a:r>
            <a:r>
              <a:rPr lang="zh-CN" altLang="en-US" sz="2400" dirty="0"/>
              <a:t>表示。图中节点代表任务，边代表任务依赖</a:t>
            </a:r>
            <a:endParaRPr lang="en-US" altLang="zh-CN" sz="2400" dirty="0">
              <a:solidFill>
                <a:srgbClr val="FF0000"/>
              </a:solidFill>
            </a:endParaRPr>
          </a:p>
        </p:txBody>
      </p:sp>
      <p:pic>
        <p:nvPicPr>
          <p:cNvPr id="4" name="Picture 3" descr="dmv1">
            <a:extLst>
              <a:ext uri="{FF2B5EF4-FFF2-40B4-BE49-F238E27FC236}">
                <a16:creationId xmlns:a16="http://schemas.microsoft.com/office/drawing/2014/main" id="{7DA52044-97B4-4C72-A1B9-4577ED2BC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331066" y="3024932"/>
            <a:ext cx="5447831" cy="3243312"/>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4">
            <a:extLst>
              <a:ext uri="{FF2B5EF4-FFF2-40B4-BE49-F238E27FC236}">
                <a16:creationId xmlns:a16="http://schemas.microsoft.com/office/drawing/2014/main" id="{B77FCBF4-6A51-4609-9F1E-3EA0E81D58DF}"/>
              </a:ext>
            </a:extLst>
          </p:cNvPr>
          <p:cNvSpPr txBox="1">
            <a:spLocks noChangeArrowheads="1"/>
          </p:cNvSpPr>
          <p:nvPr/>
        </p:nvSpPr>
        <p:spPr bwMode="auto">
          <a:xfrm>
            <a:off x="8046070" y="3492426"/>
            <a:ext cx="171949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zh-CN" altLang="en-US" dirty="0">
                <a:latin typeface="Arial" pitchFamily="34" charset="0"/>
                <a:ea typeface="宋体" pitchFamily="2" charset="-122"/>
              </a:rPr>
              <a:t>计算输出向量</a:t>
            </a:r>
            <a:r>
              <a:rPr lang="en-US" altLang="zh-CN" dirty="0">
                <a:latin typeface="Arial" pitchFamily="34" charset="0"/>
                <a:ea typeface="宋体" pitchFamily="2" charset="-122"/>
              </a:rPr>
              <a:t>y</a:t>
            </a:r>
            <a:r>
              <a:rPr lang="zh-CN" altLang="en-US" dirty="0">
                <a:latin typeface="Arial" pitchFamily="34" charset="0"/>
                <a:ea typeface="宋体" pitchFamily="2" charset="-122"/>
              </a:rPr>
              <a:t>的每一元素可独立进行。因此，矩阵与向量之积可分解为</a:t>
            </a:r>
            <a:r>
              <a:rPr lang="en-US" altLang="zh-CN" dirty="0">
                <a:latin typeface="Arial" pitchFamily="34" charset="0"/>
                <a:ea typeface="宋体" pitchFamily="2" charset="-122"/>
              </a:rPr>
              <a:t>n</a:t>
            </a:r>
            <a:r>
              <a:rPr lang="zh-CN" altLang="en-US" dirty="0">
                <a:latin typeface="Arial" pitchFamily="34" charset="0"/>
                <a:ea typeface="宋体" pitchFamily="2" charset="-122"/>
              </a:rPr>
              <a:t>个任务。各子任务之间无依赖</a:t>
            </a:r>
            <a:endParaRPr lang="en-US" altLang="zh-CN" b="1" dirty="0">
              <a:latin typeface="Arial" pitchFamily="34" charset="0"/>
              <a:ea typeface="宋体" pitchFamily="2" charset="-122"/>
            </a:endParaRPr>
          </a:p>
        </p:txBody>
      </p:sp>
      <p:sp>
        <p:nvSpPr>
          <p:cNvPr id="2" name="灯片编号占位符 1">
            <a:extLst>
              <a:ext uri="{FF2B5EF4-FFF2-40B4-BE49-F238E27FC236}">
                <a16:creationId xmlns:a16="http://schemas.microsoft.com/office/drawing/2014/main" id="{F8741EE7-4047-46B3-891C-62387A13D542}"/>
              </a:ext>
            </a:extLst>
          </p:cNvPr>
          <p:cNvSpPr>
            <a:spLocks noGrp="1"/>
          </p:cNvSpPr>
          <p:nvPr>
            <p:ph type="sldNum" sz="quarter" idx="12"/>
          </p:nvPr>
        </p:nvSpPr>
        <p:spPr/>
        <p:txBody>
          <a:bodyPr/>
          <a:lstStyle/>
          <a:p>
            <a:fld id="{25EC4AC6-63A8-45AD-A1FA-EB82E5CD8F05}" type="slidenum">
              <a:rPr lang="zh-CN" altLang="en-US" smtClean="0"/>
              <a:t>50</a:t>
            </a:fld>
            <a:endParaRPr lang="zh-CN" altLang="en-US"/>
          </a:p>
        </p:txBody>
      </p:sp>
    </p:spTree>
    <p:extLst>
      <p:ext uri="{BB962C8B-B14F-4D97-AF65-F5344CB8AC3E}">
        <p14:creationId xmlns:p14="http://schemas.microsoft.com/office/powerpoint/2010/main" val="36654195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normAutofit/>
          </a:bodyPr>
          <a:lstStyle/>
          <a:p>
            <a:r>
              <a:rPr lang="en-US" altLang="zh-CN" dirty="0">
                <a:ea typeface="宋体" pitchFamily="2" charset="-122"/>
              </a:rPr>
              <a:t>Example: Database Query Processing </a:t>
            </a:r>
          </a:p>
        </p:txBody>
      </p:sp>
      <p:sp>
        <p:nvSpPr>
          <p:cNvPr id="647171" name="Rectangle 3"/>
          <p:cNvSpPr>
            <a:spLocks noGrp="1" noChangeArrowheads="1"/>
          </p:cNvSpPr>
          <p:nvPr>
            <p:ph type="body" sz="half" idx="4294967295"/>
          </p:nvPr>
        </p:nvSpPr>
        <p:spPr>
          <a:xfrm>
            <a:off x="965616" y="1475100"/>
            <a:ext cx="10260767" cy="1178159"/>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lnSpcReduction="10000"/>
          </a:bodyPr>
          <a:lstStyle/>
          <a:p>
            <a:pPr>
              <a:lnSpc>
                <a:spcPct val="140000"/>
              </a:lnSpc>
              <a:spcBef>
                <a:spcPts val="500"/>
              </a:spcBef>
              <a:spcAft>
                <a:spcPts val="500"/>
              </a:spcAft>
              <a:buNone/>
            </a:pPr>
            <a:r>
              <a:rPr lang="zh-CN" altLang="en-US" dirty="0"/>
              <a:t>在如下数据库上执行查询</a:t>
            </a:r>
            <a:r>
              <a:rPr lang="en-US" altLang="zh-CN" dirty="0"/>
              <a:t>: </a:t>
            </a:r>
            <a:r>
              <a:rPr lang="en-US" altLang="zh-CN" dirty="0">
                <a:latin typeface="Times New Roman" pitchFamily="18" charset="0"/>
              </a:rPr>
              <a:t>MODEL = ``CIVIC'' AND YEAR = 2001 AND (COLOR = ``GREEN'' OR COLOR = ``WHITE)</a:t>
            </a:r>
            <a:r>
              <a:rPr lang="en-US" altLang="zh-CN" dirty="0"/>
              <a:t> </a:t>
            </a:r>
          </a:p>
        </p:txBody>
      </p:sp>
      <p:graphicFrame>
        <p:nvGraphicFramePr>
          <p:cNvPr id="647265" name="Group 97"/>
          <p:cNvGraphicFramePr>
            <a:graphicFrameLocks noGrp="1"/>
          </p:cNvGraphicFramePr>
          <p:nvPr>
            <p:ph sz="half" idx="4294967295"/>
            <p:extLst>
              <p:ext uri="{D42A27DB-BD31-4B8C-83A1-F6EECF244321}">
                <p14:modId xmlns:p14="http://schemas.microsoft.com/office/powerpoint/2010/main" val="1956303102"/>
              </p:ext>
            </p:extLst>
          </p:nvPr>
        </p:nvGraphicFramePr>
        <p:xfrm>
          <a:off x="1364105" y="2745084"/>
          <a:ext cx="7719281" cy="4112916"/>
        </p:xfrm>
        <a:graphic>
          <a:graphicData uri="http://schemas.openxmlformats.org/drawingml/2006/table">
            <a:tbl>
              <a:tblPr/>
              <a:tblGrid>
                <a:gridCol w="742342">
                  <a:extLst>
                    <a:ext uri="{9D8B030D-6E8A-4147-A177-3AD203B41FA5}">
                      <a16:colId xmlns:a16="http://schemas.microsoft.com/office/drawing/2014/main" val="20000"/>
                    </a:ext>
                  </a:extLst>
                </a:gridCol>
                <a:gridCol w="1391443">
                  <a:extLst>
                    <a:ext uri="{9D8B030D-6E8A-4147-A177-3AD203B41FA5}">
                      <a16:colId xmlns:a16="http://schemas.microsoft.com/office/drawing/2014/main" val="20001"/>
                    </a:ext>
                  </a:extLst>
                </a:gridCol>
                <a:gridCol w="1373913">
                  <a:extLst>
                    <a:ext uri="{9D8B030D-6E8A-4147-A177-3AD203B41FA5}">
                      <a16:colId xmlns:a16="http://schemas.microsoft.com/office/drawing/2014/main" val="20002"/>
                    </a:ext>
                  </a:extLst>
                </a:gridCol>
                <a:gridCol w="1419732">
                  <a:extLst>
                    <a:ext uri="{9D8B030D-6E8A-4147-A177-3AD203B41FA5}">
                      <a16:colId xmlns:a16="http://schemas.microsoft.com/office/drawing/2014/main" val="20003"/>
                    </a:ext>
                  </a:extLst>
                </a:gridCol>
                <a:gridCol w="1396822">
                  <a:extLst>
                    <a:ext uri="{9D8B030D-6E8A-4147-A177-3AD203B41FA5}">
                      <a16:colId xmlns:a16="http://schemas.microsoft.com/office/drawing/2014/main" val="20004"/>
                    </a:ext>
                  </a:extLst>
                </a:gridCol>
                <a:gridCol w="1395029">
                  <a:extLst>
                    <a:ext uri="{9D8B030D-6E8A-4147-A177-3AD203B41FA5}">
                      <a16:colId xmlns:a16="http://schemas.microsoft.com/office/drawing/2014/main" val="20005"/>
                    </a:ext>
                  </a:extLst>
                </a:gridCol>
              </a:tblGrid>
              <a:tr h="36498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ID# </a:t>
                      </a:r>
                    </a:p>
                  </a:txBody>
                  <a:tcPr marL="0" marR="0" marT="0" marB="0" anchor="ct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Model </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Year </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Color </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Dealer </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Price </a:t>
                      </a:r>
                    </a:p>
                  </a:txBody>
                  <a:tcPr marL="0" marR="0" marT="0" marB="0" anchor="ct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498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4523 </a:t>
                      </a:r>
                    </a:p>
                  </a:txBody>
                  <a:tcPr marL="0" marR="0" marT="0" marB="0" anchor="ct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Civic </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2002 </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Blue </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MN </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$18,000 </a:t>
                      </a:r>
                    </a:p>
                  </a:txBody>
                  <a:tcPr marL="0" marR="0" marT="0" marB="0" anchor="ct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6498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3476 </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Corolla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1999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White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IL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$15,000 </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6498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7623 </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Camry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2001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Green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NY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$21,000 </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6498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9834 </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Prius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2001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Green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$18,000 </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6498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a:ln>
                            <a:noFill/>
                          </a:ln>
                          <a:solidFill>
                            <a:srgbClr val="C00000"/>
                          </a:solidFill>
                          <a:effectLst>
                            <a:outerShdw blurRad="38100" dist="38100" dir="2700000" algn="tl">
                              <a:srgbClr val="C0C0C0"/>
                            </a:outerShdw>
                          </a:effectLst>
                          <a:latin typeface="Comic Sans MS" pitchFamily="66" charset="0"/>
                          <a:ea typeface="宋体" pitchFamily="2" charset="-122"/>
                        </a:rPr>
                        <a:t>6734 </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a:ln>
                            <a:noFill/>
                          </a:ln>
                          <a:solidFill>
                            <a:srgbClr val="C00000"/>
                          </a:solidFill>
                          <a:effectLst>
                            <a:outerShdw blurRad="38100" dist="38100" dir="2700000" algn="tl">
                              <a:srgbClr val="C0C0C0"/>
                            </a:outerShdw>
                          </a:effectLst>
                          <a:latin typeface="Comic Sans MS" pitchFamily="66" charset="0"/>
                          <a:ea typeface="宋体" pitchFamily="2" charset="-122"/>
                        </a:rPr>
                        <a:t>Civic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a:ln>
                            <a:noFill/>
                          </a:ln>
                          <a:solidFill>
                            <a:srgbClr val="C00000"/>
                          </a:solidFill>
                          <a:effectLst>
                            <a:outerShdw blurRad="38100" dist="38100" dir="2700000" algn="tl">
                              <a:srgbClr val="C0C0C0"/>
                            </a:outerShdw>
                          </a:effectLst>
                          <a:latin typeface="Comic Sans MS" pitchFamily="66" charset="0"/>
                          <a:ea typeface="宋体" pitchFamily="2" charset="-122"/>
                        </a:rPr>
                        <a:t>2001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a:ln>
                            <a:noFill/>
                          </a:ln>
                          <a:solidFill>
                            <a:srgbClr val="C00000"/>
                          </a:solidFill>
                          <a:effectLst>
                            <a:outerShdw blurRad="38100" dist="38100" dir="2700000" algn="tl">
                              <a:srgbClr val="C0C0C0"/>
                            </a:outerShdw>
                          </a:effectLst>
                          <a:latin typeface="Comic Sans MS" pitchFamily="66" charset="0"/>
                          <a:ea typeface="宋体" pitchFamily="2" charset="-122"/>
                        </a:rPr>
                        <a:t>White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a:ln>
                            <a:noFill/>
                          </a:ln>
                          <a:solidFill>
                            <a:srgbClr val="C00000"/>
                          </a:solidFill>
                          <a:effectLst>
                            <a:outerShdw blurRad="38100" dist="38100" dir="2700000" algn="tl">
                              <a:srgbClr val="C0C0C0"/>
                            </a:outerShdw>
                          </a:effectLst>
                          <a:latin typeface="Comic Sans MS" pitchFamily="66" charset="0"/>
                          <a:ea typeface="宋体" pitchFamily="2" charset="-122"/>
                        </a:rPr>
                        <a:t>OR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a:ln>
                            <a:noFill/>
                          </a:ln>
                          <a:solidFill>
                            <a:srgbClr val="C00000"/>
                          </a:solidFill>
                          <a:effectLst>
                            <a:outerShdw blurRad="38100" dist="38100" dir="2700000" algn="tl">
                              <a:srgbClr val="C0C0C0"/>
                            </a:outerShdw>
                          </a:effectLst>
                          <a:latin typeface="Comic Sans MS" pitchFamily="66" charset="0"/>
                          <a:ea typeface="宋体" pitchFamily="2" charset="-122"/>
                        </a:rPr>
                        <a:t>$17,000 </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6498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5342 </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Altima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2001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Green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FL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$19,000 </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63086">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3845 </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Maxima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2001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Blue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NY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$22,000 </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6498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8354 </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Accord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2000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Green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VT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$18,000 </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6498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4395 </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Civic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2001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Red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 </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$17,000 </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36498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7352 </a:t>
                      </a:r>
                    </a:p>
                  </a:txBody>
                  <a:tcPr marL="0" marR="0" marT="0" marB="0" anchor="ct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Civic </a:t>
                      </a:r>
                    </a:p>
                  </a:txBody>
                  <a:tcPr marL="0" marR="0" marT="0" marB="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2002 </a:t>
                      </a:r>
                    </a:p>
                  </a:txBody>
                  <a:tcPr marL="0" marR="0" marT="0" marB="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Red </a:t>
                      </a:r>
                    </a:p>
                  </a:txBody>
                  <a:tcPr marL="0" marR="0" marT="0" marB="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WA </a:t>
                      </a:r>
                    </a:p>
                  </a:txBody>
                  <a:tcPr marL="0" marR="0" marT="0" marB="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0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$18,000 </a:t>
                      </a:r>
                    </a:p>
                  </a:txBody>
                  <a:tcPr marL="0" marR="0" marT="0" marB="0" anchor="ct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 name="灯片编号占位符 1">
            <a:extLst>
              <a:ext uri="{FF2B5EF4-FFF2-40B4-BE49-F238E27FC236}">
                <a16:creationId xmlns:a16="http://schemas.microsoft.com/office/drawing/2014/main" id="{150147B1-4717-42BE-BF5B-8F79FDEEDFEC}"/>
              </a:ext>
            </a:extLst>
          </p:cNvPr>
          <p:cNvSpPr>
            <a:spLocks noGrp="1"/>
          </p:cNvSpPr>
          <p:nvPr>
            <p:ph type="sldNum" sz="quarter" idx="12"/>
          </p:nvPr>
        </p:nvSpPr>
        <p:spPr/>
        <p:txBody>
          <a:bodyPr/>
          <a:lstStyle/>
          <a:p>
            <a:fld id="{25EC4AC6-63A8-45AD-A1FA-EB82E5CD8F05}" type="slidenum">
              <a:rPr lang="zh-CN" altLang="en-US" smtClean="0"/>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normAutofit/>
          </a:bodyPr>
          <a:lstStyle/>
          <a:p>
            <a:r>
              <a:rPr lang="en-US" altLang="zh-CN" dirty="0">
                <a:ea typeface="宋体" pitchFamily="2" charset="-122"/>
              </a:rPr>
              <a:t>Example: Database Query Processing</a:t>
            </a:r>
          </a:p>
        </p:txBody>
      </p:sp>
      <p:sp>
        <p:nvSpPr>
          <p:cNvPr id="648195" name="Rectangle 3"/>
          <p:cNvSpPr>
            <a:spLocks noGrp="1" noChangeArrowheads="1"/>
          </p:cNvSpPr>
          <p:nvPr>
            <p:ph type="body" sz="half" idx="4294967295"/>
          </p:nvPr>
        </p:nvSpPr>
        <p:spPr>
          <a:xfrm>
            <a:off x="845127" y="1537480"/>
            <a:ext cx="10277575" cy="620755"/>
          </a:xfrm>
        </p:spPr>
        <p:txBody>
          <a:bodyPr>
            <a:normAutofit/>
          </a:bodyPr>
          <a:lstStyle/>
          <a:p>
            <a:pPr algn="just">
              <a:buFont typeface="Wingdings" pitchFamily="2" charset="2"/>
              <a:buNone/>
            </a:pPr>
            <a:r>
              <a:rPr lang="zh-CN" altLang="en-US" dirty="0"/>
              <a:t>执行查询可分成任务。每一任务产生满足某一条件的中间结果</a:t>
            </a:r>
            <a:endParaRPr lang="en-US" altLang="zh-CN" dirty="0"/>
          </a:p>
        </p:txBody>
      </p:sp>
      <p:pic>
        <p:nvPicPr>
          <p:cNvPr id="648197" name="Picture 5" descr="query-dag"/>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1783829" y="2158235"/>
            <a:ext cx="8004747" cy="4468548"/>
          </a:xfrm>
        </p:spPr>
      </p:pic>
      <p:sp>
        <p:nvSpPr>
          <p:cNvPr id="2" name="灯片编号占位符 1">
            <a:extLst>
              <a:ext uri="{FF2B5EF4-FFF2-40B4-BE49-F238E27FC236}">
                <a16:creationId xmlns:a16="http://schemas.microsoft.com/office/drawing/2014/main" id="{99100E37-0F03-48D4-A358-E19ABCEB1587}"/>
              </a:ext>
            </a:extLst>
          </p:cNvPr>
          <p:cNvSpPr>
            <a:spLocks noGrp="1"/>
          </p:cNvSpPr>
          <p:nvPr>
            <p:ph type="sldNum" sz="quarter" idx="12"/>
          </p:nvPr>
        </p:nvSpPr>
        <p:spPr/>
        <p:txBody>
          <a:bodyPr/>
          <a:lstStyle/>
          <a:p>
            <a:fld id="{25EC4AC6-63A8-45AD-A1FA-EB82E5CD8F05}" type="slidenum">
              <a:rPr lang="zh-CN" altLang="en-US" smtClean="0"/>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normAutofit/>
          </a:bodyPr>
          <a:lstStyle/>
          <a:p>
            <a:r>
              <a:rPr lang="en-US" altLang="zh-CN" dirty="0">
                <a:ea typeface="宋体" pitchFamily="2" charset="-122"/>
              </a:rPr>
              <a:t>Example: Database Query Processing </a:t>
            </a:r>
          </a:p>
        </p:txBody>
      </p:sp>
      <p:sp>
        <p:nvSpPr>
          <p:cNvPr id="649219" name="Rectangle 3"/>
          <p:cNvSpPr>
            <a:spLocks noGrp="1" noChangeArrowheads="1"/>
          </p:cNvSpPr>
          <p:nvPr>
            <p:ph type="body" sz="half" idx="4294967295"/>
          </p:nvPr>
        </p:nvSpPr>
        <p:spPr>
          <a:xfrm>
            <a:off x="996846" y="1543493"/>
            <a:ext cx="9661161" cy="852487"/>
          </a:xfrm>
        </p:spPr>
        <p:txBody>
          <a:bodyPr>
            <a:normAutofit/>
          </a:bodyPr>
          <a:lstStyle/>
          <a:p>
            <a:pPr algn="just">
              <a:buFont typeface="Wingdings" pitchFamily="2" charset="2"/>
              <a:buNone/>
            </a:pPr>
            <a:r>
              <a:rPr lang="zh-CN" altLang="en-US" dirty="0"/>
              <a:t>一问题可采用多种方式分解。不同的分解可能存在性能差异</a:t>
            </a:r>
            <a:endParaRPr lang="en-US" altLang="zh-CN" dirty="0"/>
          </a:p>
        </p:txBody>
      </p:sp>
      <p:pic>
        <p:nvPicPr>
          <p:cNvPr id="649220" name="Picture 4" descr="query-dag-2"/>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2407144" y="2181069"/>
            <a:ext cx="7336868" cy="4363049"/>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灯片编号占位符 1">
            <a:extLst>
              <a:ext uri="{FF2B5EF4-FFF2-40B4-BE49-F238E27FC236}">
                <a16:creationId xmlns:a16="http://schemas.microsoft.com/office/drawing/2014/main" id="{5474B7AB-70B4-499B-B497-24B2C110FC34}"/>
              </a:ext>
            </a:extLst>
          </p:cNvPr>
          <p:cNvSpPr>
            <a:spLocks noGrp="1"/>
          </p:cNvSpPr>
          <p:nvPr>
            <p:ph type="sldNum" sz="quarter" idx="12"/>
          </p:nvPr>
        </p:nvSpPr>
        <p:spPr/>
        <p:txBody>
          <a:bodyPr/>
          <a:lstStyle/>
          <a:p>
            <a:fld id="{25EC4AC6-63A8-45AD-A1FA-EB82E5CD8F05}" type="slidenum">
              <a:rPr lang="zh-CN" altLang="en-US" smtClean="0"/>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normAutofit/>
          </a:bodyPr>
          <a:lstStyle/>
          <a:p>
            <a:r>
              <a:rPr lang="zh-CN" altLang="en-US" dirty="0">
                <a:ea typeface="宋体" pitchFamily="2" charset="-122"/>
              </a:rPr>
              <a:t>任务交互图</a:t>
            </a:r>
            <a:r>
              <a:rPr lang="en-US" altLang="zh-CN" dirty="0">
                <a:ea typeface="宋体" pitchFamily="2" charset="-122"/>
              </a:rPr>
              <a:t>Task Interaction Graphs </a:t>
            </a:r>
          </a:p>
        </p:txBody>
      </p:sp>
      <p:sp>
        <p:nvSpPr>
          <p:cNvPr id="655363" name="Rectangle 3"/>
          <p:cNvSpPr>
            <a:spLocks noGrp="1" noChangeArrowheads="1"/>
          </p:cNvSpPr>
          <p:nvPr>
            <p:ph idx="1"/>
          </p:nvPr>
        </p:nvSpPr>
        <p:spPr/>
        <p:txBody>
          <a:bodyPr anchor="t" anchorCtr="0">
            <a:normAutofit/>
          </a:bodyPr>
          <a:lstStyle/>
          <a:p>
            <a:r>
              <a:rPr lang="zh-CN" altLang="en-US" dirty="0"/>
              <a:t>任务之间通常需要交换数据</a:t>
            </a:r>
            <a:r>
              <a:rPr lang="en-US" altLang="zh-CN" dirty="0"/>
              <a:t> </a:t>
            </a:r>
          </a:p>
          <a:p>
            <a:r>
              <a:rPr lang="zh-CN" altLang="en-US" dirty="0"/>
              <a:t>表达任务之间交换数据关系的图称为</a:t>
            </a:r>
            <a:r>
              <a:rPr lang="en-US" altLang="zh-CN" i="1" dirty="0">
                <a:solidFill>
                  <a:srgbClr val="FF0000"/>
                </a:solidFill>
              </a:rPr>
              <a:t>task interaction graph</a:t>
            </a:r>
            <a:r>
              <a:rPr lang="en-US" altLang="zh-CN" dirty="0"/>
              <a:t>. </a:t>
            </a:r>
          </a:p>
          <a:p>
            <a:r>
              <a:rPr lang="zh-CN" altLang="en-US" i="1" dirty="0"/>
              <a:t>区别：</a:t>
            </a:r>
            <a:endParaRPr lang="en-US" altLang="zh-CN" i="1" dirty="0"/>
          </a:p>
          <a:p>
            <a:pPr lvl="1"/>
            <a:r>
              <a:rPr lang="en-US" altLang="zh-CN" sz="2500" i="1" dirty="0"/>
              <a:t>task interaction graphs</a:t>
            </a:r>
            <a:r>
              <a:rPr lang="en-US" altLang="zh-CN" sz="2500" dirty="0"/>
              <a:t> </a:t>
            </a:r>
            <a:r>
              <a:rPr lang="zh-CN" altLang="en-US" sz="2500" dirty="0"/>
              <a:t>表达数据依赖；</a:t>
            </a:r>
            <a:endParaRPr lang="en-US" altLang="zh-CN" sz="2500" dirty="0"/>
          </a:p>
          <a:p>
            <a:pPr lvl="1"/>
            <a:r>
              <a:rPr lang="en-US" altLang="zh-CN" sz="2500" i="1" dirty="0"/>
              <a:t>task dependency graphs</a:t>
            </a:r>
            <a:r>
              <a:rPr lang="zh-CN" altLang="en-US" sz="2500" i="1" dirty="0"/>
              <a:t>表达</a:t>
            </a:r>
            <a:r>
              <a:rPr lang="zh-CN" altLang="en-US" sz="2500" dirty="0"/>
              <a:t>控制依赖（</a:t>
            </a:r>
            <a:r>
              <a:rPr lang="en-US" altLang="zh-CN" sz="2500" dirty="0">
                <a:solidFill>
                  <a:srgbClr val="FF0000"/>
                </a:solidFill>
              </a:rPr>
              <a:t>control dependencies</a:t>
            </a:r>
            <a:r>
              <a:rPr lang="zh-CN" altLang="en-US" sz="2500" dirty="0">
                <a:solidFill>
                  <a:srgbClr val="FF0000"/>
                </a:solidFill>
              </a:rPr>
              <a:t>）</a:t>
            </a:r>
            <a:r>
              <a:rPr lang="en-US" altLang="zh-CN" sz="2500" dirty="0"/>
              <a:t>. </a:t>
            </a:r>
          </a:p>
        </p:txBody>
      </p:sp>
      <p:sp>
        <p:nvSpPr>
          <p:cNvPr id="2" name="灯片编号占位符 1">
            <a:extLst>
              <a:ext uri="{FF2B5EF4-FFF2-40B4-BE49-F238E27FC236}">
                <a16:creationId xmlns:a16="http://schemas.microsoft.com/office/drawing/2014/main" id="{961D8FEA-AFBC-42A2-976C-543578C5C488}"/>
              </a:ext>
            </a:extLst>
          </p:cNvPr>
          <p:cNvSpPr>
            <a:spLocks noGrp="1"/>
          </p:cNvSpPr>
          <p:nvPr>
            <p:ph type="sldNum" sz="quarter" idx="12"/>
          </p:nvPr>
        </p:nvSpPr>
        <p:spPr/>
        <p:txBody>
          <a:bodyPr/>
          <a:lstStyle/>
          <a:p>
            <a:fld id="{25EC4AC6-63A8-45AD-A1FA-EB82E5CD8F05}" type="slidenum">
              <a:rPr lang="zh-CN" altLang="en-US" smtClean="0"/>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BAC74-5104-48DF-AA07-6D46B92135B8}"/>
              </a:ext>
            </a:extLst>
          </p:cNvPr>
          <p:cNvSpPr>
            <a:spLocks noGrp="1"/>
          </p:cNvSpPr>
          <p:nvPr>
            <p:ph type="title"/>
          </p:nvPr>
        </p:nvSpPr>
        <p:spPr/>
        <p:txBody>
          <a:bodyPr/>
          <a:lstStyle/>
          <a:p>
            <a:r>
              <a:rPr lang="en-US" altLang="zh-CN" dirty="0">
                <a:ea typeface="宋体" pitchFamily="2" charset="-122"/>
              </a:rPr>
              <a:t>Task Interaction Graphs </a:t>
            </a:r>
            <a:endParaRPr lang="zh-CN" altLang="en-US" dirty="0"/>
          </a:p>
        </p:txBody>
      </p:sp>
      <p:sp>
        <p:nvSpPr>
          <p:cNvPr id="3" name="内容占位符 2">
            <a:extLst>
              <a:ext uri="{FF2B5EF4-FFF2-40B4-BE49-F238E27FC236}">
                <a16:creationId xmlns:a16="http://schemas.microsoft.com/office/drawing/2014/main" id="{DFA66EE9-5827-4E80-9681-559CF8621F17}"/>
              </a:ext>
            </a:extLst>
          </p:cNvPr>
          <p:cNvSpPr>
            <a:spLocks noGrp="1"/>
          </p:cNvSpPr>
          <p:nvPr>
            <p:ph idx="1"/>
          </p:nvPr>
        </p:nvSpPr>
        <p:spPr/>
        <p:txBody>
          <a:bodyPr/>
          <a:lstStyle/>
          <a:p>
            <a:pPr>
              <a:spcBef>
                <a:spcPct val="0"/>
              </a:spcBef>
              <a:buFont typeface="Wingdings" pitchFamily="2" charset="2"/>
              <a:buChar char="§"/>
            </a:pPr>
            <a:r>
              <a:rPr lang="zh-CN" altLang="en-US" dirty="0"/>
              <a:t>矩阵</a:t>
            </a:r>
            <a:r>
              <a:rPr lang="en-US" altLang="zh-CN" b="1" i="1" dirty="0"/>
              <a:t>A</a:t>
            </a:r>
            <a:r>
              <a:rPr lang="zh-CN" altLang="en-US" b="1" dirty="0"/>
              <a:t>乘以向量</a:t>
            </a:r>
            <a:r>
              <a:rPr lang="en-US" altLang="zh-CN" dirty="0"/>
              <a:t> </a:t>
            </a:r>
            <a:r>
              <a:rPr lang="en-US" altLang="zh-CN" b="1" i="1" dirty="0"/>
              <a:t>b</a:t>
            </a:r>
            <a:r>
              <a:rPr lang="zh-CN" altLang="en-US" b="1" i="1" dirty="0"/>
              <a:t>：</a:t>
            </a:r>
            <a:r>
              <a:rPr lang="zh-CN" altLang="en-US" dirty="0">
                <a:effectLst>
                  <a:outerShdw blurRad="38100" dist="38100" dir="2700000" algn="tl">
                    <a:srgbClr val="C0C0C0"/>
                  </a:outerShdw>
                </a:effectLst>
                <a:ea typeface="宋体" pitchFamily="2" charset="-122"/>
              </a:rPr>
              <a:t>计算结果向量的每一元素可视之为独立任务</a:t>
            </a:r>
            <a:r>
              <a:rPr lang="en-US" altLang="zh-CN" dirty="0">
                <a:effectLst>
                  <a:outerShdw blurRad="38100" dist="38100" dir="2700000" algn="tl">
                    <a:srgbClr val="C0C0C0"/>
                  </a:outerShdw>
                </a:effectLst>
                <a:ea typeface="宋体" pitchFamily="2" charset="-122"/>
              </a:rPr>
              <a:t> </a:t>
            </a:r>
          </a:p>
          <a:p>
            <a:pPr>
              <a:spcBef>
                <a:spcPct val="0"/>
              </a:spcBef>
              <a:buFont typeface="Wingdings" pitchFamily="2" charset="2"/>
              <a:buChar char="§"/>
            </a:pPr>
            <a:r>
              <a:rPr lang="zh-CN" altLang="en-US" dirty="0">
                <a:effectLst>
                  <a:outerShdw blurRad="38100" dist="38100" dir="2700000" algn="tl">
                    <a:srgbClr val="C0C0C0"/>
                  </a:outerShdw>
                </a:effectLst>
                <a:ea typeface="宋体" pitchFamily="2" charset="-122"/>
              </a:rPr>
              <a:t>可以将</a:t>
            </a:r>
            <a:r>
              <a:rPr lang="en-US" altLang="zh-CN" dirty="0">
                <a:solidFill>
                  <a:srgbClr val="FF0000"/>
                </a:solidFill>
                <a:effectLst>
                  <a:outerShdw blurRad="38100" dist="38100" dir="2700000" algn="tl">
                    <a:srgbClr val="C0C0C0"/>
                  </a:outerShdw>
                </a:effectLst>
                <a:ea typeface="宋体" pitchFamily="2" charset="-122"/>
              </a:rPr>
              <a:t>A</a:t>
            </a:r>
            <a:r>
              <a:rPr lang="zh-CN" altLang="en-US" dirty="0">
                <a:solidFill>
                  <a:srgbClr val="FF0000"/>
                </a:solidFill>
                <a:effectLst>
                  <a:outerShdw blurRad="38100" dist="38100" dir="2700000" algn="tl">
                    <a:srgbClr val="C0C0C0"/>
                  </a:outerShdw>
                </a:effectLst>
                <a:ea typeface="宋体" pitchFamily="2" charset="-122"/>
              </a:rPr>
              <a:t>，</a:t>
            </a:r>
            <a:r>
              <a:rPr lang="en-US" altLang="zh-CN" b="1" i="1" dirty="0">
                <a:solidFill>
                  <a:srgbClr val="FF0000"/>
                </a:solidFill>
                <a:effectLst>
                  <a:outerShdw blurRad="38100" dist="38100" dir="2700000" algn="tl">
                    <a:srgbClr val="C0C0C0"/>
                  </a:outerShdw>
                </a:effectLst>
                <a:ea typeface="宋体" pitchFamily="2" charset="-122"/>
              </a:rPr>
              <a:t>b</a:t>
            </a:r>
            <a:r>
              <a:rPr lang="en-US" altLang="zh-CN" dirty="0">
                <a:solidFill>
                  <a:srgbClr val="FF0000"/>
                </a:solidFill>
                <a:effectLst>
                  <a:outerShdw blurRad="38100" dist="38100" dir="2700000" algn="tl">
                    <a:srgbClr val="C0C0C0"/>
                  </a:outerShdw>
                </a:effectLst>
                <a:ea typeface="宋体" pitchFamily="2" charset="-122"/>
              </a:rPr>
              <a:t> </a:t>
            </a:r>
            <a:r>
              <a:rPr lang="zh-CN" altLang="en-US" dirty="0">
                <a:solidFill>
                  <a:srgbClr val="FF0000"/>
                </a:solidFill>
                <a:effectLst>
                  <a:outerShdw blurRad="38100" dist="38100" dir="2700000" algn="tl">
                    <a:srgbClr val="C0C0C0"/>
                  </a:outerShdw>
                </a:effectLst>
                <a:ea typeface="宋体" pitchFamily="2" charset="-122"/>
              </a:rPr>
              <a:t>根据任务划分：任务保存对应列的数据，</a:t>
            </a:r>
            <a:r>
              <a:rPr lang="zh-CN" altLang="en-US" dirty="0">
                <a:effectLst>
                  <a:outerShdw blurRad="38100" dist="38100" dir="2700000" algn="tl">
                    <a:srgbClr val="C0C0C0"/>
                  </a:outerShdw>
                </a:effectLst>
                <a:ea typeface="宋体" pitchFamily="2" charset="-122"/>
              </a:rPr>
              <a:t>可以发现任务交互图和矩阵</a:t>
            </a:r>
            <a:r>
              <a:rPr lang="en-US" altLang="zh-CN" dirty="0">
                <a:effectLst>
                  <a:outerShdw blurRad="38100" dist="38100" dir="2700000" algn="tl">
                    <a:srgbClr val="C0C0C0"/>
                  </a:outerShdw>
                </a:effectLst>
                <a:ea typeface="宋体" pitchFamily="2" charset="-122"/>
              </a:rPr>
              <a:t>A</a:t>
            </a:r>
            <a:r>
              <a:rPr lang="zh-CN" altLang="en-US" dirty="0">
                <a:effectLst>
                  <a:outerShdw blurRad="38100" dist="38100" dir="2700000" algn="tl">
                    <a:srgbClr val="C0C0C0"/>
                  </a:outerShdw>
                </a:effectLst>
                <a:ea typeface="宋体" pitchFamily="2" charset="-122"/>
              </a:rPr>
              <a:t>的图一样</a:t>
            </a:r>
            <a:endParaRPr lang="en-US" altLang="zh-CN" dirty="0">
              <a:effectLst>
                <a:outerShdw blurRad="38100" dist="38100" dir="2700000" algn="tl">
                  <a:srgbClr val="C0C0C0"/>
                </a:outerShdw>
              </a:effectLst>
              <a:ea typeface="宋体" pitchFamily="2" charset="-122"/>
            </a:endParaRPr>
          </a:p>
          <a:p>
            <a:endParaRPr lang="zh-CN" altLang="en-US" dirty="0"/>
          </a:p>
        </p:txBody>
      </p:sp>
      <p:pic>
        <p:nvPicPr>
          <p:cNvPr id="4" name="Picture 4" descr="sparse-matvec1">
            <a:extLst>
              <a:ext uri="{FF2B5EF4-FFF2-40B4-BE49-F238E27FC236}">
                <a16:creationId xmlns:a16="http://schemas.microsoft.com/office/drawing/2014/main" id="{35B0B7BA-8310-4BA2-8F14-428D7BD0A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966940" y="3429001"/>
            <a:ext cx="8363784" cy="3324068"/>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Line 51">
            <a:extLst>
              <a:ext uri="{FF2B5EF4-FFF2-40B4-BE49-F238E27FC236}">
                <a16:creationId xmlns:a16="http://schemas.microsoft.com/office/drawing/2014/main" id="{95D8D68A-1CBB-4E07-B9AA-45276EAA7C80}"/>
              </a:ext>
            </a:extLst>
          </p:cNvPr>
          <p:cNvSpPr>
            <a:spLocks noChangeShapeType="1"/>
          </p:cNvSpPr>
          <p:nvPr/>
        </p:nvSpPr>
        <p:spPr bwMode="auto">
          <a:xfrm flipH="1">
            <a:off x="2889008" y="3894492"/>
            <a:ext cx="13494" cy="23184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51">
            <a:extLst>
              <a:ext uri="{FF2B5EF4-FFF2-40B4-BE49-F238E27FC236}">
                <a16:creationId xmlns:a16="http://schemas.microsoft.com/office/drawing/2014/main" id="{B8E30461-7042-41E5-9A13-373226A2E5E7}"/>
              </a:ext>
            </a:extLst>
          </p:cNvPr>
          <p:cNvSpPr>
            <a:spLocks noChangeShapeType="1"/>
          </p:cNvSpPr>
          <p:nvPr/>
        </p:nvSpPr>
        <p:spPr bwMode="auto">
          <a:xfrm flipH="1">
            <a:off x="3056399" y="3886195"/>
            <a:ext cx="13494" cy="23184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51">
            <a:extLst>
              <a:ext uri="{FF2B5EF4-FFF2-40B4-BE49-F238E27FC236}">
                <a16:creationId xmlns:a16="http://schemas.microsoft.com/office/drawing/2014/main" id="{99DE84D3-9A4D-4758-8D1C-B238704D44D6}"/>
              </a:ext>
            </a:extLst>
          </p:cNvPr>
          <p:cNvSpPr>
            <a:spLocks noChangeShapeType="1"/>
          </p:cNvSpPr>
          <p:nvPr/>
        </p:nvSpPr>
        <p:spPr bwMode="auto">
          <a:xfrm flipH="1">
            <a:off x="3214516" y="3893690"/>
            <a:ext cx="13494" cy="23184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51">
            <a:extLst>
              <a:ext uri="{FF2B5EF4-FFF2-40B4-BE49-F238E27FC236}">
                <a16:creationId xmlns:a16="http://schemas.microsoft.com/office/drawing/2014/main" id="{7B50106F-FCE6-4E7F-A6C1-AF46BB499359}"/>
              </a:ext>
            </a:extLst>
          </p:cNvPr>
          <p:cNvSpPr>
            <a:spLocks noChangeShapeType="1"/>
          </p:cNvSpPr>
          <p:nvPr/>
        </p:nvSpPr>
        <p:spPr bwMode="auto">
          <a:xfrm>
            <a:off x="5077455" y="4100888"/>
            <a:ext cx="43204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51">
            <a:extLst>
              <a:ext uri="{FF2B5EF4-FFF2-40B4-BE49-F238E27FC236}">
                <a16:creationId xmlns:a16="http://schemas.microsoft.com/office/drawing/2014/main" id="{9CDE3E67-88E4-4E3F-8A8C-C415ECE8CC56}"/>
              </a:ext>
            </a:extLst>
          </p:cNvPr>
          <p:cNvSpPr>
            <a:spLocks noChangeShapeType="1"/>
          </p:cNvSpPr>
          <p:nvPr/>
        </p:nvSpPr>
        <p:spPr bwMode="auto">
          <a:xfrm>
            <a:off x="5077455" y="4253288"/>
            <a:ext cx="43204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51">
            <a:extLst>
              <a:ext uri="{FF2B5EF4-FFF2-40B4-BE49-F238E27FC236}">
                <a16:creationId xmlns:a16="http://schemas.microsoft.com/office/drawing/2014/main" id="{AC702C4E-8ECB-44C7-A453-F5B941E62CD0}"/>
              </a:ext>
            </a:extLst>
          </p:cNvPr>
          <p:cNvSpPr>
            <a:spLocks noChangeShapeType="1"/>
          </p:cNvSpPr>
          <p:nvPr/>
        </p:nvSpPr>
        <p:spPr bwMode="auto">
          <a:xfrm>
            <a:off x="5077455" y="4460928"/>
            <a:ext cx="43204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灯片编号占位符 10">
            <a:extLst>
              <a:ext uri="{FF2B5EF4-FFF2-40B4-BE49-F238E27FC236}">
                <a16:creationId xmlns:a16="http://schemas.microsoft.com/office/drawing/2014/main" id="{1174369D-9823-4F45-A281-9AB8F6255844}"/>
              </a:ext>
            </a:extLst>
          </p:cNvPr>
          <p:cNvSpPr>
            <a:spLocks noGrp="1"/>
          </p:cNvSpPr>
          <p:nvPr>
            <p:ph type="sldNum" sz="quarter" idx="12"/>
          </p:nvPr>
        </p:nvSpPr>
        <p:spPr/>
        <p:txBody>
          <a:bodyPr/>
          <a:lstStyle/>
          <a:p>
            <a:fld id="{25EC4AC6-63A8-45AD-A1FA-EB82E5CD8F05}" type="slidenum">
              <a:rPr lang="zh-CN" altLang="en-US" smtClean="0"/>
              <a:t>55</a:t>
            </a:fld>
            <a:endParaRPr lang="zh-CN" altLang="en-US"/>
          </a:p>
        </p:txBody>
      </p:sp>
    </p:spTree>
    <p:extLst>
      <p:ext uri="{BB962C8B-B14F-4D97-AF65-F5344CB8AC3E}">
        <p14:creationId xmlns:p14="http://schemas.microsoft.com/office/powerpoint/2010/main" val="11410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1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1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6" presetID="22"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1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1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4" presetID="22" presetClass="entr" presetSubtype="1"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1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normAutofit/>
          </a:bodyPr>
          <a:lstStyle/>
          <a:p>
            <a:r>
              <a:rPr lang="zh-CN" altLang="en-US" dirty="0">
                <a:ea typeface="宋体" pitchFamily="2" charset="-122"/>
              </a:rPr>
              <a:t>分解技术</a:t>
            </a:r>
            <a:endParaRPr lang="en-US" altLang="zh-CN" dirty="0">
              <a:ea typeface="宋体" pitchFamily="2" charset="-122"/>
            </a:endParaRPr>
          </a:p>
        </p:txBody>
      </p:sp>
      <p:sp>
        <p:nvSpPr>
          <p:cNvPr id="662531" name="Rectangle 3"/>
          <p:cNvSpPr>
            <a:spLocks noGrp="1" noChangeArrowheads="1"/>
          </p:cNvSpPr>
          <p:nvPr>
            <p:ph idx="1"/>
          </p:nvPr>
        </p:nvSpPr>
        <p:spPr/>
        <p:txBody>
          <a:bodyPr>
            <a:normAutofit/>
          </a:bodyPr>
          <a:lstStyle/>
          <a:p>
            <a:pPr lvl="1">
              <a:buFont typeface="Wingdings" pitchFamily="2" charset="2"/>
              <a:buNone/>
            </a:pPr>
            <a:r>
              <a:rPr lang="en-US" altLang="zh-CN" sz="2800" dirty="0">
                <a:latin typeface="Arial"/>
              </a:rPr>
              <a:t>• </a:t>
            </a:r>
            <a:r>
              <a:rPr lang="zh-CN" altLang="en-US" sz="2800" dirty="0">
                <a:latin typeface="Arial"/>
              </a:rPr>
              <a:t>递归分解（</a:t>
            </a:r>
            <a:r>
              <a:rPr lang="en-US" altLang="zh-CN" sz="2800" dirty="0"/>
              <a:t>recursive decomposition</a:t>
            </a:r>
            <a:r>
              <a:rPr lang="zh-CN" altLang="en-US" sz="2800" dirty="0"/>
              <a:t>）</a:t>
            </a:r>
            <a:r>
              <a:rPr lang="en-US" altLang="zh-CN" sz="2800" dirty="0"/>
              <a:t> </a:t>
            </a:r>
          </a:p>
          <a:p>
            <a:pPr lvl="1">
              <a:buFont typeface="Wingdings" pitchFamily="2" charset="2"/>
              <a:buNone/>
            </a:pPr>
            <a:r>
              <a:rPr lang="en-US" altLang="zh-CN" sz="2800" dirty="0">
                <a:latin typeface="Arial"/>
              </a:rPr>
              <a:t>•</a:t>
            </a:r>
            <a:r>
              <a:rPr lang="en-US" altLang="zh-CN" sz="2800" dirty="0"/>
              <a:t>	</a:t>
            </a:r>
            <a:r>
              <a:rPr lang="zh-CN" altLang="en-US" sz="2800" dirty="0"/>
              <a:t>数据分解（</a:t>
            </a:r>
            <a:r>
              <a:rPr lang="en-US" altLang="zh-CN" sz="2800" dirty="0"/>
              <a:t>data decomposition</a:t>
            </a:r>
            <a:r>
              <a:rPr lang="zh-CN" altLang="en-US" sz="2800" dirty="0"/>
              <a:t>）</a:t>
            </a:r>
            <a:r>
              <a:rPr lang="en-US" altLang="zh-CN" sz="2800" dirty="0"/>
              <a:t> </a:t>
            </a:r>
          </a:p>
          <a:p>
            <a:pPr lvl="1">
              <a:buFont typeface="Wingdings" pitchFamily="2" charset="2"/>
              <a:buNone/>
            </a:pPr>
            <a:r>
              <a:rPr lang="en-US" altLang="zh-CN" sz="2800" dirty="0">
                <a:latin typeface="Arial"/>
              </a:rPr>
              <a:t>•</a:t>
            </a:r>
            <a:r>
              <a:rPr lang="en-US" altLang="zh-CN" sz="2800" dirty="0"/>
              <a:t>	</a:t>
            </a:r>
            <a:r>
              <a:rPr lang="zh-CN" altLang="en-US" sz="2800" dirty="0"/>
              <a:t>探索分解（</a:t>
            </a:r>
            <a:r>
              <a:rPr lang="en-US" altLang="zh-CN" sz="2800" dirty="0"/>
              <a:t>exploratory decomposition</a:t>
            </a:r>
            <a:r>
              <a:rPr lang="zh-CN" altLang="en-US" sz="2800" dirty="0"/>
              <a:t>）</a:t>
            </a:r>
            <a:r>
              <a:rPr lang="en-US" altLang="zh-CN" sz="2800" dirty="0"/>
              <a:t> </a:t>
            </a:r>
          </a:p>
          <a:p>
            <a:pPr lvl="1">
              <a:buFont typeface="Wingdings" pitchFamily="2" charset="2"/>
              <a:buNone/>
            </a:pPr>
            <a:r>
              <a:rPr lang="en-US" altLang="zh-CN" sz="2800" dirty="0">
                <a:latin typeface="Arial"/>
              </a:rPr>
              <a:t>•</a:t>
            </a:r>
            <a:r>
              <a:rPr lang="en-US" altLang="zh-CN" sz="2800" dirty="0"/>
              <a:t>	</a:t>
            </a:r>
            <a:r>
              <a:rPr lang="zh-CN" altLang="en-US" sz="2800" dirty="0"/>
              <a:t>猜测分解（</a:t>
            </a:r>
            <a:r>
              <a:rPr lang="en-US" altLang="zh-CN" sz="2800" dirty="0"/>
              <a:t>speculative decomposition</a:t>
            </a:r>
            <a:r>
              <a:rPr lang="zh-CN" altLang="en-US" sz="3200" dirty="0"/>
              <a:t>）</a:t>
            </a:r>
            <a:r>
              <a:rPr lang="en-US" altLang="zh-CN" sz="3200" dirty="0"/>
              <a:t> </a:t>
            </a:r>
            <a:endParaRPr lang="zh-CN" altLang="en-US" sz="3200" dirty="0"/>
          </a:p>
        </p:txBody>
      </p:sp>
      <p:sp>
        <p:nvSpPr>
          <p:cNvPr id="2" name="灯片编号占位符 1">
            <a:extLst>
              <a:ext uri="{FF2B5EF4-FFF2-40B4-BE49-F238E27FC236}">
                <a16:creationId xmlns:a16="http://schemas.microsoft.com/office/drawing/2014/main" id="{9C607CF4-135A-4674-B0DA-C0EB869DDC19}"/>
              </a:ext>
            </a:extLst>
          </p:cNvPr>
          <p:cNvSpPr>
            <a:spLocks noGrp="1"/>
          </p:cNvSpPr>
          <p:nvPr>
            <p:ph type="sldNum" sz="quarter" idx="12"/>
          </p:nvPr>
        </p:nvSpPr>
        <p:spPr/>
        <p:txBody>
          <a:bodyPr/>
          <a:lstStyle/>
          <a:p>
            <a:fld id="{25EC4AC6-63A8-45AD-A1FA-EB82E5CD8F05}" type="slidenum">
              <a:rPr lang="zh-CN" altLang="en-US" smtClean="0"/>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p:txBody>
          <a:bodyPr>
            <a:normAutofit/>
          </a:bodyPr>
          <a:lstStyle/>
          <a:p>
            <a:r>
              <a:rPr lang="zh-CN" altLang="en-US" dirty="0">
                <a:latin typeface="Arial"/>
              </a:rPr>
              <a:t>递归分解（</a:t>
            </a:r>
            <a:r>
              <a:rPr lang="en-US" altLang="zh-CN" dirty="0">
                <a:ea typeface="宋体" pitchFamily="2" charset="-122"/>
              </a:rPr>
              <a:t>Recursive Decomposition</a:t>
            </a:r>
            <a:r>
              <a:rPr lang="zh-CN" altLang="en-US" dirty="0">
                <a:ea typeface="宋体" pitchFamily="2" charset="-122"/>
              </a:rPr>
              <a:t>）</a:t>
            </a:r>
            <a:r>
              <a:rPr lang="en-US" altLang="zh-CN" dirty="0">
                <a:ea typeface="宋体" pitchFamily="2" charset="-122"/>
              </a:rPr>
              <a:t> </a:t>
            </a:r>
          </a:p>
        </p:txBody>
      </p:sp>
      <p:sp>
        <p:nvSpPr>
          <p:cNvPr id="663555" name="Rectangle 3"/>
          <p:cNvSpPr>
            <a:spLocks noGrp="1" noChangeArrowheads="1"/>
          </p:cNvSpPr>
          <p:nvPr>
            <p:ph idx="1"/>
          </p:nvPr>
        </p:nvSpPr>
        <p:spPr/>
        <p:txBody>
          <a:bodyPr anchor="t" anchorCtr="0">
            <a:normAutofit/>
          </a:bodyPr>
          <a:lstStyle/>
          <a:p>
            <a:r>
              <a:rPr lang="zh-CN" altLang="en-US" sz="2400" dirty="0"/>
              <a:t>适合可用分治法解决的问题</a:t>
            </a:r>
            <a:r>
              <a:rPr lang="en-US" altLang="zh-CN" sz="2400" dirty="0"/>
              <a:t>. </a:t>
            </a:r>
          </a:p>
          <a:p>
            <a:r>
              <a:rPr lang="zh-CN" altLang="en-US" sz="2400" dirty="0"/>
              <a:t>给定问题首先分解为一系列子问题</a:t>
            </a:r>
            <a:r>
              <a:rPr lang="en-US" altLang="zh-CN" sz="2400" dirty="0"/>
              <a:t> </a:t>
            </a:r>
          </a:p>
          <a:p>
            <a:r>
              <a:rPr lang="zh-CN" altLang="en-US" sz="2400" dirty="0"/>
              <a:t>这些子问题进一步递归分解，直到所需要的任务粒度</a:t>
            </a:r>
            <a:endParaRPr lang="en-US" altLang="zh-CN" sz="2400" dirty="0"/>
          </a:p>
          <a:p>
            <a:pPr>
              <a:buFont typeface="Wingdings" pitchFamily="2" charset="2"/>
              <a:buNone/>
            </a:pPr>
            <a:endParaRPr lang="zh-CN" altLang="en-US" dirty="0"/>
          </a:p>
        </p:txBody>
      </p:sp>
      <p:pic>
        <p:nvPicPr>
          <p:cNvPr id="5" name="Picture 13"/>
          <p:cNvPicPr>
            <a:picLocks noChangeAspect="1" noChangeArrowheads="1"/>
          </p:cNvPicPr>
          <p:nvPr/>
        </p:nvPicPr>
        <p:blipFill>
          <a:blip r:embed="rId2">
            <a:lum bright="-6000" contrast="18000"/>
            <a:extLst>
              <a:ext uri="{28A0092B-C50C-407E-A947-70E740481C1C}">
                <a14:useLocalDpi xmlns:a14="http://schemas.microsoft.com/office/drawing/2010/main" val="0"/>
              </a:ext>
            </a:extLst>
          </a:blip>
          <a:srcRect/>
          <a:stretch>
            <a:fillRect/>
          </a:stretch>
        </p:blipFill>
        <p:spPr>
          <a:xfrm>
            <a:off x="2473580" y="3342807"/>
            <a:ext cx="6948140" cy="3253440"/>
          </a:xfrm>
          <a:prstGeom prst="rect">
            <a:avLst/>
          </a:prstGeom>
          <a:noFill/>
          <a:ln/>
        </p:spPr>
      </p:pic>
      <p:sp>
        <p:nvSpPr>
          <p:cNvPr id="2" name="灯片编号占位符 1">
            <a:extLst>
              <a:ext uri="{FF2B5EF4-FFF2-40B4-BE49-F238E27FC236}">
                <a16:creationId xmlns:a16="http://schemas.microsoft.com/office/drawing/2014/main" id="{66D3C940-69C9-4B87-9129-7F9A5C40784A}"/>
              </a:ext>
            </a:extLst>
          </p:cNvPr>
          <p:cNvSpPr>
            <a:spLocks noGrp="1"/>
          </p:cNvSpPr>
          <p:nvPr>
            <p:ph type="sldNum" sz="quarter" idx="12"/>
          </p:nvPr>
        </p:nvSpPr>
        <p:spPr/>
        <p:txBody>
          <a:bodyPr/>
          <a:lstStyle/>
          <a:p>
            <a:fld id="{25EC4AC6-63A8-45AD-A1FA-EB82E5CD8F05}" type="slidenum">
              <a:rPr lang="zh-CN" altLang="en-US" smtClean="0"/>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normAutofit/>
          </a:bodyPr>
          <a:lstStyle/>
          <a:p>
            <a:r>
              <a:rPr lang="en-US" altLang="zh-CN" dirty="0">
                <a:ea typeface="宋体" pitchFamily="2" charset="-122"/>
              </a:rPr>
              <a:t>Recursive Decomposition:</a:t>
            </a:r>
            <a:r>
              <a:rPr lang="zh-CN" altLang="en-US" dirty="0"/>
              <a:t>在序列里找最小值</a:t>
            </a:r>
            <a:endParaRPr lang="en-US" altLang="zh-CN" dirty="0">
              <a:ea typeface="宋体" pitchFamily="2" charset="-122"/>
            </a:endParaRPr>
          </a:p>
        </p:txBody>
      </p:sp>
      <p:sp>
        <p:nvSpPr>
          <p:cNvPr id="665604" name="Rectangle 4"/>
          <p:cNvSpPr>
            <a:spLocks noChangeArrowheads="1"/>
          </p:cNvSpPr>
          <p:nvPr/>
        </p:nvSpPr>
        <p:spPr bwMode="auto">
          <a:xfrm>
            <a:off x="-202424" y="1961654"/>
            <a:ext cx="3986579" cy="332034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90000"/>
              </a:lnSpc>
            </a:pPr>
            <a:r>
              <a:rPr lang="zh-CN" altLang="en-US" sz="2000" dirty="0">
                <a:effectLst>
                  <a:outerShdw blurRad="38100" dist="38100" dir="2700000" algn="tl">
                    <a:srgbClr val="C0C0C0"/>
                  </a:outerShdw>
                </a:effectLst>
                <a:latin typeface="AvantGarde-Book" charset="0"/>
                <a:ea typeface="宋体" pitchFamily="2" charset="-122"/>
              </a:rPr>
              <a:t>	</a:t>
            </a:r>
            <a:r>
              <a:rPr lang="en-US" altLang="zh-CN" sz="2000" dirty="0">
                <a:effectLst>
                  <a:outerShdw blurRad="38100" dist="38100" dir="2700000" algn="tl">
                    <a:srgbClr val="C0C0C0"/>
                  </a:outerShdw>
                </a:effectLst>
                <a:latin typeface="AvantGarde-Book" charset="0"/>
                <a:ea typeface="宋体" pitchFamily="2" charset="-122"/>
              </a:rPr>
              <a:t>1. </a:t>
            </a:r>
            <a:r>
              <a:rPr lang="en-US" altLang="zh-CN" sz="2000" b="1" dirty="0">
                <a:effectLst>
                  <a:outerShdw blurRad="38100" dist="38100" dir="2700000" algn="tl">
                    <a:srgbClr val="C0C0C0"/>
                  </a:outerShdw>
                </a:effectLst>
                <a:latin typeface="AvantGarde-Demi" charset="0"/>
                <a:ea typeface="宋体" pitchFamily="2" charset="-122"/>
              </a:rPr>
              <a:t>procedure</a:t>
            </a:r>
            <a:r>
              <a:rPr lang="en-US" altLang="zh-CN" sz="2000" dirty="0">
                <a:effectLst>
                  <a:outerShdw blurRad="38100" dist="38100" dir="2700000" algn="tl">
                    <a:srgbClr val="C0C0C0"/>
                  </a:outerShdw>
                </a:effectLst>
                <a:latin typeface="AvantGarde-Demi" charset="0"/>
                <a:ea typeface="宋体" pitchFamily="2" charset="-122"/>
              </a:rPr>
              <a:t> </a:t>
            </a:r>
            <a:r>
              <a:rPr lang="en-US" altLang="zh-CN" sz="2000" dirty="0">
                <a:effectLst>
                  <a:outerShdw blurRad="38100" dist="38100" dir="2700000" algn="tl">
                    <a:srgbClr val="C0C0C0"/>
                  </a:outerShdw>
                </a:effectLst>
                <a:latin typeface="AvantGarde-Book" charset="0"/>
                <a:ea typeface="宋体" pitchFamily="2" charset="-122"/>
              </a:rPr>
              <a:t>SERIAL_MIN (</a:t>
            </a:r>
            <a:r>
              <a:rPr lang="en-US" altLang="zh-CN" sz="2000" i="1" dirty="0">
                <a:effectLst>
                  <a:outerShdw blurRad="38100" dist="38100" dir="2700000" algn="tl">
                    <a:srgbClr val="C0C0C0"/>
                  </a:outerShdw>
                </a:effectLst>
                <a:latin typeface="CMMI10" charset="0"/>
                <a:ea typeface="宋体" pitchFamily="2" charset="-122"/>
              </a:rPr>
              <a:t>A, n</a:t>
            </a:r>
            <a:r>
              <a:rPr lang="en-US" altLang="zh-CN" sz="2000" dirty="0">
                <a:effectLst>
                  <a:outerShdw blurRad="38100" dist="38100" dir="2700000" algn="tl">
                    <a:srgbClr val="C0C0C0"/>
                  </a:outerShdw>
                </a:effectLst>
                <a:latin typeface="AvantGarde-Book" charset="0"/>
                <a:ea typeface="宋体" pitchFamily="2" charset="-122"/>
              </a:rPr>
              <a:t>)	</a:t>
            </a:r>
          </a:p>
          <a:p>
            <a:pPr marL="342900" indent="-342900" algn="just">
              <a:lnSpc>
                <a:spcPct val="90000"/>
              </a:lnSpc>
            </a:pPr>
            <a:r>
              <a:rPr lang="en-US" altLang="zh-CN" sz="2000" dirty="0">
                <a:effectLst>
                  <a:outerShdw blurRad="38100" dist="38100" dir="2700000" algn="tl">
                    <a:srgbClr val="C0C0C0"/>
                  </a:outerShdw>
                </a:effectLst>
                <a:latin typeface="AvantGarde-Book" charset="0"/>
                <a:ea typeface="宋体" pitchFamily="2" charset="-122"/>
              </a:rPr>
              <a:t>	2. </a:t>
            </a:r>
            <a:r>
              <a:rPr lang="en-US" altLang="zh-CN" sz="2000" b="1" dirty="0">
                <a:effectLst>
                  <a:outerShdw blurRad="38100" dist="38100" dir="2700000" algn="tl">
                    <a:srgbClr val="C0C0C0"/>
                  </a:outerShdw>
                </a:effectLst>
                <a:latin typeface="AvantGarde-Demi" charset="0"/>
                <a:ea typeface="宋体" pitchFamily="2" charset="-122"/>
              </a:rPr>
              <a:t>begin</a:t>
            </a:r>
          </a:p>
          <a:p>
            <a:pPr marL="342900" indent="-342900">
              <a:lnSpc>
                <a:spcPct val="90000"/>
              </a:lnSpc>
            </a:pPr>
            <a:r>
              <a:rPr lang="en-US" altLang="zh-CN" sz="2000" dirty="0">
                <a:effectLst>
                  <a:outerShdw blurRad="38100" dist="38100" dir="2700000" algn="tl">
                    <a:srgbClr val="C0C0C0"/>
                  </a:outerShdw>
                </a:effectLst>
                <a:latin typeface="AvantGarde-Book" charset="0"/>
                <a:ea typeface="宋体" pitchFamily="2" charset="-122"/>
              </a:rPr>
              <a:t>	3. </a:t>
            </a:r>
            <a:r>
              <a:rPr lang="en-US" altLang="zh-CN" sz="2000" i="1" dirty="0">
                <a:effectLst>
                  <a:outerShdw blurRad="38100" dist="38100" dir="2700000" algn="tl">
                    <a:srgbClr val="C0C0C0"/>
                  </a:outerShdw>
                </a:effectLst>
                <a:latin typeface="AvantGarde-BookOblique" charset="0"/>
                <a:ea typeface="宋体" pitchFamily="2" charset="-122"/>
              </a:rPr>
              <a:t>min </a:t>
            </a:r>
            <a:r>
              <a:rPr lang="en-US" altLang="zh-CN" sz="2000" dirty="0">
                <a:effectLst>
                  <a:outerShdw blurRad="38100" dist="38100" dir="2700000" algn="tl">
                    <a:srgbClr val="C0C0C0"/>
                  </a:outerShdw>
                </a:effectLst>
                <a:latin typeface="AvantGarde-Book" charset="0"/>
                <a:ea typeface="宋体" pitchFamily="2" charset="-122"/>
              </a:rPr>
              <a:t>= </a:t>
            </a:r>
            <a:r>
              <a:rPr lang="en-US" altLang="zh-CN" sz="2000" dirty="0">
                <a:effectLst>
                  <a:outerShdw blurRad="38100" dist="38100" dir="2700000" algn="tl">
                    <a:srgbClr val="C0C0C0"/>
                  </a:outerShdw>
                </a:effectLst>
                <a:latin typeface="CMMI10" charset="0"/>
                <a:ea typeface="宋体" pitchFamily="2" charset="-122"/>
              </a:rPr>
              <a:t>A</a:t>
            </a:r>
            <a:r>
              <a:rPr lang="en-US" altLang="zh-CN" sz="2000" dirty="0">
                <a:effectLst>
                  <a:outerShdw blurRad="38100" dist="38100" dir="2700000" algn="tl">
                    <a:srgbClr val="C0C0C0"/>
                  </a:outerShdw>
                </a:effectLst>
                <a:latin typeface="CMR10" charset="0"/>
                <a:ea typeface="宋体" pitchFamily="2" charset="-122"/>
              </a:rPr>
              <a:t>[0]</a:t>
            </a:r>
            <a:r>
              <a:rPr lang="en-US" altLang="zh-CN" sz="2000" dirty="0">
                <a:effectLst>
                  <a:outerShdw blurRad="38100" dist="38100" dir="2700000" algn="tl">
                    <a:srgbClr val="C0C0C0"/>
                  </a:outerShdw>
                </a:effectLst>
                <a:latin typeface="AvantGarde-Book" charset="0"/>
                <a:ea typeface="宋体" pitchFamily="2" charset="-122"/>
              </a:rPr>
              <a:t>;</a:t>
            </a:r>
          </a:p>
          <a:p>
            <a:pPr marL="342900" indent="-342900">
              <a:lnSpc>
                <a:spcPct val="90000"/>
              </a:lnSpc>
            </a:pPr>
            <a:r>
              <a:rPr lang="en-US" altLang="zh-CN" sz="2000" dirty="0">
                <a:effectLst>
                  <a:outerShdw blurRad="38100" dist="38100" dir="2700000" algn="tl">
                    <a:srgbClr val="C0C0C0"/>
                  </a:outerShdw>
                </a:effectLst>
                <a:latin typeface="AvantGarde-Book" charset="0"/>
                <a:ea typeface="宋体" pitchFamily="2" charset="-122"/>
              </a:rPr>
              <a:t>	4. </a:t>
            </a:r>
            <a:r>
              <a:rPr lang="en-US" altLang="zh-CN" sz="2000" b="1" dirty="0">
                <a:effectLst>
                  <a:outerShdw blurRad="38100" dist="38100" dir="2700000" algn="tl">
                    <a:srgbClr val="C0C0C0"/>
                  </a:outerShdw>
                </a:effectLst>
                <a:latin typeface="AvantGarde-Demi" charset="0"/>
                <a:ea typeface="宋体" pitchFamily="2" charset="-122"/>
              </a:rPr>
              <a:t>for</a:t>
            </a:r>
            <a:r>
              <a:rPr lang="en-US" altLang="zh-CN" sz="2000" dirty="0">
                <a:effectLst>
                  <a:outerShdw blurRad="38100" dist="38100" dir="2700000" algn="tl">
                    <a:srgbClr val="C0C0C0"/>
                  </a:outerShdw>
                </a:effectLst>
                <a:latin typeface="AvantGarde-Demi" charset="0"/>
                <a:ea typeface="宋体" pitchFamily="2" charset="-122"/>
              </a:rPr>
              <a:t> </a:t>
            </a:r>
            <a:r>
              <a:rPr lang="en-US" altLang="zh-CN" sz="2000" i="1" dirty="0" err="1">
                <a:effectLst>
                  <a:outerShdw blurRad="38100" dist="38100" dir="2700000" algn="tl">
                    <a:srgbClr val="C0C0C0"/>
                  </a:outerShdw>
                </a:effectLst>
                <a:latin typeface="CMMI10" charset="0"/>
                <a:ea typeface="宋体" pitchFamily="2" charset="-122"/>
              </a:rPr>
              <a:t>i</a:t>
            </a:r>
            <a:r>
              <a:rPr lang="en-US" altLang="zh-CN" sz="2000" dirty="0">
                <a:effectLst>
                  <a:outerShdw blurRad="38100" dist="38100" dir="2700000" algn="tl">
                    <a:srgbClr val="C0C0C0"/>
                  </a:outerShdw>
                </a:effectLst>
                <a:latin typeface="CMMI10" charset="0"/>
                <a:ea typeface="宋体" pitchFamily="2" charset="-122"/>
              </a:rPr>
              <a:t> </a:t>
            </a:r>
            <a:r>
              <a:rPr lang="en-US" altLang="zh-CN" sz="2000" dirty="0">
                <a:effectLst>
                  <a:outerShdw blurRad="38100" dist="38100" dir="2700000" algn="tl">
                    <a:srgbClr val="C0C0C0"/>
                  </a:outerShdw>
                </a:effectLst>
                <a:latin typeface="CMR10" charset="0"/>
                <a:ea typeface="宋体" pitchFamily="2" charset="-122"/>
              </a:rPr>
              <a:t>:= 1 </a:t>
            </a:r>
            <a:r>
              <a:rPr lang="en-US" altLang="zh-CN" sz="2000" b="1" dirty="0">
                <a:effectLst>
                  <a:outerShdw blurRad="38100" dist="38100" dir="2700000" algn="tl">
                    <a:srgbClr val="C0C0C0"/>
                  </a:outerShdw>
                </a:effectLst>
                <a:latin typeface="AvantGarde-Demi" charset="0"/>
                <a:ea typeface="宋体" pitchFamily="2" charset="-122"/>
              </a:rPr>
              <a:t>to</a:t>
            </a:r>
            <a:r>
              <a:rPr lang="en-US" altLang="zh-CN" sz="2000" dirty="0">
                <a:effectLst>
                  <a:outerShdw blurRad="38100" dist="38100" dir="2700000" algn="tl">
                    <a:srgbClr val="C0C0C0"/>
                  </a:outerShdw>
                </a:effectLst>
                <a:latin typeface="AvantGarde-Demi" charset="0"/>
                <a:ea typeface="宋体" pitchFamily="2" charset="-122"/>
              </a:rPr>
              <a:t> </a:t>
            </a:r>
            <a:r>
              <a:rPr lang="en-US" altLang="zh-CN" sz="2000" i="1" dirty="0">
                <a:effectLst>
                  <a:outerShdw blurRad="38100" dist="38100" dir="2700000" algn="tl">
                    <a:srgbClr val="C0C0C0"/>
                  </a:outerShdw>
                </a:effectLst>
                <a:latin typeface="CMMI10" charset="0"/>
                <a:ea typeface="宋体" pitchFamily="2" charset="-122"/>
              </a:rPr>
              <a:t>n </a:t>
            </a:r>
            <a:r>
              <a:rPr lang="en-US" altLang="zh-CN" sz="2000" i="1" dirty="0">
                <a:effectLst>
                  <a:outerShdw blurRad="38100" dist="38100" dir="2700000" algn="tl">
                    <a:srgbClr val="C0C0C0"/>
                  </a:outerShdw>
                </a:effectLst>
                <a:latin typeface="CMSY10" charset="0"/>
                <a:ea typeface="宋体" pitchFamily="2" charset="-122"/>
              </a:rPr>
              <a:t>− </a:t>
            </a:r>
            <a:r>
              <a:rPr lang="en-US" altLang="zh-CN" sz="2000" dirty="0">
                <a:effectLst>
                  <a:outerShdw blurRad="38100" dist="38100" dir="2700000" algn="tl">
                    <a:srgbClr val="C0C0C0"/>
                  </a:outerShdw>
                </a:effectLst>
                <a:latin typeface="CMR10" charset="0"/>
                <a:ea typeface="宋体" pitchFamily="2" charset="-122"/>
              </a:rPr>
              <a:t>1 </a:t>
            </a:r>
            <a:r>
              <a:rPr lang="en-US" altLang="zh-CN" sz="2000" b="1" dirty="0">
                <a:effectLst>
                  <a:outerShdw blurRad="38100" dist="38100" dir="2700000" algn="tl">
                    <a:srgbClr val="C0C0C0"/>
                  </a:outerShdw>
                </a:effectLst>
                <a:latin typeface="AvantGarde-Demi" charset="0"/>
                <a:ea typeface="宋体" pitchFamily="2" charset="-122"/>
              </a:rPr>
              <a:t>do</a:t>
            </a:r>
          </a:p>
          <a:p>
            <a:pPr marL="342900" indent="-342900">
              <a:lnSpc>
                <a:spcPct val="90000"/>
              </a:lnSpc>
            </a:pPr>
            <a:r>
              <a:rPr lang="en-US" altLang="zh-CN" sz="2000" dirty="0">
                <a:effectLst>
                  <a:outerShdw blurRad="38100" dist="38100" dir="2700000" algn="tl">
                    <a:srgbClr val="C0C0C0"/>
                  </a:outerShdw>
                </a:effectLst>
                <a:latin typeface="AvantGarde-Book" charset="0"/>
                <a:ea typeface="宋体" pitchFamily="2" charset="-122"/>
              </a:rPr>
              <a:t>	5. 	  </a:t>
            </a:r>
            <a:r>
              <a:rPr lang="en-US" altLang="zh-CN" sz="2000" b="1" dirty="0">
                <a:effectLst>
                  <a:outerShdw blurRad="38100" dist="38100" dir="2700000" algn="tl">
                    <a:srgbClr val="C0C0C0"/>
                  </a:outerShdw>
                </a:effectLst>
                <a:latin typeface="AvantGarde-Demi" charset="0"/>
                <a:ea typeface="宋体" pitchFamily="2" charset="-122"/>
              </a:rPr>
              <a:t>if</a:t>
            </a:r>
            <a:r>
              <a:rPr lang="en-US" altLang="zh-CN" sz="2000" dirty="0">
                <a:effectLst>
                  <a:outerShdw blurRad="38100" dist="38100" dir="2700000" algn="tl">
                    <a:srgbClr val="C0C0C0"/>
                  </a:outerShdw>
                </a:effectLst>
                <a:latin typeface="AvantGarde-Demi" charset="0"/>
                <a:ea typeface="宋体" pitchFamily="2" charset="-122"/>
              </a:rPr>
              <a:t> </a:t>
            </a:r>
            <a:r>
              <a:rPr lang="en-US" altLang="zh-CN" sz="2000" dirty="0">
                <a:effectLst>
                  <a:outerShdw blurRad="38100" dist="38100" dir="2700000" algn="tl">
                    <a:srgbClr val="C0C0C0"/>
                  </a:outerShdw>
                </a:effectLst>
                <a:latin typeface="AvantGarde-Book" charset="0"/>
                <a:ea typeface="宋体" pitchFamily="2" charset="-122"/>
              </a:rPr>
              <a:t>(</a:t>
            </a:r>
            <a:r>
              <a:rPr lang="en-US" altLang="zh-CN" sz="2000" i="1" dirty="0">
                <a:effectLst>
                  <a:outerShdw blurRad="38100" dist="38100" dir="2700000" algn="tl">
                    <a:srgbClr val="C0C0C0"/>
                  </a:outerShdw>
                </a:effectLst>
                <a:latin typeface="CMMI10" charset="0"/>
                <a:ea typeface="宋体" pitchFamily="2" charset="-122"/>
              </a:rPr>
              <a:t>A</a:t>
            </a:r>
            <a:r>
              <a:rPr lang="en-US" altLang="zh-CN" sz="2000" dirty="0">
                <a:effectLst>
                  <a:outerShdw blurRad="38100" dist="38100" dir="2700000" algn="tl">
                    <a:srgbClr val="C0C0C0"/>
                  </a:outerShdw>
                </a:effectLst>
                <a:latin typeface="CMR10" charset="0"/>
                <a:ea typeface="宋体" pitchFamily="2" charset="-122"/>
              </a:rPr>
              <a:t>[</a:t>
            </a:r>
            <a:r>
              <a:rPr lang="en-US" altLang="zh-CN" sz="2000" i="1" dirty="0" err="1">
                <a:effectLst>
                  <a:outerShdw blurRad="38100" dist="38100" dir="2700000" algn="tl">
                    <a:srgbClr val="C0C0C0"/>
                  </a:outerShdw>
                </a:effectLst>
                <a:latin typeface="CMMI10" charset="0"/>
                <a:ea typeface="宋体" pitchFamily="2" charset="-122"/>
              </a:rPr>
              <a:t>i</a:t>
            </a:r>
            <a:r>
              <a:rPr lang="en-US" altLang="zh-CN" sz="2000" dirty="0">
                <a:effectLst>
                  <a:outerShdw blurRad="38100" dist="38100" dir="2700000" algn="tl">
                    <a:srgbClr val="C0C0C0"/>
                  </a:outerShdw>
                </a:effectLst>
                <a:latin typeface="CMR10" charset="0"/>
                <a:ea typeface="宋体" pitchFamily="2" charset="-122"/>
              </a:rPr>
              <a:t>] </a:t>
            </a:r>
            <a:r>
              <a:rPr lang="en-US" altLang="zh-CN" sz="2000" dirty="0">
                <a:effectLst>
                  <a:outerShdw blurRad="38100" dist="38100" dir="2700000" algn="tl">
                    <a:srgbClr val="C0C0C0"/>
                  </a:outerShdw>
                </a:effectLst>
                <a:latin typeface="CMMI10" charset="0"/>
                <a:ea typeface="宋体" pitchFamily="2" charset="-122"/>
              </a:rPr>
              <a:t>&lt; </a:t>
            </a:r>
            <a:r>
              <a:rPr lang="en-US" altLang="zh-CN" sz="2000" i="1" dirty="0">
                <a:effectLst>
                  <a:outerShdw blurRad="38100" dist="38100" dir="2700000" algn="tl">
                    <a:srgbClr val="C0C0C0"/>
                  </a:outerShdw>
                </a:effectLst>
                <a:latin typeface="AvantGarde-BookOblique" charset="0"/>
                <a:ea typeface="宋体" pitchFamily="2" charset="-122"/>
              </a:rPr>
              <a:t>min</a:t>
            </a:r>
            <a:r>
              <a:rPr lang="en-US" altLang="zh-CN" sz="2000" dirty="0">
                <a:effectLst>
                  <a:outerShdw blurRad="38100" dist="38100" dir="2700000" algn="tl">
                    <a:srgbClr val="C0C0C0"/>
                  </a:outerShdw>
                </a:effectLst>
                <a:latin typeface="AvantGarde-Book" charset="0"/>
                <a:ea typeface="宋体" pitchFamily="2" charset="-122"/>
              </a:rPr>
              <a:t>) </a:t>
            </a:r>
            <a:r>
              <a:rPr lang="en-US" altLang="zh-CN" sz="2000" i="1" dirty="0">
                <a:effectLst>
                  <a:outerShdw blurRad="38100" dist="38100" dir="2700000" algn="tl">
                    <a:srgbClr val="C0C0C0"/>
                  </a:outerShdw>
                </a:effectLst>
                <a:latin typeface="AvantGarde-BookOblique" charset="0"/>
                <a:ea typeface="宋体" pitchFamily="2" charset="-122"/>
              </a:rPr>
              <a:t>min </a:t>
            </a:r>
            <a:r>
              <a:rPr lang="en-US" altLang="zh-CN" sz="2000" dirty="0">
                <a:effectLst>
                  <a:outerShdw blurRad="38100" dist="38100" dir="2700000" algn="tl">
                    <a:srgbClr val="C0C0C0"/>
                  </a:outerShdw>
                </a:effectLst>
                <a:latin typeface="AvantGarde-Book" charset="0"/>
                <a:ea typeface="宋体" pitchFamily="2" charset="-122"/>
              </a:rPr>
              <a:t>:= </a:t>
            </a:r>
            <a:r>
              <a:rPr lang="en-US" altLang="zh-CN" sz="2000" i="1" dirty="0">
                <a:effectLst>
                  <a:outerShdw blurRad="38100" dist="38100" dir="2700000" algn="tl">
                    <a:srgbClr val="C0C0C0"/>
                  </a:outerShdw>
                </a:effectLst>
                <a:latin typeface="CMMI10" charset="0"/>
                <a:ea typeface="宋体" pitchFamily="2" charset="-122"/>
              </a:rPr>
              <a:t>A</a:t>
            </a:r>
            <a:r>
              <a:rPr lang="en-US" altLang="zh-CN" sz="2000" dirty="0">
                <a:effectLst>
                  <a:outerShdw blurRad="38100" dist="38100" dir="2700000" algn="tl">
                    <a:srgbClr val="C0C0C0"/>
                  </a:outerShdw>
                </a:effectLst>
                <a:latin typeface="CMR10" charset="0"/>
                <a:ea typeface="宋体" pitchFamily="2" charset="-122"/>
              </a:rPr>
              <a:t>[</a:t>
            </a:r>
            <a:r>
              <a:rPr lang="en-US" altLang="zh-CN" sz="2000" i="1" dirty="0" err="1">
                <a:effectLst>
                  <a:outerShdw blurRad="38100" dist="38100" dir="2700000" algn="tl">
                    <a:srgbClr val="C0C0C0"/>
                  </a:outerShdw>
                </a:effectLst>
                <a:latin typeface="CMMI10" charset="0"/>
                <a:ea typeface="宋体" pitchFamily="2" charset="-122"/>
              </a:rPr>
              <a:t>i</a:t>
            </a:r>
            <a:r>
              <a:rPr lang="en-US" altLang="zh-CN" sz="2000" dirty="0">
                <a:effectLst>
                  <a:outerShdw blurRad="38100" dist="38100" dir="2700000" algn="tl">
                    <a:srgbClr val="C0C0C0"/>
                  </a:outerShdw>
                </a:effectLst>
                <a:latin typeface="CMR10" charset="0"/>
                <a:ea typeface="宋体" pitchFamily="2" charset="-122"/>
              </a:rPr>
              <a:t>]</a:t>
            </a:r>
            <a:r>
              <a:rPr lang="en-US" altLang="zh-CN" sz="2000" dirty="0">
                <a:effectLst>
                  <a:outerShdw blurRad="38100" dist="38100" dir="2700000" algn="tl">
                    <a:srgbClr val="C0C0C0"/>
                  </a:outerShdw>
                </a:effectLst>
                <a:latin typeface="AvantGarde-Book" charset="0"/>
                <a:ea typeface="宋体" pitchFamily="2" charset="-122"/>
              </a:rPr>
              <a:t>;</a:t>
            </a:r>
          </a:p>
          <a:p>
            <a:pPr marL="342900" indent="-342900">
              <a:lnSpc>
                <a:spcPct val="90000"/>
              </a:lnSpc>
            </a:pPr>
            <a:r>
              <a:rPr lang="en-US" altLang="zh-CN" sz="2000" dirty="0">
                <a:effectLst>
                  <a:outerShdw blurRad="38100" dist="38100" dir="2700000" algn="tl">
                    <a:srgbClr val="C0C0C0"/>
                  </a:outerShdw>
                </a:effectLst>
                <a:latin typeface="AvantGarde-Book" charset="0"/>
                <a:ea typeface="宋体" pitchFamily="2" charset="-122"/>
              </a:rPr>
              <a:t>	6. </a:t>
            </a:r>
            <a:r>
              <a:rPr lang="en-US" altLang="zh-CN" sz="2000" b="1" dirty="0" err="1">
                <a:effectLst>
                  <a:outerShdw blurRad="38100" dist="38100" dir="2700000" algn="tl">
                    <a:srgbClr val="C0C0C0"/>
                  </a:outerShdw>
                </a:effectLst>
                <a:latin typeface="AvantGarde-Demi" charset="0"/>
                <a:ea typeface="宋体" pitchFamily="2" charset="-122"/>
              </a:rPr>
              <a:t>endfor</a:t>
            </a:r>
            <a:r>
              <a:rPr lang="en-US" altLang="zh-CN" sz="2000" dirty="0">
                <a:effectLst>
                  <a:outerShdw blurRad="38100" dist="38100" dir="2700000" algn="tl">
                    <a:srgbClr val="C0C0C0"/>
                  </a:outerShdw>
                </a:effectLst>
                <a:latin typeface="AvantGarde-Book" charset="0"/>
                <a:ea typeface="宋体" pitchFamily="2" charset="-122"/>
              </a:rPr>
              <a:t>;</a:t>
            </a:r>
          </a:p>
          <a:p>
            <a:pPr marL="342900" indent="-342900">
              <a:lnSpc>
                <a:spcPct val="90000"/>
              </a:lnSpc>
            </a:pPr>
            <a:r>
              <a:rPr lang="en-US" altLang="zh-CN" sz="2000" dirty="0">
                <a:effectLst>
                  <a:outerShdw blurRad="38100" dist="38100" dir="2700000" algn="tl">
                    <a:srgbClr val="C0C0C0"/>
                  </a:outerShdw>
                </a:effectLst>
                <a:latin typeface="AvantGarde-Book" charset="0"/>
                <a:ea typeface="宋体" pitchFamily="2" charset="-122"/>
              </a:rPr>
              <a:t>	7. </a:t>
            </a:r>
            <a:r>
              <a:rPr lang="en-US" altLang="zh-CN" sz="2000" b="1" dirty="0">
                <a:effectLst>
                  <a:outerShdw blurRad="38100" dist="38100" dir="2700000" algn="tl">
                    <a:srgbClr val="C0C0C0"/>
                  </a:outerShdw>
                </a:effectLst>
                <a:latin typeface="AvantGarde-Demi" charset="0"/>
                <a:ea typeface="宋体" pitchFamily="2" charset="-122"/>
              </a:rPr>
              <a:t>return</a:t>
            </a:r>
            <a:r>
              <a:rPr lang="en-US" altLang="zh-CN" sz="2000" dirty="0">
                <a:effectLst>
                  <a:outerShdw blurRad="38100" dist="38100" dir="2700000" algn="tl">
                    <a:srgbClr val="C0C0C0"/>
                  </a:outerShdw>
                </a:effectLst>
                <a:latin typeface="AvantGarde-Demi" charset="0"/>
                <a:ea typeface="宋体" pitchFamily="2" charset="-122"/>
              </a:rPr>
              <a:t> </a:t>
            </a:r>
            <a:r>
              <a:rPr lang="en-US" altLang="zh-CN" sz="2000" i="1" dirty="0">
                <a:effectLst>
                  <a:outerShdw blurRad="38100" dist="38100" dir="2700000" algn="tl">
                    <a:srgbClr val="C0C0C0"/>
                  </a:outerShdw>
                </a:effectLst>
                <a:latin typeface="AvantGarde-BookOblique" charset="0"/>
                <a:ea typeface="宋体" pitchFamily="2" charset="-122"/>
              </a:rPr>
              <a:t>min</a:t>
            </a:r>
            <a:r>
              <a:rPr lang="en-US" altLang="zh-CN" sz="2000" dirty="0">
                <a:effectLst>
                  <a:outerShdw blurRad="38100" dist="38100" dir="2700000" algn="tl">
                    <a:srgbClr val="C0C0C0"/>
                  </a:outerShdw>
                </a:effectLst>
                <a:latin typeface="AvantGarde-Book" charset="0"/>
                <a:ea typeface="宋体" pitchFamily="2" charset="-122"/>
              </a:rPr>
              <a:t>;</a:t>
            </a:r>
          </a:p>
          <a:p>
            <a:pPr marL="342900" indent="-342900">
              <a:lnSpc>
                <a:spcPct val="90000"/>
              </a:lnSpc>
            </a:pPr>
            <a:r>
              <a:rPr lang="en-US" altLang="zh-CN" sz="2000" dirty="0">
                <a:effectLst>
                  <a:outerShdw blurRad="38100" dist="38100" dir="2700000" algn="tl">
                    <a:srgbClr val="C0C0C0"/>
                  </a:outerShdw>
                </a:effectLst>
                <a:latin typeface="AvantGarde-Book" charset="0"/>
                <a:ea typeface="宋体" pitchFamily="2" charset="-122"/>
              </a:rPr>
              <a:t>	8. </a:t>
            </a:r>
            <a:r>
              <a:rPr lang="en-US" altLang="zh-CN" sz="2000" b="1" dirty="0">
                <a:effectLst>
                  <a:outerShdw blurRad="38100" dist="38100" dir="2700000" algn="tl">
                    <a:srgbClr val="C0C0C0"/>
                  </a:outerShdw>
                </a:effectLst>
                <a:latin typeface="AvantGarde-Demi" charset="0"/>
                <a:ea typeface="宋体" pitchFamily="2" charset="-122"/>
              </a:rPr>
              <a:t>end</a:t>
            </a:r>
            <a:r>
              <a:rPr lang="en-US" altLang="zh-CN" sz="2000" dirty="0">
                <a:effectLst>
                  <a:outerShdw blurRad="38100" dist="38100" dir="2700000" algn="tl">
                    <a:srgbClr val="C0C0C0"/>
                  </a:outerShdw>
                </a:effectLst>
                <a:latin typeface="AvantGarde-Demi" charset="0"/>
                <a:ea typeface="宋体" pitchFamily="2" charset="-122"/>
              </a:rPr>
              <a:t> </a:t>
            </a:r>
            <a:r>
              <a:rPr lang="en-US" altLang="zh-CN" sz="2000" dirty="0">
                <a:effectLst>
                  <a:outerShdw blurRad="38100" dist="38100" dir="2700000" algn="tl">
                    <a:srgbClr val="C0C0C0"/>
                  </a:outerShdw>
                </a:effectLst>
                <a:latin typeface="AvantGarde-Book" charset="0"/>
                <a:ea typeface="宋体" pitchFamily="2" charset="-122"/>
              </a:rPr>
              <a:t>SERIAL_MIN</a:t>
            </a:r>
            <a:endParaRPr lang="en-US" altLang="zh-CN" sz="2000" dirty="0">
              <a:effectLst>
                <a:outerShdw blurRad="38100" dist="38100" dir="2700000" algn="tl">
                  <a:srgbClr val="C0C0C0"/>
                </a:outerShdw>
              </a:effectLst>
              <a:ea typeface="宋体" pitchFamily="2" charset="-122"/>
            </a:endParaRPr>
          </a:p>
        </p:txBody>
      </p:sp>
      <p:sp>
        <p:nvSpPr>
          <p:cNvPr id="5" name="Rectangle 4">
            <a:extLst>
              <a:ext uri="{FF2B5EF4-FFF2-40B4-BE49-F238E27FC236}">
                <a16:creationId xmlns:a16="http://schemas.microsoft.com/office/drawing/2014/main" id="{EAB5532E-5C55-46FA-A477-D50F35CA0A2D}"/>
              </a:ext>
            </a:extLst>
          </p:cNvPr>
          <p:cNvSpPr>
            <a:spLocks noChangeArrowheads="1"/>
          </p:cNvSpPr>
          <p:nvPr/>
        </p:nvSpPr>
        <p:spPr bwMode="auto">
          <a:xfrm>
            <a:off x="3432661" y="1961654"/>
            <a:ext cx="5960438"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dirty="0">
                <a:effectLst>
                  <a:outerShdw blurRad="38100" dist="38100" dir="2700000" algn="tl">
                    <a:srgbClr val="C0C0C0"/>
                  </a:outerShdw>
                </a:effectLst>
                <a:ea typeface="宋体" pitchFamily="2" charset="-122"/>
              </a:rPr>
              <a:t>	</a:t>
            </a:r>
            <a:r>
              <a:rPr lang="en-US" altLang="zh-CN" sz="2000" dirty="0">
                <a:effectLst>
                  <a:outerShdw blurRad="38100" dist="38100" dir="2700000" algn="tl">
                    <a:srgbClr val="C0C0C0"/>
                  </a:outerShdw>
                </a:effectLst>
                <a:ea typeface="宋体" pitchFamily="2" charset="-122"/>
              </a:rPr>
              <a:t>1. </a:t>
            </a:r>
            <a:r>
              <a:rPr lang="en-US" altLang="zh-CN" sz="2000" b="1" dirty="0">
                <a:effectLst>
                  <a:outerShdw blurRad="38100" dist="38100" dir="2700000" algn="tl">
                    <a:srgbClr val="C0C0C0"/>
                  </a:outerShdw>
                </a:effectLst>
                <a:ea typeface="宋体" pitchFamily="2" charset="-122"/>
              </a:rPr>
              <a:t>procedure</a:t>
            </a:r>
            <a:r>
              <a:rPr lang="en-US" altLang="zh-CN" sz="2000" dirty="0">
                <a:effectLst>
                  <a:outerShdw blurRad="38100" dist="38100" dir="2700000" algn="tl">
                    <a:srgbClr val="C0C0C0"/>
                  </a:outerShdw>
                </a:effectLst>
                <a:ea typeface="宋体" pitchFamily="2" charset="-122"/>
              </a:rPr>
              <a:t> RECURSIVE_MIN (</a:t>
            </a:r>
            <a:r>
              <a:rPr lang="en-US" altLang="zh-CN" sz="2000" b="1" i="1" dirty="0">
                <a:effectLst>
                  <a:outerShdw blurRad="38100" dist="38100" dir="2700000" algn="tl">
                    <a:srgbClr val="C0C0C0"/>
                  </a:outerShdw>
                </a:effectLst>
                <a:ea typeface="宋体" pitchFamily="2" charset="-122"/>
              </a:rPr>
              <a:t>A, n</a:t>
            </a:r>
            <a:r>
              <a:rPr lang="en-US" altLang="zh-CN" sz="2000" dirty="0">
                <a:effectLst>
                  <a:outerShdw blurRad="38100" dist="38100" dir="2700000" algn="tl">
                    <a:srgbClr val="C0C0C0"/>
                  </a:outerShdw>
                </a:effectLst>
                <a:ea typeface="宋体" pitchFamily="2" charset="-122"/>
              </a:rPr>
              <a:t>) </a:t>
            </a:r>
            <a:br>
              <a:rPr lang="en-US" altLang="zh-CN" sz="2000" dirty="0">
                <a:effectLst>
                  <a:outerShdw blurRad="38100" dist="38100" dir="2700000" algn="tl">
                    <a:srgbClr val="C0C0C0"/>
                  </a:outerShdw>
                </a:effectLst>
                <a:ea typeface="宋体" pitchFamily="2" charset="-122"/>
              </a:rPr>
            </a:br>
            <a:r>
              <a:rPr lang="en-US" altLang="zh-CN" sz="2000" dirty="0">
                <a:effectLst>
                  <a:outerShdw blurRad="38100" dist="38100" dir="2700000" algn="tl">
                    <a:srgbClr val="C0C0C0"/>
                  </a:outerShdw>
                </a:effectLst>
                <a:ea typeface="宋体" pitchFamily="2" charset="-122"/>
              </a:rPr>
              <a:t>2. </a:t>
            </a:r>
            <a:r>
              <a:rPr lang="en-US" altLang="zh-CN" sz="2000" b="1" dirty="0">
                <a:effectLst>
                  <a:outerShdw blurRad="38100" dist="38100" dir="2700000" algn="tl">
                    <a:srgbClr val="C0C0C0"/>
                  </a:outerShdw>
                </a:effectLst>
                <a:ea typeface="宋体" pitchFamily="2" charset="-122"/>
              </a:rPr>
              <a:t>begin</a:t>
            </a:r>
            <a:r>
              <a:rPr lang="en-US" altLang="zh-CN" sz="2000" dirty="0">
                <a:effectLst>
                  <a:outerShdw blurRad="38100" dist="38100" dir="2700000" algn="tl">
                    <a:srgbClr val="C0C0C0"/>
                  </a:outerShdw>
                </a:effectLst>
                <a:ea typeface="宋体" pitchFamily="2" charset="-122"/>
              </a:rPr>
              <a:t> </a:t>
            </a:r>
            <a:br>
              <a:rPr lang="en-US" altLang="zh-CN" sz="2000" dirty="0">
                <a:effectLst>
                  <a:outerShdw blurRad="38100" dist="38100" dir="2700000" algn="tl">
                    <a:srgbClr val="C0C0C0"/>
                  </a:outerShdw>
                </a:effectLst>
                <a:ea typeface="宋体" pitchFamily="2" charset="-122"/>
              </a:rPr>
            </a:br>
            <a:r>
              <a:rPr lang="en-US" altLang="zh-CN" sz="2000" dirty="0">
                <a:effectLst>
                  <a:outerShdw blurRad="38100" dist="38100" dir="2700000" algn="tl">
                    <a:srgbClr val="C0C0C0"/>
                  </a:outerShdw>
                </a:effectLst>
                <a:ea typeface="宋体" pitchFamily="2" charset="-122"/>
              </a:rPr>
              <a:t>3. </a:t>
            </a:r>
            <a:r>
              <a:rPr lang="en-US" altLang="zh-CN" sz="2000" b="1" dirty="0">
                <a:effectLst>
                  <a:outerShdw blurRad="38100" dist="38100" dir="2700000" algn="tl">
                    <a:srgbClr val="C0C0C0"/>
                  </a:outerShdw>
                </a:effectLst>
                <a:ea typeface="宋体" pitchFamily="2" charset="-122"/>
              </a:rPr>
              <a:t>if</a:t>
            </a:r>
            <a:r>
              <a:rPr lang="en-US" altLang="zh-CN" sz="2000" dirty="0">
                <a:effectLst>
                  <a:outerShdw blurRad="38100" dist="38100" dir="2700000" algn="tl">
                    <a:srgbClr val="C0C0C0"/>
                  </a:outerShdw>
                </a:effectLst>
                <a:ea typeface="宋体" pitchFamily="2" charset="-122"/>
              </a:rPr>
              <a:t> ( </a:t>
            </a:r>
            <a:r>
              <a:rPr lang="en-US" altLang="zh-CN" sz="2000" b="1" i="1" dirty="0">
                <a:effectLst>
                  <a:outerShdw blurRad="38100" dist="38100" dir="2700000" algn="tl">
                    <a:srgbClr val="C0C0C0"/>
                  </a:outerShdw>
                </a:effectLst>
                <a:ea typeface="宋体" pitchFamily="2" charset="-122"/>
              </a:rPr>
              <a:t>n </a:t>
            </a:r>
            <a:r>
              <a:rPr lang="en-US" altLang="zh-CN" sz="2000" dirty="0">
                <a:effectLst>
                  <a:outerShdw blurRad="38100" dist="38100" dir="2700000" algn="tl">
                    <a:srgbClr val="C0C0C0"/>
                  </a:outerShdw>
                </a:effectLst>
                <a:ea typeface="宋体" pitchFamily="2" charset="-122"/>
              </a:rPr>
              <a:t>=</a:t>
            </a:r>
            <a:r>
              <a:rPr lang="en-US" altLang="zh-CN" sz="2000" i="1" dirty="0">
                <a:effectLst>
                  <a:outerShdw blurRad="38100" dist="38100" dir="2700000" algn="tl">
                    <a:srgbClr val="C0C0C0"/>
                  </a:outerShdw>
                </a:effectLst>
                <a:ea typeface="宋体" pitchFamily="2" charset="-122"/>
              </a:rPr>
              <a:t> </a:t>
            </a:r>
            <a:r>
              <a:rPr lang="en-US" altLang="zh-CN" sz="2000" dirty="0">
                <a:effectLst>
                  <a:outerShdw blurRad="38100" dist="38100" dir="2700000" algn="tl">
                    <a:srgbClr val="C0C0C0"/>
                  </a:outerShdw>
                </a:effectLst>
                <a:ea typeface="宋体" pitchFamily="2" charset="-122"/>
              </a:rPr>
              <a:t>1 ) </a:t>
            </a:r>
            <a:r>
              <a:rPr lang="en-US" altLang="zh-CN" sz="2000" b="1" dirty="0">
                <a:effectLst>
                  <a:outerShdw blurRad="38100" dist="38100" dir="2700000" algn="tl">
                    <a:srgbClr val="C0C0C0"/>
                  </a:outerShdw>
                </a:effectLst>
                <a:ea typeface="宋体" pitchFamily="2" charset="-122"/>
              </a:rPr>
              <a:t>then</a:t>
            </a:r>
            <a:r>
              <a:rPr lang="en-US" altLang="zh-CN" sz="2000" dirty="0">
                <a:effectLst>
                  <a:outerShdw blurRad="38100" dist="38100" dir="2700000" algn="tl">
                    <a:srgbClr val="C0C0C0"/>
                  </a:outerShdw>
                </a:effectLst>
                <a:ea typeface="宋体" pitchFamily="2" charset="-122"/>
              </a:rPr>
              <a:t> </a:t>
            </a:r>
            <a:br>
              <a:rPr lang="en-US" altLang="zh-CN" sz="2000" dirty="0">
                <a:effectLst>
                  <a:outerShdw blurRad="38100" dist="38100" dir="2700000" algn="tl">
                    <a:srgbClr val="C0C0C0"/>
                  </a:outerShdw>
                </a:effectLst>
                <a:ea typeface="宋体" pitchFamily="2" charset="-122"/>
              </a:rPr>
            </a:br>
            <a:r>
              <a:rPr lang="en-US" altLang="zh-CN" sz="2000" dirty="0">
                <a:effectLst>
                  <a:outerShdw blurRad="38100" dist="38100" dir="2700000" algn="tl">
                    <a:srgbClr val="C0C0C0"/>
                  </a:outerShdw>
                </a:effectLst>
                <a:ea typeface="宋体" pitchFamily="2" charset="-122"/>
              </a:rPr>
              <a:t>4. 	</a:t>
            </a:r>
            <a:r>
              <a:rPr lang="en-US" altLang="zh-CN" sz="2000" i="1" dirty="0">
                <a:effectLst>
                  <a:outerShdw blurRad="38100" dist="38100" dir="2700000" algn="tl">
                    <a:srgbClr val="C0C0C0"/>
                  </a:outerShdw>
                </a:effectLst>
                <a:ea typeface="宋体" pitchFamily="2" charset="-122"/>
              </a:rPr>
              <a:t>min</a:t>
            </a:r>
            <a:r>
              <a:rPr lang="en-US" altLang="zh-CN" sz="2000" dirty="0">
                <a:effectLst>
                  <a:outerShdw blurRad="38100" dist="38100" dir="2700000" algn="tl">
                    <a:srgbClr val="C0C0C0"/>
                  </a:outerShdw>
                </a:effectLst>
                <a:ea typeface="宋体" pitchFamily="2" charset="-122"/>
              </a:rPr>
              <a:t> := </a:t>
            </a:r>
            <a:r>
              <a:rPr lang="en-US" altLang="zh-CN" sz="2000" b="1" i="1" dirty="0">
                <a:effectLst>
                  <a:outerShdw blurRad="38100" dist="38100" dir="2700000" algn="tl">
                    <a:srgbClr val="C0C0C0"/>
                  </a:outerShdw>
                </a:effectLst>
                <a:ea typeface="宋体" pitchFamily="2" charset="-122"/>
              </a:rPr>
              <a:t>A</a:t>
            </a:r>
            <a:r>
              <a:rPr lang="en-US" altLang="zh-CN" sz="2000" dirty="0">
                <a:effectLst>
                  <a:outerShdw blurRad="38100" dist="38100" dir="2700000" algn="tl">
                    <a:srgbClr val="C0C0C0"/>
                  </a:outerShdw>
                </a:effectLst>
                <a:ea typeface="宋体" pitchFamily="2" charset="-122"/>
              </a:rPr>
              <a:t> [0]  ; </a:t>
            </a:r>
            <a:br>
              <a:rPr lang="en-US" altLang="zh-CN" sz="2000" dirty="0">
                <a:effectLst>
                  <a:outerShdw blurRad="38100" dist="38100" dir="2700000" algn="tl">
                    <a:srgbClr val="C0C0C0"/>
                  </a:outerShdw>
                </a:effectLst>
                <a:ea typeface="宋体" pitchFamily="2" charset="-122"/>
              </a:rPr>
            </a:br>
            <a:r>
              <a:rPr lang="en-US" altLang="zh-CN" sz="2000" dirty="0">
                <a:effectLst>
                  <a:outerShdw blurRad="38100" dist="38100" dir="2700000" algn="tl">
                    <a:srgbClr val="C0C0C0"/>
                  </a:outerShdw>
                </a:effectLst>
                <a:ea typeface="宋体" pitchFamily="2" charset="-122"/>
              </a:rPr>
              <a:t>5. </a:t>
            </a:r>
            <a:r>
              <a:rPr lang="en-US" altLang="zh-CN" sz="2000" b="1" dirty="0">
                <a:effectLst>
                  <a:outerShdw blurRad="38100" dist="38100" dir="2700000" algn="tl">
                    <a:srgbClr val="C0C0C0"/>
                  </a:outerShdw>
                </a:effectLst>
                <a:ea typeface="宋体" pitchFamily="2" charset="-122"/>
              </a:rPr>
              <a:t>else</a:t>
            </a:r>
            <a:r>
              <a:rPr lang="en-US" altLang="zh-CN" sz="2000" dirty="0">
                <a:effectLst>
                  <a:outerShdw blurRad="38100" dist="38100" dir="2700000" algn="tl">
                    <a:srgbClr val="C0C0C0"/>
                  </a:outerShdw>
                </a:effectLst>
                <a:ea typeface="宋体" pitchFamily="2" charset="-122"/>
              </a:rPr>
              <a:t> </a:t>
            </a:r>
            <a:br>
              <a:rPr lang="en-US" altLang="zh-CN" sz="2000" dirty="0">
                <a:effectLst>
                  <a:outerShdw blurRad="38100" dist="38100" dir="2700000" algn="tl">
                    <a:srgbClr val="C0C0C0"/>
                  </a:outerShdw>
                </a:effectLst>
                <a:ea typeface="宋体" pitchFamily="2" charset="-122"/>
              </a:rPr>
            </a:br>
            <a:r>
              <a:rPr lang="en-US" altLang="zh-CN" sz="2000" dirty="0">
                <a:effectLst>
                  <a:outerShdw blurRad="38100" dist="38100" dir="2700000" algn="tl">
                    <a:srgbClr val="C0C0C0"/>
                  </a:outerShdw>
                </a:effectLst>
                <a:ea typeface="宋体" pitchFamily="2" charset="-122"/>
              </a:rPr>
              <a:t>6. 	</a:t>
            </a:r>
            <a:r>
              <a:rPr lang="en-US" altLang="zh-CN" sz="2000" i="1" dirty="0" err="1">
                <a:effectLst>
                  <a:outerShdw blurRad="38100" dist="38100" dir="2700000" algn="tl">
                    <a:srgbClr val="C0C0C0"/>
                  </a:outerShdw>
                </a:effectLst>
                <a:ea typeface="宋体" pitchFamily="2" charset="-122"/>
              </a:rPr>
              <a:t>lmin</a:t>
            </a:r>
            <a:r>
              <a:rPr lang="en-US" altLang="zh-CN" sz="2000" dirty="0">
                <a:effectLst>
                  <a:outerShdw blurRad="38100" dist="38100" dir="2700000" algn="tl">
                    <a:srgbClr val="C0C0C0"/>
                  </a:outerShdw>
                </a:effectLst>
                <a:ea typeface="宋体" pitchFamily="2" charset="-122"/>
              </a:rPr>
              <a:t> := RECURSIVE_MIN ( </a:t>
            </a:r>
            <a:r>
              <a:rPr lang="en-US" altLang="zh-CN" sz="2000" b="1" i="1" dirty="0">
                <a:effectLst>
                  <a:outerShdw blurRad="38100" dist="38100" dir="2700000" algn="tl">
                    <a:srgbClr val="C0C0C0"/>
                  </a:outerShdw>
                </a:effectLst>
                <a:ea typeface="宋体" pitchFamily="2" charset="-122"/>
              </a:rPr>
              <a:t>A</a:t>
            </a:r>
            <a:r>
              <a:rPr lang="en-US" altLang="zh-CN" sz="2000" dirty="0">
                <a:effectLst>
                  <a:outerShdw blurRad="38100" dist="38100" dir="2700000" algn="tl">
                    <a:srgbClr val="C0C0C0"/>
                  </a:outerShdw>
                </a:effectLst>
                <a:ea typeface="宋体" pitchFamily="2" charset="-122"/>
              </a:rPr>
              <a:t>, </a:t>
            </a:r>
            <a:r>
              <a:rPr lang="en-US" altLang="zh-CN" sz="2000" b="1" i="1" dirty="0">
                <a:effectLst>
                  <a:outerShdw blurRad="38100" dist="38100" dir="2700000" algn="tl">
                    <a:srgbClr val="C0C0C0"/>
                  </a:outerShdw>
                </a:effectLst>
                <a:ea typeface="宋体" pitchFamily="2" charset="-122"/>
              </a:rPr>
              <a:t>n/2</a:t>
            </a:r>
            <a:r>
              <a:rPr lang="en-US" altLang="zh-CN" sz="2000" dirty="0">
                <a:effectLst>
                  <a:outerShdw blurRad="38100" dist="38100" dir="2700000" algn="tl">
                    <a:srgbClr val="C0C0C0"/>
                  </a:outerShdw>
                </a:effectLst>
                <a:ea typeface="宋体" pitchFamily="2" charset="-122"/>
              </a:rPr>
              <a:t> ); </a:t>
            </a:r>
            <a:br>
              <a:rPr lang="en-US" altLang="zh-CN" sz="2000" dirty="0">
                <a:effectLst>
                  <a:outerShdw blurRad="38100" dist="38100" dir="2700000" algn="tl">
                    <a:srgbClr val="C0C0C0"/>
                  </a:outerShdw>
                </a:effectLst>
                <a:ea typeface="宋体" pitchFamily="2" charset="-122"/>
              </a:rPr>
            </a:br>
            <a:r>
              <a:rPr lang="en-US" altLang="zh-CN" sz="2000" dirty="0">
                <a:effectLst>
                  <a:outerShdw blurRad="38100" dist="38100" dir="2700000" algn="tl">
                    <a:srgbClr val="C0C0C0"/>
                  </a:outerShdw>
                </a:effectLst>
                <a:ea typeface="宋体" pitchFamily="2" charset="-122"/>
              </a:rPr>
              <a:t>7. 	</a:t>
            </a:r>
            <a:r>
              <a:rPr lang="en-US" altLang="zh-CN" sz="2000" i="1" dirty="0" err="1">
                <a:effectLst>
                  <a:outerShdw blurRad="38100" dist="38100" dir="2700000" algn="tl">
                    <a:srgbClr val="C0C0C0"/>
                  </a:outerShdw>
                </a:effectLst>
                <a:ea typeface="宋体" pitchFamily="2" charset="-122"/>
              </a:rPr>
              <a:t>rmin</a:t>
            </a:r>
            <a:r>
              <a:rPr lang="en-US" altLang="zh-CN" sz="2000" dirty="0">
                <a:effectLst>
                  <a:outerShdw blurRad="38100" dist="38100" dir="2700000" algn="tl">
                    <a:srgbClr val="C0C0C0"/>
                  </a:outerShdw>
                </a:effectLst>
                <a:ea typeface="宋体" pitchFamily="2" charset="-122"/>
              </a:rPr>
              <a:t> := RECURSIVE_MIN (&amp;(</a:t>
            </a:r>
            <a:r>
              <a:rPr lang="en-US" altLang="zh-CN" sz="2000" b="1" i="1" dirty="0">
                <a:effectLst>
                  <a:outerShdw blurRad="38100" dist="38100" dir="2700000" algn="tl">
                    <a:srgbClr val="C0C0C0"/>
                  </a:outerShdw>
                </a:effectLst>
                <a:ea typeface="宋体" pitchFamily="2" charset="-122"/>
              </a:rPr>
              <a:t>A</a:t>
            </a:r>
            <a:r>
              <a:rPr lang="en-US" altLang="zh-CN" sz="2000" dirty="0">
                <a:effectLst>
                  <a:outerShdw blurRad="38100" dist="38100" dir="2700000" algn="tl">
                    <a:srgbClr val="C0C0C0"/>
                  </a:outerShdw>
                </a:effectLst>
                <a:ea typeface="宋体" pitchFamily="2" charset="-122"/>
              </a:rPr>
              <a:t>[</a:t>
            </a:r>
            <a:r>
              <a:rPr lang="en-US" altLang="zh-CN" sz="2000" b="1" dirty="0">
                <a:effectLst>
                  <a:outerShdw blurRad="38100" dist="38100" dir="2700000" algn="tl">
                    <a:srgbClr val="C0C0C0"/>
                  </a:outerShdw>
                </a:effectLst>
                <a:ea typeface="宋体" pitchFamily="2" charset="-122"/>
              </a:rPr>
              <a:t>n/2</a:t>
            </a:r>
            <a:r>
              <a:rPr lang="en-US" altLang="zh-CN" sz="2000" dirty="0">
                <a:effectLst>
                  <a:outerShdw blurRad="38100" dist="38100" dir="2700000" algn="tl">
                    <a:srgbClr val="C0C0C0"/>
                  </a:outerShdw>
                </a:effectLst>
                <a:ea typeface="宋体" pitchFamily="2" charset="-122"/>
              </a:rPr>
              <a:t>]), </a:t>
            </a:r>
            <a:r>
              <a:rPr lang="en-US" altLang="zh-CN" sz="2000" b="1" i="1" dirty="0">
                <a:effectLst>
                  <a:outerShdw blurRad="38100" dist="38100" dir="2700000" algn="tl">
                    <a:srgbClr val="C0C0C0"/>
                  </a:outerShdw>
                </a:effectLst>
                <a:ea typeface="宋体" pitchFamily="2" charset="-122"/>
              </a:rPr>
              <a:t>n - n/2</a:t>
            </a:r>
            <a:r>
              <a:rPr lang="en-US" altLang="zh-CN" sz="2000" b="1" dirty="0">
                <a:effectLst>
                  <a:outerShdw blurRad="38100" dist="38100" dir="2700000" algn="tl">
                    <a:srgbClr val="C0C0C0"/>
                  </a:outerShdw>
                </a:effectLst>
                <a:ea typeface="宋体" pitchFamily="2" charset="-122"/>
              </a:rPr>
              <a:t> </a:t>
            </a:r>
            <a:r>
              <a:rPr lang="en-US" altLang="zh-CN" sz="2000" dirty="0">
                <a:effectLst>
                  <a:outerShdw blurRad="38100" dist="38100" dir="2700000" algn="tl">
                    <a:srgbClr val="C0C0C0"/>
                  </a:outerShdw>
                </a:effectLst>
                <a:ea typeface="宋体" pitchFamily="2" charset="-122"/>
              </a:rPr>
              <a:t>); </a:t>
            </a:r>
            <a:br>
              <a:rPr lang="en-US" altLang="zh-CN" sz="2000" dirty="0">
                <a:effectLst>
                  <a:outerShdw blurRad="38100" dist="38100" dir="2700000" algn="tl">
                    <a:srgbClr val="C0C0C0"/>
                  </a:outerShdw>
                </a:effectLst>
                <a:ea typeface="宋体" pitchFamily="2" charset="-122"/>
              </a:rPr>
            </a:br>
            <a:r>
              <a:rPr lang="en-US" altLang="zh-CN" sz="2000" dirty="0">
                <a:effectLst>
                  <a:outerShdw blurRad="38100" dist="38100" dir="2700000" algn="tl">
                    <a:srgbClr val="C0C0C0"/>
                  </a:outerShdw>
                </a:effectLst>
                <a:ea typeface="宋体" pitchFamily="2" charset="-122"/>
              </a:rPr>
              <a:t>8. 	</a:t>
            </a:r>
            <a:r>
              <a:rPr lang="en-US" altLang="zh-CN" sz="2000" b="1" dirty="0">
                <a:effectLst>
                  <a:outerShdw blurRad="38100" dist="38100" dir="2700000" algn="tl">
                    <a:srgbClr val="C0C0C0"/>
                  </a:outerShdw>
                </a:effectLst>
                <a:ea typeface="宋体" pitchFamily="2" charset="-122"/>
              </a:rPr>
              <a:t>if</a:t>
            </a:r>
            <a:r>
              <a:rPr lang="en-US" altLang="zh-CN" sz="2000" dirty="0">
                <a:effectLst>
                  <a:outerShdw blurRad="38100" dist="38100" dir="2700000" algn="tl">
                    <a:srgbClr val="C0C0C0"/>
                  </a:outerShdw>
                </a:effectLst>
                <a:ea typeface="宋体" pitchFamily="2" charset="-122"/>
              </a:rPr>
              <a:t> (</a:t>
            </a:r>
            <a:r>
              <a:rPr lang="en-US" altLang="zh-CN" sz="2000" i="1" dirty="0" err="1">
                <a:effectLst>
                  <a:outerShdw blurRad="38100" dist="38100" dir="2700000" algn="tl">
                    <a:srgbClr val="C0C0C0"/>
                  </a:outerShdw>
                </a:effectLst>
                <a:ea typeface="宋体" pitchFamily="2" charset="-122"/>
              </a:rPr>
              <a:t>lmin</a:t>
            </a:r>
            <a:r>
              <a:rPr lang="en-US" altLang="zh-CN" sz="2000" dirty="0">
                <a:effectLst>
                  <a:outerShdw blurRad="38100" dist="38100" dir="2700000" algn="tl">
                    <a:srgbClr val="C0C0C0"/>
                  </a:outerShdw>
                </a:effectLst>
                <a:ea typeface="宋体" pitchFamily="2" charset="-122"/>
              </a:rPr>
              <a:t>  &lt; </a:t>
            </a:r>
            <a:r>
              <a:rPr lang="en-US" altLang="zh-CN" sz="2000" i="1" dirty="0" err="1">
                <a:effectLst>
                  <a:outerShdw blurRad="38100" dist="38100" dir="2700000" algn="tl">
                    <a:srgbClr val="C0C0C0"/>
                  </a:outerShdw>
                </a:effectLst>
                <a:ea typeface="宋体" pitchFamily="2" charset="-122"/>
              </a:rPr>
              <a:t>rmin</a:t>
            </a:r>
            <a:r>
              <a:rPr lang="en-US" altLang="zh-CN" sz="2000" dirty="0">
                <a:effectLst>
                  <a:outerShdw blurRad="38100" dist="38100" dir="2700000" algn="tl">
                    <a:srgbClr val="C0C0C0"/>
                  </a:outerShdw>
                </a:effectLst>
                <a:ea typeface="宋体" pitchFamily="2" charset="-122"/>
              </a:rPr>
              <a:t>) </a:t>
            </a:r>
            <a:r>
              <a:rPr lang="en-US" altLang="zh-CN" sz="2000" b="1" dirty="0">
                <a:effectLst>
                  <a:outerShdw blurRad="38100" dist="38100" dir="2700000" algn="tl">
                    <a:srgbClr val="C0C0C0"/>
                  </a:outerShdw>
                </a:effectLst>
                <a:ea typeface="宋体" pitchFamily="2" charset="-122"/>
              </a:rPr>
              <a:t>then</a:t>
            </a:r>
            <a:r>
              <a:rPr lang="en-US" altLang="zh-CN" sz="2000" dirty="0">
                <a:effectLst>
                  <a:outerShdw blurRad="38100" dist="38100" dir="2700000" algn="tl">
                    <a:srgbClr val="C0C0C0"/>
                  </a:outerShdw>
                </a:effectLst>
                <a:ea typeface="宋体" pitchFamily="2" charset="-122"/>
              </a:rPr>
              <a:t> </a:t>
            </a:r>
            <a:br>
              <a:rPr lang="en-US" altLang="zh-CN" sz="2000" dirty="0">
                <a:effectLst>
                  <a:outerShdw blurRad="38100" dist="38100" dir="2700000" algn="tl">
                    <a:srgbClr val="C0C0C0"/>
                  </a:outerShdw>
                </a:effectLst>
                <a:ea typeface="宋体" pitchFamily="2" charset="-122"/>
              </a:rPr>
            </a:br>
            <a:r>
              <a:rPr lang="en-US" altLang="zh-CN" sz="2000" dirty="0">
                <a:effectLst>
                  <a:outerShdw blurRad="38100" dist="38100" dir="2700000" algn="tl">
                    <a:srgbClr val="C0C0C0"/>
                  </a:outerShdw>
                </a:effectLst>
                <a:ea typeface="宋体" pitchFamily="2" charset="-122"/>
              </a:rPr>
              <a:t>9. 	        </a:t>
            </a:r>
            <a:r>
              <a:rPr lang="en-US" altLang="zh-CN" sz="2000" i="1" dirty="0">
                <a:effectLst>
                  <a:outerShdw blurRad="38100" dist="38100" dir="2700000" algn="tl">
                    <a:srgbClr val="C0C0C0"/>
                  </a:outerShdw>
                </a:effectLst>
                <a:ea typeface="宋体" pitchFamily="2" charset="-122"/>
              </a:rPr>
              <a:t>min</a:t>
            </a:r>
            <a:r>
              <a:rPr lang="en-US" altLang="zh-CN" sz="2000" dirty="0">
                <a:effectLst>
                  <a:outerShdw blurRad="38100" dist="38100" dir="2700000" algn="tl">
                    <a:srgbClr val="C0C0C0"/>
                  </a:outerShdw>
                </a:effectLst>
                <a:ea typeface="宋体" pitchFamily="2" charset="-122"/>
              </a:rPr>
              <a:t> := </a:t>
            </a:r>
            <a:r>
              <a:rPr lang="en-US" altLang="zh-CN" sz="2000" i="1" dirty="0" err="1">
                <a:effectLst>
                  <a:outerShdw blurRad="38100" dist="38100" dir="2700000" algn="tl">
                    <a:srgbClr val="C0C0C0"/>
                  </a:outerShdw>
                </a:effectLst>
                <a:ea typeface="宋体" pitchFamily="2" charset="-122"/>
              </a:rPr>
              <a:t>lmin</a:t>
            </a:r>
            <a:r>
              <a:rPr lang="en-US" altLang="zh-CN" sz="2000" dirty="0">
                <a:effectLst>
                  <a:outerShdw blurRad="38100" dist="38100" dir="2700000" algn="tl">
                    <a:srgbClr val="C0C0C0"/>
                  </a:outerShdw>
                </a:effectLst>
                <a:ea typeface="宋体" pitchFamily="2" charset="-122"/>
              </a:rPr>
              <a:t>; </a:t>
            </a:r>
            <a:br>
              <a:rPr lang="en-US" altLang="zh-CN" sz="2000" dirty="0">
                <a:effectLst>
                  <a:outerShdw blurRad="38100" dist="38100" dir="2700000" algn="tl">
                    <a:srgbClr val="C0C0C0"/>
                  </a:outerShdw>
                </a:effectLst>
                <a:ea typeface="宋体" pitchFamily="2" charset="-122"/>
              </a:rPr>
            </a:br>
            <a:r>
              <a:rPr lang="en-US" altLang="zh-CN" sz="2000" dirty="0">
                <a:effectLst>
                  <a:outerShdw blurRad="38100" dist="38100" dir="2700000" algn="tl">
                    <a:srgbClr val="C0C0C0"/>
                  </a:outerShdw>
                </a:effectLst>
                <a:ea typeface="宋体" pitchFamily="2" charset="-122"/>
              </a:rPr>
              <a:t>10. 	</a:t>
            </a:r>
            <a:r>
              <a:rPr lang="en-US" altLang="zh-CN" sz="2000" b="1" dirty="0">
                <a:effectLst>
                  <a:outerShdw blurRad="38100" dist="38100" dir="2700000" algn="tl">
                    <a:srgbClr val="C0C0C0"/>
                  </a:outerShdw>
                </a:effectLst>
                <a:ea typeface="宋体" pitchFamily="2" charset="-122"/>
              </a:rPr>
              <a:t>else</a:t>
            </a:r>
            <a:r>
              <a:rPr lang="en-US" altLang="zh-CN" sz="2000" dirty="0">
                <a:effectLst>
                  <a:outerShdw blurRad="38100" dist="38100" dir="2700000" algn="tl">
                    <a:srgbClr val="C0C0C0"/>
                  </a:outerShdw>
                </a:effectLst>
                <a:ea typeface="宋体" pitchFamily="2" charset="-122"/>
              </a:rPr>
              <a:t> </a:t>
            </a:r>
            <a:br>
              <a:rPr lang="en-US" altLang="zh-CN" sz="2000" dirty="0">
                <a:effectLst>
                  <a:outerShdw blurRad="38100" dist="38100" dir="2700000" algn="tl">
                    <a:srgbClr val="C0C0C0"/>
                  </a:outerShdw>
                </a:effectLst>
                <a:ea typeface="宋体" pitchFamily="2" charset="-122"/>
              </a:rPr>
            </a:br>
            <a:r>
              <a:rPr lang="en-US" altLang="zh-CN" sz="2000" dirty="0">
                <a:effectLst>
                  <a:outerShdw blurRad="38100" dist="38100" dir="2700000" algn="tl">
                    <a:srgbClr val="C0C0C0"/>
                  </a:outerShdw>
                </a:effectLst>
                <a:ea typeface="宋体" pitchFamily="2" charset="-122"/>
              </a:rPr>
              <a:t>11. 	       </a:t>
            </a:r>
            <a:r>
              <a:rPr lang="en-US" altLang="zh-CN" sz="2000" i="1" dirty="0">
                <a:effectLst>
                  <a:outerShdw blurRad="38100" dist="38100" dir="2700000" algn="tl">
                    <a:srgbClr val="C0C0C0"/>
                  </a:outerShdw>
                </a:effectLst>
                <a:ea typeface="宋体" pitchFamily="2" charset="-122"/>
              </a:rPr>
              <a:t>min</a:t>
            </a:r>
            <a:r>
              <a:rPr lang="en-US" altLang="zh-CN" sz="2000" dirty="0">
                <a:effectLst>
                  <a:outerShdw blurRad="38100" dist="38100" dir="2700000" algn="tl">
                    <a:srgbClr val="C0C0C0"/>
                  </a:outerShdw>
                </a:effectLst>
                <a:ea typeface="宋体" pitchFamily="2" charset="-122"/>
              </a:rPr>
              <a:t> := </a:t>
            </a:r>
            <a:r>
              <a:rPr lang="en-US" altLang="zh-CN" sz="2000" i="1" dirty="0" err="1">
                <a:effectLst>
                  <a:outerShdw blurRad="38100" dist="38100" dir="2700000" algn="tl">
                    <a:srgbClr val="C0C0C0"/>
                  </a:outerShdw>
                </a:effectLst>
                <a:ea typeface="宋体" pitchFamily="2" charset="-122"/>
              </a:rPr>
              <a:t>rmin</a:t>
            </a:r>
            <a:r>
              <a:rPr lang="en-US" altLang="zh-CN" sz="2000" dirty="0">
                <a:effectLst>
                  <a:outerShdw blurRad="38100" dist="38100" dir="2700000" algn="tl">
                    <a:srgbClr val="C0C0C0"/>
                  </a:outerShdw>
                </a:effectLst>
                <a:ea typeface="宋体" pitchFamily="2" charset="-122"/>
              </a:rPr>
              <a:t>; </a:t>
            </a:r>
            <a:br>
              <a:rPr lang="en-US" altLang="zh-CN" sz="2000" dirty="0">
                <a:effectLst>
                  <a:outerShdw blurRad="38100" dist="38100" dir="2700000" algn="tl">
                    <a:srgbClr val="C0C0C0"/>
                  </a:outerShdw>
                </a:effectLst>
                <a:ea typeface="宋体" pitchFamily="2" charset="-122"/>
              </a:rPr>
            </a:br>
            <a:r>
              <a:rPr lang="en-US" altLang="zh-CN" sz="2000" dirty="0">
                <a:effectLst>
                  <a:outerShdw blurRad="38100" dist="38100" dir="2700000" algn="tl">
                    <a:srgbClr val="C0C0C0"/>
                  </a:outerShdw>
                </a:effectLst>
                <a:ea typeface="宋体" pitchFamily="2" charset="-122"/>
              </a:rPr>
              <a:t>12. 	</a:t>
            </a:r>
            <a:r>
              <a:rPr lang="en-US" altLang="zh-CN" sz="2000" b="1" dirty="0" err="1">
                <a:effectLst>
                  <a:outerShdw blurRad="38100" dist="38100" dir="2700000" algn="tl">
                    <a:srgbClr val="C0C0C0"/>
                  </a:outerShdw>
                </a:effectLst>
                <a:ea typeface="宋体" pitchFamily="2" charset="-122"/>
              </a:rPr>
              <a:t>endelse</a:t>
            </a:r>
            <a:r>
              <a:rPr lang="en-US" altLang="zh-CN" sz="2000" dirty="0">
                <a:effectLst>
                  <a:outerShdw blurRad="38100" dist="38100" dir="2700000" algn="tl">
                    <a:srgbClr val="C0C0C0"/>
                  </a:outerShdw>
                </a:effectLst>
                <a:ea typeface="宋体" pitchFamily="2" charset="-122"/>
              </a:rPr>
              <a:t>; </a:t>
            </a:r>
            <a:br>
              <a:rPr lang="en-US" altLang="zh-CN" sz="2000" dirty="0">
                <a:effectLst>
                  <a:outerShdw blurRad="38100" dist="38100" dir="2700000" algn="tl">
                    <a:srgbClr val="C0C0C0"/>
                  </a:outerShdw>
                </a:effectLst>
                <a:ea typeface="宋体" pitchFamily="2" charset="-122"/>
              </a:rPr>
            </a:br>
            <a:r>
              <a:rPr lang="en-US" altLang="zh-CN" sz="2000" dirty="0">
                <a:effectLst>
                  <a:outerShdw blurRad="38100" dist="38100" dir="2700000" algn="tl">
                    <a:srgbClr val="C0C0C0"/>
                  </a:outerShdw>
                </a:effectLst>
                <a:ea typeface="宋体" pitchFamily="2" charset="-122"/>
              </a:rPr>
              <a:t>13. </a:t>
            </a:r>
            <a:r>
              <a:rPr lang="en-US" altLang="zh-CN" sz="2000" b="1" dirty="0" err="1">
                <a:effectLst>
                  <a:outerShdw blurRad="38100" dist="38100" dir="2700000" algn="tl">
                    <a:srgbClr val="C0C0C0"/>
                  </a:outerShdw>
                </a:effectLst>
                <a:ea typeface="宋体" pitchFamily="2" charset="-122"/>
              </a:rPr>
              <a:t>endelse</a:t>
            </a:r>
            <a:r>
              <a:rPr lang="en-US" altLang="zh-CN" sz="2000" dirty="0">
                <a:effectLst>
                  <a:outerShdw blurRad="38100" dist="38100" dir="2700000" algn="tl">
                    <a:srgbClr val="C0C0C0"/>
                  </a:outerShdw>
                </a:effectLst>
                <a:ea typeface="宋体" pitchFamily="2" charset="-122"/>
              </a:rPr>
              <a:t>; </a:t>
            </a:r>
            <a:br>
              <a:rPr lang="en-US" altLang="zh-CN" sz="2000" dirty="0">
                <a:effectLst>
                  <a:outerShdw blurRad="38100" dist="38100" dir="2700000" algn="tl">
                    <a:srgbClr val="C0C0C0"/>
                  </a:outerShdw>
                </a:effectLst>
                <a:ea typeface="宋体" pitchFamily="2" charset="-122"/>
              </a:rPr>
            </a:br>
            <a:r>
              <a:rPr lang="en-US" altLang="zh-CN" sz="2000" dirty="0">
                <a:effectLst>
                  <a:outerShdw blurRad="38100" dist="38100" dir="2700000" algn="tl">
                    <a:srgbClr val="C0C0C0"/>
                  </a:outerShdw>
                </a:effectLst>
                <a:ea typeface="宋体" pitchFamily="2" charset="-122"/>
              </a:rPr>
              <a:t>14. </a:t>
            </a:r>
            <a:r>
              <a:rPr lang="en-US" altLang="zh-CN" sz="2000" b="1" dirty="0">
                <a:effectLst>
                  <a:outerShdw blurRad="38100" dist="38100" dir="2700000" algn="tl">
                    <a:srgbClr val="C0C0C0"/>
                  </a:outerShdw>
                </a:effectLst>
                <a:ea typeface="宋体" pitchFamily="2" charset="-122"/>
              </a:rPr>
              <a:t>return</a:t>
            </a:r>
            <a:r>
              <a:rPr lang="en-US" altLang="zh-CN" sz="2000" dirty="0">
                <a:effectLst>
                  <a:outerShdw blurRad="38100" dist="38100" dir="2700000" algn="tl">
                    <a:srgbClr val="C0C0C0"/>
                  </a:outerShdw>
                </a:effectLst>
                <a:ea typeface="宋体" pitchFamily="2" charset="-122"/>
              </a:rPr>
              <a:t> </a:t>
            </a:r>
            <a:r>
              <a:rPr lang="en-US" altLang="zh-CN" sz="2000" i="1" dirty="0">
                <a:effectLst>
                  <a:outerShdw blurRad="38100" dist="38100" dir="2700000" algn="tl">
                    <a:srgbClr val="C0C0C0"/>
                  </a:outerShdw>
                </a:effectLst>
                <a:ea typeface="宋体" pitchFamily="2" charset="-122"/>
              </a:rPr>
              <a:t>min</a:t>
            </a:r>
            <a:r>
              <a:rPr lang="en-US" altLang="zh-CN" sz="2000" dirty="0">
                <a:effectLst>
                  <a:outerShdw blurRad="38100" dist="38100" dir="2700000" algn="tl">
                    <a:srgbClr val="C0C0C0"/>
                  </a:outerShdw>
                </a:effectLst>
                <a:ea typeface="宋体" pitchFamily="2" charset="-122"/>
              </a:rPr>
              <a:t>; </a:t>
            </a:r>
            <a:br>
              <a:rPr lang="en-US" altLang="zh-CN" sz="2000" dirty="0">
                <a:effectLst>
                  <a:outerShdw blurRad="38100" dist="38100" dir="2700000" algn="tl">
                    <a:srgbClr val="C0C0C0"/>
                  </a:outerShdw>
                </a:effectLst>
                <a:ea typeface="宋体" pitchFamily="2" charset="-122"/>
              </a:rPr>
            </a:br>
            <a:r>
              <a:rPr lang="en-US" altLang="zh-CN" sz="2000" dirty="0">
                <a:effectLst>
                  <a:outerShdw blurRad="38100" dist="38100" dir="2700000" algn="tl">
                    <a:srgbClr val="C0C0C0"/>
                  </a:outerShdw>
                </a:effectLst>
                <a:ea typeface="宋体" pitchFamily="2" charset="-122"/>
              </a:rPr>
              <a:t>15. </a:t>
            </a:r>
            <a:r>
              <a:rPr lang="en-US" altLang="zh-CN" sz="2000" b="1" dirty="0">
                <a:effectLst>
                  <a:outerShdw blurRad="38100" dist="38100" dir="2700000" algn="tl">
                    <a:srgbClr val="C0C0C0"/>
                  </a:outerShdw>
                </a:effectLst>
                <a:ea typeface="宋体" pitchFamily="2" charset="-122"/>
              </a:rPr>
              <a:t>end</a:t>
            </a:r>
            <a:r>
              <a:rPr lang="en-US" altLang="zh-CN" sz="2000" dirty="0">
                <a:effectLst>
                  <a:outerShdw blurRad="38100" dist="38100" dir="2700000" algn="tl">
                    <a:srgbClr val="C0C0C0"/>
                  </a:outerShdw>
                </a:effectLst>
                <a:ea typeface="宋体" pitchFamily="2" charset="-122"/>
              </a:rPr>
              <a:t> RECURSIVE_MIN </a:t>
            </a:r>
          </a:p>
        </p:txBody>
      </p:sp>
      <p:sp>
        <p:nvSpPr>
          <p:cNvPr id="6" name="Rectangle 3">
            <a:extLst>
              <a:ext uri="{FF2B5EF4-FFF2-40B4-BE49-F238E27FC236}">
                <a16:creationId xmlns:a16="http://schemas.microsoft.com/office/drawing/2014/main" id="{B9E77C14-1D37-436E-9B9F-391DEBA05AA3}"/>
              </a:ext>
            </a:extLst>
          </p:cNvPr>
          <p:cNvSpPr txBox="1">
            <a:spLocks noChangeArrowheads="1"/>
          </p:cNvSpPr>
          <p:nvPr/>
        </p:nvSpPr>
        <p:spPr>
          <a:xfrm>
            <a:off x="3893880" y="1620179"/>
            <a:ext cx="3937423" cy="4540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buFont typeface="Wingdings" pitchFamily="2" charset="2"/>
              <a:buNone/>
            </a:pPr>
            <a:r>
              <a:rPr lang="zh-CN" altLang="en-US" dirty="0"/>
              <a:t>递归形式</a:t>
            </a:r>
            <a:r>
              <a:rPr lang="en-US" altLang="zh-CN" dirty="0"/>
              <a:t>: </a:t>
            </a:r>
          </a:p>
          <a:p>
            <a:pPr>
              <a:buFont typeface="Wingdings" pitchFamily="2" charset="2"/>
              <a:buNone/>
            </a:pPr>
            <a:endParaRPr lang="en-US" altLang="zh-CN" dirty="0"/>
          </a:p>
          <a:p>
            <a:pPr>
              <a:buFont typeface="Wingdings" pitchFamily="2" charset="2"/>
              <a:buNone/>
            </a:pPr>
            <a:endParaRPr lang="zh-CN" altLang="en-US" dirty="0"/>
          </a:p>
        </p:txBody>
      </p:sp>
      <p:sp>
        <p:nvSpPr>
          <p:cNvPr id="7" name="Rectangle 3">
            <a:extLst>
              <a:ext uri="{FF2B5EF4-FFF2-40B4-BE49-F238E27FC236}">
                <a16:creationId xmlns:a16="http://schemas.microsoft.com/office/drawing/2014/main" id="{3A8654B7-B9DA-4A2A-BE55-BD985353211B}"/>
              </a:ext>
            </a:extLst>
          </p:cNvPr>
          <p:cNvSpPr txBox="1">
            <a:spLocks noChangeArrowheads="1"/>
          </p:cNvSpPr>
          <p:nvPr/>
        </p:nvSpPr>
        <p:spPr>
          <a:xfrm>
            <a:off x="208000" y="1601761"/>
            <a:ext cx="3356704" cy="4540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buFont typeface="Wingdings" pitchFamily="2" charset="2"/>
              <a:buNone/>
            </a:pPr>
            <a:r>
              <a:rPr lang="zh-CN" altLang="en-US" dirty="0"/>
              <a:t>循环</a:t>
            </a:r>
            <a:r>
              <a:rPr lang="en-US" altLang="zh-CN" dirty="0"/>
              <a:t>: </a:t>
            </a:r>
          </a:p>
          <a:p>
            <a:pPr>
              <a:buFont typeface="Wingdings" pitchFamily="2" charset="2"/>
              <a:buNone/>
            </a:pPr>
            <a:endParaRPr lang="zh-CN" altLang="en-US" dirty="0"/>
          </a:p>
        </p:txBody>
      </p:sp>
      <p:pic>
        <p:nvPicPr>
          <p:cNvPr id="8" name="Picture 4" descr="minimumdq">
            <a:extLst>
              <a:ext uri="{FF2B5EF4-FFF2-40B4-BE49-F238E27FC236}">
                <a16:creationId xmlns:a16="http://schemas.microsoft.com/office/drawing/2014/main" id="{07B2ABC9-01DD-4567-B032-0A78037F8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189177" y="1726955"/>
            <a:ext cx="4671304" cy="1537391"/>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Rectangle 3">
            <a:extLst>
              <a:ext uri="{FF2B5EF4-FFF2-40B4-BE49-F238E27FC236}">
                <a16:creationId xmlns:a16="http://schemas.microsoft.com/office/drawing/2014/main" id="{80AA0890-CDC9-46B3-89C8-B66D965576AA}"/>
              </a:ext>
            </a:extLst>
          </p:cNvPr>
          <p:cNvSpPr txBox="1">
            <a:spLocks noChangeArrowheads="1"/>
          </p:cNvSpPr>
          <p:nvPr/>
        </p:nvSpPr>
        <p:spPr>
          <a:xfrm>
            <a:off x="8212263" y="3302982"/>
            <a:ext cx="3693096" cy="49229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just">
              <a:buNone/>
            </a:pPr>
            <a:r>
              <a:rPr lang="zh-CN" altLang="en-US" dirty="0"/>
              <a:t>	</a:t>
            </a:r>
            <a:r>
              <a:rPr lang="zh-CN" altLang="en-US" sz="1800" dirty="0"/>
              <a:t>求</a:t>
            </a:r>
            <a:r>
              <a:rPr lang="en-US" altLang="zh-CN" sz="1800" dirty="0"/>
              <a:t>{4, 9, 1, 7, 8, 11, 2, 12}</a:t>
            </a:r>
            <a:r>
              <a:rPr lang="zh-CN" altLang="en-US" sz="1800" dirty="0"/>
              <a:t>的最小数</a:t>
            </a:r>
            <a:endParaRPr lang="en-US" altLang="zh-CN" sz="1800" dirty="0"/>
          </a:p>
        </p:txBody>
      </p:sp>
      <p:sp>
        <p:nvSpPr>
          <p:cNvPr id="2" name="灯片编号占位符 1">
            <a:extLst>
              <a:ext uri="{FF2B5EF4-FFF2-40B4-BE49-F238E27FC236}">
                <a16:creationId xmlns:a16="http://schemas.microsoft.com/office/drawing/2014/main" id="{118E8F9F-2D0E-4202-AB8F-DCE806213E9D}"/>
              </a:ext>
            </a:extLst>
          </p:cNvPr>
          <p:cNvSpPr>
            <a:spLocks noGrp="1"/>
          </p:cNvSpPr>
          <p:nvPr>
            <p:ph type="sldNum" sz="quarter" idx="12"/>
          </p:nvPr>
        </p:nvSpPr>
        <p:spPr/>
        <p:txBody>
          <a:bodyPr/>
          <a:lstStyle/>
          <a:p>
            <a:fld id="{25EC4AC6-63A8-45AD-A1FA-EB82E5CD8F05}" type="slidenum">
              <a:rPr lang="zh-CN" altLang="en-US" smtClean="0"/>
              <a:t>58</a:t>
            </a:fld>
            <a:endParaRPr lang="zh-CN" altLang="en-US"/>
          </a:p>
        </p:txBody>
      </p:sp>
      <p:cxnSp>
        <p:nvCxnSpPr>
          <p:cNvPr id="4" name="直接连接符 3">
            <a:extLst>
              <a:ext uri="{FF2B5EF4-FFF2-40B4-BE49-F238E27FC236}">
                <a16:creationId xmlns:a16="http://schemas.microsoft.com/office/drawing/2014/main" id="{366E0B4A-2672-4577-81A1-D6F2667F0718}"/>
              </a:ext>
            </a:extLst>
          </p:cNvPr>
          <p:cNvCxnSpPr>
            <a:cxnSpLocks/>
          </p:cNvCxnSpPr>
          <p:nvPr/>
        </p:nvCxnSpPr>
        <p:spPr>
          <a:xfrm>
            <a:off x="3674429" y="1856849"/>
            <a:ext cx="0" cy="4829205"/>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zh-CN" altLang="en-US" dirty="0">
                <a:ea typeface="宋体" pitchFamily="2" charset="-122"/>
              </a:rPr>
              <a:t>数据分解</a:t>
            </a:r>
            <a:endParaRPr lang="en-US" altLang="zh-CN" dirty="0">
              <a:ea typeface="宋体" pitchFamily="2" charset="-122"/>
            </a:endParaRPr>
          </a:p>
        </p:txBody>
      </p:sp>
      <p:sp>
        <p:nvSpPr>
          <p:cNvPr id="668675" name="Rectangle 3"/>
          <p:cNvSpPr>
            <a:spLocks noGrp="1" noChangeArrowheads="1"/>
          </p:cNvSpPr>
          <p:nvPr>
            <p:ph idx="1"/>
          </p:nvPr>
        </p:nvSpPr>
        <p:spPr>
          <a:xfrm>
            <a:off x="1255085" y="1397078"/>
            <a:ext cx="8855779" cy="3777622"/>
          </a:xfrm>
        </p:spPr>
        <p:txBody>
          <a:bodyPr>
            <a:normAutofit/>
          </a:bodyPr>
          <a:lstStyle/>
          <a:p>
            <a:r>
              <a:rPr lang="zh-CN" altLang="en-US" sz="2800" dirty="0"/>
              <a:t>划分数据，将数据分配给不同任务</a:t>
            </a:r>
            <a:r>
              <a:rPr lang="en-US" altLang="zh-CN" sz="2800" dirty="0"/>
              <a:t> </a:t>
            </a:r>
          </a:p>
          <a:p>
            <a:pPr lvl="1"/>
            <a:r>
              <a:rPr lang="zh-CN" altLang="en-US" sz="2400" dirty="0"/>
              <a:t>输入数据划分</a:t>
            </a:r>
            <a:endParaRPr lang="en-US" altLang="zh-CN" sz="2400" dirty="0"/>
          </a:p>
          <a:p>
            <a:pPr lvl="1"/>
            <a:r>
              <a:rPr lang="zh-CN" altLang="en-US" sz="2400" dirty="0"/>
              <a:t>中间数据划分</a:t>
            </a:r>
            <a:endParaRPr lang="en-US" altLang="zh-CN" sz="2400" dirty="0"/>
          </a:p>
          <a:p>
            <a:pPr lvl="1"/>
            <a:r>
              <a:rPr lang="zh-CN" altLang="en-US" sz="2400" dirty="0"/>
              <a:t>输出划分</a:t>
            </a:r>
            <a:r>
              <a:rPr lang="en-US" altLang="zh-CN" sz="2400" dirty="0"/>
              <a:t>: </a:t>
            </a:r>
            <a:r>
              <a:rPr lang="zh-CN" altLang="en-US" sz="2000" dirty="0"/>
              <a:t>输出数据的每一元素可以独立计算出</a:t>
            </a:r>
            <a:endParaRPr lang="en-US" altLang="zh-CN" sz="2000" dirty="0"/>
          </a:p>
          <a:p>
            <a:pPr lvl="1"/>
            <a:endParaRPr lang="en-US" altLang="zh-CN" dirty="0"/>
          </a:p>
        </p:txBody>
      </p:sp>
      <p:pic>
        <p:nvPicPr>
          <p:cNvPr id="737281" name="Picture 1" descr="C:\Users\Yuan\Documents\Tencent Files\42463762\Image\C2C\FD44O2V@~(N~U`I5VTW)II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961" y="3572112"/>
            <a:ext cx="3202052" cy="3189193"/>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2974" y="3572112"/>
            <a:ext cx="3421991" cy="3175213"/>
          </a:xfrm>
          <a:prstGeom prst="rect">
            <a:avLst/>
          </a:prstGeom>
        </p:spPr>
      </p:pic>
      <p:sp>
        <p:nvSpPr>
          <p:cNvPr id="3" name="灯片编号占位符 2">
            <a:extLst>
              <a:ext uri="{FF2B5EF4-FFF2-40B4-BE49-F238E27FC236}">
                <a16:creationId xmlns:a16="http://schemas.microsoft.com/office/drawing/2014/main" id="{F6C510B5-96F0-4B16-84D7-D723829757CD}"/>
              </a:ext>
            </a:extLst>
          </p:cNvPr>
          <p:cNvSpPr>
            <a:spLocks noGrp="1"/>
          </p:cNvSpPr>
          <p:nvPr>
            <p:ph type="sldNum" sz="quarter" idx="12"/>
          </p:nvPr>
        </p:nvSpPr>
        <p:spPr/>
        <p:txBody>
          <a:bodyPr/>
          <a:lstStyle/>
          <a:p>
            <a:fld id="{25EC4AC6-63A8-45AD-A1FA-EB82E5CD8F05}" type="slidenum">
              <a:rPr lang="zh-CN" altLang="en-US" smtClean="0"/>
              <a:t>59</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p:txBody>
          <a:bodyPr>
            <a:normAutofit/>
          </a:bodyPr>
          <a:lstStyle/>
          <a:p>
            <a:r>
              <a:rPr lang="zh-CN" altLang="en-US" dirty="0"/>
              <a:t>并行程序设计模型</a:t>
            </a:r>
            <a:r>
              <a:rPr lang="en-US" altLang="zh-CN" dirty="0"/>
              <a:t>(</a:t>
            </a:r>
            <a:r>
              <a:rPr lang="en-US" altLang="ko-KR" dirty="0"/>
              <a:t>Parallel Programming Model)</a:t>
            </a:r>
          </a:p>
        </p:txBody>
      </p:sp>
      <p:sp>
        <p:nvSpPr>
          <p:cNvPr id="734211" name="Rectangle 3"/>
          <p:cNvSpPr>
            <a:spLocks noGrp="1" noChangeArrowheads="1"/>
          </p:cNvSpPr>
          <p:nvPr>
            <p:ph idx="1"/>
          </p:nvPr>
        </p:nvSpPr>
        <p:spPr/>
        <p:txBody>
          <a:bodyPr anchor="t" anchorCtr="0">
            <a:normAutofit/>
          </a:bodyPr>
          <a:lstStyle/>
          <a:p>
            <a:r>
              <a:rPr lang="zh-CN" altLang="en-US" sz="2800" dirty="0"/>
              <a:t>程序员使用什么来编码</a:t>
            </a:r>
            <a:r>
              <a:rPr lang="en-US" altLang="ko-KR" sz="2800" dirty="0"/>
              <a:t>?</a:t>
            </a:r>
          </a:p>
          <a:p>
            <a:pPr lvl="1"/>
            <a:r>
              <a:rPr lang="zh-CN" altLang="en-US" sz="2400" dirty="0"/>
              <a:t>确定通信（</a:t>
            </a:r>
            <a:r>
              <a:rPr lang="en-US" altLang="ko-KR" sz="2400" dirty="0"/>
              <a:t>communication</a:t>
            </a:r>
            <a:r>
              <a:rPr lang="zh-CN" altLang="en-US" sz="2400" dirty="0"/>
              <a:t>）和同步（</a:t>
            </a:r>
            <a:r>
              <a:rPr lang="en-US" altLang="ko-KR" sz="2400" dirty="0"/>
              <a:t>synchronization</a:t>
            </a:r>
            <a:r>
              <a:rPr lang="zh-CN" altLang="en-US" sz="2400" dirty="0"/>
              <a:t>）</a:t>
            </a:r>
            <a:endParaRPr lang="en-US" altLang="ko-KR" sz="2400" dirty="0"/>
          </a:p>
          <a:p>
            <a:pPr lvl="1"/>
            <a:r>
              <a:rPr lang="zh-CN" altLang="en-US" sz="2400" dirty="0"/>
              <a:t>暴露给程序员的</a:t>
            </a:r>
            <a:r>
              <a:rPr lang="zh-CN" altLang="en-US" sz="2400" dirty="0">
                <a:solidFill>
                  <a:srgbClr val="FF0000"/>
                </a:solidFill>
              </a:rPr>
              <a:t>通信原语（</a:t>
            </a:r>
            <a:r>
              <a:rPr lang="en-US" altLang="ko-KR" sz="2400" dirty="0">
                <a:solidFill>
                  <a:srgbClr val="FF0000"/>
                </a:solidFill>
              </a:rPr>
              <a:t>Communication primitives</a:t>
            </a:r>
            <a:r>
              <a:rPr lang="zh-CN" altLang="en-US" sz="2400" dirty="0">
                <a:solidFill>
                  <a:srgbClr val="FF0000"/>
                </a:solidFill>
              </a:rPr>
              <a:t>）</a:t>
            </a:r>
            <a:r>
              <a:rPr lang="zh-CN" altLang="en-US" sz="2400" dirty="0"/>
              <a:t>实现编程模型</a:t>
            </a:r>
            <a:r>
              <a:rPr lang="en-US" altLang="ko-KR" sz="2400" dirty="0"/>
              <a:t> </a:t>
            </a:r>
          </a:p>
          <a:p>
            <a:pPr lvl="1"/>
            <a:r>
              <a:rPr lang="en-US" altLang="ko-KR" sz="2400" dirty="0"/>
              <a:t>Ex) Uniprocessor, Multiprogramming, Data parallel, message-passing, shared-address-space</a:t>
            </a:r>
            <a:r>
              <a:rPr lang="zh-CN" altLang="en-US" sz="2400" dirty="0"/>
              <a:t>，</a:t>
            </a:r>
            <a:r>
              <a:rPr lang="en-US" altLang="zh-CN" sz="2400" dirty="0"/>
              <a:t>……</a:t>
            </a:r>
            <a:endParaRPr lang="en-US" altLang="ko-KR" sz="2400" dirty="0"/>
          </a:p>
        </p:txBody>
      </p:sp>
      <p:sp>
        <p:nvSpPr>
          <p:cNvPr id="2" name="灯片编号占位符 1">
            <a:extLst>
              <a:ext uri="{FF2B5EF4-FFF2-40B4-BE49-F238E27FC236}">
                <a16:creationId xmlns:a16="http://schemas.microsoft.com/office/drawing/2014/main" id="{0C02F40F-A414-4BA2-BD1D-9319DCAAA9D6}"/>
              </a:ext>
            </a:extLst>
          </p:cNvPr>
          <p:cNvSpPr>
            <a:spLocks noGrp="1"/>
          </p:cNvSpPr>
          <p:nvPr>
            <p:ph type="sldNum" sz="quarter" idx="12"/>
          </p:nvPr>
        </p:nvSpPr>
        <p:spPr/>
        <p:txBody>
          <a:bodyPr/>
          <a:lstStyle/>
          <a:p>
            <a:fld id="{25EC4AC6-63A8-45AD-A1FA-EB82E5CD8F05}" type="slidenum">
              <a:rPr lang="zh-CN" altLang="en-US" smtClean="0"/>
              <a:t>6</a:t>
            </a:fld>
            <a:endParaRPr lang="zh-CN" altLang="en-US"/>
          </a:p>
        </p:txBody>
      </p:sp>
    </p:spTree>
    <p:extLst>
      <p:ext uri="{BB962C8B-B14F-4D97-AF65-F5344CB8AC3E}">
        <p14:creationId xmlns:p14="http://schemas.microsoft.com/office/powerpoint/2010/main" val="20747093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4" name="Text Box 4"/>
          <p:cNvSpPr txBox="1">
            <a:spLocks noChangeArrowheads="1"/>
          </p:cNvSpPr>
          <p:nvPr/>
        </p:nvSpPr>
        <p:spPr bwMode="auto">
          <a:xfrm>
            <a:off x="2535839" y="3805002"/>
            <a:ext cx="61722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60000"/>
              </a:lnSpc>
              <a:spcBef>
                <a:spcPct val="50000"/>
              </a:spcBef>
            </a:pPr>
            <a:r>
              <a:rPr lang="en-US" altLang="zh-CN" sz="2000" dirty="0">
                <a:latin typeface="Arial" pitchFamily="34" charset="0"/>
                <a:ea typeface="宋体" pitchFamily="2" charset="-122"/>
              </a:rPr>
              <a:t>Task 1:</a:t>
            </a:r>
            <a:r>
              <a:rPr lang="en-US" altLang="zh-CN" sz="2000" i="1" dirty="0">
                <a:latin typeface="Arial" pitchFamily="34" charset="0"/>
                <a:ea typeface="宋体" pitchFamily="2" charset="-122"/>
              </a:rPr>
              <a:t> </a:t>
            </a:r>
          </a:p>
          <a:p>
            <a:pPr algn="l">
              <a:lnSpc>
                <a:spcPct val="150000"/>
              </a:lnSpc>
              <a:spcBef>
                <a:spcPct val="50000"/>
              </a:spcBef>
            </a:pPr>
            <a:r>
              <a:rPr lang="en-US" altLang="zh-CN" sz="2000" dirty="0">
                <a:latin typeface="Arial" pitchFamily="34" charset="0"/>
                <a:ea typeface="宋体" pitchFamily="2" charset="-122"/>
              </a:rPr>
              <a:t>Task 2:</a:t>
            </a:r>
            <a:endParaRPr lang="en-US" altLang="zh-CN" b="1" baseline="-25000" dirty="0">
              <a:latin typeface="Arial" pitchFamily="34" charset="0"/>
              <a:ea typeface="宋体" pitchFamily="2" charset="-122"/>
            </a:endParaRPr>
          </a:p>
          <a:p>
            <a:pPr algn="l">
              <a:lnSpc>
                <a:spcPct val="140000"/>
              </a:lnSpc>
              <a:spcBef>
                <a:spcPct val="50000"/>
              </a:spcBef>
            </a:pPr>
            <a:r>
              <a:rPr lang="en-US" altLang="zh-CN" sz="2000" dirty="0">
                <a:latin typeface="Arial" pitchFamily="34" charset="0"/>
                <a:ea typeface="宋体" pitchFamily="2" charset="-122"/>
              </a:rPr>
              <a:t>Task 3:</a:t>
            </a:r>
            <a:endParaRPr lang="en-US" altLang="zh-CN" sz="2000" i="1" dirty="0">
              <a:latin typeface="Arial" pitchFamily="34" charset="0"/>
              <a:ea typeface="宋体" pitchFamily="2" charset="-122"/>
            </a:endParaRPr>
          </a:p>
          <a:p>
            <a:pPr algn="l">
              <a:lnSpc>
                <a:spcPct val="150000"/>
              </a:lnSpc>
              <a:spcBef>
                <a:spcPct val="50000"/>
              </a:spcBef>
            </a:pPr>
            <a:r>
              <a:rPr lang="en-US" altLang="zh-CN" sz="2000" dirty="0">
                <a:latin typeface="Arial" pitchFamily="34" charset="0"/>
                <a:ea typeface="宋体" pitchFamily="2" charset="-122"/>
              </a:rPr>
              <a:t>Task 4:</a:t>
            </a:r>
            <a:r>
              <a:rPr lang="en-US" altLang="zh-CN" sz="2000" i="1" dirty="0">
                <a:latin typeface="Arial" pitchFamily="34" charset="0"/>
                <a:ea typeface="宋体" pitchFamily="2" charset="-122"/>
              </a:rPr>
              <a:t> </a:t>
            </a:r>
          </a:p>
        </p:txBody>
      </p:sp>
      <p:sp>
        <p:nvSpPr>
          <p:cNvPr id="670722" name="Rectangle 2"/>
          <p:cNvSpPr>
            <a:spLocks noGrp="1" noChangeArrowheads="1"/>
          </p:cNvSpPr>
          <p:nvPr>
            <p:ph type="title"/>
          </p:nvPr>
        </p:nvSpPr>
        <p:spPr/>
        <p:txBody>
          <a:bodyPr>
            <a:normAutofit/>
          </a:bodyPr>
          <a:lstStyle/>
          <a:p>
            <a:r>
              <a:rPr lang="zh-CN" altLang="en-US" sz="3600" dirty="0">
                <a:ea typeface="宋体" pitchFamily="2" charset="-122"/>
              </a:rPr>
              <a:t>输出分解例子</a:t>
            </a:r>
            <a:endParaRPr lang="en-US" altLang="zh-CN" sz="3600" dirty="0">
              <a:ea typeface="宋体" pitchFamily="2" charset="-122"/>
            </a:endParaRPr>
          </a:p>
        </p:txBody>
      </p:sp>
      <p:sp>
        <p:nvSpPr>
          <p:cNvPr id="670723" name="Rectangle 3"/>
          <p:cNvSpPr>
            <a:spLocks noGrp="1" noChangeArrowheads="1"/>
          </p:cNvSpPr>
          <p:nvPr>
            <p:ph type="body" sz="half" idx="4294967295"/>
          </p:nvPr>
        </p:nvSpPr>
        <p:spPr>
          <a:xfrm>
            <a:off x="845127" y="1599171"/>
            <a:ext cx="8861004" cy="1020763"/>
          </a:xfrm>
        </p:spPr>
        <p:txBody>
          <a:bodyPr>
            <a:normAutofit/>
          </a:bodyPr>
          <a:lstStyle/>
          <a:p>
            <a:pPr>
              <a:lnSpc>
                <a:spcPct val="100000"/>
              </a:lnSpc>
              <a:buFont typeface="Wingdings" pitchFamily="2" charset="2"/>
              <a:buNone/>
            </a:pPr>
            <a:r>
              <a:rPr lang="zh-CN" altLang="en-US" sz="2400" dirty="0"/>
              <a:t>	</a:t>
            </a:r>
            <a:r>
              <a:rPr lang="en-US" altLang="zh-CN" sz="2400" b="1" i="1" dirty="0"/>
              <a:t>n </a:t>
            </a:r>
            <a:r>
              <a:rPr lang="en-US" altLang="zh-CN" sz="2400" dirty="0"/>
              <a:t>x </a:t>
            </a:r>
            <a:r>
              <a:rPr lang="en-US" altLang="zh-CN" sz="2400" b="1" i="1" dirty="0"/>
              <a:t>n</a:t>
            </a:r>
            <a:r>
              <a:rPr lang="en-US" altLang="zh-CN" sz="2400" dirty="0"/>
              <a:t> </a:t>
            </a:r>
            <a:r>
              <a:rPr lang="zh-CN" altLang="en-US" sz="2400" dirty="0"/>
              <a:t>矩阵</a:t>
            </a:r>
            <a:r>
              <a:rPr lang="en-US" altLang="zh-CN" sz="2400" b="1" i="1" dirty="0"/>
              <a:t>A</a:t>
            </a:r>
            <a:r>
              <a:rPr lang="zh-CN" altLang="en-US" sz="2400" dirty="0"/>
              <a:t>和</a:t>
            </a:r>
            <a:r>
              <a:rPr lang="en-US" altLang="zh-CN" sz="2400" b="1" i="1" dirty="0"/>
              <a:t>B</a:t>
            </a:r>
            <a:r>
              <a:rPr lang="zh-CN" altLang="en-US" sz="2400" dirty="0"/>
              <a:t>相乘得到矩阵</a:t>
            </a:r>
            <a:r>
              <a:rPr lang="en-US" altLang="zh-CN" sz="2400" b="1" i="1" dirty="0"/>
              <a:t>C</a:t>
            </a:r>
            <a:r>
              <a:rPr lang="en-US" altLang="zh-CN" sz="2400" dirty="0"/>
              <a:t>. </a:t>
            </a:r>
            <a:r>
              <a:rPr lang="zh-CN" altLang="en-US" sz="2400" dirty="0"/>
              <a:t>输出矩阵</a:t>
            </a:r>
            <a:r>
              <a:rPr lang="en-US" altLang="zh-CN" sz="2400" b="1" i="1" dirty="0"/>
              <a:t>C</a:t>
            </a:r>
            <a:r>
              <a:rPr lang="zh-CN" altLang="en-US" sz="2400" b="1" dirty="0"/>
              <a:t>的计算</a:t>
            </a:r>
            <a:r>
              <a:rPr lang="en-US" altLang="zh-CN" sz="2400" dirty="0"/>
              <a:t> </a:t>
            </a:r>
            <a:r>
              <a:rPr lang="zh-CN" altLang="en-US" sz="2400" dirty="0"/>
              <a:t>可以分为如下四个任务</a:t>
            </a:r>
            <a:r>
              <a:rPr lang="en-US" altLang="zh-CN" sz="2400" dirty="0"/>
              <a:t>: </a:t>
            </a:r>
          </a:p>
        </p:txBody>
      </p:sp>
      <p:pic>
        <p:nvPicPr>
          <p:cNvPr id="670726" name="Picture 6" descr="img19"/>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1632552" y="2461977"/>
            <a:ext cx="7702550" cy="10572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70727" name="Picture 7" descr="img20"/>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3707414" y="3892314"/>
            <a:ext cx="3533775" cy="5873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70728" name="Picture 8" descr="img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1215" y="4563826"/>
            <a:ext cx="3705225" cy="628650"/>
          </a:xfrm>
          <a:prstGeom prst="rect">
            <a:avLst/>
          </a:prstGeom>
          <a:noFill/>
          <a:extLst>
            <a:ext uri="{909E8E84-426E-40DD-AFC4-6F175D3DCCD1}">
              <a14:hiddenFill xmlns:a14="http://schemas.microsoft.com/office/drawing/2010/main">
                <a:solidFill>
                  <a:srgbClr val="FFFFFF"/>
                </a:solidFill>
              </a14:hiddenFill>
            </a:ext>
          </a:extLst>
        </p:spPr>
      </p:pic>
      <p:pic>
        <p:nvPicPr>
          <p:cNvPr id="670729" name="Picture 9" descr="img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414" y="5154376"/>
            <a:ext cx="3705225" cy="628650"/>
          </a:xfrm>
          <a:prstGeom prst="rect">
            <a:avLst/>
          </a:prstGeom>
          <a:noFill/>
          <a:extLst>
            <a:ext uri="{909E8E84-426E-40DD-AFC4-6F175D3DCCD1}">
              <a14:hiddenFill xmlns:a14="http://schemas.microsoft.com/office/drawing/2010/main">
                <a:solidFill>
                  <a:srgbClr val="FFFFFF"/>
                </a:solidFill>
              </a14:hiddenFill>
            </a:ext>
          </a:extLst>
        </p:spPr>
      </p:pic>
      <p:pic>
        <p:nvPicPr>
          <p:cNvPr id="670730" name="Picture 10" descr="img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415" y="5763976"/>
            <a:ext cx="3705225" cy="62865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D783AF11-51B7-4309-AB69-F2E7FEB7A63C}"/>
              </a:ext>
            </a:extLst>
          </p:cNvPr>
          <p:cNvSpPr>
            <a:spLocks noGrp="1"/>
          </p:cNvSpPr>
          <p:nvPr>
            <p:ph type="sldNum" sz="quarter" idx="12"/>
          </p:nvPr>
        </p:nvSpPr>
        <p:spPr/>
        <p:txBody>
          <a:bodyPr/>
          <a:lstStyle/>
          <a:p>
            <a:fld id="{25EC4AC6-63A8-45AD-A1FA-EB82E5CD8F05}" type="slidenum">
              <a:rPr lang="zh-CN" altLang="en-US" smtClean="0"/>
              <a:t>60</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zh-CN" altLang="en-US" dirty="0">
                <a:ea typeface="宋体" pitchFamily="2" charset="-122"/>
              </a:rPr>
              <a:t>输入划分</a:t>
            </a:r>
            <a:endParaRPr lang="en-US" altLang="zh-CN" dirty="0">
              <a:ea typeface="宋体" pitchFamily="2" charset="-122"/>
            </a:endParaRPr>
          </a:p>
        </p:txBody>
      </p:sp>
      <p:sp>
        <p:nvSpPr>
          <p:cNvPr id="674819" name="Rectangle 3"/>
          <p:cNvSpPr>
            <a:spLocks noGrp="1" noChangeArrowheads="1"/>
          </p:cNvSpPr>
          <p:nvPr>
            <p:ph idx="1"/>
          </p:nvPr>
        </p:nvSpPr>
        <p:spPr/>
        <p:txBody>
          <a:bodyPr>
            <a:normAutofit/>
          </a:bodyPr>
          <a:lstStyle/>
          <a:p>
            <a:r>
              <a:rPr lang="zh-CN" altLang="en-US" sz="2400" dirty="0"/>
              <a:t>如果输出事先未知，这时可以考虑输入划分</a:t>
            </a:r>
            <a:endParaRPr lang="en-US" altLang="zh-CN" sz="2400" dirty="0"/>
          </a:p>
          <a:p>
            <a:r>
              <a:rPr lang="zh-CN" altLang="en-US" sz="2400" dirty="0"/>
              <a:t>每一任务处理一部分输入数据，形成局部结果。合并局部结果形成最终结果</a:t>
            </a:r>
            <a:endParaRPr lang="en-US" altLang="zh-CN" sz="2400" dirty="0"/>
          </a:p>
        </p:txBody>
      </p:sp>
      <p:pic>
        <p:nvPicPr>
          <p:cNvPr id="4" name="Picture 4" descr="tdb1">
            <a:extLst>
              <a:ext uri="{FF2B5EF4-FFF2-40B4-BE49-F238E27FC236}">
                <a16:creationId xmlns:a16="http://schemas.microsoft.com/office/drawing/2014/main" id="{A7A710B1-E835-4A2F-A335-2025C616F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154243" y="3238188"/>
            <a:ext cx="9123363" cy="3529013"/>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矩形 1">
            <a:extLst>
              <a:ext uri="{FF2B5EF4-FFF2-40B4-BE49-F238E27FC236}">
                <a16:creationId xmlns:a16="http://schemas.microsoft.com/office/drawing/2014/main" id="{3D539261-21A0-42B0-A1FE-5DE032E84C07}"/>
              </a:ext>
            </a:extLst>
          </p:cNvPr>
          <p:cNvSpPr/>
          <p:nvPr/>
        </p:nvSpPr>
        <p:spPr>
          <a:xfrm>
            <a:off x="2667924" y="2777544"/>
            <a:ext cx="7609682" cy="369332"/>
          </a:xfrm>
          <a:prstGeom prst="rect">
            <a:avLst/>
          </a:prstGeom>
        </p:spPr>
        <p:txBody>
          <a:bodyPr wrap="square">
            <a:spAutoFit/>
          </a:bodyPr>
          <a:lstStyle/>
          <a:p>
            <a:r>
              <a:rPr lang="zh-CN" altLang="en-US" dirty="0"/>
              <a:t>统计事务（词汇、特征项）数量的例子可采用输入数据划分。</a:t>
            </a:r>
          </a:p>
        </p:txBody>
      </p:sp>
      <p:sp>
        <p:nvSpPr>
          <p:cNvPr id="3" name="灯片编号占位符 2">
            <a:extLst>
              <a:ext uri="{FF2B5EF4-FFF2-40B4-BE49-F238E27FC236}">
                <a16:creationId xmlns:a16="http://schemas.microsoft.com/office/drawing/2014/main" id="{E3648420-02C6-4850-BCBC-E64E64D6965B}"/>
              </a:ext>
            </a:extLst>
          </p:cNvPr>
          <p:cNvSpPr>
            <a:spLocks noGrp="1"/>
          </p:cNvSpPr>
          <p:nvPr>
            <p:ph type="sldNum" sz="quarter" idx="12"/>
          </p:nvPr>
        </p:nvSpPr>
        <p:spPr/>
        <p:txBody>
          <a:bodyPr/>
          <a:lstStyle/>
          <a:p>
            <a:fld id="{25EC4AC6-63A8-45AD-A1FA-EB82E5CD8F05}" type="slidenum">
              <a:rPr lang="zh-CN" altLang="en-US" smtClean="0"/>
              <a:t>61</a:t>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normAutofit/>
          </a:bodyPr>
          <a:lstStyle/>
          <a:p>
            <a:r>
              <a:rPr lang="zh-CN" altLang="en-US" dirty="0">
                <a:ea typeface="宋体" pitchFamily="2" charset="-122"/>
              </a:rPr>
              <a:t>划分输入和输出数据</a:t>
            </a:r>
            <a:endParaRPr lang="en-US" altLang="zh-CN" dirty="0">
              <a:ea typeface="宋体" pitchFamily="2" charset="-122"/>
            </a:endParaRPr>
          </a:p>
        </p:txBody>
      </p:sp>
      <p:sp>
        <p:nvSpPr>
          <p:cNvPr id="676867" name="Rectangle 3"/>
          <p:cNvSpPr>
            <a:spLocks noGrp="1" noChangeArrowheads="1"/>
          </p:cNvSpPr>
          <p:nvPr>
            <p:ph type="body" sz="half" idx="4294967295"/>
          </p:nvPr>
        </p:nvSpPr>
        <p:spPr>
          <a:xfrm>
            <a:off x="929390" y="1582738"/>
            <a:ext cx="8985250" cy="838200"/>
          </a:xfrm>
        </p:spPr>
        <p:txBody>
          <a:bodyPr>
            <a:noAutofit/>
          </a:bodyPr>
          <a:lstStyle/>
          <a:p>
            <a:pPr algn="just">
              <a:buFont typeface="Wingdings" pitchFamily="2" charset="2"/>
              <a:buNone/>
            </a:pPr>
            <a:r>
              <a:rPr lang="zh-CN" altLang="en-US" sz="2000" dirty="0"/>
              <a:t>	也可以将输入划分和输出划分相结合以便得到更高的并行度</a:t>
            </a:r>
            <a:r>
              <a:rPr lang="en-US" altLang="zh-CN" sz="2000" dirty="0"/>
              <a:t>. </a:t>
            </a:r>
            <a:r>
              <a:rPr lang="zh-CN" altLang="en-US" sz="2000" dirty="0"/>
              <a:t>对于统计事务的例子，事务集</a:t>
            </a:r>
            <a:r>
              <a:rPr lang="en-US" altLang="zh-CN" sz="2000" dirty="0"/>
              <a:t>(input) </a:t>
            </a:r>
            <a:r>
              <a:rPr lang="zh-CN" altLang="en-US" sz="2000" dirty="0"/>
              <a:t>和事务统计数量</a:t>
            </a:r>
            <a:r>
              <a:rPr lang="en-US" altLang="zh-CN" sz="2000" dirty="0"/>
              <a:t> (output) </a:t>
            </a:r>
            <a:r>
              <a:rPr lang="zh-CN" altLang="en-US" sz="2000" dirty="0"/>
              <a:t>可同时划分如下</a:t>
            </a:r>
            <a:r>
              <a:rPr lang="en-US" altLang="zh-CN" sz="2000" dirty="0"/>
              <a:t>: </a:t>
            </a:r>
          </a:p>
        </p:txBody>
      </p:sp>
      <p:pic>
        <p:nvPicPr>
          <p:cNvPr id="676868" name="Picture 4" descr="tdb2"/>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1251679" y="2491594"/>
            <a:ext cx="7369175" cy="4176713"/>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灯片编号占位符 1">
            <a:extLst>
              <a:ext uri="{FF2B5EF4-FFF2-40B4-BE49-F238E27FC236}">
                <a16:creationId xmlns:a16="http://schemas.microsoft.com/office/drawing/2014/main" id="{8DADB882-6F91-4BBC-9CE8-DCEFBCC2E361}"/>
              </a:ext>
            </a:extLst>
          </p:cNvPr>
          <p:cNvSpPr>
            <a:spLocks noGrp="1"/>
          </p:cNvSpPr>
          <p:nvPr>
            <p:ph type="sldNum" sz="quarter" idx="12"/>
          </p:nvPr>
        </p:nvSpPr>
        <p:spPr/>
        <p:txBody>
          <a:bodyPr/>
          <a:lstStyle/>
          <a:p>
            <a:fld id="{25EC4AC6-63A8-45AD-A1FA-EB82E5CD8F05}" type="slidenum">
              <a:rPr lang="zh-CN" altLang="en-US" smtClean="0"/>
              <a:t>62</a:t>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p:txBody>
          <a:bodyPr>
            <a:normAutofit/>
          </a:bodyPr>
          <a:lstStyle/>
          <a:p>
            <a:r>
              <a:rPr lang="zh-CN" altLang="en-US" dirty="0">
                <a:ea typeface="宋体" pitchFamily="2" charset="-122"/>
              </a:rPr>
              <a:t>中间数据划分</a:t>
            </a:r>
            <a:endParaRPr lang="en-US" altLang="zh-CN" dirty="0">
              <a:ea typeface="宋体" pitchFamily="2" charset="-122"/>
            </a:endParaRPr>
          </a:p>
        </p:txBody>
      </p:sp>
      <p:sp>
        <p:nvSpPr>
          <p:cNvPr id="5" name="Rectangle 3">
            <a:extLst>
              <a:ext uri="{FF2B5EF4-FFF2-40B4-BE49-F238E27FC236}">
                <a16:creationId xmlns:a16="http://schemas.microsoft.com/office/drawing/2014/main" id="{D69D3475-92F9-43B3-B270-5696E3920B60}"/>
              </a:ext>
            </a:extLst>
          </p:cNvPr>
          <p:cNvSpPr txBox="1">
            <a:spLocks noChangeArrowheads="1"/>
          </p:cNvSpPr>
          <p:nvPr/>
        </p:nvSpPr>
        <p:spPr>
          <a:xfrm>
            <a:off x="6013554" y="1762090"/>
            <a:ext cx="4150345" cy="495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buFont typeface="Wingdings" pitchFamily="2" charset="2"/>
              <a:buNone/>
            </a:pPr>
            <a:r>
              <a:rPr lang="zh-CN" altLang="en-US" sz="2000" dirty="0"/>
              <a:t>中间结果：产生</a:t>
            </a:r>
            <a:r>
              <a:rPr lang="en-US" altLang="zh-CN" sz="2000" dirty="0"/>
              <a:t>8 + 4 tasks </a:t>
            </a:r>
          </a:p>
        </p:txBody>
      </p:sp>
      <p:graphicFrame>
        <p:nvGraphicFramePr>
          <p:cNvPr id="9" name="Group 35">
            <a:extLst>
              <a:ext uri="{FF2B5EF4-FFF2-40B4-BE49-F238E27FC236}">
                <a16:creationId xmlns:a16="http://schemas.microsoft.com/office/drawing/2014/main" id="{F1CEB070-E334-4504-A169-1ACE9BCE8750}"/>
              </a:ext>
            </a:extLst>
          </p:cNvPr>
          <p:cNvGraphicFramePr>
            <a:graphicFrameLocks noGrp="1"/>
          </p:cNvGraphicFramePr>
          <p:nvPr>
            <p:extLst>
              <p:ext uri="{D42A27DB-BD31-4B8C-83A1-F6EECF244321}">
                <p14:modId xmlns:p14="http://schemas.microsoft.com/office/powerpoint/2010/main" val="1171637796"/>
              </p:ext>
            </p:extLst>
          </p:nvPr>
        </p:nvGraphicFramePr>
        <p:xfrm>
          <a:off x="5938603" y="2324599"/>
          <a:ext cx="6089074" cy="2208801"/>
        </p:xfrm>
        <a:graphic>
          <a:graphicData uri="http://schemas.openxmlformats.org/drawingml/2006/table">
            <a:tbl>
              <a:tblPr/>
              <a:tblGrid>
                <a:gridCol w="3044537">
                  <a:extLst>
                    <a:ext uri="{9D8B030D-6E8A-4147-A177-3AD203B41FA5}">
                      <a16:colId xmlns:a16="http://schemas.microsoft.com/office/drawing/2014/main" val="20000"/>
                    </a:ext>
                  </a:extLst>
                </a:gridCol>
                <a:gridCol w="3044537">
                  <a:extLst>
                    <a:ext uri="{9D8B030D-6E8A-4147-A177-3AD203B41FA5}">
                      <a16:colId xmlns:a16="http://schemas.microsoft.com/office/drawing/2014/main" val="20001"/>
                    </a:ext>
                  </a:extLst>
                </a:gridCol>
              </a:tblGrid>
              <a:tr h="34952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Task 01: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1,1,1</a:t>
                      </a:r>
                      <a:r>
                        <a:rPr kumimoji="0" lang="en-US" altLang="zh-CN" sz="16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1,1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B</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1,1</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02:  </a:t>
                      </a:r>
                      <a:r>
                        <a:rPr kumimoji="0" lang="en-US" altLang="zh-CN" sz="16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16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2,1,1</a:t>
                      </a:r>
                      <a:r>
                        <a:rPr kumimoji="0" lang="en-US" altLang="zh-CN" sz="16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6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6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1,2 </a:t>
                      </a:r>
                      <a:r>
                        <a:rPr kumimoji="0" lang="en-US" altLang="zh-CN" sz="16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B</a:t>
                      </a:r>
                      <a:r>
                        <a:rPr kumimoji="0" lang="en-US" altLang="zh-CN" sz="16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2,1</a:t>
                      </a:r>
                    </a:p>
                  </a:txBody>
                  <a:tcP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Task 03: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1,1,2</a:t>
                      </a:r>
                      <a:r>
                        <a:rPr kumimoji="0" lang="en-US" altLang="zh-CN" sz="16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1,1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B</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1,2</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04:  </a:t>
                      </a:r>
                      <a:r>
                        <a:rPr kumimoji="0" lang="en-US" altLang="zh-CN" sz="16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16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2,1,2</a:t>
                      </a:r>
                      <a:r>
                        <a:rPr kumimoji="0" lang="en-US" altLang="zh-CN" sz="16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6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6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1,2 </a:t>
                      </a:r>
                      <a:r>
                        <a:rPr kumimoji="0" lang="en-US" altLang="zh-CN" sz="16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B</a:t>
                      </a:r>
                      <a:r>
                        <a:rPr kumimoji="0" lang="en-US" altLang="zh-CN" sz="16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2,2</a:t>
                      </a:r>
                      <a:endParaRPr kumimoji="0" lang="en-US" altLang="zh-CN" sz="16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5058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Task 05: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1,2,1</a:t>
                      </a:r>
                      <a:r>
                        <a:rPr kumimoji="0" lang="en-US" altLang="zh-CN" sz="16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2,1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B</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1,1</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Task 06: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2,2,1</a:t>
                      </a:r>
                      <a:r>
                        <a:rPr kumimoji="0" lang="en-US" altLang="zh-CN" sz="16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2,2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B</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2,1</a:t>
                      </a:r>
                      <a:endParaRPr kumimoji="0" lang="en-US" altLang="zh-CN" sz="16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Task 07: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1,2,2</a:t>
                      </a:r>
                      <a:r>
                        <a:rPr kumimoji="0" lang="en-US" altLang="zh-CN" sz="16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2,1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B</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1,2</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Task 08: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2,2,2</a:t>
                      </a:r>
                      <a:r>
                        <a:rPr kumimoji="0" lang="en-US" altLang="zh-CN" sz="16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A</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2,2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B</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2,2</a:t>
                      </a:r>
                      <a:endParaRPr kumimoji="0" lang="en-US" altLang="zh-CN" sz="16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09:  </a:t>
                      </a:r>
                      <a:r>
                        <a:rPr kumimoji="0" lang="en-US" altLang="zh-CN" sz="16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6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1,1 </a:t>
                      </a:r>
                      <a:r>
                        <a:rPr kumimoji="0" lang="en-US" altLang="zh-CN" sz="16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6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16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1,1,1</a:t>
                      </a:r>
                      <a:r>
                        <a:rPr kumimoji="0" lang="en-US" altLang="zh-CN" sz="16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 </a:t>
                      </a:r>
                      <a:r>
                        <a:rPr kumimoji="0" lang="en-US" altLang="zh-CN" sz="16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16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2,1,1</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Task 10: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1,2</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6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1,1,2 </a:t>
                      </a:r>
                      <a:r>
                        <a:rPr kumimoji="0" lang="en-US" altLang="zh-CN" sz="16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2,1,2</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Task 11:  </a:t>
                      </a:r>
                      <a:r>
                        <a:rPr kumimoji="0" lang="en-US" altLang="zh-CN" sz="16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6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2,1 </a:t>
                      </a:r>
                      <a:r>
                        <a:rPr kumimoji="0" lang="en-US" altLang="zh-CN" sz="16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6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16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1,2,1 </a:t>
                      </a:r>
                      <a:r>
                        <a:rPr kumimoji="0" lang="en-US" altLang="zh-CN" sz="16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600" b="1" i="1"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1600" b="0" i="0" u="none" strike="noStrike" cap="none" normalizeH="0" baseline="-25000">
                          <a:ln>
                            <a:noFill/>
                          </a:ln>
                          <a:solidFill>
                            <a:schemeClr val="tx1"/>
                          </a:solidFill>
                          <a:effectLst>
                            <a:outerShdw blurRad="38100" dist="38100" dir="2700000" algn="tl">
                              <a:srgbClr val="C0C0C0"/>
                            </a:outerShdw>
                          </a:effectLst>
                          <a:latin typeface="Comic Sans MS" pitchFamily="66" charset="0"/>
                          <a:ea typeface="宋体" pitchFamily="2" charset="-122"/>
                        </a:rPr>
                        <a:t>2,2,1</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Task 12: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C</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2,,2 </a:t>
                      </a:r>
                      <a:r>
                        <a:rPr kumimoji="0" lang="en-US" altLang="zh-CN" sz="16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1,2,2 </a:t>
                      </a:r>
                      <a:r>
                        <a:rPr kumimoji="0" lang="en-US" altLang="zh-CN" sz="16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 </a:t>
                      </a:r>
                      <a:r>
                        <a:rPr kumimoji="0" lang="en-US" altLang="zh-CN" sz="1600" b="1" i="1"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pitchFamily="2" charset="-122"/>
                        </a:rPr>
                        <a:t>D</a:t>
                      </a:r>
                      <a:r>
                        <a:rPr kumimoji="0" lang="en-US" altLang="zh-CN" sz="1600" b="0" i="0" u="none" strike="noStrike" cap="none" normalizeH="0" baseline="-25000" dirty="0">
                          <a:ln>
                            <a:noFill/>
                          </a:ln>
                          <a:solidFill>
                            <a:schemeClr val="tx1"/>
                          </a:solidFill>
                          <a:effectLst>
                            <a:outerShdw blurRad="38100" dist="38100" dir="2700000" algn="tl">
                              <a:srgbClr val="C0C0C0"/>
                            </a:outerShdw>
                          </a:effectLst>
                          <a:latin typeface="Comic Sans MS" pitchFamily="66" charset="0"/>
                          <a:ea typeface="宋体" pitchFamily="2" charset="-122"/>
                        </a:rPr>
                        <a:t>2,2,2</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12" name="Picture 4" descr="mm3d">
            <a:extLst>
              <a:ext uri="{FF2B5EF4-FFF2-40B4-BE49-F238E27FC236}">
                <a16:creationId xmlns:a16="http://schemas.microsoft.com/office/drawing/2014/main" id="{896B7F3D-E1AC-416C-90B5-A328B6317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54974" y="2257390"/>
            <a:ext cx="5027612" cy="4092575"/>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灯片编号占位符 1">
            <a:extLst>
              <a:ext uri="{FF2B5EF4-FFF2-40B4-BE49-F238E27FC236}">
                <a16:creationId xmlns:a16="http://schemas.microsoft.com/office/drawing/2014/main" id="{2FD6DDC2-452A-4CBB-BBCF-30D8124A0FF8}"/>
              </a:ext>
            </a:extLst>
          </p:cNvPr>
          <p:cNvSpPr>
            <a:spLocks noGrp="1"/>
          </p:cNvSpPr>
          <p:nvPr>
            <p:ph type="sldNum" sz="quarter" idx="12"/>
          </p:nvPr>
        </p:nvSpPr>
        <p:spPr/>
        <p:txBody>
          <a:bodyPr/>
          <a:lstStyle/>
          <a:p>
            <a:fld id="{25EC4AC6-63A8-45AD-A1FA-EB82E5CD8F05}" type="slidenum">
              <a:rPr lang="zh-CN" altLang="en-US" smtClean="0"/>
              <a:t>63</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normAutofit/>
          </a:bodyPr>
          <a:lstStyle/>
          <a:p>
            <a:r>
              <a:rPr lang="en-US" altLang="zh-CN" dirty="0">
                <a:ea typeface="宋体" pitchFamily="2" charset="-122"/>
              </a:rPr>
              <a:t>Intermediate Data Partitioning: Example </a:t>
            </a:r>
          </a:p>
        </p:txBody>
      </p:sp>
      <p:sp>
        <p:nvSpPr>
          <p:cNvPr id="680963" name="Rectangle 3"/>
          <p:cNvSpPr>
            <a:spLocks noGrp="1" noChangeArrowheads="1"/>
          </p:cNvSpPr>
          <p:nvPr>
            <p:ph type="body" sz="half" idx="4294967295"/>
          </p:nvPr>
        </p:nvSpPr>
        <p:spPr>
          <a:xfrm>
            <a:off x="929390" y="1850479"/>
            <a:ext cx="7775575" cy="879475"/>
          </a:xfrm>
        </p:spPr>
        <p:txBody>
          <a:bodyPr>
            <a:normAutofit/>
          </a:bodyPr>
          <a:lstStyle/>
          <a:p>
            <a:pPr algn="just">
              <a:buFont typeface="Wingdings" pitchFamily="2" charset="2"/>
              <a:buNone/>
            </a:pPr>
            <a:r>
              <a:rPr lang="zh-CN" altLang="en-US" dirty="0"/>
              <a:t>	任务依赖图如下</a:t>
            </a:r>
            <a:r>
              <a:rPr lang="en-US" altLang="zh-CN" dirty="0"/>
              <a:t>: </a:t>
            </a:r>
          </a:p>
        </p:txBody>
      </p:sp>
      <p:pic>
        <p:nvPicPr>
          <p:cNvPr id="680964" name="Picture 4" descr="mmtd2"/>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1297723" y="3365097"/>
            <a:ext cx="8035008" cy="1525899"/>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灯片编号占位符 1">
            <a:extLst>
              <a:ext uri="{FF2B5EF4-FFF2-40B4-BE49-F238E27FC236}">
                <a16:creationId xmlns:a16="http://schemas.microsoft.com/office/drawing/2014/main" id="{7AA743BD-D7F0-40C9-A0A5-2D8408A98775}"/>
              </a:ext>
            </a:extLst>
          </p:cNvPr>
          <p:cNvSpPr>
            <a:spLocks noGrp="1"/>
          </p:cNvSpPr>
          <p:nvPr>
            <p:ph type="sldNum" sz="quarter" idx="12"/>
          </p:nvPr>
        </p:nvSpPr>
        <p:spPr/>
        <p:txBody>
          <a:bodyPr/>
          <a:lstStyle/>
          <a:p>
            <a:fld id="{25EC4AC6-63A8-45AD-A1FA-EB82E5CD8F05}" type="slidenum">
              <a:rPr lang="zh-CN" altLang="en-US" smtClean="0"/>
              <a:t>64</a:t>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p:txBody>
          <a:bodyPr>
            <a:normAutofit/>
          </a:bodyPr>
          <a:lstStyle/>
          <a:p>
            <a:r>
              <a:rPr lang="zh-CN" altLang="en-US" dirty="0">
                <a:ea typeface="宋体" pitchFamily="2" charset="-122"/>
              </a:rPr>
              <a:t>探索分解 </a:t>
            </a:r>
            <a:r>
              <a:rPr lang="en-US" altLang="zh-CN" dirty="0">
                <a:ea typeface="宋体" pitchFamily="2" charset="-122"/>
              </a:rPr>
              <a:t>(Exploratory Decomposition) </a:t>
            </a:r>
          </a:p>
        </p:txBody>
      </p:sp>
      <p:sp>
        <p:nvSpPr>
          <p:cNvPr id="683011" name="Rectangle 3"/>
          <p:cNvSpPr>
            <a:spLocks noGrp="1" noChangeArrowheads="1"/>
          </p:cNvSpPr>
          <p:nvPr>
            <p:ph idx="4294967295"/>
          </p:nvPr>
        </p:nvSpPr>
        <p:spPr>
          <a:xfrm>
            <a:off x="1047932" y="1422140"/>
            <a:ext cx="8280400" cy="1524000"/>
          </a:xfrm>
        </p:spPr>
        <p:txBody>
          <a:bodyPr>
            <a:normAutofit/>
          </a:bodyPr>
          <a:lstStyle/>
          <a:p>
            <a:pPr algn="just"/>
            <a:r>
              <a:rPr lang="zh-CN" altLang="en-US" sz="2400" dirty="0"/>
              <a:t>在许多场合，随着执行的逐步推进而进行划分</a:t>
            </a:r>
            <a:r>
              <a:rPr lang="en-US" altLang="zh-CN" sz="2400" dirty="0"/>
              <a:t>. </a:t>
            </a:r>
          </a:p>
          <a:p>
            <a:pPr algn="just"/>
            <a:r>
              <a:rPr lang="zh-CN" altLang="en-US" sz="2400" dirty="0"/>
              <a:t>这些应用通常涉及搜索解答的状态空间</a:t>
            </a:r>
            <a:endParaRPr lang="en-US" altLang="zh-CN" sz="2400" dirty="0"/>
          </a:p>
          <a:p>
            <a:pPr algn="just"/>
            <a:r>
              <a:rPr lang="zh-CN" altLang="en-US" sz="2400" dirty="0"/>
              <a:t>适合应用包括：组合优化，定理证明，游戏，</a:t>
            </a:r>
            <a:r>
              <a:rPr lang="en-US" altLang="zh-CN" sz="2400" dirty="0"/>
              <a:t>… </a:t>
            </a:r>
          </a:p>
        </p:txBody>
      </p:sp>
      <p:pic>
        <p:nvPicPr>
          <p:cNvPr id="5" name="Picture 2" descr="http://www.cbronline.com/BRHome/ResizeImage/_Uploads_NewsArticle_4834623_main.JPG/1024/1024/Details/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8132" y="3073828"/>
            <a:ext cx="5381976" cy="307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9154" y="3073829"/>
            <a:ext cx="3051335" cy="3036229"/>
          </a:xfrm>
          <a:prstGeom prst="rect">
            <a:avLst/>
          </a:prstGeom>
        </p:spPr>
      </p:pic>
      <p:sp>
        <p:nvSpPr>
          <p:cNvPr id="3" name="灯片编号占位符 2">
            <a:extLst>
              <a:ext uri="{FF2B5EF4-FFF2-40B4-BE49-F238E27FC236}">
                <a16:creationId xmlns:a16="http://schemas.microsoft.com/office/drawing/2014/main" id="{F0C44002-41D5-43A3-B611-FF3D0D9DBD90}"/>
              </a:ext>
            </a:extLst>
          </p:cNvPr>
          <p:cNvSpPr>
            <a:spLocks noGrp="1"/>
          </p:cNvSpPr>
          <p:nvPr>
            <p:ph type="sldNum" sz="quarter" idx="12"/>
          </p:nvPr>
        </p:nvSpPr>
        <p:spPr/>
        <p:txBody>
          <a:bodyPr/>
          <a:lstStyle/>
          <a:p>
            <a:fld id="{25EC4AC6-63A8-45AD-A1FA-EB82E5CD8F05}" type="slidenum">
              <a:rPr lang="zh-CN" altLang="en-US" smtClean="0"/>
              <a:t>65</a:t>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normAutofit/>
          </a:bodyPr>
          <a:lstStyle/>
          <a:p>
            <a:r>
              <a:rPr lang="en-US" altLang="zh-CN" dirty="0">
                <a:ea typeface="宋体" pitchFamily="2" charset="-122"/>
              </a:rPr>
              <a:t>Exploratory Decomposition: </a:t>
            </a:r>
            <a:r>
              <a:rPr lang="en-US" altLang="zh-CN" dirty="0"/>
              <a:t>15 puzzle</a:t>
            </a:r>
            <a:r>
              <a:rPr lang="en-US" altLang="zh-CN" dirty="0">
                <a:ea typeface="宋体" pitchFamily="2" charset="-122"/>
              </a:rPr>
              <a:t> </a:t>
            </a:r>
          </a:p>
        </p:txBody>
      </p:sp>
      <p:pic>
        <p:nvPicPr>
          <p:cNvPr id="685060" name="Picture 4" descr="fifteen-tree"/>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rot="5400000">
            <a:off x="3794151" y="1037200"/>
            <a:ext cx="3690937" cy="7608887"/>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4" descr="fift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016176" y="1393606"/>
            <a:ext cx="7096199" cy="1705413"/>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灯片编号占位符 1">
            <a:extLst>
              <a:ext uri="{FF2B5EF4-FFF2-40B4-BE49-F238E27FC236}">
                <a16:creationId xmlns:a16="http://schemas.microsoft.com/office/drawing/2014/main" id="{757495E7-9AE1-4454-B0CB-8BD016D5E5A4}"/>
              </a:ext>
            </a:extLst>
          </p:cNvPr>
          <p:cNvSpPr>
            <a:spLocks noGrp="1"/>
          </p:cNvSpPr>
          <p:nvPr>
            <p:ph type="sldNum" sz="quarter" idx="12"/>
          </p:nvPr>
        </p:nvSpPr>
        <p:spPr/>
        <p:txBody>
          <a:bodyPr/>
          <a:lstStyle/>
          <a:p>
            <a:fld id="{25EC4AC6-63A8-45AD-A1FA-EB82E5CD8F05}" type="slidenum">
              <a:rPr lang="zh-CN" altLang="en-US" smtClean="0"/>
              <a:t>66</a:t>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r>
              <a:rPr lang="en-US" altLang="zh-CN" dirty="0">
                <a:ea typeface="宋体" pitchFamily="2" charset="-122"/>
              </a:rPr>
              <a:t>Speculative Decomposition </a:t>
            </a:r>
          </a:p>
        </p:txBody>
      </p:sp>
      <p:sp>
        <p:nvSpPr>
          <p:cNvPr id="687107" name="Rectangle 3"/>
          <p:cNvSpPr>
            <a:spLocks noGrp="1" noChangeArrowheads="1"/>
          </p:cNvSpPr>
          <p:nvPr>
            <p:ph idx="1"/>
          </p:nvPr>
        </p:nvSpPr>
        <p:spPr/>
        <p:txBody>
          <a:bodyPr>
            <a:normAutofit/>
          </a:bodyPr>
          <a:lstStyle/>
          <a:p>
            <a:pPr>
              <a:spcBef>
                <a:spcPts val="600"/>
              </a:spcBef>
            </a:pPr>
            <a:r>
              <a:rPr lang="zh-CN" altLang="en-US" dirty="0"/>
              <a:t>在某些应用，任务之间依赖事先未知</a:t>
            </a:r>
            <a:r>
              <a:rPr lang="en-US" altLang="zh-CN" dirty="0"/>
              <a:t> </a:t>
            </a:r>
          </a:p>
          <a:p>
            <a:pPr>
              <a:spcBef>
                <a:spcPts val="600"/>
              </a:spcBef>
            </a:pPr>
            <a:r>
              <a:rPr lang="zh-CN" altLang="en-US" dirty="0"/>
              <a:t>两种方法</a:t>
            </a:r>
            <a:r>
              <a:rPr lang="en-US" altLang="zh-CN" dirty="0"/>
              <a:t>: </a:t>
            </a:r>
          </a:p>
          <a:p>
            <a:pPr lvl="1">
              <a:spcBef>
                <a:spcPts val="600"/>
              </a:spcBef>
            </a:pPr>
            <a:r>
              <a:rPr lang="zh-CN" altLang="en-US" dirty="0"/>
              <a:t>保守方法（</a:t>
            </a:r>
            <a:r>
              <a:rPr lang="en-US" altLang="zh-CN" dirty="0"/>
              <a:t>conservative approaches</a:t>
            </a:r>
            <a:r>
              <a:rPr lang="zh-CN" altLang="en-US" dirty="0"/>
              <a:t>）：当确认没有依赖时，将之识别为独立任务</a:t>
            </a:r>
            <a:r>
              <a:rPr lang="en-US" altLang="zh-CN" dirty="0"/>
              <a:t>, </a:t>
            </a:r>
          </a:p>
          <a:p>
            <a:pPr lvl="1">
              <a:spcBef>
                <a:spcPts val="600"/>
              </a:spcBef>
            </a:pPr>
            <a:r>
              <a:rPr lang="zh-CN" altLang="en-US" dirty="0"/>
              <a:t>乐观方法（</a:t>
            </a:r>
            <a:r>
              <a:rPr lang="en-US" altLang="zh-CN" dirty="0"/>
              <a:t>optimistic approaches</a:t>
            </a:r>
            <a:r>
              <a:rPr lang="zh-CN" altLang="en-US" dirty="0"/>
              <a:t>）即使可能是错误的，仍然调度任务</a:t>
            </a:r>
            <a:r>
              <a:rPr lang="en-US" altLang="zh-CN" dirty="0"/>
              <a:t> </a:t>
            </a:r>
          </a:p>
          <a:p>
            <a:pPr lvl="1">
              <a:spcBef>
                <a:spcPts val="600"/>
              </a:spcBef>
            </a:pPr>
            <a:r>
              <a:rPr lang="zh-CN" altLang="en-US" dirty="0"/>
              <a:t>保守方法可能产生较少的并发；乐观方法可能需要回滚</a:t>
            </a:r>
            <a:endParaRPr lang="en-US" altLang="zh-CN" dirty="0"/>
          </a:p>
        </p:txBody>
      </p:sp>
      <p:sp>
        <p:nvSpPr>
          <p:cNvPr id="2" name="灯片编号占位符 1">
            <a:extLst>
              <a:ext uri="{FF2B5EF4-FFF2-40B4-BE49-F238E27FC236}">
                <a16:creationId xmlns:a16="http://schemas.microsoft.com/office/drawing/2014/main" id="{10403662-E390-45B2-B25A-B6C71C2DA068}"/>
              </a:ext>
            </a:extLst>
          </p:cNvPr>
          <p:cNvSpPr>
            <a:spLocks noGrp="1"/>
          </p:cNvSpPr>
          <p:nvPr>
            <p:ph type="sldNum" sz="quarter" idx="12"/>
          </p:nvPr>
        </p:nvSpPr>
        <p:spPr/>
        <p:txBody>
          <a:bodyPr/>
          <a:lstStyle/>
          <a:p>
            <a:fld id="{25EC4AC6-63A8-45AD-A1FA-EB82E5CD8F05}" type="slidenum">
              <a:rPr lang="zh-CN" altLang="en-US" smtClean="0"/>
              <a:t>67</a:t>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normAutofit/>
          </a:bodyPr>
          <a:lstStyle/>
          <a:p>
            <a:r>
              <a:rPr lang="en-US" altLang="zh-CN" dirty="0">
                <a:ea typeface="宋体" pitchFamily="2" charset="-122"/>
              </a:rPr>
              <a:t>Speculative Decomposition: Example </a:t>
            </a:r>
          </a:p>
        </p:txBody>
      </p:sp>
      <p:sp>
        <p:nvSpPr>
          <p:cNvPr id="689155" name="Rectangle 3"/>
          <p:cNvSpPr>
            <a:spLocks noGrp="1" noChangeArrowheads="1"/>
          </p:cNvSpPr>
          <p:nvPr>
            <p:ph type="body" sz="half" idx="4294967295"/>
          </p:nvPr>
        </p:nvSpPr>
        <p:spPr>
          <a:xfrm>
            <a:off x="845128" y="1666271"/>
            <a:ext cx="9767908" cy="1031960"/>
          </a:xfrm>
        </p:spPr>
        <p:txBody>
          <a:bodyPr>
            <a:normAutofit/>
          </a:bodyPr>
          <a:lstStyle/>
          <a:p>
            <a:pPr algn="just">
              <a:spcBef>
                <a:spcPct val="0"/>
              </a:spcBef>
              <a:buFont typeface="Wingdings" pitchFamily="2" charset="2"/>
              <a:buNone/>
            </a:pPr>
            <a:r>
              <a:rPr lang="zh-CN" altLang="en-US" sz="2400" dirty="0"/>
              <a:t>模拟网络的例子（例如生产线和计算机网络）</a:t>
            </a:r>
            <a:r>
              <a:rPr lang="en-US" altLang="zh-CN" sz="2400" dirty="0"/>
              <a:t>. </a:t>
            </a:r>
            <a:r>
              <a:rPr lang="zh-CN" altLang="en-US" sz="2400" dirty="0"/>
              <a:t>任务是模拟不同输入和节点参数（如延迟）下网络的行为</a:t>
            </a:r>
            <a:endParaRPr lang="en-US" altLang="zh-CN" sz="2400" dirty="0"/>
          </a:p>
        </p:txBody>
      </p:sp>
      <p:pic>
        <p:nvPicPr>
          <p:cNvPr id="689156" name="Picture 4" descr="des1"/>
          <p:cNvPicPr>
            <a:picLocks noGrp="1" noChangeAspect="1" noChangeArrowheads="1"/>
          </p:cNvPicPr>
          <p:nvPr>
            <p:ph sz="half" idx="4294967295"/>
          </p:nvPr>
        </p:nvPicPr>
        <p:blipFill>
          <a:blip r:embed="rId3">
            <a:lum bright="-2000"/>
            <a:extLst>
              <a:ext uri="{28A0092B-C50C-407E-A947-70E740481C1C}">
                <a14:useLocalDpi xmlns:a14="http://schemas.microsoft.com/office/drawing/2010/main" val="0"/>
              </a:ext>
            </a:extLst>
          </a:blip>
          <a:srcRect/>
          <a:stretch>
            <a:fillRect/>
          </a:stretch>
        </p:blipFill>
        <p:spPr>
          <a:xfrm>
            <a:off x="1263395" y="2593301"/>
            <a:ext cx="9208224" cy="3454477"/>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灯片编号占位符 1">
            <a:extLst>
              <a:ext uri="{FF2B5EF4-FFF2-40B4-BE49-F238E27FC236}">
                <a16:creationId xmlns:a16="http://schemas.microsoft.com/office/drawing/2014/main" id="{CDB8038D-71CA-4493-8DB3-7C9457B3464F}"/>
              </a:ext>
            </a:extLst>
          </p:cNvPr>
          <p:cNvSpPr>
            <a:spLocks noGrp="1"/>
          </p:cNvSpPr>
          <p:nvPr>
            <p:ph type="sldNum" sz="quarter" idx="12"/>
          </p:nvPr>
        </p:nvSpPr>
        <p:spPr/>
        <p:txBody>
          <a:bodyPr/>
          <a:lstStyle/>
          <a:p>
            <a:fld id="{25EC4AC6-63A8-45AD-A1FA-EB82E5CD8F05}" type="slidenum">
              <a:rPr lang="zh-CN" altLang="en-US" smtClean="0"/>
              <a:t>68</a:t>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normAutofit/>
          </a:bodyPr>
          <a:lstStyle/>
          <a:p>
            <a:r>
              <a:rPr lang="zh-CN" altLang="en-US" dirty="0">
                <a:ea typeface="宋体" pitchFamily="2" charset="-122"/>
              </a:rPr>
              <a:t>混合分解（</a:t>
            </a:r>
            <a:r>
              <a:rPr lang="en-US" altLang="zh-CN" dirty="0">
                <a:ea typeface="宋体" pitchFamily="2" charset="-122"/>
              </a:rPr>
              <a:t>Hybrid Decompositions</a:t>
            </a:r>
            <a:r>
              <a:rPr lang="zh-CN" altLang="en-US" dirty="0">
                <a:ea typeface="宋体" pitchFamily="2" charset="-122"/>
              </a:rPr>
              <a:t>）</a:t>
            </a:r>
            <a:r>
              <a:rPr lang="en-US" altLang="zh-CN" dirty="0">
                <a:ea typeface="宋体" pitchFamily="2" charset="-122"/>
              </a:rPr>
              <a:t> </a:t>
            </a:r>
          </a:p>
        </p:txBody>
      </p:sp>
      <p:pic>
        <p:nvPicPr>
          <p:cNvPr id="690179" name="Picture 3" descr="minimumnew"/>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227110" y="2806933"/>
            <a:ext cx="9320043" cy="2232248"/>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90180" name="Rectangle 4"/>
          <p:cNvSpPr>
            <a:spLocks noChangeArrowheads="1"/>
          </p:cNvSpPr>
          <p:nvPr/>
        </p:nvSpPr>
        <p:spPr bwMode="auto">
          <a:xfrm>
            <a:off x="550878" y="1405540"/>
            <a:ext cx="9537501"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0"/>
              </a:spcBef>
              <a:buFont typeface="Wingdings" pitchFamily="2" charset="2"/>
              <a:buChar char="§"/>
            </a:pPr>
            <a:r>
              <a:rPr lang="zh-CN" altLang="en-US" sz="2400" dirty="0">
                <a:effectLst>
                  <a:outerShdw blurRad="38100" dist="38100" dir="2700000" algn="tl">
                    <a:srgbClr val="C0C0C0"/>
                  </a:outerShdw>
                </a:effectLst>
                <a:ea typeface="宋体" pitchFamily="2" charset="-122"/>
              </a:rPr>
              <a:t>在</a:t>
            </a:r>
            <a:r>
              <a:rPr lang="en-US" altLang="zh-CN" sz="2400" dirty="0">
                <a:effectLst>
                  <a:outerShdw blurRad="38100" dist="38100" dir="2700000" algn="tl">
                    <a:srgbClr val="C0C0C0"/>
                  </a:outerShdw>
                </a:effectLst>
                <a:ea typeface="宋体" pitchFamily="2" charset="-122"/>
              </a:rPr>
              <a:t>quicksort, </a:t>
            </a:r>
            <a:r>
              <a:rPr lang="zh-CN" altLang="en-US" sz="2400" dirty="0">
                <a:effectLst>
                  <a:outerShdw blurRad="38100" dist="38100" dir="2700000" algn="tl">
                    <a:srgbClr val="C0C0C0"/>
                  </a:outerShdw>
                </a:effectLst>
                <a:ea typeface="宋体" pitchFamily="2" charset="-122"/>
              </a:rPr>
              <a:t>递归分解限制了并发。这时可用数据分解和递归分解</a:t>
            </a:r>
            <a:r>
              <a:rPr lang="en-US" altLang="zh-CN" sz="2400" dirty="0">
                <a:effectLst>
                  <a:outerShdw blurRad="38100" dist="38100" dir="2700000" algn="tl">
                    <a:srgbClr val="C0C0C0"/>
                  </a:outerShdw>
                </a:effectLst>
                <a:ea typeface="宋体" pitchFamily="2" charset="-122"/>
              </a:rPr>
              <a:t> </a:t>
            </a:r>
          </a:p>
          <a:p>
            <a:pPr marL="742950" lvl="1" indent="-285750">
              <a:spcBef>
                <a:spcPct val="0"/>
              </a:spcBef>
              <a:buFont typeface="Wingdings" pitchFamily="2" charset="2"/>
              <a:buChar char="§"/>
            </a:pPr>
            <a:r>
              <a:rPr lang="zh-CN" altLang="en-US" sz="2400" dirty="0">
                <a:effectLst>
                  <a:outerShdw blurRad="38100" dist="38100" dir="2700000" algn="tl">
                    <a:srgbClr val="C0C0C0"/>
                  </a:outerShdw>
                </a:effectLst>
                <a:ea typeface="宋体" pitchFamily="2" charset="-122"/>
              </a:rPr>
              <a:t>对于找最小数，可用数据分解和递归分解</a:t>
            </a:r>
            <a:endParaRPr lang="en-US" altLang="zh-CN" sz="2400" dirty="0">
              <a:effectLst>
                <a:outerShdw blurRad="38100" dist="38100" dir="2700000" algn="tl">
                  <a:srgbClr val="C0C0C0"/>
                </a:outerShdw>
              </a:effectLst>
              <a:ea typeface="宋体" pitchFamily="2" charset="-122"/>
            </a:endParaRPr>
          </a:p>
        </p:txBody>
      </p:sp>
      <p:sp>
        <p:nvSpPr>
          <p:cNvPr id="2" name="灯片编号占位符 1">
            <a:extLst>
              <a:ext uri="{FF2B5EF4-FFF2-40B4-BE49-F238E27FC236}">
                <a16:creationId xmlns:a16="http://schemas.microsoft.com/office/drawing/2014/main" id="{980D6AF4-1154-4248-AE26-857532600369}"/>
              </a:ext>
            </a:extLst>
          </p:cNvPr>
          <p:cNvSpPr>
            <a:spLocks noGrp="1"/>
          </p:cNvSpPr>
          <p:nvPr>
            <p:ph type="sldNum" sz="quarter" idx="12"/>
          </p:nvPr>
        </p:nvSpPr>
        <p:spPr/>
        <p:txBody>
          <a:bodyPr/>
          <a:lstStyle/>
          <a:p>
            <a:fld id="{25EC4AC6-63A8-45AD-A1FA-EB82E5CD8F05}" type="slidenum">
              <a:rPr lang="zh-CN" altLang="en-US" smtClean="0"/>
              <a:t>69</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altLang="zh-CN" dirty="0"/>
              <a:t>Content</a:t>
            </a:r>
            <a:endParaRPr lang="zh-CN" altLang="en-US" dirty="0"/>
          </a:p>
        </p:txBody>
      </p:sp>
      <p:sp>
        <p:nvSpPr>
          <p:cNvPr id="612355" name="Rectangle 3"/>
          <p:cNvSpPr>
            <a:spLocks noGrp="1" noChangeArrowheads="1"/>
          </p:cNvSpPr>
          <p:nvPr>
            <p:ph idx="1"/>
          </p:nvPr>
        </p:nvSpPr>
        <p:spPr/>
        <p:txBody>
          <a:bodyPr>
            <a:normAutofit fontScale="92500" lnSpcReduction="10000"/>
          </a:bodyPr>
          <a:lstStyle/>
          <a:p>
            <a:r>
              <a:rPr lang="zh-CN" altLang="en-US" sz="3200" dirty="0">
                <a:solidFill>
                  <a:srgbClr val="003399"/>
                </a:solidFill>
                <a:ea typeface="华文新魏" pitchFamily="2" charset="-122"/>
              </a:rPr>
              <a:t>概述</a:t>
            </a:r>
            <a:endParaRPr lang="en-US" altLang="zh-CN" sz="3200" dirty="0">
              <a:solidFill>
                <a:srgbClr val="003399"/>
              </a:solidFill>
              <a:ea typeface="华文新魏" pitchFamily="2" charset="-122"/>
            </a:endParaRPr>
          </a:p>
          <a:p>
            <a:r>
              <a:rPr lang="zh-CN" altLang="en-US" sz="3200" b="1" dirty="0">
                <a:solidFill>
                  <a:srgbClr val="FF0000"/>
                </a:solidFill>
                <a:ea typeface="华文新魏" pitchFamily="2" charset="-122"/>
              </a:rPr>
              <a:t>并行计算模型</a:t>
            </a:r>
            <a:endParaRPr lang="en-US" altLang="zh-CN" sz="3200" b="1" dirty="0">
              <a:solidFill>
                <a:srgbClr val="FF0000"/>
              </a:solidFill>
              <a:ea typeface="华文新魏" pitchFamily="2" charset="-122"/>
            </a:endParaRPr>
          </a:p>
          <a:p>
            <a:pPr lvl="1"/>
            <a:r>
              <a:rPr lang="zh-CN" altLang="en-US" sz="2800" b="1" dirty="0">
                <a:solidFill>
                  <a:srgbClr val="FF0000"/>
                </a:solidFill>
                <a:ea typeface="华文新魏" pitchFamily="2" charset="-122"/>
              </a:rPr>
              <a:t>基本概念</a:t>
            </a:r>
            <a:endParaRPr lang="en-US" altLang="zh-CN" sz="2800" b="1" dirty="0">
              <a:solidFill>
                <a:srgbClr val="FF0000"/>
              </a:solidFill>
              <a:ea typeface="华文新魏" pitchFamily="2" charset="-122"/>
            </a:endParaRPr>
          </a:p>
          <a:p>
            <a:pPr lvl="1"/>
            <a:r>
              <a:rPr lang="en-US" altLang="zh-CN" sz="2800" b="1" dirty="0">
                <a:solidFill>
                  <a:srgbClr val="FF0000"/>
                </a:solidFill>
                <a:ea typeface="华文新魏" pitchFamily="2" charset="-122"/>
              </a:rPr>
              <a:t>PRAM</a:t>
            </a:r>
          </a:p>
          <a:p>
            <a:pPr lvl="1"/>
            <a:r>
              <a:rPr lang="en-US" altLang="zh-CN" sz="2800" b="1" dirty="0" err="1">
                <a:solidFill>
                  <a:srgbClr val="FF0000"/>
                </a:solidFill>
                <a:ea typeface="华文新魏" pitchFamily="2" charset="-122"/>
              </a:rPr>
              <a:t>LogP</a:t>
            </a:r>
            <a:endParaRPr lang="en-US" altLang="zh-CN" sz="2800" b="1" dirty="0">
              <a:solidFill>
                <a:srgbClr val="FF0000"/>
              </a:solidFill>
              <a:ea typeface="华文新魏" pitchFamily="2" charset="-122"/>
            </a:endParaRPr>
          </a:p>
          <a:p>
            <a:pPr lvl="1"/>
            <a:r>
              <a:rPr lang="en-US" altLang="zh-CN" sz="2800" b="1" dirty="0">
                <a:solidFill>
                  <a:srgbClr val="FF0000"/>
                </a:solidFill>
                <a:ea typeface="华文新魏" pitchFamily="2" charset="-122"/>
              </a:rPr>
              <a:t>BSP</a:t>
            </a:r>
          </a:p>
          <a:p>
            <a:pPr lvl="1"/>
            <a:r>
              <a:rPr lang="zh-CN" altLang="en-US" sz="2800" b="1" dirty="0">
                <a:solidFill>
                  <a:srgbClr val="FF0000"/>
                </a:solidFill>
                <a:ea typeface="华文新魏" pitchFamily="2" charset="-122"/>
              </a:rPr>
              <a:t>总结</a:t>
            </a:r>
            <a:endParaRPr lang="en-US" altLang="zh-CN" sz="2800" b="1" dirty="0">
              <a:solidFill>
                <a:srgbClr val="FF0000"/>
              </a:solidFill>
              <a:ea typeface="华文新魏" pitchFamily="2" charset="-122"/>
            </a:endParaRPr>
          </a:p>
          <a:p>
            <a:r>
              <a:rPr lang="zh-CN" altLang="en-US" sz="3200" dirty="0">
                <a:solidFill>
                  <a:srgbClr val="003399"/>
                </a:solidFill>
                <a:ea typeface="华文新魏" pitchFamily="2" charset="-122"/>
              </a:rPr>
              <a:t>设计并行算法基本方法</a:t>
            </a:r>
            <a:endParaRPr lang="en-US" altLang="zh-CN" sz="3200" dirty="0">
              <a:solidFill>
                <a:srgbClr val="003399"/>
              </a:solidFill>
              <a:ea typeface="华文新魏" pitchFamily="2" charset="-122"/>
            </a:endParaRPr>
          </a:p>
          <a:p>
            <a:r>
              <a:rPr lang="zh-CN" altLang="en-US" sz="3200" dirty="0">
                <a:solidFill>
                  <a:srgbClr val="003399"/>
                </a:solidFill>
                <a:ea typeface="华文新魏" pitchFamily="2" charset="-122"/>
              </a:rPr>
              <a:t>并行算法模型</a:t>
            </a:r>
            <a:endParaRPr lang="en-US" altLang="zh-CN" sz="3200" dirty="0">
              <a:solidFill>
                <a:srgbClr val="003399"/>
              </a:solidFill>
              <a:ea typeface="华文新魏" pitchFamily="2" charset="-122"/>
            </a:endParaRPr>
          </a:p>
          <a:p>
            <a:r>
              <a:rPr lang="zh-CN" altLang="en-US" sz="3200" dirty="0">
                <a:solidFill>
                  <a:srgbClr val="003399"/>
                </a:solidFill>
                <a:ea typeface="华文新魏" pitchFamily="2" charset="-122"/>
              </a:rPr>
              <a:t>例子</a:t>
            </a:r>
            <a:endParaRPr lang="zh-CN" altLang="en-US" sz="3200" dirty="0">
              <a:ea typeface="华文新魏" pitchFamily="2" charset="-122"/>
            </a:endParaRPr>
          </a:p>
        </p:txBody>
      </p:sp>
      <p:sp>
        <p:nvSpPr>
          <p:cNvPr id="2" name="灯片编号占位符 1">
            <a:extLst>
              <a:ext uri="{FF2B5EF4-FFF2-40B4-BE49-F238E27FC236}">
                <a16:creationId xmlns:a16="http://schemas.microsoft.com/office/drawing/2014/main" id="{E5B44672-0C9E-4186-B051-DAC43EFE83D3}"/>
              </a:ext>
            </a:extLst>
          </p:cNvPr>
          <p:cNvSpPr>
            <a:spLocks noGrp="1"/>
          </p:cNvSpPr>
          <p:nvPr>
            <p:ph type="sldNum" sz="quarter" idx="12"/>
          </p:nvPr>
        </p:nvSpPr>
        <p:spPr/>
        <p:txBody>
          <a:bodyPr/>
          <a:lstStyle/>
          <a:p>
            <a:fld id="{25EC4AC6-63A8-45AD-A1FA-EB82E5CD8F05}" type="slidenum">
              <a:rPr lang="zh-CN" altLang="en-US" smtClean="0"/>
              <a:t>7</a:t>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r>
              <a:rPr lang="zh-CN" altLang="en-US" dirty="0">
                <a:ea typeface="宋体" pitchFamily="2" charset="-122"/>
              </a:rPr>
              <a:t>映射</a:t>
            </a:r>
            <a:r>
              <a:rPr lang="en-US" altLang="zh-CN" dirty="0">
                <a:ea typeface="宋体" pitchFamily="2" charset="-122"/>
              </a:rPr>
              <a:t>Mapping</a:t>
            </a:r>
          </a:p>
        </p:txBody>
      </p:sp>
      <p:sp>
        <p:nvSpPr>
          <p:cNvPr id="754691" name="Rectangle 3"/>
          <p:cNvSpPr>
            <a:spLocks noGrp="1" noChangeArrowheads="1"/>
          </p:cNvSpPr>
          <p:nvPr>
            <p:ph idx="1"/>
          </p:nvPr>
        </p:nvSpPr>
        <p:spPr/>
        <p:txBody>
          <a:bodyPr>
            <a:normAutofit/>
          </a:bodyPr>
          <a:lstStyle/>
          <a:p>
            <a:r>
              <a:rPr lang="zh-CN" altLang="en-US" sz="2600" dirty="0">
                <a:solidFill>
                  <a:schemeClr val="tx2"/>
                </a:solidFill>
              </a:rPr>
              <a:t>什么是映射</a:t>
            </a:r>
            <a:endParaRPr lang="en-US" altLang="zh-CN" sz="2600" dirty="0">
              <a:solidFill>
                <a:schemeClr val="tx2"/>
              </a:solidFill>
            </a:endParaRPr>
          </a:p>
          <a:p>
            <a:r>
              <a:rPr lang="zh-CN" altLang="en-US" sz="2600" dirty="0">
                <a:solidFill>
                  <a:schemeClr val="tx2"/>
                </a:solidFill>
              </a:rPr>
              <a:t>任务交互特性</a:t>
            </a:r>
            <a:endParaRPr lang="en-US" altLang="zh-CN" sz="2600" dirty="0">
              <a:solidFill>
                <a:schemeClr val="tx2"/>
              </a:solidFill>
            </a:endParaRPr>
          </a:p>
          <a:p>
            <a:r>
              <a:rPr lang="zh-CN" altLang="en-US" sz="2600" dirty="0">
                <a:solidFill>
                  <a:schemeClr val="tx2"/>
                </a:solidFill>
              </a:rPr>
              <a:t>负载平衡映射</a:t>
            </a:r>
            <a:r>
              <a:rPr lang="en-US" altLang="zh-CN" sz="2600" dirty="0"/>
              <a:t> </a:t>
            </a:r>
          </a:p>
          <a:p>
            <a:pPr lvl="1"/>
            <a:r>
              <a:rPr lang="zh-CN" altLang="en-US" sz="2000" dirty="0"/>
              <a:t>静态和动态映射</a:t>
            </a:r>
            <a:r>
              <a:rPr lang="en-US" altLang="zh-CN" sz="2000" dirty="0"/>
              <a:t> </a:t>
            </a:r>
          </a:p>
          <a:p>
            <a:r>
              <a:rPr lang="zh-CN" altLang="en-US" sz="2600" dirty="0"/>
              <a:t>减小交互开销的映射</a:t>
            </a:r>
            <a:r>
              <a:rPr lang="en-US" altLang="zh-CN" sz="2600" dirty="0"/>
              <a:t> </a:t>
            </a:r>
          </a:p>
          <a:p>
            <a:pPr lvl="1"/>
            <a:r>
              <a:rPr lang="en-US" altLang="zh-CN" sz="2000" dirty="0"/>
              <a:t>Maximizing Data Locality </a:t>
            </a:r>
          </a:p>
          <a:p>
            <a:pPr lvl="1"/>
            <a:r>
              <a:rPr lang="en-US" altLang="zh-CN" sz="2000" dirty="0"/>
              <a:t>Minimizing Contention and Hot-Spots </a:t>
            </a:r>
          </a:p>
          <a:p>
            <a:pPr lvl="1"/>
            <a:r>
              <a:rPr lang="en-US" altLang="zh-CN" sz="2000" dirty="0"/>
              <a:t>Overlapping Communication and Computations </a:t>
            </a:r>
          </a:p>
          <a:p>
            <a:pPr lvl="1"/>
            <a:r>
              <a:rPr lang="en-US" altLang="zh-CN" sz="2000" dirty="0"/>
              <a:t>Replication vs. Communication </a:t>
            </a:r>
          </a:p>
          <a:p>
            <a:pPr lvl="1"/>
            <a:r>
              <a:rPr lang="en-US" altLang="zh-CN" sz="2000" dirty="0"/>
              <a:t>Group Communications vs. Point-to-Point Communication </a:t>
            </a:r>
          </a:p>
          <a:p>
            <a:pPr>
              <a:buFont typeface="Wingdings" pitchFamily="2" charset="2"/>
              <a:buNone/>
            </a:pPr>
            <a:endParaRPr lang="en-US" altLang="zh-CN" sz="2000" dirty="0"/>
          </a:p>
        </p:txBody>
      </p:sp>
      <p:sp>
        <p:nvSpPr>
          <p:cNvPr id="2" name="灯片编号占位符 1">
            <a:extLst>
              <a:ext uri="{FF2B5EF4-FFF2-40B4-BE49-F238E27FC236}">
                <a16:creationId xmlns:a16="http://schemas.microsoft.com/office/drawing/2014/main" id="{3EE772F7-CB1B-42FA-B2DA-F41C6DD4AB3F}"/>
              </a:ext>
            </a:extLst>
          </p:cNvPr>
          <p:cNvSpPr>
            <a:spLocks noGrp="1"/>
          </p:cNvSpPr>
          <p:nvPr>
            <p:ph type="sldNum" sz="quarter" idx="12"/>
          </p:nvPr>
        </p:nvSpPr>
        <p:spPr/>
        <p:txBody>
          <a:bodyPr/>
          <a:lstStyle/>
          <a:p>
            <a:fld id="{25EC4AC6-63A8-45AD-A1FA-EB82E5CD8F05}" type="slidenum">
              <a:rPr lang="zh-CN" altLang="en-US" smtClean="0"/>
              <a:t>70</a:t>
            </a:fld>
            <a:endParaRPr lang="zh-CN" altLang="en-US"/>
          </a:p>
        </p:txBody>
      </p:sp>
    </p:spTree>
    <p:extLst>
      <p:ext uri="{BB962C8B-B14F-4D97-AF65-F5344CB8AC3E}">
        <p14:creationId xmlns:p14="http://schemas.microsoft.com/office/powerpoint/2010/main" val="32303885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AB13505-F37C-4D4B-A100-6D647B9153F0}"/>
              </a:ext>
            </a:extLst>
          </p:cNvPr>
          <p:cNvSpPr>
            <a:spLocks noGrp="1"/>
          </p:cNvSpPr>
          <p:nvPr>
            <p:ph type="title"/>
          </p:nvPr>
        </p:nvSpPr>
        <p:spPr/>
        <p:txBody>
          <a:bodyPr/>
          <a:lstStyle/>
          <a:p>
            <a:r>
              <a:rPr lang="zh-CN" altLang="en-US" dirty="0">
                <a:latin typeface="+mj-ea"/>
              </a:rPr>
              <a:t>什么是映射</a:t>
            </a:r>
          </a:p>
        </p:txBody>
      </p:sp>
      <p:pic>
        <p:nvPicPr>
          <p:cNvPr id="5" name="Picture 8">
            <a:extLst>
              <a:ext uri="{FF2B5EF4-FFF2-40B4-BE49-F238E27FC236}">
                <a16:creationId xmlns:a16="http://schemas.microsoft.com/office/drawing/2014/main" id="{A1A8A926-A7E0-409A-AC2D-C4CCDF086014}"/>
              </a:ext>
            </a:extLst>
          </p:cNvPr>
          <p:cNvPicPr>
            <a:picLocks noChangeAspect="1"/>
          </p:cNvPicPr>
          <p:nvPr/>
        </p:nvPicPr>
        <p:blipFill>
          <a:blip r:embed="rId2"/>
          <a:stretch>
            <a:fillRect/>
          </a:stretch>
        </p:blipFill>
        <p:spPr>
          <a:xfrm>
            <a:off x="1311264" y="2377116"/>
            <a:ext cx="4022736" cy="3718883"/>
          </a:xfrm>
          <a:prstGeom prst="rect">
            <a:avLst/>
          </a:prstGeom>
        </p:spPr>
      </p:pic>
      <p:pic>
        <p:nvPicPr>
          <p:cNvPr id="6" name="Picture 9">
            <a:extLst>
              <a:ext uri="{FF2B5EF4-FFF2-40B4-BE49-F238E27FC236}">
                <a16:creationId xmlns:a16="http://schemas.microsoft.com/office/drawing/2014/main" id="{23E0E14C-E862-4A55-9D4E-5D253C96C744}"/>
              </a:ext>
            </a:extLst>
          </p:cNvPr>
          <p:cNvPicPr>
            <a:picLocks noChangeAspect="1"/>
          </p:cNvPicPr>
          <p:nvPr/>
        </p:nvPicPr>
        <p:blipFill>
          <a:blip r:embed="rId3"/>
          <a:stretch>
            <a:fillRect/>
          </a:stretch>
        </p:blipFill>
        <p:spPr>
          <a:xfrm>
            <a:off x="5943601" y="2377116"/>
            <a:ext cx="4937135" cy="3723085"/>
          </a:xfrm>
          <a:prstGeom prst="rect">
            <a:avLst/>
          </a:prstGeom>
        </p:spPr>
      </p:pic>
      <p:sp>
        <p:nvSpPr>
          <p:cNvPr id="7" name="TextBox 11">
            <a:extLst>
              <a:ext uri="{FF2B5EF4-FFF2-40B4-BE49-F238E27FC236}">
                <a16:creationId xmlns:a16="http://schemas.microsoft.com/office/drawing/2014/main" id="{EC8B1F80-48A5-4CF4-8631-45E5C9DC4266}"/>
              </a:ext>
            </a:extLst>
          </p:cNvPr>
          <p:cNvSpPr txBox="1"/>
          <p:nvPr/>
        </p:nvSpPr>
        <p:spPr>
          <a:xfrm>
            <a:off x="8412168" y="6241026"/>
            <a:ext cx="2677336" cy="369332"/>
          </a:xfrm>
          <a:prstGeom prst="rect">
            <a:avLst/>
          </a:prstGeom>
          <a:noFill/>
        </p:spPr>
        <p:txBody>
          <a:bodyPr wrap="none" rtlCol="0">
            <a:spAutoFit/>
          </a:bodyPr>
          <a:lstStyle/>
          <a:p>
            <a:r>
              <a:rPr lang="en-US" altLang="zh-CN" dirty="0"/>
              <a:t>(Pictures from 9gag.com)</a:t>
            </a:r>
            <a:endParaRPr lang="zh-CN" altLang="en-US" dirty="0"/>
          </a:p>
        </p:txBody>
      </p:sp>
      <p:sp>
        <p:nvSpPr>
          <p:cNvPr id="8" name="TextBox 12">
            <a:extLst>
              <a:ext uri="{FF2B5EF4-FFF2-40B4-BE49-F238E27FC236}">
                <a16:creationId xmlns:a16="http://schemas.microsoft.com/office/drawing/2014/main" id="{085049A0-1248-4F81-9CDE-6290F29A84E6}"/>
              </a:ext>
            </a:extLst>
          </p:cNvPr>
          <p:cNvSpPr txBox="1"/>
          <p:nvPr/>
        </p:nvSpPr>
        <p:spPr>
          <a:xfrm>
            <a:off x="1311264" y="5481915"/>
            <a:ext cx="902811" cy="523220"/>
          </a:xfrm>
          <a:prstGeom prst="rect">
            <a:avLst/>
          </a:prstGeom>
          <a:noFill/>
        </p:spPr>
        <p:txBody>
          <a:bodyPr wrap="none" rtlCol="0">
            <a:spAutoFit/>
          </a:bodyPr>
          <a:lstStyle/>
          <a:p>
            <a:r>
              <a:rPr lang="zh-CN" altLang="en-US" sz="2800" b="1" dirty="0">
                <a:solidFill>
                  <a:srgbClr val="FF0000"/>
                </a:solidFill>
                <a:latin typeface="Bahnschrift SemiBold SemiConden" panose="020B0502040204020203" pitchFamily="34" charset="0"/>
              </a:rPr>
              <a:t>理想</a:t>
            </a:r>
          </a:p>
        </p:txBody>
      </p:sp>
      <p:sp>
        <p:nvSpPr>
          <p:cNvPr id="9" name="TextBox 13">
            <a:extLst>
              <a:ext uri="{FF2B5EF4-FFF2-40B4-BE49-F238E27FC236}">
                <a16:creationId xmlns:a16="http://schemas.microsoft.com/office/drawing/2014/main" id="{51FC31D2-2E5D-45FF-BFB9-290C72093B46}"/>
              </a:ext>
            </a:extLst>
          </p:cNvPr>
          <p:cNvSpPr txBox="1"/>
          <p:nvPr/>
        </p:nvSpPr>
        <p:spPr>
          <a:xfrm>
            <a:off x="6108032" y="5461862"/>
            <a:ext cx="902811" cy="523220"/>
          </a:xfrm>
          <a:prstGeom prst="rect">
            <a:avLst/>
          </a:prstGeom>
          <a:noFill/>
        </p:spPr>
        <p:txBody>
          <a:bodyPr wrap="none" rtlCol="0">
            <a:spAutoFit/>
          </a:bodyPr>
          <a:lstStyle/>
          <a:p>
            <a:r>
              <a:rPr lang="zh-CN" altLang="en-US" sz="2800" b="1" dirty="0">
                <a:solidFill>
                  <a:srgbClr val="FF0000"/>
                </a:solidFill>
                <a:latin typeface="Bahnschrift SemiBold SemiConden" panose="020B0502040204020203" pitchFamily="34" charset="0"/>
              </a:rPr>
              <a:t>实际</a:t>
            </a:r>
          </a:p>
        </p:txBody>
      </p:sp>
      <p:sp>
        <p:nvSpPr>
          <p:cNvPr id="16" name="矩形 16">
            <a:extLst>
              <a:ext uri="{FF2B5EF4-FFF2-40B4-BE49-F238E27FC236}">
                <a16:creationId xmlns:a16="http://schemas.microsoft.com/office/drawing/2014/main" id="{EFC0E9AA-0148-4EDD-88DF-E1DC3AB6FB0E}"/>
              </a:ext>
            </a:extLst>
          </p:cNvPr>
          <p:cNvSpPr/>
          <p:nvPr/>
        </p:nvSpPr>
        <p:spPr>
          <a:xfrm>
            <a:off x="3011443" y="2320732"/>
            <a:ext cx="6934199" cy="1055803"/>
          </a:xfrm>
          <a:custGeom>
            <a:avLst/>
            <a:gdLst>
              <a:gd name="connsiteX0" fmla="*/ 0 w 6934199"/>
              <a:gd name="connsiteY0" fmla="*/ 0 h 1055803"/>
              <a:gd name="connsiteX1" fmla="*/ 439166 w 6934199"/>
              <a:gd name="connsiteY1" fmla="*/ 0 h 1055803"/>
              <a:gd name="connsiteX2" fmla="*/ 808990 w 6934199"/>
              <a:gd name="connsiteY2" fmla="*/ 0 h 1055803"/>
              <a:gd name="connsiteX3" fmla="*/ 1525524 w 6934199"/>
              <a:gd name="connsiteY3" fmla="*/ 0 h 1055803"/>
              <a:gd name="connsiteX4" fmla="*/ 2242058 w 6934199"/>
              <a:gd name="connsiteY4" fmla="*/ 0 h 1055803"/>
              <a:gd name="connsiteX5" fmla="*/ 2819908 w 6934199"/>
              <a:gd name="connsiteY5" fmla="*/ 0 h 1055803"/>
              <a:gd name="connsiteX6" fmla="*/ 3397758 w 6934199"/>
              <a:gd name="connsiteY6" fmla="*/ 0 h 1055803"/>
              <a:gd name="connsiteX7" fmla="*/ 3767581 w 6934199"/>
              <a:gd name="connsiteY7" fmla="*/ 0 h 1055803"/>
              <a:gd name="connsiteX8" fmla="*/ 4345431 w 6934199"/>
              <a:gd name="connsiteY8" fmla="*/ 0 h 1055803"/>
              <a:gd name="connsiteX9" fmla="*/ 5061965 w 6934199"/>
              <a:gd name="connsiteY9" fmla="*/ 0 h 1055803"/>
              <a:gd name="connsiteX10" fmla="*/ 5570473 w 6934199"/>
              <a:gd name="connsiteY10" fmla="*/ 0 h 1055803"/>
              <a:gd name="connsiteX11" fmla="*/ 6078981 w 6934199"/>
              <a:gd name="connsiteY11" fmla="*/ 0 h 1055803"/>
              <a:gd name="connsiteX12" fmla="*/ 6934199 w 6934199"/>
              <a:gd name="connsiteY12" fmla="*/ 0 h 1055803"/>
              <a:gd name="connsiteX13" fmla="*/ 6934199 w 6934199"/>
              <a:gd name="connsiteY13" fmla="*/ 538460 h 1055803"/>
              <a:gd name="connsiteX14" fmla="*/ 6934199 w 6934199"/>
              <a:gd name="connsiteY14" fmla="*/ 1055803 h 1055803"/>
              <a:gd name="connsiteX15" fmla="*/ 6287007 w 6934199"/>
              <a:gd name="connsiteY15" fmla="*/ 1055803 h 1055803"/>
              <a:gd name="connsiteX16" fmla="*/ 5639815 w 6934199"/>
              <a:gd name="connsiteY16" fmla="*/ 1055803 h 1055803"/>
              <a:gd name="connsiteX17" fmla="*/ 5200649 w 6934199"/>
              <a:gd name="connsiteY17" fmla="*/ 1055803 h 1055803"/>
              <a:gd name="connsiteX18" fmla="*/ 4484115 w 6934199"/>
              <a:gd name="connsiteY18" fmla="*/ 1055803 h 1055803"/>
              <a:gd name="connsiteX19" fmla="*/ 3836923 w 6934199"/>
              <a:gd name="connsiteY19" fmla="*/ 1055803 h 1055803"/>
              <a:gd name="connsiteX20" fmla="*/ 3328416 w 6934199"/>
              <a:gd name="connsiteY20" fmla="*/ 1055803 h 1055803"/>
              <a:gd name="connsiteX21" fmla="*/ 2681224 w 6934199"/>
              <a:gd name="connsiteY21" fmla="*/ 1055803 h 1055803"/>
              <a:gd name="connsiteX22" fmla="*/ 2311400 w 6934199"/>
              <a:gd name="connsiteY22" fmla="*/ 1055803 h 1055803"/>
              <a:gd name="connsiteX23" fmla="*/ 1941576 w 6934199"/>
              <a:gd name="connsiteY23" fmla="*/ 1055803 h 1055803"/>
              <a:gd name="connsiteX24" fmla="*/ 1502410 w 6934199"/>
              <a:gd name="connsiteY24" fmla="*/ 1055803 h 1055803"/>
              <a:gd name="connsiteX25" fmla="*/ 855218 w 6934199"/>
              <a:gd name="connsiteY25" fmla="*/ 1055803 h 1055803"/>
              <a:gd name="connsiteX26" fmla="*/ 0 w 6934199"/>
              <a:gd name="connsiteY26" fmla="*/ 1055803 h 1055803"/>
              <a:gd name="connsiteX27" fmla="*/ 0 w 6934199"/>
              <a:gd name="connsiteY27" fmla="*/ 517343 h 1055803"/>
              <a:gd name="connsiteX28" fmla="*/ 0 w 6934199"/>
              <a:gd name="connsiteY28" fmla="*/ 0 h 105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34199" h="1055803" extrusionOk="0">
                <a:moveTo>
                  <a:pt x="0" y="0"/>
                </a:moveTo>
                <a:cubicBezTo>
                  <a:pt x="125762" y="-28300"/>
                  <a:pt x="308068" y="30047"/>
                  <a:pt x="439166" y="0"/>
                </a:cubicBezTo>
                <a:cubicBezTo>
                  <a:pt x="570264" y="-30047"/>
                  <a:pt x="674953" y="37635"/>
                  <a:pt x="808990" y="0"/>
                </a:cubicBezTo>
                <a:cubicBezTo>
                  <a:pt x="943027" y="-37635"/>
                  <a:pt x="1277327" y="51088"/>
                  <a:pt x="1525524" y="0"/>
                </a:cubicBezTo>
                <a:cubicBezTo>
                  <a:pt x="1773721" y="-51088"/>
                  <a:pt x="1936053" y="41923"/>
                  <a:pt x="2242058" y="0"/>
                </a:cubicBezTo>
                <a:cubicBezTo>
                  <a:pt x="2548063" y="-41923"/>
                  <a:pt x="2621362" y="17920"/>
                  <a:pt x="2819908" y="0"/>
                </a:cubicBezTo>
                <a:cubicBezTo>
                  <a:pt x="3018454" y="-17920"/>
                  <a:pt x="3265114" y="32854"/>
                  <a:pt x="3397758" y="0"/>
                </a:cubicBezTo>
                <a:cubicBezTo>
                  <a:pt x="3530402" y="-32854"/>
                  <a:pt x="3623823" y="7566"/>
                  <a:pt x="3767581" y="0"/>
                </a:cubicBezTo>
                <a:cubicBezTo>
                  <a:pt x="3911339" y="-7566"/>
                  <a:pt x="4136354" y="15079"/>
                  <a:pt x="4345431" y="0"/>
                </a:cubicBezTo>
                <a:cubicBezTo>
                  <a:pt x="4554508" y="-15079"/>
                  <a:pt x="4782312" y="53700"/>
                  <a:pt x="5061965" y="0"/>
                </a:cubicBezTo>
                <a:cubicBezTo>
                  <a:pt x="5341618" y="-53700"/>
                  <a:pt x="5435285" y="30816"/>
                  <a:pt x="5570473" y="0"/>
                </a:cubicBezTo>
                <a:cubicBezTo>
                  <a:pt x="5705661" y="-30816"/>
                  <a:pt x="5929470" y="19031"/>
                  <a:pt x="6078981" y="0"/>
                </a:cubicBezTo>
                <a:cubicBezTo>
                  <a:pt x="6228492" y="-19031"/>
                  <a:pt x="6597912" y="45116"/>
                  <a:pt x="6934199" y="0"/>
                </a:cubicBezTo>
                <a:cubicBezTo>
                  <a:pt x="6935854" y="134000"/>
                  <a:pt x="6895476" y="362856"/>
                  <a:pt x="6934199" y="538460"/>
                </a:cubicBezTo>
                <a:cubicBezTo>
                  <a:pt x="6972922" y="714064"/>
                  <a:pt x="6920494" y="939809"/>
                  <a:pt x="6934199" y="1055803"/>
                </a:cubicBezTo>
                <a:cubicBezTo>
                  <a:pt x="6733147" y="1098082"/>
                  <a:pt x="6608570" y="1049970"/>
                  <a:pt x="6287007" y="1055803"/>
                </a:cubicBezTo>
                <a:cubicBezTo>
                  <a:pt x="5965444" y="1061636"/>
                  <a:pt x="5828391" y="1041479"/>
                  <a:pt x="5639815" y="1055803"/>
                </a:cubicBezTo>
                <a:cubicBezTo>
                  <a:pt x="5451239" y="1070127"/>
                  <a:pt x="5344724" y="1013382"/>
                  <a:pt x="5200649" y="1055803"/>
                </a:cubicBezTo>
                <a:cubicBezTo>
                  <a:pt x="5056574" y="1098224"/>
                  <a:pt x="4824000" y="1025034"/>
                  <a:pt x="4484115" y="1055803"/>
                </a:cubicBezTo>
                <a:cubicBezTo>
                  <a:pt x="4144230" y="1086572"/>
                  <a:pt x="4104638" y="980519"/>
                  <a:pt x="3836923" y="1055803"/>
                </a:cubicBezTo>
                <a:cubicBezTo>
                  <a:pt x="3569208" y="1131087"/>
                  <a:pt x="3461652" y="1034913"/>
                  <a:pt x="3328416" y="1055803"/>
                </a:cubicBezTo>
                <a:cubicBezTo>
                  <a:pt x="3195180" y="1076693"/>
                  <a:pt x="2897936" y="978474"/>
                  <a:pt x="2681224" y="1055803"/>
                </a:cubicBezTo>
                <a:cubicBezTo>
                  <a:pt x="2464512" y="1133132"/>
                  <a:pt x="2480138" y="1052823"/>
                  <a:pt x="2311400" y="1055803"/>
                </a:cubicBezTo>
                <a:cubicBezTo>
                  <a:pt x="2142662" y="1058783"/>
                  <a:pt x="2091321" y="1029327"/>
                  <a:pt x="1941576" y="1055803"/>
                </a:cubicBezTo>
                <a:cubicBezTo>
                  <a:pt x="1791831" y="1082279"/>
                  <a:pt x="1631106" y="1027253"/>
                  <a:pt x="1502410" y="1055803"/>
                </a:cubicBezTo>
                <a:cubicBezTo>
                  <a:pt x="1373714" y="1084353"/>
                  <a:pt x="1110180" y="997355"/>
                  <a:pt x="855218" y="1055803"/>
                </a:cubicBezTo>
                <a:cubicBezTo>
                  <a:pt x="600256" y="1114251"/>
                  <a:pt x="358559" y="995385"/>
                  <a:pt x="0" y="1055803"/>
                </a:cubicBezTo>
                <a:cubicBezTo>
                  <a:pt x="-16563" y="944225"/>
                  <a:pt x="26060" y="629007"/>
                  <a:pt x="0" y="517343"/>
                </a:cubicBezTo>
                <a:cubicBezTo>
                  <a:pt x="-26060" y="405679"/>
                  <a:pt x="12230" y="156666"/>
                  <a:pt x="0" y="0"/>
                </a:cubicBezTo>
                <a:close/>
              </a:path>
            </a:pathLst>
          </a:custGeom>
          <a:noFill/>
          <a:ln w="38100">
            <a:extLst>
              <a:ext uri="{C807C97D-BFC1-408E-A445-0C87EB9F89A2}">
                <ask:lineSketchStyleProps xmlns:ask="http://schemas.microsoft.com/office/drawing/2018/sketchyshapes" sd="3162975513">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5">
            <a:extLst>
              <a:ext uri="{FF2B5EF4-FFF2-40B4-BE49-F238E27FC236}">
                <a16:creationId xmlns:a16="http://schemas.microsoft.com/office/drawing/2014/main" id="{23595E2E-4F00-4964-8E58-A2A83D52875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502" b="97998" l="1800" r="98800">
                        <a14:foregroundMark x1="29600" y1="11712" x2="29600" y2="11712"/>
                        <a14:foregroundMark x1="32900" y1="3303" x2="32900" y2="3303"/>
                        <a14:foregroundMark x1="29600" y1="1502" x2="29600" y2="1502"/>
                        <a14:foregroundMark x1="47900" y1="14615" x2="47900" y2="14615"/>
                        <a14:foregroundMark x1="42800" y1="13514" x2="42800" y2="13514"/>
                        <a14:foregroundMark x1="55300" y1="2903" x2="55300" y2="2903"/>
                        <a14:foregroundMark x1="69900" y1="4404" x2="69900" y2="4404"/>
                        <a14:foregroundMark x1="86700" y1="29630" x2="86700" y2="29630"/>
                        <a14:foregroundMark x1="96200" y1="27828" x2="96200" y2="27828"/>
                        <a14:foregroundMark x1="98800" y1="30430" x2="98800" y2="30430"/>
                        <a14:foregroundMark x1="95500" y1="30430" x2="95500" y2="30430"/>
                        <a14:foregroundMark x1="90800" y1="42843" x2="90800" y2="42843"/>
                        <a14:foregroundMark x1="97700" y1="53854" x2="97700" y2="53854"/>
                        <a14:foregroundMark x1="98100" y1="67367" x2="98100" y2="67367"/>
                        <a14:foregroundMark x1="67300" y1="98198" x2="67300" y2="98198"/>
                        <a14:foregroundMark x1="59300" y1="97798" x2="59300" y2="97798"/>
                        <a14:foregroundMark x1="45400" y1="97798" x2="45400" y2="97798"/>
                        <a14:foregroundMark x1="31500" y1="97798" x2="31500" y2="97798"/>
                        <a14:foregroundMark x1="2900" y1="67768" x2="2900" y2="67768"/>
                        <a14:foregroundMark x1="2900" y1="55355" x2="2900" y2="55355"/>
                        <a14:foregroundMark x1="1800" y1="41441" x2="1800" y2="41441"/>
                        <a14:foregroundMark x1="2900" y1="27427" x2="2900" y2="27427"/>
                      </a14:backgroundRemoval>
                    </a14:imgEffect>
                  </a14:imgLayer>
                </a14:imgProps>
              </a:ext>
            </a:extLst>
          </a:blip>
          <a:stretch>
            <a:fillRect/>
          </a:stretch>
        </p:blipFill>
        <p:spPr>
          <a:xfrm>
            <a:off x="3325868" y="5552363"/>
            <a:ext cx="1056859" cy="1055802"/>
          </a:xfrm>
          <a:prstGeom prst="rect">
            <a:avLst/>
          </a:prstGeom>
        </p:spPr>
      </p:pic>
      <p:pic>
        <p:nvPicPr>
          <p:cNvPr id="18" name="图片 5">
            <a:extLst>
              <a:ext uri="{FF2B5EF4-FFF2-40B4-BE49-F238E27FC236}">
                <a16:creationId xmlns:a16="http://schemas.microsoft.com/office/drawing/2014/main" id="{3C3C23B7-E033-406C-A375-75368F58B19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502" b="97998" l="1800" r="98800">
                        <a14:foregroundMark x1="29600" y1="11712" x2="29600" y2="11712"/>
                        <a14:foregroundMark x1="32900" y1="3303" x2="32900" y2="3303"/>
                        <a14:foregroundMark x1="29600" y1="1502" x2="29600" y2="1502"/>
                        <a14:foregroundMark x1="47900" y1="14615" x2="47900" y2="14615"/>
                        <a14:foregroundMark x1="42800" y1="13514" x2="42800" y2="13514"/>
                        <a14:foregroundMark x1="55300" y1="2903" x2="55300" y2="2903"/>
                        <a14:foregroundMark x1="69900" y1="4404" x2="69900" y2="4404"/>
                        <a14:foregroundMark x1="86700" y1="29630" x2="86700" y2="29630"/>
                        <a14:foregroundMark x1="96200" y1="27828" x2="96200" y2="27828"/>
                        <a14:foregroundMark x1="98800" y1="30430" x2="98800" y2="30430"/>
                        <a14:foregroundMark x1="95500" y1="30430" x2="95500" y2="30430"/>
                        <a14:foregroundMark x1="90800" y1="42843" x2="90800" y2="42843"/>
                        <a14:foregroundMark x1="97700" y1="53854" x2="97700" y2="53854"/>
                        <a14:foregroundMark x1="98100" y1="67367" x2="98100" y2="67367"/>
                        <a14:foregroundMark x1="67300" y1="98198" x2="67300" y2="98198"/>
                        <a14:foregroundMark x1="59300" y1="97798" x2="59300" y2="97798"/>
                        <a14:foregroundMark x1="45400" y1="97798" x2="45400" y2="97798"/>
                        <a14:foregroundMark x1="31500" y1="97798" x2="31500" y2="97798"/>
                        <a14:foregroundMark x1="2900" y1="67768" x2="2900" y2="67768"/>
                        <a14:foregroundMark x1="2900" y1="55355" x2="2900" y2="55355"/>
                        <a14:foregroundMark x1="1800" y1="41441" x2="1800" y2="41441"/>
                        <a14:foregroundMark x1="2900" y1="27427" x2="2900" y2="27427"/>
                      </a14:backgroundRemoval>
                    </a14:imgEffect>
                  </a14:imgLayer>
                </a14:imgProps>
              </a:ext>
            </a:extLst>
          </a:blip>
          <a:stretch>
            <a:fillRect/>
          </a:stretch>
        </p:blipFill>
        <p:spPr>
          <a:xfrm>
            <a:off x="4982862" y="5552363"/>
            <a:ext cx="1056859" cy="1055802"/>
          </a:xfrm>
          <a:prstGeom prst="rect">
            <a:avLst/>
          </a:prstGeom>
        </p:spPr>
      </p:pic>
      <p:pic>
        <p:nvPicPr>
          <p:cNvPr id="19" name="图片 5">
            <a:extLst>
              <a:ext uri="{FF2B5EF4-FFF2-40B4-BE49-F238E27FC236}">
                <a16:creationId xmlns:a16="http://schemas.microsoft.com/office/drawing/2014/main" id="{6E7F031E-71A6-4F75-BB5A-7721AEF116E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502" b="97998" l="1800" r="98800">
                        <a14:foregroundMark x1="29600" y1="11712" x2="29600" y2="11712"/>
                        <a14:foregroundMark x1="32900" y1="3303" x2="32900" y2="3303"/>
                        <a14:foregroundMark x1="29600" y1="1502" x2="29600" y2="1502"/>
                        <a14:foregroundMark x1="47900" y1="14615" x2="47900" y2="14615"/>
                        <a14:foregroundMark x1="42800" y1="13514" x2="42800" y2="13514"/>
                        <a14:foregroundMark x1="55300" y1="2903" x2="55300" y2="2903"/>
                        <a14:foregroundMark x1="69900" y1="4404" x2="69900" y2="4404"/>
                        <a14:foregroundMark x1="86700" y1="29630" x2="86700" y2="29630"/>
                        <a14:foregroundMark x1="96200" y1="27828" x2="96200" y2="27828"/>
                        <a14:foregroundMark x1="98800" y1="30430" x2="98800" y2="30430"/>
                        <a14:foregroundMark x1="95500" y1="30430" x2="95500" y2="30430"/>
                        <a14:foregroundMark x1="90800" y1="42843" x2="90800" y2="42843"/>
                        <a14:foregroundMark x1="97700" y1="53854" x2="97700" y2="53854"/>
                        <a14:foregroundMark x1="98100" y1="67367" x2="98100" y2="67367"/>
                        <a14:foregroundMark x1="67300" y1="98198" x2="67300" y2="98198"/>
                        <a14:foregroundMark x1="59300" y1="97798" x2="59300" y2="97798"/>
                        <a14:foregroundMark x1="45400" y1="97798" x2="45400" y2="97798"/>
                        <a14:foregroundMark x1="31500" y1="97798" x2="31500" y2="97798"/>
                        <a14:foregroundMark x1="2900" y1="67768" x2="2900" y2="67768"/>
                        <a14:foregroundMark x1="2900" y1="55355" x2="2900" y2="55355"/>
                        <a14:foregroundMark x1="1800" y1="41441" x2="1800" y2="41441"/>
                        <a14:foregroundMark x1="2900" y1="27427" x2="2900" y2="27427"/>
                      </a14:backgroundRemoval>
                    </a14:imgEffect>
                  </a14:imgLayer>
                </a14:imgProps>
              </a:ext>
            </a:extLst>
          </a:blip>
          <a:stretch>
            <a:fillRect/>
          </a:stretch>
        </p:blipFill>
        <p:spPr>
          <a:xfrm>
            <a:off x="6639856" y="5552363"/>
            <a:ext cx="1056859" cy="1055802"/>
          </a:xfrm>
          <a:prstGeom prst="rect">
            <a:avLst/>
          </a:prstGeom>
        </p:spPr>
      </p:pic>
      <p:pic>
        <p:nvPicPr>
          <p:cNvPr id="20" name="图片 5">
            <a:extLst>
              <a:ext uri="{FF2B5EF4-FFF2-40B4-BE49-F238E27FC236}">
                <a16:creationId xmlns:a16="http://schemas.microsoft.com/office/drawing/2014/main" id="{6D7D26D7-3F5D-4DF8-A3A2-57911E4C419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502" b="97998" l="1800" r="98800">
                        <a14:foregroundMark x1="29600" y1="11712" x2="29600" y2="11712"/>
                        <a14:foregroundMark x1="32900" y1="3303" x2="32900" y2="3303"/>
                        <a14:foregroundMark x1="29600" y1="1502" x2="29600" y2="1502"/>
                        <a14:foregroundMark x1="47900" y1="14615" x2="47900" y2="14615"/>
                        <a14:foregroundMark x1="42800" y1="13514" x2="42800" y2="13514"/>
                        <a14:foregroundMark x1="55300" y1="2903" x2="55300" y2="2903"/>
                        <a14:foregroundMark x1="69900" y1="4404" x2="69900" y2="4404"/>
                        <a14:foregroundMark x1="86700" y1="29630" x2="86700" y2="29630"/>
                        <a14:foregroundMark x1="96200" y1="27828" x2="96200" y2="27828"/>
                        <a14:foregroundMark x1="98800" y1="30430" x2="98800" y2="30430"/>
                        <a14:foregroundMark x1="95500" y1="30430" x2="95500" y2="30430"/>
                        <a14:foregroundMark x1="90800" y1="42843" x2="90800" y2="42843"/>
                        <a14:foregroundMark x1="97700" y1="53854" x2="97700" y2="53854"/>
                        <a14:foregroundMark x1="98100" y1="67367" x2="98100" y2="67367"/>
                        <a14:foregroundMark x1="67300" y1="98198" x2="67300" y2="98198"/>
                        <a14:foregroundMark x1="59300" y1="97798" x2="59300" y2="97798"/>
                        <a14:foregroundMark x1="45400" y1="97798" x2="45400" y2="97798"/>
                        <a14:foregroundMark x1="31500" y1="97798" x2="31500" y2="97798"/>
                        <a14:foregroundMark x1="2900" y1="67768" x2="2900" y2="67768"/>
                        <a14:foregroundMark x1="2900" y1="55355" x2="2900" y2="55355"/>
                        <a14:foregroundMark x1="1800" y1="41441" x2="1800" y2="41441"/>
                        <a14:foregroundMark x1="2900" y1="27427" x2="2900" y2="27427"/>
                      </a14:backgroundRemoval>
                    </a14:imgEffect>
                  </a14:imgLayer>
                </a14:imgProps>
              </a:ext>
            </a:extLst>
          </a:blip>
          <a:stretch>
            <a:fillRect/>
          </a:stretch>
        </p:blipFill>
        <p:spPr>
          <a:xfrm>
            <a:off x="8296850" y="5552363"/>
            <a:ext cx="1056859" cy="1055802"/>
          </a:xfrm>
          <a:prstGeom prst="rect">
            <a:avLst/>
          </a:prstGeom>
        </p:spPr>
      </p:pic>
      <p:sp>
        <p:nvSpPr>
          <p:cNvPr id="21" name="矩形: 圆角 20">
            <a:extLst>
              <a:ext uri="{FF2B5EF4-FFF2-40B4-BE49-F238E27FC236}">
                <a16:creationId xmlns:a16="http://schemas.microsoft.com/office/drawing/2014/main" id="{59295C80-4747-4517-B94D-C6D91A179393}"/>
              </a:ext>
            </a:extLst>
          </p:cNvPr>
          <p:cNvSpPr/>
          <p:nvPr/>
        </p:nvSpPr>
        <p:spPr>
          <a:xfrm>
            <a:off x="3011443" y="3990861"/>
            <a:ext cx="6934200" cy="95883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latin typeface="Arial Black" panose="020B0A04020102020204" pitchFamily="34" charset="0"/>
                <a:cs typeface="Arial" panose="020B0604020202020204" pitchFamily="34" charset="0"/>
              </a:rPr>
              <a:t>映射</a:t>
            </a:r>
          </a:p>
        </p:txBody>
      </p:sp>
      <p:sp>
        <p:nvSpPr>
          <p:cNvPr id="22" name="1">
            <a:extLst>
              <a:ext uri="{FF2B5EF4-FFF2-40B4-BE49-F238E27FC236}">
                <a16:creationId xmlns:a16="http://schemas.microsoft.com/office/drawing/2014/main" id="{945A08CA-2ED4-409F-B5E1-82F9AF9ED531}"/>
              </a:ext>
            </a:extLst>
          </p:cNvPr>
          <p:cNvSpPr/>
          <p:nvPr/>
        </p:nvSpPr>
        <p:spPr>
          <a:xfrm>
            <a:off x="3195755" y="2579769"/>
            <a:ext cx="273007" cy="585775"/>
          </a:xfrm>
          <a:custGeom>
            <a:avLst/>
            <a:gdLst>
              <a:gd name="connsiteX0" fmla="*/ 276238 w 285790"/>
              <a:gd name="connsiteY0" fmla="*/ 0 h 828858"/>
              <a:gd name="connsiteX1" fmla="*/ 13 w 285790"/>
              <a:gd name="connsiteY1" fmla="*/ 104775 h 828858"/>
              <a:gd name="connsiteX2" fmla="*/ 285763 w 285790"/>
              <a:gd name="connsiteY2" fmla="*/ 228600 h 828858"/>
              <a:gd name="connsiteX3" fmla="*/ 19063 w 285790"/>
              <a:gd name="connsiteY3" fmla="*/ 304800 h 828858"/>
              <a:gd name="connsiteX4" fmla="*/ 276238 w 285790"/>
              <a:gd name="connsiteY4" fmla="*/ 447675 h 828858"/>
              <a:gd name="connsiteX5" fmla="*/ 19063 w 285790"/>
              <a:gd name="connsiteY5" fmla="*/ 533400 h 828858"/>
              <a:gd name="connsiteX6" fmla="*/ 266713 w 285790"/>
              <a:gd name="connsiteY6" fmla="*/ 695325 h 828858"/>
              <a:gd name="connsiteX7" fmla="*/ 38113 w 285790"/>
              <a:gd name="connsiteY7" fmla="*/ 828675 h 82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90" h="828858">
                <a:moveTo>
                  <a:pt x="276238" y="0"/>
                </a:moveTo>
                <a:cubicBezTo>
                  <a:pt x="137331" y="33337"/>
                  <a:pt x="-1575" y="66675"/>
                  <a:pt x="13" y="104775"/>
                </a:cubicBezTo>
                <a:cubicBezTo>
                  <a:pt x="1601" y="142875"/>
                  <a:pt x="282588" y="195263"/>
                  <a:pt x="285763" y="228600"/>
                </a:cubicBezTo>
                <a:cubicBezTo>
                  <a:pt x="288938" y="261937"/>
                  <a:pt x="20650" y="268288"/>
                  <a:pt x="19063" y="304800"/>
                </a:cubicBezTo>
                <a:cubicBezTo>
                  <a:pt x="17476" y="341312"/>
                  <a:pt x="276238" y="409575"/>
                  <a:pt x="276238" y="447675"/>
                </a:cubicBezTo>
                <a:cubicBezTo>
                  <a:pt x="276238" y="485775"/>
                  <a:pt x="20650" y="492125"/>
                  <a:pt x="19063" y="533400"/>
                </a:cubicBezTo>
                <a:cubicBezTo>
                  <a:pt x="17476" y="574675"/>
                  <a:pt x="263538" y="646113"/>
                  <a:pt x="266713" y="695325"/>
                </a:cubicBezTo>
                <a:cubicBezTo>
                  <a:pt x="269888" y="744537"/>
                  <a:pt x="60338" y="833438"/>
                  <a:pt x="38113" y="828675"/>
                </a:cubicBezTo>
              </a:path>
            </a:pathLst>
          </a:cu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23" name="2">
            <a:extLst>
              <a:ext uri="{FF2B5EF4-FFF2-40B4-BE49-F238E27FC236}">
                <a16:creationId xmlns:a16="http://schemas.microsoft.com/office/drawing/2014/main" id="{514577C2-5CB5-47BE-8289-B73DF486030B}"/>
              </a:ext>
            </a:extLst>
          </p:cNvPr>
          <p:cNvSpPr/>
          <p:nvPr/>
        </p:nvSpPr>
        <p:spPr>
          <a:xfrm>
            <a:off x="4121024" y="2579769"/>
            <a:ext cx="273007" cy="585775"/>
          </a:xfrm>
          <a:custGeom>
            <a:avLst/>
            <a:gdLst>
              <a:gd name="connsiteX0" fmla="*/ 276238 w 285790"/>
              <a:gd name="connsiteY0" fmla="*/ 0 h 828858"/>
              <a:gd name="connsiteX1" fmla="*/ 13 w 285790"/>
              <a:gd name="connsiteY1" fmla="*/ 104775 h 828858"/>
              <a:gd name="connsiteX2" fmla="*/ 285763 w 285790"/>
              <a:gd name="connsiteY2" fmla="*/ 228600 h 828858"/>
              <a:gd name="connsiteX3" fmla="*/ 19063 w 285790"/>
              <a:gd name="connsiteY3" fmla="*/ 304800 h 828858"/>
              <a:gd name="connsiteX4" fmla="*/ 276238 w 285790"/>
              <a:gd name="connsiteY4" fmla="*/ 447675 h 828858"/>
              <a:gd name="connsiteX5" fmla="*/ 19063 w 285790"/>
              <a:gd name="connsiteY5" fmla="*/ 533400 h 828858"/>
              <a:gd name="connsiteX6" fmla="*/ 266713 w 285790"/>
              <a:gd name="connsiteY6" fmla="*/ 695325 h 828858"/>
              <a:gd name="connsiteX7" fmla="*/ 38113 w 285790"/>
              <a:gd name="connsiteY7" fmla="*/ 828675 h 82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90" h="828858">
                <a:moveTo>
                  <a:pt x="276238" y="0"/>
                </a:moveTo>
                <a:cubicBezTo>
                  <a:pt x="137331" y="33337"/>
                  <a:pt x="-1575" y="66675"/>
                  <a:pt x="13" y="104775"/>
                </a:cubicBezTo>
                <a:cubicBezTo>
                  <a:pt x="1601" y="142875"/>
                  <a:pt x="282588" y="195263"/>
                  <a:pt x="285763" y="228600"/>
                </a:cubicBezTo>
                <a:cubicBezTo>
                  <a:pt x="288938" y="261937"/>
                  <a:pt x="20650" y="268288"/>
                  <a:pt x="19063" y="304800"/>
                </a:cubicBezTo>
                <a:cubicBezTo>
                  <a:pt x="17476" y="341312"/>
                  <a:pt x="276238" y="409575"/>
                  <a:pt x="276238" y="447675"/>
                </a:cubicBezTo>
                <a:cubicBezTo>
                  <a:pt x="276238" y="485775"/>
                  <a:pt x="20650" y="492125"/>
                  <a:pt x="19063" y="533400"/>
                </a:cubicBezTo>
                <a:cubicBezTo>
                  <a:pt x="17476" y="574675"/>
                  <a:pt x="263538" y="646113"/>
                  <a:pt x="266713" y="695325"/>
                </a:cubicBezTo>
                <a:cubicBezTo>
                  <a:pt x="269888" y="744537"/>
                  <a:pt x="60338" y="833438"/>
                  <a:pt x="38113" y="828675"/>
                </a:cubicBezTo>
              </a:path>
            </a:pathLst>
          </a:cu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24" name="3">
            <a:extLst>
              <a:ext uri="{FF2B5EF4-FFF2-40B4-BE49-F238E27FC236}">
                <a16:creationId xmlns:a16="http://schemas.microsoft.com/office/drawing/2014/main" id="{11EB33C2-2A13-4F4C-8FD1-BD2230970159}"/>
              </a:ext>
            </a:extLst>
          </p:cNvPr>
          <p:cNvSpPr/>
          <p:nvPr/>
        </p:nvSpPr>
        <p:spPr>
          <a:xfrm>
            <a:off x="5046293" y="2579769"/>
            <a:ext cx="273007" cy="585775"/>
          </a:xfrm>
          <a:custGeom>
            <a:avLst/>
            <a:gdLst>
              <a:gd name="connsiteX0" fmla="*/ 276238 w 285790"/>
              <a:gd name="connsiteY0" fmla="*/ 0 h 828858"/>
              <a:gd name="connsiteX1" fmla="*/ 13 w 285790"/>
              <a:gd name="connsiteY1" fmla="*/ 104775 h 828858"/>
              <a:gd name="connsiteX2" fmla="*/ 285763 w 285790"/>
              <a:gd name="connsiteY2" fmla="*/ 228600 h 828858"/>
              <a:gd name="connsiteX3" fmla="*/ 19063 w 285790"/>
              <a:gd name="connsiteY3" fmla="*/ 304800 h 828858"/>
              <a:gd name="connsiteX4" fmla="*/ 276238 w 285790"/>
              <a:gd name="connsiteY4" fmla="*/ 447675 h 828858"/>
              <a:gd name="connsiteX5" fmla="*/ 19063 w 285790"/>
              <a:gd name="connsiteY5" fmla="*/ 533400 h 828858"/>
              <a:gd name="connsiteX6" fmla="*/ 266713 w 285790"/>
              <a:gd name="connsiteY6" fmla="*/ 695325 h 828858"/>
              <a:gd name="connsiteX7" fmla="*/ 38113 w 285790"/>
              <a:gd name="connsiteY7" fmla="*/ 828675 h 82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90" h="828858">
                <a:moveTo>
                  <a:pt x="276238" y="0"/>
                </a:moveTo>
                <a:cubicBezTo>
                  <a:pt x="137331" y="33337"/>
                  <a:pt x="-1575" y="66675"/>
                  <a:pt x="13" y="104775"/>
                </a:cubicBezTo>
                <a:cubicBezTo>
                  <a:pt x="1601" y="142875"/>
                  <a:pt x="282588" y="195263"/>
                  <a:pt x="285763" y="228600"/>
                </a:cubicBezTo>
                <a:cubicBezTo>
                  <a:pt x="288938" y="261937"/>
                  <a:pt x="20650" y="268288"/>
                  <a:pt x="19063" y="304800"/>
                </a:cubicBezTo>
                <a:cubicBezTo>
                  <a:pt x="17476" y="341312"/>
                  <a:pt x="276238" y="409575"/>
                  <a:pt x="276238" y="447675"/>
                </a:cubicBezTo>
                <a:cubicBezTo>
                  <a:pt x="276238" y="485775"/>
                  <a:pt x="20650" y="492125"/>
                  <a:pt x="19063" y="533400"/>
                </a:cubicBezTo>
                <a:cubicBezTo>
                  <a:pt x="17476" y="574675"/>
                  <a:pt x="263538" y="646113"/>
                  <a:pt x="266713" y="695325"/>
                </a:cubicBezTo>
                <a:cubicBezTo>
                  <a:pt x="269888" y="744537"/>
                  <a:pt x="60338" y="833438"/>
                  <a:pt x="38113" y="828675"/>
                </a:cubicBezTo>
              </a:path>
            </a:pathLst>
          </a:cu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25" name="4">
            <a:extLst>
              <a:ext uri="{FF2B5EF4-FFF2-40B4-BE49-F238E27FC236}">
                <a16:creationId xmlns:a16="http://schemas.microsoft.com/office/drawing/2014/main" id="{BAD3E5EF-3C01-4EC7-AAD9-2ECAB749DF06}"/>
              </a:ext>
            </a:extLst>
          </p:cNvPr>
          <p:cNvSpPr/>
          <p:nvPr/>
        </p:nvSpPr>
        <p:spPr>
          <a:xfrm>
            <a:off x="5971562" y="2579769"/>
            <a:ext cx="273007" cy="585775"/>
          </a:xfrm>
          <a:custGeom>
            <a:avLst/>
            <a:gdLst>
              <a:gd name="connsiteX0" fmla="*/ 276238 w 285790"/>
              <a:gd name="connsiteY0" fmla="*/ 0 h 828858"/>
              <a:gd name="connsiteX1" fmla="*/ 13 w 285790"/>
              <a:gd name="connsiteY1" fmla="*/ 104775 h 828858"/>
              <a:gd name="connsiteX2" fmla="*/ 285763 w 285790"/>
              <a:gd name="connsiteY2" fmla="*/ 228600 h 828858"/>
              <a:gd name="connsiteX3" fmla="*/ 19063 w 285790"/>
              <a:gd name="connsiteY3" fmla="*/ 304800 h 828858"/>
              <a:gd name="connsiteX4" fmla="*/ 276238 w 285790"/>
              <a:gd name="connsiteY4" fmla="*/ 447675 h 828858"/>
              <a:gd name="connsiteX5" fmla="*/ 19063 w 285790"/>
              <a:gd name="connsiteY5" fmla="*/ 533400 h 828858"/>
              <a:gd name="connsiteX6" fmla="*/ 266713 w 285790"/>
              <a:gd name="connsiteY6" fmla="*/ 695325 h 828858"/>
              <a:gd name="connsiteX7" fmla="*/ 38113 w 285790"/>
              <a:gd name="connsiteY7" fmla="*/ 828675 h 82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90" h="828858">
                <a:moveTo>
                  <a:pt x="276238" y="0"/>
                </a:moveTo>
                <a:cubicBezTo>
                  <a:pt x="137331" y="33337"/>
                  <a:pt x="-1575" y="66675"/>
                  <a:pt x="13" y="104775"/>
                </a:cubicBezTo>
                <a:cubicBezTo>
                  <a:pt x="1601" y="142875"/>
                  <a:pt x="282588" y="195263"/>
                  <a:pt x="285763" y="228600"/>
                </a:cubicBezTo>
                <a:cubicBezTo>
                  <a:pt x="288938" y="261937"/>
                  <a:pt x="20650" y="268288"/>
                  <a:pt x="19063" y="304800"/>
                </a:cubicBezTo>
                <a:cubicBezTo>
                  <a:pt x="17476" y="341312"/>
                  <a:pt x="276238" y="409575"/>
                  <a:pt x="276238" y="447675"/>
                </a:cubicBezTo>
                <a:cubicBezTo>
                  <a:pt x="276238" y="485775"/>
                  <a:pt x="20650" y="492125"/>
                  <a:pt x="19063" y="533400"/>
                </a:cubicBezTo>
                <a:cubicBezTo>
                  <a:pt x="17476" y="574675"/>
                  <a:pt x="263538" y="646113"/>
                  <a:pt x="266713" y="695325"/>
                </a:cubicBezTo>
                <a:cubicBezTo>
                  <a:pt x="269888" y="744537"/>
                  <a:pt x="60338" y="833438"/>
                  <a:pt x="38113" y="828675"/>
                </a:cubicBezTo>
              </a:path>
            </a:pathLst>
          </a:cu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26" name="5">
            <a:extLst>
              <a:ext uri="{FF2B5EF4-FFF2-40B4-BE49-F238E27FC236}">
                <a16:creationId xmlns:a16="http://schemas.microsoft.com/office/drawing/2014/main" id="{D13D2291-61CC-40AD-A9FC-9D676E7BA9CC}"/>
              </a:ext>
            </a:extLst>
          </p:cNvPr>
          <p:cNvSpPr/>
          <p:nvPr/>
        </p:nvSpPr>
        <p:spPr>
          <a:xfrm>
            <a:off x="6896831" y="2579769"/>
            <a:ext cx="273007" cy="585775"/>
          </a:xfrm>
          <a:custGeom>
            <a:avLst/>
            <a:gdLst>
              <a:gd name="connsiteX0" fmla="*/ 276238 w 285790"/>
              <a:gd name="connsiteY0" fmla="*/ 0 h 828858"/>
              <a:gd name="connsiteX1" fmla="*/ 13 w 285790"/>
              <a:gd name="connsiteY1" fmla="*/ 104775 h 828858"/>
              <a:gd name="connsiteX2" fmla="*/ 285763 w 285790"/>
              <a:gd name="connsiteY2" fmla="*/ 228600 h 828858"/>
              <a:gd name="connsiteX3" fmla="*/ 19063 w 285790"/>
              <a:gd name="connsiteY3" fmla="*/ 304800 h 828858"/>
              <a:gd name="connsiteX4" fmla="*/ 276238 w 285790"/>
              <a:gd name="connsiteY4" fmla="*/ 447675 h 828858"/>
              <a:gd name="connsiteX5" fmla="*/ 19063 w 285790"/>
              <a:gd name="connsiteY5" fmla="*/ 533400 h 828858"/>
              <a:gd name="connsiteX6" fmla="*/ 266713 w 285790"/>
              <a:gd name="connsiteY6" fmla="*/ 695325 h 828858"/>
              <a:gd name="connsiteX7" fmla="*/ 38113 w 285790"/>
              <a:gd name="connsiteY7" fmla="*/ 828675 h 82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90" h="828858">
                <a:moveTo>
                  <a:pt x="276238" y="0"/>
                </a:moveTo>
                <a:cubicBezTo>
                  <a:pt x="137331" y="33337"/>
                  <a:pt x="-1575" y="66675"/>
                  <a:pt x="13" y="104775"/>
                </a:cubicBezTo>
                <a:cubicBezTo>
                  <a:pt x="1601" y="142875"/>
                  <a:pt x="282588" y="195263"/>
                  <a:pt x="285763" y="228600"/>
                </a:cubicBezTo>
                <a:cubicBezTo>
                  <a:pt x="288938" y="261937"/>
                  <a:pt x="20650" y="268288"/>
                  <a:pt x="19063" y="304800"/>
                </a:cubicBezTo>
                <a:cubicBezTo>
                  <a:pt x="17476" y="341312"/>
                  <a:pt x="276238" y="409575"/>
                  <a:pt x="276238" y="447675"/>
                </a:cubicBezTo>
                <a:cubicBezTo>
                  <a:pt x="276238" y="485775"/>
                  <a:pt x="20650" y="492125"/>
                  <a:pt x="19063" y="533400"/>
                </a:cubicBezTo>
                <a:cubicBezTo>
                  <a:pt x="17476" y="574675"/>
                  <a:pt x="263538" y="646113"/>
                  <a:pt x="266713" y="695325"/>
                </a:cubicBezTo>
                <a:cubicBezTo>
                  <a:pt x="269888" y="744537"/>
                  <a:pt x="60338" y="833438"/>
                  <a:pt x="38113" y="828675"/>
                </a:cubicBezTo>
              </a:path>
            </a:pathLst>
          </a:cu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27" name="6">
            <a:extLst>
              <a:ext uri="{FF2B5EF4-FFF2-40B4-BE49-F238E27FC236}">
                <a16:creationId xmlns:a16="http://schemas.microsoft.com/office/drawing/2014/main" id="{EB38749A-8AB5-4608-AF6D-B659BB892A77}"/>
              </a:ext>
            </a:extLst>
          </p:cNvPr>
          <p:cNvSpPr/>
          <p:nvPr/>
        </p:nvSpPr>
        <p:spPr>
          <a:xfrm>
            <a:off x="7822100" y="2579769"/>
            <a:ext cx="273007" cy="585775"/>
          </a:xfrm>
          <a:custGeom>
            <a:avLst/>
            <a:gdLst>
              <a:gd name="connsiteX0" fmla="*/ 276238 w 285790"/>
              <a:gd name="connsiteY0" fmla="*/ 0 h 828858"/>
              <a:gd name="connsiteX1" fmla="*/ 13 w 285790"/>
              <a:gd name="connsiteY1" fmla="*/ 104775 h 828858"/>
              <a:gd name="connsiteX2" fmla="*/ 285763 w 285790"/>
              <a:gd name="connsiteY2" fmla="*/ 228600 h 828858"/>
              <a:gd name="connsiteX3" fmla="*/ 19063 w 285790"/>
              <a:gd name="connsiteY3" fmla="*/ 304800 h 828858"/>
              <a:gd name="connsiteX4" fmla="*/ 276238 w 285790"/>
              <a:gd name="connsiteY4" fmla="*/ 447675 h 828858"/>
              <a:gd name="connsiteX5" fmla="*/ 19063 w 285790"/>
              <a:gd name="connsiteY5" fmla="*/ 533400 h 828858"/>
              <a:gd name="connsiteX6" fmla="*/ 266713 w 285790"/>
              <a:gd name="connsiteY6" fmla="*/ 695325 h 828858"/>
              <a:gd name="connsiteX7" fmla="*/ 38113 w 285790"/>
              <a:gd name="connsiteY7" fmla="*/ 828675 h 82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90" h="828858">
                <a:moveTo>
                  <a:pt x="276238" y="0"/>
                </a:moveTo>
                <a:cubicBezTo>
                  <a:pt x="137331" y="33337"/>
                  <a:pt x="-1575" y="66675"/>
                  <a:pt x="13" y="104775"/>
                </a:cubicBezTo>
                <a:cubicBezTo>
                  <a:pt x="1601" y="142875"/>
                  <a:pt x="282588" y="195263"/>
                  <a:pt x="285763" y="228600"/>
                </a:cubicBezTo>
                <a:cubicBezTo>
                  <a:pt x="288938" y="261937"/>
                  <a:pt x="20650" y="268288"/>
                  <a:pt x="19063" y="304800"/>
                </a:cubicBezTo>
                <a:cubicBezTo>
                  <a:pt x="17476" y="341312"/>
                  <a:pt x="276238" y="409575"/>
                  <a:pt x="276238" y="447675"/>
                </a:cubicBezTo>
                <a:cubicBezTo>
                  <a:pt x="276238" y="485775"/>
                  <a:pt x="20650" y="492125"/>
                  <a:pt x="19063" y="533400"/>
                </a:cubicBezTo>
                <a:cubicBezTo>
                  <a:pt x="17476" y="574675"/>
                  <a:pt x="263538" y="646113"/>
                  <a:pt x="266713" y="695325"/>
                </a:cubicBezTo>
                <a:cubicBezTo>
                  <a:pt x="269888" y="744537"/>
                  <a:pt x="60338" y="833438"/>
                  <a:pt x="38113" y="828675"/>
                </a:cubicBezTo>
              </a:path>
            </a:pathLst>
          </a:cu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28" name="7">
            <a:extLst>
              <a:ext uri="{FF2B5EF4-FFF2-40B4-BE49-F238E27FC236}">
                <a16:creationId xmlns:a16="http://schemas.microsoft.com/office/drawing/2014/main" id="{663AD2DA-303D-4535-8242-02DB26236D72}"/>
              </a:ext>
            </a:extLst>
          </p:cNvPr>
          <p:cNvSpPr/>
          <p:nvPr/>
        </p:nvSpPr>
        <p:spPr>
          <a:xfrm>
            <a:off x="8747369" y="2579769"/>
            <a:ext cx="273007" cy="585775"/>
          </a:xfrm>
          <a:custGeom>
            <a:avLst/>
            <a:gdLst>
              <a:gd name="connsiteX0" fmla="*/ 276238 w 285790"/>
              <a:gd name="connsiteY0" fmla="*/ 0 h 828858"/>
              <a:gd name="connsiteX1" fmla="*/ 13 w 285790"/>
              <a:gd name="connsiteY1" fmla="*/ 104775 h 828858"/>
              <a:gd name="connsiteX2" fmla="*/ 285763 w 285790"/>
              <a:gd name="connsiteY2" fmla="*/ 228600 h 828858"/>
              <a:gd name="connsiteX3" fmla="*/ 19063 w 285790"/>
              <a:gd name="connsiteY3" fmla="*/ 304800 h 828858"/>
              <a:gd name="connsiteX4" fmla="*/ 276238 w 285790"/>
              <a:gd name="connsiteY4" fmla="*/ 447675 h 828858"/>
              <a:gd name="connsiteX5" fmla="*/ 19063 w 285790"/>
              <a:gd name="connsiteY5" fmla="*/ 533400 h 828858"/>
              <a:gd name="connsiteX6" fmla="*/ 266713 w 285790"/>
              <a:gd name="connsiteY6" fmla="*/ 695325 h 828858"/>
              <a:gd name="connsiteX7" fmla="*/ 38113 w 285790"/>
              <a:gd name="connsiteY7" fmla="*/ 828675 h 82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90" h="828858">
                <a:moveTo>
                  <a:pt x="276238" y="0"/>
                </a:moveTo>
                <a:cubicBezTo>
                  <a:pt x="137331" y="33337"/>
                  <a:pt x="-1575" y="66675"/>
                  <a:pt x="13" y="104775"/>
                </a:cubicBezTo>
                <a:cubicBezTo>
                  <a:pt x="1601" y="142875"/>
                  <a:pt x="282588" y="195263"/>
                  <a:pt x="285763" y="228600"/>
                </a:cubicBezTo>
                <a:cubicBezTo>
                  <a:pt x="288938" y="261937"/>
                  <a:pt x="20650" y="268288"/>
                  <a:pt x="19063" y="304800"/>
                </a:cubicBezTo>
                <a:cubicBezTo>
                  <a:pt x="17476" y="341312"/>
                  <a:pt x="276238" y="409575"/>
                  <a:pt x="276238" y="447675"/>
                </a:cubicBezTo>
                <a:cubicBezTo>
                  <a:pt x="276238" y="485775"/>
                  <a:pt x="20650" y="492125"/>
                  <a:pt x="19063" y="533400"/>
                </a:cubicBezTo>
                <a:cubicBezTo>
                  <a:pt x="17476" y="574675"/>
                  <a:pt x="263538" y="646113"/>
                  <a:pt x="266713" y="695325"/>
                </a:cubicBezTo>
                <a:cubicBezTo>
                  <a:pt x="269888" y="744537"/>
                  <a:pt x="60338" y="833438"/>
                  <a:pt x="38113" y="828675"/>
                </a:cubicBezTo>
              </a:path>
            </a:pathLst>
          </a:cu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29" name="8">
            <a:extLst>
              <a:ext uri="{FF2B5EF4-FFF2-40B4-BE49-F238E27FC236}">
                <a16:creationId xmlns:a16="http://schemas.microsoft.com/office/drawing/2014/main" id="{D1451DF4-E5A0-4AD2-BF56-34B0E2FC14A8}"/>
              </a:ext>
            </a:extLst>
          </p:cNvPr>
          <p:cNvSpPr/>
          <p:nvPr/>
        </p:nvSpPr>
        <p:spPr>
          <a:xfrm>
            <a:off x="9605180" y="2579769"/>
            <a:ext cx="273007" cy="585775"/>
          </a:xfrm>
          <a:custGeom>
            <a:avLst/>
            <a:gdLst>
              <a:gd name="connsiteX0" fmla="*/ 276238 w 285790"/>
              <a:gd name="connsiteY0" fmla="*/ 0 h 828858"/>
              <a:gd name="connsiteX1" fmla="*/ 13 w 285790"/>
              <a:gd name="connsiteY1" fmla="*/ 104775 h 828858"/>
              <a:gd name="connsiteX2" fmla="*/ 285763 w 285790"/>
              <a:gd name="connsiteY2" fmla="*/ 228600 h 828858"/>
              <a:gd name="connsiteX3" fmla="*/ 19063 w 285790"/>
              <a:gd name="connsiteY3" fmla="*/ 304800 h 828858"/>
              <a:gd name="connsiteX4" fmla="*/ 276238 w 285790"/>
              <a:gd name="connsiteY4" fmla="*/ 447675 h 828858"/>
              <a:gd name="connsiteX5" fmla="*/ 19063 w 285790"/>
              <a:gd name="connsiteY5" fmla="*/ 533400 h 828858"/>
              <a:gd name="connsiteX6" fmla="*/ 266713 w 285790"/>
              <a:gd name="connsiteY6" fmla="*/ 695325 h 828858"/>
              <a:gd name="connsiteX7" fmla="*/ 38113 w 285790"/>
              <a:gd name="connsiteY7" fmla="*/ 828675 h 82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90" h="828858">
                <a:moveTo>
                  <a:pt x="276238" y="0"/>
                </a:moveTo>
                <a:cubicBezTo>
                  <a:pt x="137331" y="33337"/>
                  <a:pt x="-1575" y="66675"/>
                  <a:pt x="13" y="104775"/>
                </a:cubicBezTo>
                <a:cubicBezTo>
                  <a:pt x="1601" y="142875"/>
                  <a:pt x="282588" y="195263"/>
                  <a:pt x="285763" y="228600"/>
                </a:cubicBezTo>
                <a:cubicBezTo>
                  <a:pt x="288938" y="261937"/>
                  <a:pt x="20650" y="268288"/>
                  <a:pt x="19063" y="304800"/>
                </a:cubicBezTo>
                <a:cubicBezTo>
                  <a:pt x="17476" y="341312"/>
                  <a:pt x="276238" y="409575"/>
                  <a:pt x="276238" y="447675"/>
                </a:cubicBezTo>
                <a:cubicBezTo>
                  <a:pt x="276238" y="485775"/>
                  <a:pt x="20650" y="492125"/>
                  <a:pt x="19063" y="533400"/>
                </a:cubicBezTo>
                <a:cubicBezTo>
                  <a:pt x="17476" y="574675"/>
                  <a:pt x="263538" y="646113"/>
                  <a:pt x="266713" y="695325"/>
                </a:cubicBezTo>
                <a:cubicBezTo>
                  <a:pt x="269888" y="744537"/>
                  <a:pt x="60338" y="833438"/>
                  <a:pt x="38113" y="828675"/>
                </a:cubicBezTo>
              </a:path>
            </a:pathLst>
          </a:cu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30" name="文本框 29">
            <a:extLst>
              <a:ext uri="{FF2B5EF4-FFF2-40B4-BE49-F238E27FC236}">
                <a16:creationId xmlns:a16="http://schemas.microsoft.com/office/drawing/2014/main" id="{913C5DFC-0B90-496F-AA70-C077DA6A1D54}"/>
              </a:ext>
            </a:extLst>
          </p:cNvPr>
          <p:cNvSpPr txBox="1"/>
          <p:nvPr/>
        </p:nvSpPr>
        <p:spPr>
          <a:xfrm>
            <a:off x="4582584" y="1606851"/>
            <a:ext cx="2994965" cy="584775"/>
          </a:xfrm>
          <a:prstGeom prst="rect">
            <a:avLst/>
          </a:prstGeom>
          <a:noFill/>
        </p:spPr>
        <p:txBody>
          <a:bodyPr wrap="square" rtlCol="0">
            <a:spAutoFit/>
          </a:bodyPr>
          <a:lstStyle/>
          <a:p>
            <a:pPr algn="ctr"/>
            <a:r>
              <a:rPr lang="zh-CN" altLang="en-US" sz="3200" b="1" dirty="0">
                <a:latin typeface="黑体" panose="02010609060101010101" pitchFamily="49" charset="-122"/>
                <a:ea typeface="黑体" panose="02010609060101010101" pitchFamily="49" charset="-122"/>
                <a:cs typeface="Arial" panose="020B0604020202020204" pitchFamily="34" charset="0"/>
              </a:rPr>
              <a:t>程序</a:t>
            </a:r>
          </a:p>
        </p:txBody>
      </p:sp>
      <p:sp>
        <p:nvSpPr>
          <p:cNvPr id="2" name="灯片编号占位符 1">
            <a:extLst>
              <a:ext uri="{FF2B5EF4-FFF2-40B4-BE49-F238E27FC236}">
                <a16:creationId xmlns:a16="http://schemas.microsoft.com/office/drawing/2014/main" id="{5E2F134B-B7F1-4AED-B2DB-E461EAD89D4C}"/>
              </a:ext>
            </a:extLst>
          </p:cNvPr>
          <p:cNvSpPr>
            <a:spLocks noGrp="1"/>
          </p:cNvSpPr>
          <p:nvPr>
            <p:ph type="sldNum" sz="quarter" idx="12"/>
          </p:nvPr>
        </p:nvSpPr>
        <p:spPr/>
        <p:txBody>
          <a:bodyPr/>
          <a:lstStyle/>
          <a:p>
            <a:fld id="{25EC4AC6-63A8-45AD-A1FA-EB82E5CD8F05}" type="slidenum">
              <a:rPr lang="zh-CN" altLang="en-US" smtClean="0"/>
              <a:t>71</a:t>
            </a:fld>
            <a:endParaRPr lang="zh-CN" altLang="en-US"/>
          </a:p>
        </p:txBody>
      </p:sp>
    </p:spTree>
    <p:extLst>
      <p:ext uri="{BB962C8B-B14F-4D97-AF65-F5344CB8AC3E}">
        <p14:creationId xmlns:p14="http://schemas.microsoft.com/office/powerpoint/2010/main" val="238851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2.70833E-6 0 L 0.11484 0.24028 " pathEditMode="relative" rAng="0" ptsTypes="AA">
                                      <p:cBhvr>
                                        <p:cTn id="42" dur="1500" fill="hold"/>
                                        <p:tgtEl>
                                          <p:spTgt spid="22"/>
                                        </p:tgtEl>
                                        <p:attrNameLst>
                                          <p:attrName>ppt_x</p:attrName>
                                          <p:attrName>ppt_y</p:attrName>
                                        </p:attrNameLst>
                                      </p:cBhvr>
                                      <p:rCtr x="5742" y="12014"/>
                                    </p:animMotion>
                                  </p:childTnLst>
                                </p:cTn>
                              </p:par>
                              <p:par>
                                <p:cTn id="43" presetID="42" presetClass="path" presetSubtype="0" accel="50000" decel="50000" fill="hold" grpId="1" nodeType="withEffect">
                                  <p:stCondLst>
                                    <p:cond delay="0"/>
                                  </p:stCondLst>
                                  <p:childTnLst>
                                    <p:animMotion origin="layout" path="M 1.25E-6 0 L 0.11484 0.24028 " pathEditMode="relative" rAng="0" ptsTypes="AA">
                                      <p:cBhvr>
                                        <p:cTn id="44" dur="1500" fill="hold"/>
                                        <p:tgtEl>
                                          <p:spTgt spid="23"/>
                                        </p:tgtEl>
                                        <p:attrNameLst>
                                          <p:attrName>ppt_x</p:attrName>
                                          <p:attrName>ppt_y</p:attrName>
                                        </p:attrNameLst>
                                      </p:cBhvr>
                                      <p:rCtr x="5742" y="12014"/>
                                    </p:animMotion>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2" nodeType="clickEffect">
                                  <p:stCondLst>
                                    <p:cond delay="0"/>
                                  </p:stCondLst>
                                  <p:childTnLst>
                                    <p:animMotion origin="layout" path="M 0.11484 0.24028 L 0.04062 0.48472 " pathEditMode="relative" rAng="0" ptsTypes="AA">
                                      <p:cBhvr>
                                        <p:cTn id="48" dur="1500" fill="hold"/>
                                        <p:tgtEl>
                                          <p:spTgt spid="22"/>
                                        </p:tgtEl>
                                        <p:attrNameLst>
                                          <p:attrName>ppt_x</p:attrName>
                                          <p:attrName>ppt_y</p:attrName>
                                        </p:attrNameLst>
                                      </p:cBhvr>
                                      <p:rCtr x="-3711" y="12222"/>
                                    </p:animMotion>
                                  </p:childTnLst>
                                </p:cTn>
                              </p:par>
                              <p:par>
                                <p:cTn id="49" presetID="42" presetClass="path" presetSubtype="0" accel="50000" decel="50000" fill="hold" grpId="2" nodeType="withEffect">
                                  <p:stCondLst>
                                    <p:cond delay="0"/>
                                  </p:stCondLst>
                                  <p:childTnLst>
                                    <p:animMotion origin="layout" path="M 0.11484 0.24028 L 0.10612 0.48472 " pathEditMode="relative" rAng="0" ptsTypes="AA">
                                      <p:cBhvr>
                                        <p:cTn id="50" dur="1500" fill="hold"/>
                                        <p:tgtEl>
                                          <p:spTgt spid="23"/>
                                        </p:tgtEl>
                                        <p:attrNameLst>
                                          <p:attrName>ppt_x</p:attrName>
                                          <p:attrName>ppt_y</p:attrName>
                                        </p:attrNameLst>
                                      </p:cBhvr>
                                      <p:rCtr x="-443" y="12222"/>
                                    </p:animMotion>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par>
                          <p:cTn id="62" fill="hold">
                            <p:stCondLst>
                              <p:cond delay="500"/>
                            </p:stCondLst>
                            <p:childTnLst>
                              <p:par>
                                <p:cTn id="63" presetID="42" presetClass="path" presetSubtype="0" accel="50000" decel="50000" fill="hold" grpId="1" nodeType="afterEffect">
                                  <p:stCondLst>
                                    <p:cond delay="0"/>
                                  </p:stCondLst>
                                  <p:childTnLst>
                                    <p:animMotion origin="layout" path="M -2.08333E-7 0 L 0.11484 0.24028 " pathEditMode="relative" rAng="0" ptsTypes="AA">
                                      <p:cBhvr>
                                        <p:cTn id="64" dur="1500" fill="hold"/>
                                        <p:tgtEl>
                                          <p:spTgt spid="24"/>
                                        </p:tgtEl>
                                        <p:attrNameLst>
                                          <p:attrName>ppt_x</p:attrName>
                                          <p:attrName>ppt_y</p:attrName>
                                        </p:attrNameLst>
                                      </p:cBhvr>
                                      <p:rCtr x="5742" y="12014"/>
                                    </p:animMotion>
                                  </p:childTnLst>
                                </p:cTn>
                              </p:par>
                              <p:par>
                                <p:cTn id="65" presetID="42" presetClass="path" presetSubtype="0" accel="50000" decel="50000" fill="hold" grpId="1" nodeType="withEffect">
                                  <p:stCondLst>
                                    <p:cond delay="0"/>
                                  </p:stCondLst>
                                  <p:childTnLst>
                                    <p:animMotion origin="layout" path="M -1.66667E-6 0 L 0.0849 0.23611 " pathEditMode="relative" rAng="0" ptsTypes="AA">
                                      <p:cBhvr>
                                        <p:cTn id="66" dur="1500" fill="hold"/>
                                        <p:tgtEl>
                                          <p:spTgt spid="25"/>
                                        </p:tgtEl>
                                        <p:attrNameLst>
                                          <p:attrName>ppt_x</p:attrName>
                                          <p:attrName>ppt_y</p:attrName>
                                        </p:attrNameLst>
                                      </p:cBhvr>
                                      <p:rCtr x="4245" y="11806"/>
                                    </p:animMotion>
                                  </p:childTnLst>
                                </p:cTn>
                              </p:par>
                              <p:par>
                                <p:cTn id="67" presetID="42" presetClass="path" presetSubtype="0" accel="50000" decel="50000" fill="hold" grpId="1" nodeType="withEffect">
                                  <p:stCondLst>
                                    <p:cond delay="0"/>
                                  </p:stCondLst>
                                  <p:childTnLst>
                                    <p:animMotion origin="layout" path="M -0.00065 -0.00208 L 0.05495 0.21806 " pathEditMode="relative" rAng="0" ptsTypes="AA">
                                      <p:cBhvr>
                                        <p:cTn id="68" dur="1500" fill="hold"/>
                                        <p:tgtEl>
                                          <p:spTgt spid="26"/>
                                        </p:tgtEl>
                                        <p:attrNameLst>
                                          <p:attrName>ppt_x</p:attrName>
                                          <p:attrName>ppt_y</p:attrName>
                                        </p:attrNameLst>
                                      </p:cBhvr>
                                      <p:rCtr x="2773" y="10995"/>
                                    </p:animMotion>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2" nodeType="clickEffect">
                                  <p:stCondLst>
                                    <p:cond delay="0"/>
                                  </p:stCondLst>
                                  <p:childTnLst>
                                    <p:animMotion origin="layout" path="M 0.11484 0.24028 L 0.16745 0.46389 " pathEditMode="relative" rAng="0" ptsTypes="AA">
                                      <p:cBhvr>
                                        <p:cTn id="72" dur="1500" fill="hold"/>
                                        <p:tgtEl>
                                          <p:spTgt spid="24"/>
                                        </p:tgtEl>
                                        <p:attrNameLst>
                                          <p:attrName>ppt_x</p:attrName>
                                          <p:attrName>ppt_y</p:attrName>
                                        </p:attrNameLst>
                                      </p:cBhvr>
                                      <p:rCtr x="2630" y="11181"/>
                                    </p:animMotion>
                                  </p:childTnLst>
                                </p:cTn>
                              </p:par>
                              <p:par>
                                <p:cTn id="73" presetID="42" presetClass="path" presetSubtype="0" accel="50000" decel="50000" fill="hold" grpId="2" nodeType="withEffect">
                                  <p:stCondLst>
                                    <p:cond delay="0"/>
                                  </p:stCondLst>
                                  <p:childTnLst>
                                    <p:animMotion origin="layout" path="M 0.0849 0.23611 L 0.22604 0.48264 " pathEditMode="relative" rAng="0" ptsTypes="AA">
                                      <p:cBhvr>
                                        <p:cTn id="74" dur="1500" fill="hold"/>
                                        <p:tgtEl>
                                          <p:spTgt spid="25"/>
                                        </p:tgtEl>
                                        <p:attrNameLst>
                                          <p:attrName>ppt_x</p:attrName>
                                          <p:attrName>ppt_y</p:attrName>
                                        </p:attrNameLst>
                                      </p:cBhvr>
                                      <p:rCtr x="7057" y="12315"/>
                                    </p:animMotion>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500"/>
                                        <p:tgtEl>
                                          <p:spTgt spid="27"/>
                                        </p:tgtEl>
                                      </p:cBhvr>
                                    </p:animEffect>
                                  </p:childTnLst>
                                </p:cTn>
                              </p:par>
                            </p:childTnLst>
                          </p:cTn>
                        </p:par>
                        <p:par>
                          <p:cTn id="80" fill="hold">
                            <p:stCondLst>
                              <p:cond delay="500"/>
                            </p:stCondLst>
                            <p:childTnLst>
                              <p:par>
                                <p:cTn id="81" presetID="42" presetClass="path" presetSubtype="0" accel="50000" decel="50000" fill="hold" grpId="1" nodeType="afterEffect">
                                  <p:stCondLst>
                                    <p:cond delay="0"/>
                                  </p:stCondLst>
                                  <p:childTnLst>
                                    <p:animMotion origin="layout" path="M -4.375E-6 0 L 0.05196 0.21667 " pathEditMode="relative" rAng="0" ptsTypes="AA">
                                      <p:cBhvr>
                                        <p:cTn id="82" dur="1500" fill="hold"/>
                                        <p:tgtEl>
                                          <p:spTgt spid="27"/>
                                        </p:tgtEl>
                                        <p:attrNameLst>
                                          <p:attrName>ppt_x</p:attrName>
                                          <p:attrName>ppt_y</p:attrName>
                                        </p:attrNameLst>
                                      </p:cBhvr>
                                      <p:rCtr x="2591" y="10833"/>
                                    </p:animMotion>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3" nodeType="clickEffect">
                                  <p:stCondLst>
                                    <p:cond delay="0"/>
                                  </p:stCondLst>
                                  <p:childTnLst>
                                    <p:animEffect transition="out" filter="fade">
                                      <p:cBhvr>
                                        <p:cTn id="86" dur="500"/>
                                        <p:tgtEl>
                                          <p:spTgt spid="22"/>
                                        </p:tgtEl>
                                      </p:cBhvr>
                                    </p:animEffect>
                                    <p:set>
                                      <p:cBhvr>
                                        <p:cTn id="87" dur="1" fill="hold">
                                          <p:stCondLst>
                                            <p:cond delay="499"/>
                                          </p:stCondLst>
                                        </p:cTn>
                                        <p:tgtEl>
                                          <p:spTgt spid="22"/>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42" presetClass="path" presetSubtype="0" accel="50000" decel="50000" fill="hold" grpId="2" nodeType="clickEffect">
                                  <p:stCondLst>
                                    <p:cond delay="0"/>
                                  </p:stCondLst>
                                  <p:childTnLst>
                                    <p:animMotion origin="layout" path="M 0.05495 0.21806 L -0.26354 0.46134 " pathEditMode="relative" rAng="0" ptsTypes="AA">
                                      <p:cBhvr>
                                        <p:cTn id="91" dur="1500" fill="hold"/>
                                        <p:tgtEl>
                                          <p:spTgt spid="26"/>
                                        </p:tgtEl>
                                        <p:attrNameLst>
                                          <p:attrName>ppt_x</p:attrName>
                                          <p:attrName>ppt_y</p:attrName>
                                        </p:attrNameLst>
                                      </p:cBhvr>
                                      <p:rCtr x="-15924" y="12153"/>
                                    </p:animMotion>
                                  </p:childTnLst>
                                </p:cTn>
                              </p:par>
                            </p:childTnLst>
                          </p:cTn>
                        </p:par>
                      </p:childTnLst>
                    </p:cTn>
                  </p:par>
                  <p:par>
                    <p:cTn id="92" fill="hold">
                      <p:stCondLst>
                        <p:cond delay="indefinite"/>
                      </p:stCondLst>
                      <p:childTnLst>
                        <p:par>
                          <p:cTn id="93" fill="hold">
                            <p:stCondLst>
                              <p:cond delay="0"/>
                            </p:stCondLst>
                            <p:childTnLst>
                              <p:par>
                                <p:cTn id="94" presetID="10" presetClass="exit" presetSubtype="0" fill="hold" grpId="3" nodeType="clickEffect">
                                  <p:stCondLst>
                                    <p:cond delay="0"/>
                                  </p:stCondLst>
                                  <p:childTnLst>
                                    <p:animEffect transition="out" filter="fade">
                                      <p:cBhvr>
                                        <p:cTn id="95" dur="500"/>
                                        <p:tgtEl>
                                          <p:spTgt spid="24"/>
                                        </p:tgtEl>
                                      </p:cBhvr>
                                    </p:animEffect>
                                    <p:set>
                                      <p:cBhvr>
                                        <p:cTn id="96" dur="1" fill="hold">
                                          <p:stCondLst>
                                            <p:cond delay="499"/>
                                          </p:stCondLst>
                                        </p:cTn>
                                        <p:tgtEl>
                                          <p:spTgt spid="24"/>
                                        </p:tgtEl>
                                        <p:attrNameLst>
                                          <p:attrName>style.visibility</p:attrName>
                                        </p:attrNameLst>
                                      </p:cBhvr>
                                      <p:to>
                                        <p:strVal val="hidden"/>
                                      </p:to>
                                    </p:set>
                                  </p:childTnLst>
                                </p:cTn>
                              </p:par>
                            </p:childTnLst>
                          </p:cTn>
                        </p:par>
                        <p:par>
                          <p:cTn id="97" fill="hold">
                            <p:stCondLst>
                              <p:cond delay="500"/>
                            </p:stCondLst>
                            <p:childTnLst>
                              <p:par>
                                <p:cTn id="98" presetID="42" presetClass="path" presetSubtype="0" accel="50000" decel="50000" fill="hold" grpId="2" nodeType="afterEffect">
                                  <p:stCondLst>
                                    <p:cond delay="0"/>
                                  </p:stCondLst>
                                  <p:childTnLst>
                                    <p:animMotion origin="layout" path="M 0.05196 0.21667 L -0.06158 0.47269 " pathEditMode="relative" rAng="0" ptsTypes="AA">
                                      <p:cBhvr>
                                        <p:cTn id="99" dur="1500" fill="hold"/>
                                        <p:tgtEl>
                                          <p:spTgt spid="27"/>
                                        </p:tgtEl>
                                        <p:attrNameLst>
                                          <p:attrName>ppt_x</p:attrName>
                                          <p:attrName>ppt_y</p:attrName>
                                        </p:attrNameLst>
                                      </p:cBhvr>
                                      <p:rCtr x="-5677" y="12801"/>
                                    </p:animMotion>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3" nodeType="clickEffect">
                                  <p:stCondLst>
                                    <p:cond delay="0"/>
                                  </p:stCondLst>
                                  <p:childTnLst>
                                    <p:animEffect transition="out" filter="fade">
                                      <p:cBhvr>
                                        <p:cTn id="103" dur="500"/>
                                        <p:tgtEl>
                                          <p:spTgt spid="23"/>
                                        </p:tgtEl>
                                      </p:cBhvr>
                                    </p:animEffect>
                                    <p:set>
                                      <p:cBhvr>
                                        <p:cTn id="104" dur="1" fill="hold">
                                          <p:stCondLst>
                                            <p:cond delay="499"/>
                                          </p:stCondLst>
                                        </p:cTn>
                                        <p:tgtEl>
                                          <p:spTgt spid="23"/>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fade">
                                      <p:cBhvr>
                                        <p:cTn id="109" dur="500"/>
                                        <p:tgtEl>
                                          <p:spTgt spid="2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9"/>
                                        </p:tgtEl>
                                        <p:attrNameLst>
                                          <p:attrName>style.visibility</p:attrName>
                                        </p:attrNameLst>
                                      </p:cBhvr>
                                      <p:to>
                                        <p:strVal val="visible"/>
                                      </p:to>
                                    </p:set>
                                    <p:animEffect transition="in" filter="fade">
                                      <p:cBhvr>
                                        <p:cTn id="112" dur="500"/>
                                        <p:tgtEl>
                                          <p:spTgt spid="29"/>
                                        </p:tgtEl>
                                      </p:cBhvr>
                                    </p:animEffect>
                                  </p:childTnLst>
                                </p:cTn>
                              </p:par>
                            </p:childTnLst>
                          </p:cTn>
                        </p:par>
                      </p:childTnLst>
                    </p:cTn>
                  </p:par>
                  <p:par>
                    <p:cTn id="113" fill="hold">
                      <p:stCondLst>
                        <p:cond delay="indefinite"/>
                      </p:stCondLst>
                      <p:childTnLst>
                        <p:par>
                          <p:cTn id="114" fill="hold">
                            <p:stCondLst>
                              <p:cond delay="0"/>
                            </p:stCondLst>
                            <p:childTnLst>
                              <p:par>
                                <p:cTn id="115" presetID="42" presetClass="path" presetSubtype="0" accel="50000" decel="50000" fill="hold" grpId="1" nodeType="clickEffect">
                                  <p:stCondLst>
                                    <p:cond delay="0"/>
                                  </p:stCondLst>
                                  <p:childTnLst>
                                    <p:animMotion origin="layout" path="M 4.16667E-6 0 L -0.04336 0.2 " pathEditMode="relative" rAng="0" ptsTypes="AA">
                                      <p:cBhvr>
                                        <p:cTn id="116" dur="1500" fill="hold"/>
                                        <p:tgtEl>
                                          <p:spTgt spid="28"/>
                                        </p:tgtEl>
                                        <p:attrNameLst>
                                          <p:attrName>ppt_x</p:attrName>
                                          <p:attrName>ppt_y</p:attrName>
                                        </p:attrNameLst>
                                      </p:cBhvr>
                                      <p:rCtr x="-2174" y="10000"/>
                                    </p:animMotion>
                                  </p:childTnLst>
                                </p:cTn>
                              </p:par>
                              <p:par>
                                <p:cTn id="117" presetID="42" presetClass="path" presetSubtype="0" accel="50000" decel="50000" fill="hold" grpId="1" nodeType="withEffect">
                                  <p:stCondLst>
                                    <p:cond delay="0"/>
                                  </p:stCondLst>
                                  <p:childTnLst>
                                    <p:animMotion origin="layout" path="M 1.66667E-6 0 L -0.02826 0.22477 " pathEditMode="relative" rAng="0" ptsTypes="AA">
                                      <p:cBhvr>
                                        <p:cTn id="118" dur="1500" fill="hold"/>
                                        <p:tgtEl>
                                          <p:spTgt spid="29"/>
                                        </p:tgtEl>
                                        <p:attrNameLst>
                                          <p:attrName>ppt_x</p:attrName>
                                          <p:attrName>ppt_y</p:attrName>
                                        </p:attrNameLst>
                                      </p:cBhvr>
                                      <p:rCtr x="-1419" y="11227"/>
                                    </p:animMotion>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grpId="2" nodeType="clickEffect">
                                  <p:stCondLst>
                                    <p:cond delay="0"/>
                                  </p:stCondLst>
                                  <p:childTnLst>
                                    <p:animMotion origin="layout" path="M -0.04336 0.2 L -0.27331 0.47361 " pathEditMode="relative" rAng="0" ptsTypes="AA">
                                      <p:cBhvr>
                                        <p:cTn id="122" dur="1500" fill="hold"/>
                                        <p:tgtEl>
                                          <p:spTgt spid="28"/>
                                        </p:tgtEl>
                                        <p:attrNameLst>
                                          <p:attrName>ppt_x</p:attrName>
                                          <p:attrName>ppt_y</p:attrName>
                                        </p:attrNameLst>
                                      </p:cBhvr>
                                      <p:rCtr x="-11497" y="13681"/>
                                    </p:animMotion>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3" nodeType="clickEffect">
                                  <p:stCondLst>
                                    <p:cond delay="0"/>
                                  </p:stCondLst>
                                  <p:childTnLst>
                                    <p:animEffect transition="out" filter="fade">
                                      <p:cBhvr>
                                        <p:cTn id="126" dur="500"/>
                                        <p:tgtEl>
                                          <p:spTgt spid="25"/>
                                        </p:tgtEl>
                                      </p:cBhvr>
                                    </p:animEffect>
                                    <p:set>
                                      <p:cBhvr>
                                        <p:cTn id="127" dur="1" fill="hold">
                                          <p:stCondLst>
                                            <p:cond delay="499"/>
                                          </p:stCondLst>
                                        </p:cTn>
                                        <p:tgtEl>
                                          <p:spTgt spid="25"/>
                                        </p:tgtEl>
                                        <p:attrNameLst>
                                          <p:attrName>style.visibility</p:attrName>
                                        </p:attrNameLst>
                                      </p:cBhvr>
                                      <p:to>
                                        <p:strVal val="hidden"/>
                                      </p:to>
                                    </p:set>
                                  </p:childTnLst>
                                </p:cTn>
                              </p:par>
                              <p:par>
                                <p:cTn id="128" presetID="10" presetClass="exit" presetSubtype="0" fill="hold" grpId="3" nodeType="withEffect">
                                  <p:stCondLst>
                                    <p:cond delay="0"/>
                                  </p:stCondLst>
                                  <p:childTnLst>
                                    <p:animEffect transition="out" filter="fade">
                                      <p:cBhvr>
                                        <p:cTn id="129" dur="500"/>
                                        <p:tgtEl>
                                          <p:spTgt spid="26"/>
                                        </p:tgtEl>
                                      </p:cBhvr>
                                    </p:animEffect>
                                    <p:set>
                                      <p:cBhvr>
                                        <p:cTn id="130" dur="1" fill="hold">
                                          <p:stCondLst>
                                            <p:cond delay="499"/>
                                          </p:stCondLst>
                                        </p:cTn>
                                        <p:tgtEl>
                                          <p:spTgt spid="26"/>
                                        </p:tgtEl>
                                        <p:attrNameLst>
                                          <p:attrName>style.visibility</p:attrName>
                                        </p:attrNameLst>
                                      </p:cBhvr>
                                      <p:to>
                                        <p:strVal val="hidden"/>
                                      </p:to>
                                    </p:set>
                                  </p:childTnLst>
                                </p:cTn>
                              </p:par>
                              <p:par>
                                <p:cTn id="131" presetID="10" presetClass="exit" presetSubtype="0" fill="hold" grpId="3" nodeType="withEffect">
                                  <p:stCondLst>
                                    <p:cond delay="0"/>
                                  </p:stCondLst>
                                  <p:childTnLst>
                                    <p:animEffect transition="out" filter="fade">
                                      <p:cBhvr>
                                        <p:cTn id="132" dur="500"/>
                                        <p:tgtEl>
                                          <p:spTgt spid="27"/>
                                        </p:tgtEl>
                                      </p:cBhvr>
                                    </p:animEffect>
                                    <p:set>
                                      <p:cBhvr>
                                        <p:cTn id="133" dur="1" fill="hold">
                                          <p:stCondLst>
                                            <p:cond delay="499"/>
                                          </p:stCondLst>
                                        </p:cTn>
                                        <p:tgtEl>
                                          <p:spTgt spid="27"/>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42" presetClass="path" presetSubtype="0" accel="50000" decel="50000" fill="hold" grpId="2" nodeType="clickEffect">
                                  <p:stCondLst>
                                    <p:cond delay="0"/>
                                  </p:stCondLst>
                                  <p:childTnLst>
                                    <p:animMotion origin="layout" path="M -0.02826 0.22477 L -0.21537 0.46343 " pathEditMode="relative" rAng="0" ptsTypes="AA">
                                      <p:cBhvr>
                                        <p:cTn id="137" dur="1500" fill="hold"/>
                                        <p:tgtEl>
                                          <p:spTgt spid="29"/>
                                        </p:tgtEl>
                                        <p:attrNameLst>
                                          <p:attrName>ppt_x</p:attrName>
                                          <p:attrName>ppt_y</p:attrName>
                                        </p:attrNameLst>
                                      </p:cBhvr>
                                      <p:rCtr x="-9362" y="11921"/>
                                    </p:animMotion>
                                  </p:childTnLst>
                                </p:cTn>
                              </p:par>
                            </p:childTnLst>
                          </p:cTn>
                        </p:par>
                      </p:childTnLst>
                    </p:cTn>
                  </p:par>
                  <p:par>
                    <p:cTn id="138" fill="hold">
                      <p:stCondLst>
                        <p:cond delay="indefinite"/>
                      </p:stCondLst>
                      <p:childTnLst>
                        <p:par>
                          <p:cTn id="139" fill="hold">
                            <p:stCondLst>
                              <p:cond delay="0"/>
                            </p:stCondLst>
                            <p:childTnLst>
                              <p:par>
                                <p:cTn id="140" presetID="10" presetClass="exit" presetSubtype="0" fill="hold" grpId="3" nodeType="clickEffect">
                                  <p:stCondLst>
                                    <p:cond delay="0"/>
                                  </p:stCondLst>
                                  <p:childTnLst>
                                    <p:animEffect transition="out" filter="fade">
                                      <p:cBhvr>
                                        <p:cTn id="141" dur="500"/>
                                        <p:tgtEl>
                                          <p:spTgt spid="28"/>
                                        </p:tgtEl>
                                      </p:cBhvr>
                                    </p:animEffect>
                                    <p:set>
                                      <p:cBhvr>
                                        <p:cTn id="142" dur="1" fill="hold">
                                          <p:stCondLst>
                                            <p:cond delay="499"/>
                                          </p:stCondLst>
                                        </p:cTn>
                                        <p:tgtEl>
                                          <p:spTgt spid="2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grpId="3" nodeType="clickEffect">
                                  <p:stCondLst>
                                    <p:cond delay="0"/>
                                  </p:stCondLst>
                                  <p:childTnLst>
                                    <p:animEffect transition="out" filter="fade">
                                      <p:cBhvr>
                                        <p:cTn id="146" dur="500"/>
                                        <p:tgtEl>
                                          <p:spTgt spid="29"/>
                                        </p:tgtEl>
                                      </p:cBhvr>
                                    </p:animEffect>
                                    <p:set>
                                      <p:cBhvr>
                                        <p:cTn id="147"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6" grpId="0" animBg="1"/>
      <p:bldP spid="21" grpId="0" animBg="1"/>
      <p:bldP spid="22" grpId="0" animBg="1"/>
      <p:bldP spid="22" grpId="1" animBg="1"/>
      <p:bldP spid="22" grpId="2" animBg="1"/>
      <p:bldP spid="22" grpId="3" animBg="1"/>
      <p:bldP spid="23" grpId="0" animBg="1"/>
      <p:bldP spid="23" grpId="1" animBg="1"/>
      <p:bldP spid="23" grpId="2" animBg="1"/>
      <p:bldP spid="23" grpId="3" animBg="1"/>
      <p:bldP spid="24" grpId="0" animBg="1"/>
      <p:bldP spid="24" grpId="1" animBg="1"/>
      <p:bldP spid="24" grpId="2" animBg="1"/>
      <p:bldP spid="24" grpId="3" animBg="1"/>
      <p:bldP spid="25" grpId="0" animBg="1"/>
      <p:bldP spid="25" grpId="1" animBg="1"/>
      <p:bldP spid="25" grpId="2" animBg="1"/>
      <p:bldP spid="25" grpId="3" animBg="1"/>
      <p:bldP spid="26" grpId="0" animBg="1"/>
      <p:bldP spid="26" grpId="1" animBg="1"/>
      <p:bldP spid="26" grpId="2" animBg="1"/>
      <p:bldP spid="26" grpId="3" animBg="1"/>
      <p:bldP spid="27" grpId="0" animBg="1"/>
      <p:bldP spid="27" grpId="1" animBg="1"/>
      <p:bldP spid="27" grpId="2" animBg="1"/>
      <p:bldP spid="27" grpId="3" animBg="1"/>
      <p:bldP spid="28" grpId="0" animBg="1"/>
      <p:bldP spid="28" grpId="1" animBg="1"/>
      <p:bldP spid="28" grpId="2" animBg="1"/>
      <p:bldP spid="28" grpId="3" animBg="1"/>
      <p:bldP spid="29" grpId="0" animBg="1"/>
      <p:bldP spid="29" grpId="1" animBg="1"/>
      <p:bldP spid="29" grpId="2" animBg="1"/>
      <p:bldP spid="29" grpId="3" animBg="1"/>
      <p:bldP spid="3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normAutofit/>
          </a:bodyPr>
          <a:lstStyle/>
          <a:p>
            <a:r>
              <a:rPr lang="zh-CN" altLang="en-US" dirty="0">
                <a:ea typeface="宋体" pitchFamily="2" charset="-122"/>
              </a:rPr>
              <a:t>进程和映射（</a:t>
            </a:r>
            <a:r>
              <a:rPr lang="en-US" altLang="zh-CN" dirty="0">
                <a:ea typeface="宋体" pitchFamily="2" charset="-122"/>
              </a:rPr>
              <a:t>Processes and Mapping</a:t>
            </a:r>
            <a:r>
              <a:rPr lang="zh-CN" altLang="en-US" dirty="0">
                <a:ea typeface="宋体" pitchFamily="2" charset="-122"/>
              </a:rPr>
              <a:t>）</a:t>
            </a:r>
            <a:r>
              <a:rPr lang="en-US" altLang="zh-CN" dirty="0">
                <a:ea typeface="宋体" pitchFamily="2" charset="-122"/>
              </a:rPr>
              <a:t> </a:t>
            </a:r>
          </a:p>
        </p:txBody>
      </p:sp>
      <p:sp>
        <p:nvSpPr>
          <p:cNvPr id="658435" name="Rectangle 3"/>
          <p:cNvSpPr>
            <a:spLocks noGrp="1" noChangeArrowheads="1"/>
          </p:cNvSpPr>
          <p:nvPr>
            <p:ph idx="1"/>
          </p:nvPr>
        </p:nvSpPr>
        <p:spPr/>
        <p:txBody>
          <a:bodyPr>
            <a:normAutofit/>
          </a:bodyPr>
          <a:lstStyle/>
          <a:p>
            <a:pPr>
              <a:lnSpc>
                <a:spcPct val="150000"/>
              </a:lnSpc>
            </a:pPr>
            <a:r>
              <a:rPr lang="zh-CN" altLang="en-US" dirty="0"/>
              <a:t>恰当的任务映射对并行算法的性能非常重要</a:t>
            </a:r>
            <a:r>
              <a:rPr lang="en-US" altLang="zh-CN" dirty="0"/>
              <a:t> </a:t>
            </a:r>
          </a:p>
          <a:p>
            <a:pPr>
              <a:lnSpc>
                <a:spcPct val="150000"/>
              </a:lnSpc>
            </a:pPr>
            <a:r>
              <a:rPr lang="zh-CN" altLang="en-US" dirty="0"/>
              <a:t>映射由任务依赖图和任务交互图决定</a:t>
            </a:r>
            <a:r>
              <a:rPr lang="en-US" altLang="zh-CN" dirty="0"/>
              <a:t> </a:t>
            </a:r>
          </a:p>
          <a:p>
            <a:pPr lvl="1">
              <a:lnSpc>
                <a:spcPct val="150000"/>
              </a:lnSpc>
            </a:pPr>
            <a:r>
              <a:rPr lang="zh-CN" altLang="en-US" sz="2500" dirty="0"/>
              <a:t>任务依赖图确保任务在任何时间点依照依赖关系尽可能均匀分布到所有进程</a:t>
            </a:r>
            <a:r>
              <a:rPr lang="en-US" altLang="zh-CN" sz="2500" dirty="0">
                <a:solidFill>
                  <a:srgbClr val="FF0000"/>
                </a:solidFill>
              </a:rPr>
              <a:t> </a:t>
            </a:r>
            <a:r>
              <a:rPr lang="en-US" altLang="zh-CN" sz="2500" dirty="0"/>
              <a:t>(minimum idling and optimal load balance). </a:t>
            </a:r>
          </a:p>
          <a:p>
            <a:pPr lvl="1">
              <a:lnSpc>
                <a:spcPct val="150000"/>
              </a:lnSpc>
            </a:pPr>
            <a:r>
              <a:rPr lang="zh-CN" altLang="en-US" sz="2500" dirty="0"/>
              <a:t>任务交互图用于确保进程与其它进程之间的交互最少</a:t>
            </a:r>
            <a:r>
              <a:rPr lang="en-US" altLang="zh-CN" sz="2500" dirty="0">
                <a:solidFill>
                  <a:srgbClr val="FF0000"/>
                </a:solidFill>
              </a:rPr>
              <a:t> </a:t>
            </a:r>
            <a:r>
              <a:rPr lang="en-US" altLang="zh-CN" sz="2500" dirty="0"/>
              <a:t>(minimum communication). </a:t>
            </a:r>
            <a:r>
              <a:rPr lang="en-US" altLang="zh-CN" dirty="0"/>
              <a:t> </a:t>
            </a:r>
          </a:p>
          <a:p>
            <a:pPr>
              <a:lnSpc>
                <a:spcPct val="90000"/>
              </a:lnSpc>
            </a:pPr>
            <a:endParaRPr lang="en-US" altLang="zh-CN" dirty="0"/>
          </a:p>
        </p:txBody>
      </p:sp>
      <p:sp>
        <p:nvSpPr>
          <p:cNvPr id="2" name="灯片编号占位符 1">
            <a:extLst>
              <a:ext uri="{FF2B5EF4-FFF2-40B4-BE49-F238E27FC236}">
                <a16:creationId xmlns:a16="http://schemas.microsoft.com/office/drawing/2014/main" id="{C4345A15-84E4-4E58-8E62-0F83F3DCD2EB}"/>
              </a:ext>
            </a:extLst>
          </p:cNvPr>
          <p:cNvSpPr>
            <a:spLocks noGrp="1"/>
          </p:cNvSpPr>
          <p:nvPr>
            <p:ph type="sldNum" sz="quarter" idx="12"/>
          </p:nvPr>
        </p:nvSpPr>
        <p:spPr/>
        <p:txBody>
          <a:bodyPr/>
          <a:lstStyle/>
          <a:p>
            <a:fld id="{25EC4AC6-63A8-45AD-A1FA-EB82E5CD8F05}" type="slidenum">
              <a:rPr lang="zh-CN" altLang="en-US" smtClean="0"/>
              <a:t>72</a:t>
            </a:fld>
            <a:endParaRPr lang="zh-CN" altLang="en-US"/>
          </a:p>
        </p:txBody>
      </p:sp>
    </p:spTree>
    <p:extLst>
      <p:ext uri="{BB962C8B-B14F-4D97-AF65-F5344CB8AC3E}">
        <p14:creationId xmlns:p14="http://schemas.microsoft.com/office/powerpoint/2010/main" val="40747301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p:txBody>
          <a:bodyPr>
            <a:normAutofit/>
          </a:bodyPr>
          <a:lstStyle/>
          <a:p>
            <a:r>
              <a:rPr lang="en-US" altLang="zh-CN" dirty="0">
                <a:ea typeface="宋体" pitchFamily="2" charset="-122"/>
              </a:rPr>
              <a:t>Characteristics of Task Interactions </a:t>
            </a:r>
          </a:p>
        </p:txBody>
      </p:sp>
      <p:sp>
        <p:nvSpPr>
          <p:cNvPr id="696323" name="Rectangle 3"/>
          <p:cNvSpPr>
            <a:spLocks noGrp="1" noChangeArrowheads="1"/>
          </p:cNvSpPr>
          <p:nvPr>
            <p:ph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85000" lnSpcReduction="20000"/>
          </a:bodyPr>
          <a:lstStyle/>
          <a:p>
            <a:pPr algn="just">
              <a:lnSpc>
                <a:spcPct val="120000"/>
              </a:lnSpc>
            </a:pPr>
            <a:r>
              <a:rPr lang="zh-CN" altLang="en-US" dirty="0"/>
              <a:t>交互变化</a:t>
            </a:r>
            <a:endParaRPr lang="en-US" altLang="zh-CN" dirty="0"/>
          </a:p>
          <a:p>
            <a:pPr lvl="1" algn="just">
              <a:lnSpc>
                <a:spcPct val="120000"/>
              </a:lnSpc>
            </a:pPr>
            <a:r>
              <a:rPr lang="zh-CN" altLang="en-US" sz="2500" dirty="0"/>
              <a:t>静态交互 </a:t>
            </a:r>
            <a:r>
              <a:rPr lang="en-US" altLang="zh-CN" sz="2500" dirty="0"/>
              <a:t>- </a:t>
            </a:r>
            <a:r>
              <a:rPr lang="zh-CN" altLang="en-US" sz="2500" dirty="0"/>
              <a:t>交互模式事先可知</a:t>
            </a:r>
            <a:endParaRPr lang="en-US" altLang="zh-CN" sz="2500" dirty="0"/>
          </a:p>
          <a:p>
            <a:pPr lvl="1" algn="just">
              <a:lnSpc>
                <a:spcPct val="120000"/>
              </a:lnSpc>
            </a:pPr>
            <a:r>
              <a:rPr lang="zh-CN" altLang="en-US" sz="2500" dirty="0"/>
              <a:t>动态交互</a:t>
            </a:r>
            <a:endParaRPr lang="en-US" altLang="zh-CN" sz="2500" dirty="0"/>
          </a:p>
          <a:p>
            <a:pPr algn="just">
              <a:lnSpc>
                <a:spcPct val="120000"/>
              </a:lnSpc>
            </a:pPr>
            <a:r>
              <a:rPr lang="zh-CN" altLang="en-US" dirty="0"/>
              <a:t>交互形态</a:t>
            </a:r>
            <a:endParaRPr lang="en-US" altLang="zh-CN" dirty="0"/>
          </a:p>
          <a:p>
            <a:pPr lvl="1" algn="just">
              <a:lnSpc>
                <a:spcPct val="120000"/>
              </a:lnSpc>
            </a:pPr>
            <a:r>
              <a:rPr lang="zh-CN" altLang="en-US" sz="2500" dirty="0"/>
              <a:t>规则交互（</a:t>
            </a:r>
            <a:r>
              <a:rPr lang="en-US" altLang="zh-CN" sz="2500" dirty="0"/>
              <a:t>Regular interactions</a:t>
            </a:r>
            <a:r>
              <a:rPr lang="zh-CN" altLang="en-US" sz="2500" dirty="0"/>
              <a:t>）</a:t>
            </a:r>
            <a:r>
              <a:rPr lang="en-US" altLang="zh-CN" sz="2500" dirty="0"/>
              <a:t>: </a:t>
            </a:r>
            <a:r>
              <a:rPr lang="zh-CN" altLang="en-US" sz="2100" dirty="0"/>
              <a:t>交互有明确的模式</a:t>
            </a:r>
            <a:r>
              <a:rPr lang="en-US" altLang="zh-CN" sz="2100" dirty="0"/>
              <a:t>; </a:t>
            </a:r>
            <a:r>
              <a:rPr lang="zh-CN" altLang="en-US" sz="2100" dirty="0"/>
              <a:t>模式可以用于有效的实现</a:t>
            </a:r>
            <a:r>
              <a:rPr lang="en-US" altLang="zh-CN" sz="2100" dirty="0"/>
              <a:t>. </a:t>
            </a:r>
          </a:p>
          <a:p>
            <a:pPr lvl="1">
              <a:lnSpc>
                <a:spcPct val="120000"/>
              </a:lnSpc>
            </a:pPr>
            <a:r>
              <a:rPr lang="zh-CN" altLang="en-US" sz="2500" dirty="0"/>
              <a:t>不规则交互（</a:t>
            </a:r>
            <a:r>
              <a:rPr lang="en-US" altLang="zh-CN" sz="2500" dirty="0"/>
              <a:t>Irregular interactions</a:t>
            </a:r>
            <a:r>
              <a:rPr lang="zh-CN" altLang="en-US" sz="2500" dirty="0"/>
              <a:t>）</a:t>
            </a:r>
            <a:r>
              <a:rPr lang="en-US" altLang="zh-CN" sz="2500" dirty="0"/>
              <a:t>: </a:t>
            </a:r>
            <a:r>
              <a:rPr lang="zh-CN" altLang="en-US" sz="2100" dirty="0"/>
              <a:t>交互缺乏模式</a:t>
            </a:r>
            <a:r>
              <a:rPr lang="en-US" altLang="zh-CN" sz="2100" dirty="0"/>
              <a:t>. </a:t>
            </a:r>
          </a:p>
          <a:p>
            <a:pPr>
              <a:lnSpc>
                <a:spcPct val="120000"/>
              </a:lnSpc>
            </a:pPr>
            <a:r>
              <a:rPr lang="zh-CN" altLang="en-US" dirty="0"/>
              <a:t>交互内容</a:t>
            </a:r>
            <a:endParaRPr lang="en-US" altLang="zh-CN" dirty="0"/>
          </a:p>
          <a:p>
            <a:pPr lvl="1">
              <a:lnSpc>
                <a:spcPct val="120000"/>
              </a:lnSpc>
            </a:pPr>
            <a:r>
              <a:rPr lang="zh-CN" altLang="en-US" dirty="0"/>
              <a:t>交互可以是只读或读写</a:t>
            </a:r>
            <a:r>
              <a:rPr lang="en-US" altLang="zh-CN" dirty="0"/>
              <a:t>. </a:t>
            </a:r>
          </a:p>
          <a:p>
            <a:pPr lvl="1">
              <a:lnSpc>
                <a:spcPct val="120000"/>
              </a:lnSpc>
            </a:pPr>
            <a:r>
              <a:rPr lang="zh-CN" altLang="en-US" dirty="0"/>
              <a:t>只读任务只需从相关任务中读数据</a:t>
            </a:r>
            <a:r>
              <a:rPr lang="en-US" altLang="zh-CN" dirty="0"/>
              <a:t>. </a:t>
            </a:r>
          </a:p>
          <a:p>
            <a:pPr lvl="1">
              <a:lnSpc>
                <a:spcPct val="120000"/>
              </a:lnSpc>
            </a:pPr>
            <a:r>
              <a:rPr lang="zh-CN" altLang="en-US" dirty="0"/>
              <a:t>读写任务从相关任务中读和写数据</a:t>
            </a:r>
            <a:r>
              <a:rPr lang="en-US" altLang="zh-CN" dirty="0"/>
              <a:t>. </a:t>
            </a:r>
          </a:p>
          <a:p>
            <a:pPr lvl="2"/>
            <a:endParaRPr lang="en-US" altLang="zh-CN" sz="2100" dirty="0"/>
          </a:p>
        </p:txBody>
      </p:sp>
      <p:sp>
        <p:nvSpPr>
          <p:cNvPr id="2" name="灯片编号占位符 1">
            <a:extLst>
              <a:ext uri="{FF2B5EF4-FFF2-40B4-BE49-F238E27FC236}">
                <a16:creationId xmlns:a16="http://schemas.microsoft.com/office/drawing/2014/main" id="{46FFAB71-2CA5-43A3-B85D-5BC5B123F7EB}"/>
              </a:ext>
            </a:extLst>
          </p:cNvPr>
          <p:cNvSpPr>
            <a:spLocks noGrp="1"/>
          </p:cNvSpPr>
          <p:nvPr>
            <p:ph type="sldNum" sz="quarter" idx="12"/>
          </p:nvPr>
        </p:nvSpPr>
        <p:spPr/>
        <p:txBody>
          <a:bodyPr/>
          <a:lstStyle/>
          <a:p>
            <a:fld id="{25EC4AC6-63A8-45AD-A1FA-EB82E5CD8F05}" type="slidenum">
              <a:rPr lang="zh-CN" altLang="en-US" smtClean="0"/>
              <a:t>73</a:t>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normAutofit/>
          </a:bodyPr>
          <a:lstStyle/>
          <a:p>
            <a:r>
              <a:rPr lang="en-US" altLang="zh-CN" dirty="0">
                <a:ea typeface="宋体" pitchFamily="2" charset="-122"/>
              </a:rPr>
              <a:t>Characteristics of Task Interactions: Example </a:t>
            </a:r>
          </a:p>
        </p:txBody>
      </p:sp>
      <p:pic>
        <p:nvPicPr>
          <p:cNvPr id="697347" name="Picture 3" descr="dithe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517825" y="2106184"/>
            <a:ext cx="5168516" cy="4186787"/>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97348" name="Rectangle 4"/>
          <p:cNvSpPr>
            <a:spLocks noChangeArrowheads="1"/>
          </p:cNvSpPr>
          <p:nvPr/>
        </p:nvSpPr>
        <p:spPr bwMode="auto">
          <a:xfrm>
            <a:off x="457474" y="1458913"/>
            <a:ext cx="4429319" cy="647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r>
              <a:rPr lang="zh-CN" altLang="en-US" sz="2400" dirty="0">
                <a:effectLst>
                  <a:outerShdw blurRad="38100" dist="38100" dir="2700000" algn="tl">
                    <a:srgbClr val="C0C0C0"/>
                  </a:outerShdw>
                </a:effectLst>
                <a:ea typeface="宋体" pitchFamily="2" charset="-122"/>
              </a:rPr>
              <a:t>规则静态交互例子如图像抖动</a:t>
            </a:r>
            <a:r>
              <a:rPr lang="en-US" altLang="zh-CN" sz="2400" dirty="0">
                <a:effectLst>
                  <a:outerShdw blurRad="38100" dist="38100" dir="2700000" algn="tl">
                    <a:srgbClr val="C0C0C0"/>
                  </a:outerShdw>
                </a:effectLst>
                <a:ea typeface="宋体" pitchFamily="2" charset="-122"/>
              </a:rPr>
              <a:t>: </a:t>
            </a:r>
          </a:p>
        </p:txBody>
      </p:sp>
      <p:sp>
        <p:nvSpPr>
          <p:cNvPr id="2" name="灯片编号占位符 1">
            <a:extLst>
              <a:ext uri="{FF2B5EF4-FFF2-40B4-BE49-F238E27FC236}">
                <a16:creationId xmlns:a16="http://schemas.microsoft.com/office/drawing/2014/main" id="{3A706B7C-C55D-4A6A-85CD-CD1AC364FE9D}"/>
              </a:ext>
            </a:extLst>
          </p:cNvPr>
          <p:cNvSpPr>
            <a:spLocks noGrp="1"/>
          </p:cNvSpPr>
          <p:nvPr>
            <p:ph type="sldNum" sz="quarter" idx="12"/>
          </p:nvPr>
        </p:nvSpPr>
        <p:spPr/>
        <p:txBody>
          <a:bodyPr/>
          <a:lstStyle/>
          <a:p>
            <a:fld id="{25EC4AC6-63A8-45AD-A1FA-EB82E5CD8F05}" type="slidenum">
              <a:rPr lang="zh-CN" altLang="en-US" smtClean="0"/>
              <a:t>74</a:t>
            </a:fld>
            <a:endParaRPr lang="zh-CN" altLang="en-US"/>
          </a:p>
        </p:txBody>
      </p:sp>
      <p:sp>
        <p:nvSpPr>
          <p:cNvPr id="7" name="Rectangle 4">
            <a:extLst>
              <a:ext uri="{FF2B5EF4-FFF2-40B4-BE49-F238E27FC236}">
                <a16:creationId xmlns:a16="http://schemas.microsoft.com/office/drawing/2014/main" id="{FEC74A36-DA27-4DC3-8E6C-3008ABE88409}"/>
              </a:ext>
            </a:extLst>
          </p:cNvPr>
          <p:cNvSpPr>
            <a:spLocks noChangeArrowheads="1"/>
          </p:cNvSpPr>
          <p:nvPr/>
        </p:nvSpPr>
        <p:spPr bwMode="auto">
          <a:xfrm>
            <a:off x="6411422" y="1458913"/>
            <a:ext cx="5160985" cy="786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r>
              <a:rPr lang="zh-CN" altLang="en-US" sz="2400" dirty="0">
                <a:effectLst>
                  <a:outerShdw blurRad="38100" dist="38100" dir="2700000" algn="tl">
                    <a:srgbClr val="C0C0C0"/>
                  </a:outerShdw>
                </a:effectLst>
                <a:ea typeface="宋体" pitchFamily="2" charset="-122"/>
              </a:rPr>
              <a:t>按列分布数据，此时稀疏矩阵相乘是静态不规则交互例子</a:t>
            </a:r>
            <a:endParaRPr lang="en-US" altLang="zh-CN" sz="2400" dirty="0">
              <a:effectLst>
                <a:outerShdw blurRad="38100" dist="38100" dir="2700000" algn="tl">
                  <a:srgbClr val="C0C0C0"/>
                </a:outerShdw>
              </a:effectLst>
              <a:ea typeface="宋体" pitchFamily="2" charset="-122"/>
            </a:endParaRPr>
          </a:p>
        </p:txBody>
      </p:sp>
      <p:pic>
        <p:nvPicPr>
          <p:cNvPr id="4" name="图片 3">
            <a:extLst>
              <a:ext uri="{FF2B5EF4-FFF2-40B4-BE49-F238E27FC236}">
                <a16:creationId xmlns:a16="http://schemas.microsoft.com/office/drawing/2014/main" id="{0671495D-FC76-4FA6-9CB3-BE83E0285673}"/>
              </a:ext>
            </a:extLst>
          </p:cNvPr>
          <p:cNvPicPr>
            <a:picLocks noChangeAspect="1"/>
          </p:cNvPicPr>
          <p:nvPr/>
        </p:nvPicPr>
        <p:blipFill>
          <a:blip r:embed="rId3"/>
          <a:stretch>
            <a:fillRect/>
          </a:stretch>
        </p:blipFill>
        <p:spPr>
          <a:xfrm>
            <a:off x="6047382" y="2298546"/>
            <a:ext cx="5525025" cy="4193694"/>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r>
              <a:rPr lang="en-US" altLang="zh-CN" dirty="0">
                <a:ea typeface="宋体" pitchFamily="2" charset="-122"/>
              </a:rPr>
              <a:t>Mapping Techniques </a:t>
            </a:r>
          </a:p>
        </p:txBody>
      </p:sp>
      <p:sp>
        <p:nvSpPr>
          <p:cNvPr id="701443" name="Rectangle 3"/>
          <p:cNvSpPr>
            <a:spLocks noGrp="1" noChangeArrowheads="1"/>
          </p:cNvSpPr>
          <p:nvPr>
            <p:ph idx="1"/>
          </p:nvPr>
        </p:nvSpPr>
        <p:spPr>
          <a:xfrm>
            <a:off x="845127" y="1828800"/>
            <a:ext cx="10515600" cy="2196445"/>
          </a:xfrm>
        </p:spPr>
        <p:txBody>
          <a:bodyPr>
            <a:normAutofit/>
          </a:bodyPr>
          <a:lstStyle/>
          <a:p>
            <a:r>
              <a:rPr lang="zh-CN" altLang="en-US" dirty="0"/>
              <a:t>映射必须减小开销</a:t>
            </a:r>
            <a:r>
              <a:rPr lang="en-US" altLang="zh-CN" dirty="0"/>
              <a:t>. </a:t>
            </a:r>
          </a:p>
          <a:p>
            <a:pPr lvl="1"/>
            <a:r>
              <a:rPr lang="zh-CN" altLang="en-US" dirty="0"/>
              <a:t>主要开销包括：</a:t>
            </a:r>
            <a:r>
              <a:rPr lang="en-US" altLang="zh-CN" dirty="0">
                <a:solidFill>
                  <a:srgbClr val="FF0000"/>
                </a:solidFill>
              </a:rPr>
              <a:t>communication</a:t>
            </a:r>
            <a:r>
              <a:rPr lang="en-US" altLang="zh-CN" dirty="0"/>
              <a:t> </a:t>
            </a:r>
            <a:r>
              <a:rPr lang="zh-CN" altLang="en-US" dirty="0"/>
              <a:t>和</a:t>
            </a:r>
            <a:r>
              <a:rPr lang="en-US" altLang="zh-CN" dirty="0"/>
              <a:t> </a:t>
            </a:r>
            <a:r>
              <a:rPr lang="en-US" altLang="zh-CN" dirty="0">
                <a:solidFill>
                  <a:srgbClr val="FF0000"/>
                </a:solidFill>
              </a:rPr>
              <a:t>idling</a:t>
            </a:r>
            <a:r>
              <a:rPr lang="en-US" altLang="zh-CN" dirty="0"/>
              <a:t>. </a:t>
            </a:r>
          </a:p>
          <a:p>
            <a:pPr lvl="1"/>
            <a:r>
              <a:rPr lang="zh-CN" altLang="en-US" dirty="0"/>
              <a:t>减少一种开销可能会增加另一种开销</a:t>
            </a:r>
            <a:r>
              <a:rPr lang="en-US" altLang="zh-CN" dirty="0"/>
              <a:t> </a:t>
            </a:r>
          </a:p>
          <a:p>
            <a:pPr lvl="1"/>
            <a:r>
              <a:rPr lang="zh-CN" altLang="en-US" dirty="0"/>
              <a:t>例如：将所有任务分配给一处理器可以减少通信开销，但增大了空闲等待时间</a:t>
            </a:r>
            <a:endParaRPr lang="en-US" altLang="zh-CN" dirty="0"/>
          </a:p>
        </p:txBody>
      </p:sp>
      <p:sp>
        <p:nvSpPr>
          <p:cNvPr id="2" name="灯片编号占位符 1">
            <a:extLst>
              <a:ext uri="{FF2B5EF4-FFF2-40B4-BE49-F238E27FC236}">
                <a16:creationId xmlns:a16="http://schemas.microsoft.com/office/drawing/2014/main" id="{74F06908-1300-47FB-9F64-E14A7DDBF1E8}"/>
              </a:ext>
            </a:extLst>
          </p:cNvPr>
          <p:cNvSpPr>
            <a:spLocks noGrp="1"/>
          </p:cNvSpPr>
          <p:nvPr>
            <p:ph type="sldNum" sz="quarter" idx="12"/>
          </p:nvPr>
        </p:nvSpPr>
        <p:spPr/>
        <p:txBody>
          <a:bodyPr/>
          <a:lstStyle/>
          <a:p>
            <a:fld id="{25EC4AC6-63A8-45AD-A1FA-EB82E5CD8F05}" type="slidenum">
              <a:rPr lang="zh-CN" altLang="en-US" smtClean="0"/>
              <a:t>75</a:t>
            </a:fld>
            <a:endParaRPr lang="zh-CN" altLang="en-US"/>
          </a:p>
        </p:txBody>
      </p:sp>
      <p:sp>
        <p:nvSpPr>
          <p:cNvPr id="5" name="Rectangle 3">
            <a:extLst>
              <a:ext uri="{FF2B5EF4-FFF2-40B4-BE49-F238E27FC236}">
                <a16:creationId xmlns:a16="http://schemas.microsoft.com/office/drawing/2014/main" id="{4D8A9475-633E-4785-BA8F-07A8D180387F}"/>
              </a:ext>
            </a:extLst>
          </p:cNvPr>
          <p:cNvSpPr>
            <a:spLocks noChangeArrowheads="1"/>
          </p:cNvSpPr>
          <p:nvPr/>
        </p:nvSpPr>
        <p:spPr bwMode="auto">
          <a:xfrm>
            <a:off x="3482074" y="4005791"/>
            <a:ext cx="762000" cy="18288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endParaRPr kumimoji="1" lang="zh-CN" altLang="en-US" b="1">
              <a:latin typeface="Times New Roman" pitchFamily="18" charset="0"/>
              <a:ea typeface="Gulim" pitchFamily="34" charset="-127"/>
            </a:endParaRPr>
          </a:p>
        </p:txBody>
      </p:sp>
      <p:sp>
        <p:nvSpPr>
          <p:cNvPr id="6" name="Rectangle 4">
            <a:extLst>
              <a:ext uri="{FF2B5EF4-FFF2-40B4-BE49-F238E27FC236}">
                <a16:creationId xmlns:a16="http://schemas.microsoft.com/office/drawing/2014/main" id="{24D995EB-F844-4A4F-B863-435667502C9A}"/>
              </a:ext>
            </a:extLst>
          </p:cNvPr>
          <p:cNvSpPr>
            <a:spLocks noChangeArrowheads="1"/>
          </p:cNvSpPr>
          <p:nvPr/>
        </p:nvSpPr>
        <p:spPr bwMode="auto">
          <a:xfrm>
            <a:off x="5158474" y="4005791"/>
            <a:ext cx="762000" cy="12192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endParaRPr kumimoji="1" lang="zh-CN" altLang="en-US" b="1">
              <a:latin typeface="Times New Roman" pitchFamily="18" charset="0"/>
              <a:ea typeface="Gulim" pitchFamily="34" charset="-127"/>
            </a:endParaRPr>
          </a:p>
        </p:txBody>
      </p:sp>
      <p:sp>
        <p:nvSpPr>
          <p:cNvPr id="7" name="Rectangle 5">
            <a:extLst>
              <a:ext uri="{FF2B5EF4-FFF2-40B4-BE49-F238E27FC236}">
                <a16:creationId xmlns:a16="http://schemas.microsoft.com/office/drawing/2014/main" id="{0FDEA9A0-C980-40B3-B856-5E385FCAD26F}"/>
              </a:ext>
            </a:extLst>
          </p:cNvPr>
          <p:cNvSpPr>
            <a:spLocks noChangeArrowheads="1"/>
          </p:cNvSpPr>
          <p:nvPr/>
        </p:nvSpPr>
        <p:spPr bwMode="auto">
          <a:xfrm>
            <a:off x="6834874" y="4005791"/>
            <a:ext cx="762000" cy="2133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endParaRPr kumimoji="1" lang="zh-CN" altLang="en-US" b="1">
              <a:latin typeface="Times New Roman" pitchFamily="18" charset="0"/>
              <a:ea typeface="Gulim" pitchFamily="34" charset="-127"/>
            </a:endParaRPr>
          </a:p>
        </p:txBody>
      </p:sp>
      <p:sp>
        <p:nvSpPr>
          <p:cNvPr id="8" name="Rectangle 6">
            <a:extLst>
              <a:ext uri="{FF2B5EF4-FFF2-40B4-BE49-F238E27FC236}">
                <a16:creationId xmlns:a16="http://schemas.microsoft.com/office/drawing/2014/main" id="{935F10BF-DDCA-4729-BE8B-F14FD838F36B}"/>
              </a:ext>
            </a:extLst>
          </p:cNvPr>
          <p:cNvSpPr>
            <a:spLocks noChangeArrowheads="1"/>
          </p:cNvSpPr>
          <p:nvPr/>
        </p:nvSpPr>
        <p:spPr bwMode="auto">
          <a:xfrm>
            <a:off x="8587474" y="4005791"/>
            <a:ext cx="762000" cy="16764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spcBef>
                <a:spcPct val="0"/>
              </a:spcBef>
            </a:pPr>
            <a:endParaRPr kumimoji="1" lang="zh-CN" altLang="en-US" b="1">
              <a:latin typeface="Times New Roman" pitchFamily="18" charset="0"/>
              <a:ea typeface="Gulim" pitchFamily="34" charset="-127"/>
            </a:endParaRPr>
          </a:p>
        </p:txBody>
      </p:sp>
      <p:sp>
        <p:nvSpPr>
          <p:cNvPr id="9" name="Line 7">
            <a:extLst>
              <a:ext uri="{FF2B5EF4-FFF2-40B4-BE49-F238E27FC236}">
                <a16:creationId xmlns:a16="http://schemas.microsoft.com/office/drawing/2014/main" id="{9707817C-768A-482C-8ED5-37DAC005C004}"/>
              </a:ext>
            </a:extLst>
          </p:cNvPr>
          <p:cNvSpPr>
            <a:spLocks noChangeShapeType="1"/>
          </p:cNvSpPr>
          <p:nvPr/>
        </p:nvSpPr>
        <p:spPr bwMode="auto">
          <a:xfrm flipV="1">
            <a:off x="4244074" y="5224991"/>
            <a:ext cx="914400" cy="60960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Line 8">
            <a:extLst>
              <a:ext uri="{FF2B5EF4-FFF2-40B4-BE49-F238E27FC236}">
                <a16:creationId xmlns:a16="http://schemas.microsoft.com/office/drawing/2014/main" id="{5450E261-6922-41D6-9FE5-7A8A9368433D}"/>
              </a:ext>
            </a:extLst>
          </p:cNvPr>
          <p:cNvSpPr>
            <a:spLocks noChangeShapeType="1"/>
          </p:cNvSpPr>
          <p:nvPr/>
        </p:nvSpPr>
        <p:spPr bwMode="auto">
          <a:xfrm>
            <a:off x="5920474" y="5224991"/>
            <a:ext cx="914400" cy="91440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9">
            <a:extLst>
              <a:ext uri="{FF2B5EF4-FFF2-40B4-BE49-F238E27FC236}">
                <a16:creationId xmlns:a16="http://schemas.microsoft.com/office/drawing/2014/main" id="{7093DA69-C649-4EAA-9BFB-9BD72101CD05}"/>
              </a:ext>
            </a:extLst>
          </p:cNvPr>
          <p:cNvSpPr>
            <a:spLocks noChangeShapeType="1"/>
          </p:cNvSpPr>
          <p:nvPr/>
        </p:nvSpPr>
        <p:spPr bwMode="auto">
          <a:xfrm flipV="1">
            <a:off x="7596874" y="5682191"/>
            <a:ext cx="990600" cy="45720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Line 10">
            <a:extLst>
              <a:ext uri="{FF2B5EF4-FFF2-40B4-BE49-F238E27FC236}">
                <a16:creationId xmlns:a16="http://schemas.microsoft.com/office/drawing/2014/main" id="{8B9D8E1B-6B39-464B-9A3F-5AB5A3844C23}"/>
              </a:ext>
            </a:extLst>
          </p:cNvPr>
          <p:cNvSpPr>
            <a:spLocks noChangeShapeType="1"/>
          </p:cNvSpPr>
          <p:nvPr/>
        </p:nvSpPr>
        <p:spPr bwMode="auto">
          <a:xfrm flipH="1">
            <a:off x="3024874" y="5834591"/>
            <a:ext cx="457200"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 name="Line 11">
            <a:extLst>
              <a:ext uri="{FF2B5EF4-FFF2-40B4-BE49-F238E27FC236}">
                <a16:creationId xmlns:a16="http://schemas.microsoft.com/office/drawing/2014/main" id="{EA075A83-0EDE-4AA2-8EA4-899E17808D30}"/>
              </a:ext>
            </a:extLst>
          </p:cNvPr>
          <p:cNvSpPr>
            <a:spLocks noChangeShapeType="1"/>
          </p:cNvSpPr>
          <p:nvPr/>
        </p:nvSpPr>
        <p:spPr bwMode="auto">
          <a:xfrm flipH="1">
            <a:off x="9349474" y="5682191"/>
            <a:ext cx="457200"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12">
            <a:extLst>
              <a:ext uri="{FF2B5EF4-FFF2-40B4-BE49-F238E27FC236}">
                <a16:creationId xmlns:a16="http://schemas.microsoft.com/office/drawing/2014/main" id="{B6632644-E408-45C1-8E05-C614E81F2398}"/>
              </a:ext>
            </a:extLst>
          </p:cNvPr>
          <p:cNvSpPr>
            <a:spLocks noChangeShapeType="1"/>
          </p:cNvSpPr>
          <p:nvPr/>
        </p:nvSpPr>
        <p:spPr bwMode="auto">
          <a:xfrm>
            <a:off x="3024874" y="6748991"/>
            <a:ext cx="6705600"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 name="Line 17">
            <a:extLst>
              <a:ext uri="{FF2B5EF4-FFF2-40B4-BE49-F238E27FC236}">
                <a16:creationId xmlns:a16="http://schemas.microsoft.com/office/drawing/2014/main" id="{CD7EFAA7-1992-458B-876A-630414459ECF}"/>
              </a:ext>
            </a:extLst>
          </p:cNvPr>
          <p:cNvSpPr>
            <a:spLocks noChangeShapeType="1"/>
          </p:cNvSpPr>
          <p:nvPr/>
        </p:nvSpPr>
        <p:spPr bwMode="auto">
          <a:xfrm>
            <a:off x="3024874" y="4005791"/>
            <a:ext cx="6705600"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Text Box 18">
            <a:extLst>
              <a:ext uri="{FF2B5EF4-FFF2-40B4-BE49-F238E27FC236}">
                <a16:creationId xmlns:a16="http://schemas.microsoft.com/office/drawing/2014/main" id="{789FFD0C-060D-4A73-8E17-780C0238BD97}"/>
              </a:ext>
            </a:extLst>
          </p:cNvPr>
          <p:cNvSpPr txBox="1">
            <a:spLocks noChangeArrowheads="1"/>
          </p:cNvSpPr>
          <p:nvPr/>
        </p:nvSpPr>
        <p:spPr bwMode="auto">
          <a:xfrm>
            <a:off x="1196074" y="3777191"/>
            <a:ext cx="13452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latin typeface="Times New Roman" pitchFamily="18" charset="0"/>
                <a:ea typeface="Gulim" pitchFamily="34" charset="-127"/>
              </a:rPr>
              <a:t>Superstep 1</a:t>
            </a:r>
          </a:p>
        </p:txBody>
      </p:sp>
      <p:sp>
        <p:nvSpPr>
          <p:cNvPr id="21" name="Text Box 19">
            <a:extLst>
              <a:ext uri="{FF2B5EF4-FFF2-40B4-BE49-F238E27FC236}">
                <a16:creationId xmlns:a16="http://schemas.microsoft.com/office/drawing/2014/main" id="{7F6D8786-9520-44B4-A47E-07314DD97370}"/>
              </a:ext>
            </a:extLst>
          </p:cNvPr>
          <p:cNvSpPr txBox="1">
            <a:spLocks noChangeArrowheads="1"/>
          </p:cNvSpPr>
          <p:nvPr/>
        </p:nvSpPr>
        <p:spPr bwMode="auto">
          <a:xfrm>
            <a:off x="1196074" y="6520391"/>
            <a:ext cx="13452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latin typeface="Times New Roman" pitchFamily="18" charset="0"/>
                <a:ea typeface="Gulim" pitchFamily="34" charset="-127"/>
              </a:rPr>
              <a:t>Superstep 2</a:t>
            </a:r>
          </a:p>
        </p:txBody>
      </p:sp>
      <p:sp>
        <p:nvSpPr>
          <p:cNvPr id="22" name="Text Box 20">
            <a:extLst>
              <a:ext uri="{FF2B5EF4-FFF2-40B4-BE49-F238E27FC236}">
                <a16:creationId xmlns:a16="http://schemas.microsoft.com/office/drawing/2014/main" id="{86548DA4-4218-4E30-9FD3-EAEB0BBE487E}"/>
              </a:ext>
            </a:extLst>
          </p:cNvPr>
          <p:cNvSpPr txBox="1">
            <a:spLocks noChangeArrowheads="1"/>
          </p:cNvSpPr>
          <p:nvPr/>
        </p:nvSpPr>
        <p:spPr bwMode="auto">
          <a:xfrm>
            <a:off x="5518838" y="6104466"/>
            <a:ext cx="9284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latin typeface="Times New Roman" pitchFamily="18" charset="0"/>
                <a:ea typeface="Gulim" pitchFamily="34" charset="-127"/>
              </a:rPr>
              <a:t>Barrier</a:t>
            </a:r>
          </a:p>
        </p:txBody>
      </p:sp>
      <p:sp>
        <p:nvSpPr>
          <p:cNvPr id="23" name="Line 21">
            <a:extLst>
              <a:ext uri="{FF2B5EF4-FFF2-40B4-BE49-F238E27FC236}">
                <a16:creationId xmlns:a16="http://schemas.microsoft.com/office/drawing/2014/main" id="{DA5F10C1-2D8C-4F7E-8EB9-57142EA5F12B}"/>
              </a:ext>
            </a:extLst>
          </p:cNvPr>
          <p:cNvSpPr>
            <a:spLocks noChangeShapeType="1"/>
          </p:cNvSpPr>
          <p:nvPr/>
        </p:nvSpPr>
        <p:spPr bwMode="auto">
          <a:xfrm>
            <a:off x="3863074" y="5834591"/>
            <a:ext cx="3352800" cy="838200"/>
          </a:xfrm>
          <a:prstGeom prst="line">
            <a:avLst/>
          </a:prstGeom>
          <a:noFill/>
          <a:ln w="952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 name="Line 22">
            <a:extLst>
              <a:ext uri="{FF2B5EF4-FFF2-40B4-BE49-F238E27FC236}">
                <a16:creationId xmlns:a16="http://schemas.microsoft.com/office/drawing/2014/main" id="{8D355A43-3E47-4AF7-8154-62461CD4304C}"/>
              </a:ext>
            </a:extLst>
          </p:cNvPr>
          <p:cNvSpPr>
            <a:spLocks noChangeShapeType="1"/>
          </p:cNvSpPr>
          <p:nvPr/>
        </p:nvSpPr>
        <p:spPr bwMode="auto">
          <a:xfrm flipH="1">
            <a:off x="3863074" y="5224991"/>
            <a:ext cx="1676400" cy="1447800"/>
          </a:xfrm>
          <a:prstGeom prst="line">
            <a:avLst/>
          </a:prstGeom>
          <a:noFill/>
          <a:ln w="952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 name="Line 23">
            <a:extLst>
              <a:ext uri="{FF2B5EF4-FFF2-40B4-BE49-F238E27FC236}">
                <a16:creationId xmlns:a16="http://schemas.microsoft.com/office/drawing/2014/main" id="{684D738F-8236-4170-906F-FD4BE99A480B}"/>
              </a:ext>
            </a:extLst>
          </p:cNvPr>
          <p:cNvSpPr>
            <a:spLocks noChangeShapeType="1"/>
          </p:cNvSpPr>
          <p:nvPr/>
        </p:nvSpPr>
        <p:spPr bwMode="auto">
          <a:xfrm>
            <a:off x="7215874" y="6139391"/>
            <a:ext cx="1752600" cy="533400"/>
          </a:xfrm>
          <a:prstGeom prst="line">
            <a:avLst/>
          </a:prstGeom>
          <a:noFill/>
          <a:ln w="952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Line 24">
            <a:extLst>
              <a:ext uri="{FF2B5EF4-FFF2-40B4-BE49-F238E27FC236}">
                <a16:creationId xmlns:a16="http://schemas.microsoft.com/office/drawing/2014/main" id="{FDFBA297-445B-45C4-A786-FDC2ED0F38DA}"/>
              </a:ext>
            </a:extLst>
          </p:cNvPr>
          <p:cNvSpPr>
            <a:spLocks noChangeShapeType="1"/>
          </p:cNvSpPr>
          <p:nvPr/>
        </p:nvSpPr>
        <p:spPr bwMode="auto">
          <a:xfrm flipH="1">
            <a:off x="7215874" y="5682191"/>
            <a:ext cx="1752600" cy="990600"/>
          </a:xfrm>
          <a:prstGeom prst="line">
            <a:avLst/>
          </a:prstGeom>
          <a:noFill/>
          <a:ln w="952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 name="Text Box 25">
            <a:extLst>
              <a:ext uri="{FF2B5EF4-FFF2-40B4-BE49-F238E27FC236}">
                <a16:creationId xmlns:a16="http://schemas.microsoft.com/office/drawing/2014/main" id="{D188A215-441C-478A-BCDC-57CFF30CD79E}"/>
              </a:ext>
            </a:extLst>
          </p:cNvPr>
          <p:cNvSpPr txBox="1">
            <a:spLocks noChangeArrowheads="1"/>
          </p:cNvSpPr>
          <p:nvPr/>
        </p:nvSpPr>
        <p:spPr bwMode="auto">
          <a:xfrm>
            <a:off x="3569387" y="3548591"/>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dirty="0">
                <a:latin typeface="Times New Roman" pitchFamily="18" charset="0"/>
                <a:ea typeface="Gulim" pitchFamily="34" charset="-127"/>
              </a:rPr>
              <a:t>P1</a:t>
            </a:r>
          </a:p>
        </p:txBody>
      </p:sp>
      <p:sp>
        <p:nvSpPr>
          <p:cNvPr id="28" name="Text Box 26">
            <a:extLst>
              <a:ext uri="{FF2B5EF4-FFF2-40B4-BE49-F238E27FC236}">
                <a16:creationId xmlns:a16="http://schemas.microsoft.com/office/drawing/2014/main" id="{91F3A37E-8E7B-4F97-BD2D-F79C42B23994}"/>
              </a:ext>
            </a:extLst>
          </p:cNvPr>
          <p:cNvSpPr txBox="1">
            <a:spLocks noChangeArrowheads="1"/>
          </p:cNvSpPr>
          <p:nvPr/>
        </p:nvSpPr>
        <p:spPr bwMode="auto">
          <a:xfrm>
            <a:off x="5245787" y="3548591"/>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latin typeface="Times New Roman" pitchFamily="18" charset="0"/>
                <a:ea typeface="Gulim" pitchFamily="34" charset="-127"/>
              </a:rPr>
              <a:t>P2</a:t>
            </a:r>
          </a:p>
        </p:txBody>
      </p:sp>
      <p:sp>
        <p:nvSpPr>
          <p:cNvPr id="29" name="Text Box 27">
            <a:extLst>
              <a:ext uri="{FF2B5EF4-FFF2-40B4-BE49-F238E27FC236}">
                <a16:creationId xmlns:a16="http://schemas.microsoft.com/office/drawing/2014/main" id="{523D577C-9CFD-4A6B-B15D-4693E1553196}"/>
              </a:ext>
            </a:extLst>
          </p:cNvPr>
          <p:cNvSpPr txBox="1">
            <a:spLocks noChangeArrowheads="1"/>
          </p:cNvSpPr>
          <p:nvPr/>
        </p:nvSpPr>
        <p:spPr bwMode="auto">
          <a:xfrm>
            <a:off x="6911074" y="3548591"/>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latin typeface="Times New Roman" pitchFamily="18" charset="0"/>
                <a:ea typeface="Gulim" pitchFamily="34" charset="-127"/>
              </a:rPr>
              <a:t>P3</a:t>
            </a:r>
          </a:p>
        </p:txBody>
      </p:sp>
      <p:sp>
        <p:nvSpPr>
          <p:cNvPr id="30" name="Text Box 28">
            <a:extLst>
              <a:ext uri="{FF2B5EF4-FFF2-40B4-BE49-F238E27FC236}">
                <a16:creationId xmlns:a16="http://schemas.microsoft.com/office/drawing/2014/main" id="{04FCBDD3-0FC6-4F8E-8FF6-FA60EAD93FC4}"/>
              </a:ext>
            </a:extLst>
          </p:cNvPr>
          <p:cNvSpPr txBox="1">
            <a:spLocks noChangeArrowheads="1"/>
          </p:cNvSpPr>
          <p:nvPr/>
        </p:nvSpPr>
        <p:spPr bwMode="auto">
          <a:xfrm>
            <a:off x="8663674" y="3548591"/>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b="1">
                <a:latin typeface="Times New Roman" pitchFamily="18" charset="0"/>
                <a:ea typeface="Gulim" pitchFamily="34" charset="-127"/>
              </a:rPr>
              <a:t>P4</a:t>
            </a:r>
          </a:p>
        </p:txBody>
      </p:sp>
      <p:sp>
        <p:nvSpPr>
          <p:cNvPr id="31" name="Text Box 29">
            <a:extLst>
              <a:ext uri="{FF2B5EF4-FFF2-40B4-BE49-F238E27FC236}">
                <a16:creationId xmlns:a16="http://schemas.microsoft.com/office/drawing/2014/main" id="{72C7F131-5E44-4EAF-8962-B229562794C7}"/>
              </a:ext>
            </a:extLst>
          </p:cNvPr>
          <p:cNvSpPr txBox="1">
            <a:spLocks noChangeArrowheads="1"/>
          </p:cNvSpPr>
          <p:nvPr/>
        </p:nvSpPr>
        <p:spPr bwMode="auto">
          <a:xfrm>
            <a:off x="1632637" y="4691591"/>
            <a:ext cx="13901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a:latin typeface="Times New Roman" pitchFamily="18" charset="0"/>
                <a:ea typeface="Gulim" pitchFamily="34" charset="-127"/>
              </a:rPr>
              <a:t>Computation</a:t>
            </a:r>
          </a:p>
        </p:txBody>
      </p:sp>
      <p:sp>
        <p:nvSpPr>
          <p:cNvPr id="32" name="Text Box 30">
            <a:extLst>
              <a:ext uri="{FF2B5EF4-FFF2-40B4-BE49-F238E27FC236}">
                <a16:creationId xmlns:a16="http://schemas.microsoft.com/office/drawing/2014/main" id="{B194334C-01B8-4331-A70D-4BD9AC5DF56A}"/>
              </a:ext>
            </a:extLst>
          </p:cNvPr>
          <p:cNvSpPr txBox="1">
            <a:spLocks noChangeArrowheads="1"/>
          </p:cNvSpPr>
          <p:nvPr/>
        </p:nvSpPr>
        <p:spPr bwMode="auto">
          <a:xfrm>
            <a:off x="1642163" y="6063191"/>
            <a:ext cx="16722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latinLnBrk="1">
              <a:spcBef>
                <a:spcPct val="0"/>
              </a:spcBef>
            </a:pPr>
            <a:r>
              <a:rPr kumimoji="1" lang="en-US" altLang="ko-KR">
                <a:latin typeface="Times New Roman" pitchFamily="18" charset="0"/>
                <a:ea typeface="Gulim" pitchFamily="34" charset="-127"/>
              </a:rPr>
              <a:t>Communication</a:t>
            </a:r>
          </a:p>
        </p:txBody>
      </p:sp>
      <p:sp>
        <p:nvSpPr>
          <p:cNvPr id="33" name="文本框 32">
            <a:extLst>
              <a:ext uri="{FF2B5EF4-FFF2-40B4-BE49-F238E27FC236}">
                <a16:creationId xmlns:a16="http://schemas.microsoft.com/office/drawing/2014/main" id="{B6741697-9ECC-40F7-9807-5C8C9CFF1E3A}"/>
              </a:ext>
            </a:extLst>
          </p:cNvPr>
          <p:cNvSpPr txBox="1"/>
          <p:nvPr/>
        </p:nvSpPr>
        <p:spPr>
          <a:xfrm>
            <a:off x="9715938" y="4691591"/>
            <a:ext cx="197296" cy="369332"/>
          </a:xfrm>
          <a:prstGeom prst="rect">
            <a:avLst/>
          </a:prstGeom>
          <a:noFill/>
        </p:spPr>
        <p:txBody>
          <a:bodyPr wrap="square" rtlCol="0">
            <a:spAutoFit/>
          </a:bodyPr>
          <a:lstStyle/>
          <a:p>
            <a:r>
              <a:rPr lang="en-US" altLang="zh-CN" dirty="0">
                <a:solidFill>
                  <a:srgbClr val="FF0000"/>
                </a:solidFill>
              </a:rPr>
              <a:t>W</a:t>
            </a:r>
            <a:endParaRPr lang="zh-CN" altLang="en-US" dirty="0">
              <a:solidFill>
                <a:srgbClr val="FF0000"/>
              </a:solidFill>
            </a:endParaRPr>
          </a:p>
        </p:txBody>
      </p:sp>
      <p:cxnSp>
        <p:nvCxnSpPr>
          <p:cNvPr id="34" name="直接连接符 33">
            <a:extLst>
              <a:ext uri="{FF2B5EF4-FFF2-40B4-BE49-F238E27FC236}">
                <a16:creationId xmlns:a16="http://schemas.microsoft.com/office/drawing/2014/main" id="{9F1A38F8-8008-438A-A6EE-5E84FE581FA6}"/>
              </a:ext>
            </a:extLst>
          </p:cNvPr>
          <p:cNvCxnSpPr/>
          <p:nvPr/>
        </p:nvCxnSpPr>
        <p:spPr>
          <a:xfrm>
            <a:off x="10037234" y="4005791"/>
            <a:ext cx="0" cy="2133598"/>
          </a:xfrm>
          <a:prstGeom prst="line">
            <a:avLst/>
          </a:prstGeom>
          <a:ln w="28575">
            <a:solidFill>
              <a:srgbClr val="FFC000"/>
            </a:solidFill>
            <a:headEnd type="stealth" w="lg" len="lg"/>
            <a:tailEnd type="stealt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9629AE47-EECA-4A9C-BFC4-7F63B0E8F853}"/>
              </a:ext>
            </a:extLst>
          </p:cNvPr>
          <p:cNvCxnSpPr/>
          <p:nvPr/>
        </p:nvCxnSpPr>
        <p:spPr>
          <a:xfrm flipV="1">
            <a:off x="8059754" y="6121928"/>
            <a:ext cx="1958752" cy="34925"/>
          </a:xfrm>
          <a:prstGeom prst="line">
            <a:avLst/>
          </a:prstGeom>
          <a:ln w="25400">
            <a:solidFill>
              <a:srgbClr val="FFC000"/>
            </a:solidFill>
            <a:headEnd w="lg" len="lg"/>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DCDEE9C4-A4E1-43BF-B8CC-C286A9662F29}"/>
              </a:ext>
            </a:extLst>
          </p:cNvPr>
          <p:cNvCxnSpPr/>
          <p:nvPr/>
        </p:nvCxnSpPr>
        <p:spPr>
          <a:xfrm flipV="1">
            <a:off x="9769804" y="4005792"/>
            <a:ext cx="267431" cy="4915"/>
          </a:xfrm>
          <a:prstGeom prst="line">
            <a:avLst/>
          </a:prstGeom>
          <a:ln w="25400">
            <a:solidFill>
              <a:srgbClr val="FFC000"/>
            </a:solidFill>
            <a:headEnd w="lg" len="lg"/>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AC8C1EEA-DBBD-4937-85DA-280233D5D83A}"/>
              </a:ext>
            </a:extLst>
          </p:cNvPr>
          <p:cNvSpPr txBox="1"/>
          <p:nvPr/>
        </p:nvSpPr>
        <p:spPr>
          <a:xfrm>
            <a:off x="9104107" y="6224719"/>
            <a:ext cx="896753" cy="369332"/>
          </a:xfrm>
          <a:prstGeom prst="rect">
            <a:avLst/>
          </a:prstGeom>
          <a:noFill/>
        </p:spPr>
        <p:txBody>
          <a:bodyPr wrap="square" rtlCol="0">
            <a:spAutoFit/>
          </a:bodyPr>
          <a:lstStyle/>
          <a:p>
            <a:r>
              <a:rPr lang="en-US" altLang="zh-CN" dirty="0" err="1">
                <a:solidFill>
                  <a:srgbClr val="FF0000"/>
                </a:solidFill>
              </a:rPr>
              <a:t>gh+l</a:t>
            </a:r>
            <a:endParaRPr lang="zh-CN" altLang="en-US" dirty="0">
              <a:solidFill>
                <a:srgbClr val="FF0000"/>
              </a:solidFill>
            </a:endParaRPr>
          </a:p>
        </p:txBody>
      </p:sp>
      <p:cxnSp>
        <p:nvCxnSpPr>
          <p:cNvPr id="38" name="直接连接符 37">
            <a:extLst>
              <a:ext uri="{FF2B5EF4-FFF2-40B4-BE49-F238E27FC236}">
                <a16:creationId xmlns:a16="http://schemas.microsoft.com/office/drawing/2014/main" id="{004584BC-7BE2-4D0A-9967-DBCFFA1B86B5}"/>
              </a:ext>
            </a:extLst>
          </p:cNvPr>
          <p:cNvCxnSpPr/>
          <p:nvPr/>
        </p:nvCxnSpPr>
        <p:spPr>
          <a:xfrm>
            <a:off x="10018506" y="6077307"/>
            <a:ext cx="0" cy="671685"/>
          </a:xfrm>
          <a:prstGeom prst="line">
            <a:avLst/>
          </a:prstGeom>
          <a:ln w="28575">
            <a:solidFill>
              <a:srgbClr val="FFC000"/>
            </a:solidFill>
            <a:headEnd type="stealth" w="lg" len="lg"/>
            <a:tailEnd type="stealth"/>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4A15E88B-BD7F-4D61-80C3-D3ED0A6AB740}"/>
              </a:ext>
            </a:extLst>
          </p:cNvPr>
          <p:cNvCxnSpPr/>
          <p:nvPr/>
        </p:nvCxnSpPr>
        <p:spPr>
          <a:xfrm flipV="1">
            <a:off x="9736540" y="6728776"/>
            <a:ext cx="267431" cy="4915"/>
          </a:xfrm>
          <a:prstGeom prst="line">
            <a:avLst/>
          </a:prstGeom>
          <a:ln w="25400">
            <a:solidFill>
              <a:srgbClr val="FFC000"/>
            </a:solidFill>
            <a:headEnd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normAutofit/>
          </a:bodyPr>
          <a:lstStyle/>
          <a:p>
            <a:r>
              <a:rPr lang="en-US" altLang="zh-CN" dirty="0">
                <a:ea typeface="宋体" pitchFamily="2" charset="-122"/>
              </a:rPr>
              <a:t>Mapping Techniques for Minimum Idling </a:t>
            </a:r>
          </a:p>
        </p:txBody>
      </p:sp>
      <p:pic>
        <p:nvPicPr>
          <p:cNvPr id="702467" name="Picture 3" descr="bgsynch"/>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451683" y="2329407"/>
            <a:ext cx="8892294" cy="3767099"/>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2468" name="Rectangle 4"/>
          <p:cNvSpPr>
            <a:spLocks noChangeArrowheads="1"/>
          </p:cNvSpPr>
          <p:nvPr/>
        </p:nvSpPr>
        <p:spPr bwMode="auto">
          <a:xfrm>
            <a:off x="1119265" y="1558350"/>
            <a:ext cx="8832548" cy="65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400" dirty="0">
                <a:effectLst>
                  <a:outerShdw blurRad="38100" dist="38100" dir="2700000" algn="tl">
                    <a:srgbClr val="C0C0C0"/>
                  </a:outerShdw>
                </a:effectLst>
                <a:ea typeface="宋体" pitchFamily="2" charset="-122"/>
              </a:rPr>
              <a:t>映射需同时减小</a:t>
            </a:r>
            <a:r>
              <a:rPr lang="en-US" altLang="zh-CN" sz="2400" dirty="0">
                <a:effectLst>
                  <a:outerShdw blurRad="38100" dist="38100" dir="2700000" algn="tl">
                    <a:srgbClr val="C0C0C0"/>
                  </a:outerShdw>
                </a:effectLst>
                <a:ea typeface="宋体" pitchFamily="2" charset="-122"/>
              </a:rPr>
              <a:t>idling</a:t>
            </a:r>
            <a:r>
              <a:rPr lang="zh-CN" altLang="en-US" sz="2400" dirty="0">
                <a:effectLst>
                  <a:outerShdw blurRad="38100" dist="38100" dir="2700000" algn="tl">
                    <a:srgbClr val="C0C0C0"/>
                  </a:outerShdw>
                </a:effectLst>
                <a:ea typeface="宋体" pitchFamily="2" charset="-122"/>
              </a:rPr>
              <a:t>和负载不均衡</a:t>
            </a:r>
            <a:r>
              <a:rPr lang="en-US" altLang="zh-CN" sz="2400" dirty="0">
                <a:effectLst>
                  <a:outerShdw blurRad="38100" dist="38100" dir="2700000" algn="tl">
                    <a:srgbClr val="C0C0C0"/>
                  </a:outerShdw>
                </a:effectLst>
                <a:ea typeface="宋体" pitchFamily="2" charset="-122"/>
              </a:rPr>
              <a:t>. </a:t>
            </a:r>
            <a:r>
              <a:rPr lang="zh-CN" altLang="en-US" sz="2400" dirty="0">
                <a:effectLst>
                  <a:outerShdw blurRad="38100" dist="38100" dir="2700000" algn="tl">
                    <a:srgbClr val="C0C0C0"/>
                  </a:outerShdw>
                </a:effectLst>
                <a:ea typeface="宋体" pitchFamily="2" charset="-122"/>
              </a:rPr>
              <a:t>但均衡负载不一定减小</a:t>
            </a:r>
            <a:r>
              <a:rPr lang="en-US" altLang="zh-CN" sz="2400" dirty="0">
                <a:effectLst>
                  <a:outerShdw blurRad="38100" dist="38100" dir="2700000" algn="tl">
                    <a:srgbClr val="C0C0C0"/>
                  </a:outerShdw>
                </a:effectLst>
                <a:ea typeface="宋体" pitchFamily="2" charset="-122"/>
              </a:rPr>
              <a:t> idling. </a:t>
            </a:r>
          </a:p>
        </p:txBody>
      </p:sp>
      <p:sp>
        <p:nvSpPr>
          <p:cNvPr id="2" name="灯片编号占位符 1">
            <a:extLst>
              <a:ext uri="{FF2B5EF4-FFF2-40B4-BE49-F238E27FC236}">
                <a16:creationId xmlns:a16="http://schemas.microsoft.com/office/drawing/2014/main" id="{C4BCAAE9-3AB0-4C0C-A694-9BB3012492E5}"/>
              </a:ext>
            </a:extLst>
          </p:cNvPr>
          <p:cNvSpPr>
            <a:spLocks noGrp="1"/>
          </p:cNvSpPr>
          <p:nvPr>
            <p:ph type="sldNum" sz="quarter" idx="12"/>
          </p:nvPr>
        </p:nvSpPr>
        <p:spPr/>
        <p:txBody>
          <a:bodyPr/>
          <a:lstStyle/>
          <a:p>
            <a:fld id="{25EC4AC6-63A8-45AD-A1FA-EB82E5CD8F05}" type="slidenum">
              <a:rPr lang="zh-CN" altLang="en-US" smtClean="0"/>
              <a:t>76</a:t>
            </a:fld>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normAutofit/>
          </a:bodyPr>
          <a:lstStyle/>
          <a:p>
            <a:r>
              <a:rPr lang="en-US" altLang="zh-CN" dirty="0">
                <a:ea typeface="宋体" pitchFamily="2" charset="-122"/>
              </a:rPr>
              <a:t>Mapping Techniques for Minimum Idling</a:t>
            </a:r>
          </a:p>
        </p:txBody>
      </p:sp>
      <p:sp>
        <p:nvSpPr>
          <p:cNvPr id="703491" name="Rectangle 3"/>
          <p:cNvSpPr>
            <a:spLocks noGrp="1" noChangeArrowheads="1"/>
          </p:cNvSpPr>
          <p:nvPr>
            <p:ph idx="1"/>
          </p:nvPr>
        </p:nvSpPr>
        <p:spPr/>
        <p:txBody>
          <a:bodyPr>
            <a:normAutofit/>
          </a:bodyPr>
          <a:lstStyle/>
          <a:p>
            <a:pPr>
              <a:lnSpc>
                <a:spcPct val="90000"/>
              </a:lnSpc>
              <a:buFont typeface="Wingdings" pitchFamily="2" charset="2"/>
              <a:buNone/>
            </a:pPr>
            <a:r>
              <a:rPr lang="zh-CN" altLang="en-US" dirty="0"/>
              <a:t>	映射技术可以是静态或动态</a:t>
            </a:r>
            <a:r>
              <a:rPr lang="en-US" altLang="zh-CN" dirty="0"/>
              <a:t>. </a:t>
            </a:r>
          </a:p>
          <a:p>
            <a:pPr>
              <a:lnSpc>
                <a:spcPct val="90000"/>
              </a:lnSpc>
            </a:pPr>
            <a:r>
              <a:rPr lang="zh-CN" altLang="en-US" dirty="0"/>
              <a:t>静态映射（</a:t>
            </a:r>
            <a:r>
              <a:rPr lang="en-US" altLang="zh-CN" dirty="0"/>
              <a:t> Static Mapping </a:t>
            </a:r>
            <a:r>
              <a:rPr lang="zh-CN" altLang="en-US" dirty="0"/>
              <a:t>）</a:t>
            </a:r>
            <a:endParaRPr lang="en-US" altLang="zh-CN" dirty="0"/>
          </a:p>
          <a:p>
            <a:pPr lvl="1">
              <a:lnSpc>
                <a:spcPct val="90000"/>
              </a:lnSpc>
            </a:pPr>
            <a:r>
              <a:rPr lang="zh-CN" altLang="en-US" dirty="0"/>
              <a:t>任务事先映射到进程</a:t>
            </a:r>
            <a:endParaRPr lang="en-US" altLang="zh-CN" dirty="0"/>
          </a:p>
          <a:p>
            <a:pPr lvl="1">
              <a:lnSpc>
                <a:spcPct val="90000"/>
              </a:lnSpc>
            </a:pPr>
            <a:r>
              <a:rPr lang="zh-CN" altLang="en-US" dirty="0"/>
              <a:t>基于数据划分的映射 </a:t>
            </a:r>
          </a:p>
          <a:p>
            <a:pPr lvl="1">
              <a:lnSpc>
                <a:spcPct val="90000"/>
              </a:lnSpc>
            </a:pPr>
            <a:r>
              <a:rPr lang="zh-CN" altLang="en-US" dirty="0"/>
              <a:t>基于任务图的映射 </a:t>
            </a:r>
          </a:p>
          <a:p>
            <a:pPr lvl="1">
              <a:lnSpc>
                <a:spcPct val="90000"/>
              </a:lnSpc>
            </a:pPr>
            <a:r>
              <a:rPr lang="zh-CN" altLang="en-US" dirty="0"/>
              <a:t>混合映射 </a:t>
            </a:r>
          </a:p>
          <a:p>
            <a:pPr>
              <a:lnSpc>
                <a:spcPct val="90000"/>
              </a:lnSpc>
            </a:pPr>
            <a:r>
              <a:rPr lang="zh-CN" altLang="en-US" dirty="0"/>
              <a:t>动态映射（</a:t>
            </a:r>
            <a:r>
              <a:rPr lang="en-US" altLang="zh-CN" dirty="0"/>
              <a:t> Dynamic Mapping </a:t>
            </a:r>
            <a:r>
              <a:rPr lang="zh-CN" altLang="en-US" dirty="0"/>
              <a:t>）</a:t>
            </a:r>
            <a:endParaRPr lang="en-US" altLang="zh-CN" dirty="0"/>
          </a:p>
          <a:p>
            <a:pPr lvl="1">
              <a:lnSpc>
                <a:spcPct val="90000"/>
              </a:lnSpc>
            </a:pPr>
            <a:r>
              <a:rPr lang="zh-CN" altLang="en-US" dirty="0"/>
              <a:t>运行期间，任务映射到进程</a:t>
            </a:r>
            <a:endParaRPr lang="en-US" altLang="zh-CN" dirty="0"/>
          </a:p>
          <a:p>
            <a:pPr>
              <a:lnSpc>
                <a:spcPct val="90000"/>
              </a:lnSpc>
              <a:buFont typeface="Wingdings" pitchFamily="2" charset="2"/>
              <a:buNone/>
            </a:pPr>
            <a:r>
              <a:rPr lang="en-US" altLang="zh-CN" dirty="0"/>
              <a:t>	</a:t>
            </a:r>
          </a:p>
        </p:txBody>
      </p:sp>
      <p:sp>
        <p:nvSpPr>
          <p:cNvPr id="2" name="灯片编号占位符 1">
            <a:extLst>
              <a:ext uri="{FF2B5EF4-FFF2-40B4-BE49-F238E27FC236}">
                <a16:creationId xmlns:a16="http://schemas.microsoft.com/office/drawing/2014/main" id="{D81216BB-08CD-427E-9E0F-C15DFA8F38C7}"/>
              </a:ext>
            </a:extLst>
          </p:cNvPr>
          <p:cNvSpPr>
            <a:spLocks noGrp="1"/>
          </p:cNvSpPr>
          <p:nvPr>
            <p:ph type="sldNum" sz="quarter" idx="12"/>
          </p:nvPr>
        </p:nvSpPr>
        <p:spPr/>
        <p:txBody>
          <a:bodyPr/>
          <a:lstStyle/>
          <a:p>
            <a:fld id="{25EC4AC6-63A8-45AD-A1FA-EB82E5CD8F05}" type="slidenum">
              <a:rPr lang="zh-CN" altLang="en-US" smtClean="0"/>
              <a:t>77</a:t>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normAutofit/>
          </a:bodyPr>
          <a:lstStyle/>
          <a:p>
            <a:r>
              <a:rPr lang="zh-CN" altLang="en-US" dirty="0">
                <a:ea typeface="宋体" pitchFamily="2" charset="-122"/>
              </a:rPr>
              <a:t>基于数据划分的映射</a:t>
            </a:r>
            <a:endParaRPr lang="en-US" altLang="zh-CN" dirty="0">
              <a:ea typeface="宋体" pitchFamily="2" charset="-122"/>
            </a:endParaRPr>
          </a:p>
        </p:txBody>
      </p:sp>
      <p:sp>
        <p:nvSpPr>
          <p:cNvPr id="705540" name="Rectangle 4"/>
          <p:cNvSpPr>
            <a:spLocks noChangeArrowheads="1"/>
          </p:cNvSpPr>
          <p:nvPr/>
        </p:nvSpPr>
        <p:spPr bwMode="auto">
          <a:xfrm>
            <a:off x="845127" y="1537540"/>
            <a:ext cx="4551023" cy="70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en-US" altLang="zh-CN" sz="2400" dirty="0">
                <a:effectLst>
                  <a:outerShdw blurRad="38100" dist="38100" dir="2700000" algn="tl">
                    <a:srgbClr val="C0C0C0"/>
                  </a:outerShdw>
                </a:effectLst>
                <a:ea typeface="宋体" pitchFamily="2" charset="-122"/>
              </a:rPr>
              <a:t>1-D block distribution schemes.</a:t>
            </a:r>
          </a:p>
        </p:txBody>
      </p:sp>
      <p:sp>
        <p:nvSpPr>
          <p:cNvPr id="6" name="Rectangle 4">
            <a:extLst>
              <a:ext uri="{FF2B5EF4-FFF2-40B4-BE49-F238E27FC236}">
                <a16:creationId xmlns:a16="http://schemas.microsoft.com/office/drawing/2014/main" id="{122E332A-8D82-41AE-A715-0D05821B098A}"/>
              </a:ext>
            </a:extLst>
          </p:cNvPr>
          <p:cNvSpPr>
            <a:spLocks noChangeArrowheads="1"/>
          </p:cNvSpPr>
          <p:nvPr/>
        </p:nvSpPr>
        <p:spPr bwMode="auto">
          <a:xfrm>
            <a:off x="7006950" y="1588895"/>
            <a:ext cx="4551023" cy="70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en-US" altLang="zh-CN" sz="2400" dirty="0">
                <a:effectLst>
                  <a:outerShdw blurRad="38100" dist="38100" dir="2700000" algn="tl">
                    <a:srgbClr val="C0C0C0"/>
                  </a:outerShdw>
                </a:effectLst>
                <a:ea typeface="宋体" pitchFamily="2" charset="-122"/>
              </a:rPr>
              <a:t>2-D block distribution schemes.</a:t>
            </a:r>
          </a:p>
        </p:txBody>
      </p:sp>
      <p:pic>
        <p:nvPicPr>
          <p:cNvPr id="2" name="图片 1">
            <a:extLst>
              <a:ext uri="{FF2B5EF4-FFF2-40B4-BE49-F238E27FC236}">
                <a16:creationId xmlns:a16="http://schemas.microsoft.com/office/drawing/2014/main" id="{B859C898-8DB5-467F-AB50-0FC08E2985E9}"/>
              </a:ext>
            </a:extLst>
          </p:cNvPr>
          <p:cNvPicPr>
            <a:picLocks noChangeAspect="1"/>
          </p:cNvPicPr>
          <p:nvPr/>
        </p:nvPicPr>
        <p:blipFill>
          <a:blip r:embed="rId2"/>
          <a:stretch>
            <a:fillRect/>
          </a:stretch>
        </p:blipFill>
        <p:spPr>
          <a:xfrm>
            <a:off x="3407470" y="2158778"/>
            <a:ext cx="2848380" cy="3062008"/>
          </a:xfrm>
          <a:prstGeom prst="rect">
            <a:avLst/>
          </a:prstGeom>
        </p:spPr>
      </p:pic>
      <p:pic>
        <p:nvPicPr>
          <p:cNvPr id="3" name="图片 2">
            <a:extLst>
              <a:ext uri="{FF2B5EF4-FFF2-40B4-BE49-F238E27FC236}">
                <a16:creationId xmlns:a16="http://schemas.microsoft.com/office/drawing/2014/main" id="{F914D118-210F-41B2-BF7D-53374A56B3C5}"/>
              </a:ext>
            </a:extLst>
          </p:cNvPr>
          <p:cNvPicPr>
            <a:picLocks noChangeAspect="1"/>
          </p:cNvPicPr>
          <p:nvPr/>
        </p:nvPicPr>
        <p:blipFill>
          <a:blip r:embed="rId3"/>
          <a:stretch>
            <a:fillRect/>
          </a:stretch>
        </p:blipFill>
        <p:spPr>
          <a:xfrm>
            <a:off x="634027" y="2131599"/>
            <a:ext cx="2773443" cy="3062009"/>
          </a:xfrm>
          <a:prstGeom prst="rect">
            <a:avLst/>
          </a:prstGeom>
        </p:spPr>
      </p:pic>
      <p:pic>
        <p:nvPicPr>
          <p:cNvPr id="7" name="图片 6">
            <a:extLst>
              <a:ext uri="{FF2B5EF4-FFF2-40B4-BE49-F238E27FC236}">
                <a16:creationId xmlns:a16="http://schemas.microsoft.com/office/drawing/2014/main" id="{0AEAA637-4ABE-49D5-963C-25F7B3C73696}"/>
              </a:ext>
            </a:extLst>
          </p:cNvPr>
          <p:cNvPicPr>
            <a:picLocks noChangeAspect="1"/>
          </p:cNvPicPr>
          <p:nvPr/>
        </p:nvPicPr>
        <p:blipFill>
          <a:blip r:embed="rId4"/>
          <a:stretch>
            <a:fillRect/>
          </a:stretch>
        </p:blipFill>
        <p:spPr>
          <a:xfrm>
            <a:off x="7916293" y="2369518"/>
            <a:ext cx="2732335" cy="2710181"/>
          </a:xfrm>
          <a:prstGeom prst="rect">
            <a:avLst/>
          </a:prstGeom>
        </p:spPr>
      </p:pic>
      <p:sp>
        <p:nvSpPr>
          <p:cNvPr id="8" name="矩形 7">
            <a:extLst>
              <a:ext uri="{FF2B5EF4-FFF2-40B4-BE49-F238E27FC236}">
                <a16:creationId xmlns:a16="http://schemas.microsoft.com/office/drawing/2014/main" id="{8D031D17-CC46-4DFC-BBFF-79345726E398}"/>
              </a:ext>
            </a:extLst>
          </p:cNvPr>
          <p:cNvSpPr/>
          <p:nvPr/>
        </p:nvSpPr>
        <p:spPr>
          <a:xfrm>
            <a:off x="964366" y="5320460"/>
            <a:ext cx="8426971" cy="1200329"/>
          </a:xfrm>
          <a:prstGeom prst="rect">
            <a:avLst/>
          </a:prstGeom>
        </p:spPr>
        <p:txBody>
          <a:bodyPr wrap="square">
            <a:spAutoFit/>
          </a:bodyPr>
          <a:lstStyle/>
          <a:p>
            <a:r>
              <a:rPr lang="zh-CN" altLang="en-US" sz="2400" dirty="0"/>
              <a:t>循环和块循环分布</a:t>
            </a:r>
            <a:r>
              <a:rPr lang="en-US" altLang="zh-CN" sz="2400" dirty="0"/>
              <a:t> </a:t>
            </a:r>
          </a:p>
          <a:p>
            <a:r>
              <a:rPr lang="zh-CN" altLang="en-US" sz="2400" dirty="0"/>
              <a:t>当计算所处理的数据量变化时，会导致严重的负载不平衡</a:t>
            </a:r>
            <a:endParaRPr lang="en-US" altLang="zh-CN" sz="2400" dirty="0"/>
          </a:p>
          <a:p>
            <a:r>
              <a:rPr lang="zh-CN" altLang="en-US" sz="2400" dirty="0"/>
              <a:t>例如</a:t>
            </a:r>
            <a:r>
              <a:rPr lang="en-US" altLang="zh-CN" sz="2400" dirty="0"/>
              <a:t> LU decomposition (Gaussian Elimination)</a:t>
            </a:r>
          </a:p>
        </p:txBody>
      </p:sp>
      <p:sp>
        <p:nvSpPr>
          <p:cNvPr id="4" name="灯片编号占位符 3">
            <a:extLst>
              <a:ext uri="{FF2B5EF4-FFF2-40B4-BE49-F238E27FC236}">
                <a16:creationId xmlns:a16="http://schemas.microsoft.com/office/drawing/2014/main" id="{11B2C5FF-DCB8-4CAF-A5FA-25FD561CEC05}"/>
              </a:ext>
            </a:extLst>
          </p:cNvPr>
          <p:cNvSpPr>
            <a:spLocks noGrp="1"/>
          </p:cNvSpPr>
          <p:nvPr>
            <p:ph type="sldNum" sz="quarter" idx="12"/>
          </p:nvPr>
        </p:nvSpPr>
        <p:spPr/>
        <p:txBody>
          <a:bodyPr/>
          <a:lstStyle/>
          <a:p>
            <a:fld id="{25EC4AC6-63A8-45AD-A1FA-EB82E5CD8F05}" type="slidenum">
              <a:rPr lang="zh-CN" altLang="en-US" smtClean="0"/>
              <a:t>78</a:t>
            </a:fld>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A5604-4CF7-4382-B773-8997DCF890E4}"/>
              </a:ext>
            </a:extLst>
          </p:cNvPr>
          <p:cNvSpPr>
            <a:spLocks noGrp="1"/>
          </p:cNvSpPr>
          <p:nvPr>
            <p:ph type="title"/>
          </p:nvPr>
        </p:nvSpPr>
        <p:spPr/>
        <p:txBody>
          <a:bodyPr/>
          <a:lstStyle/>
          <a:p>
            <a:r>
              <a:rPr lang="zh-CN" altLang="en-US" dirty="0"/>
              <a:t>稠密矩阵的</a:t>
            </a:r>
            <a:r>
              <a:rPr lang="en-US" altLang="zh-CN" dirty="0"/>
              <a:t>LU Factorization</a:t>
            </a:r>
            <a:endParaRPr lang="zh-CN" altLang="en-US" dirty="0"/>
          </a:p>
        </p:txBody>
      </p:sp>
      <p:sp>
        <p:nvSpPr>
          <p:cNvPr id="3" name="内容占位符 2">
            <a:extLst>
              <a:ext uri="{FF2B5EF4-FFF2-40B4-BE49-F238E27FC236}">
                <a16:creationId xmlns:a16="http://schemas.microsoft.com/office/drawing/2014/main" id="{8B434FB6-615C-4CA1-AA38-021D7CB6013B}"/>
              </a:ext>
            </a:extLst>
          </p:cNvPr>
          <p:cNvSpPr>
            <a:spLocks noGrp="1"/>
          </p:cNvSpPr>
          <p:nvPr>
            <p:ph idx="1"/>
          </p:nvPr>
        </p:nvSpPr>
        <p:spPr>
          <a:xfrm>
            <a:off x="845127" y="1828800"/>
            <a:ext cx="10515600" cy="921895"/>
          </a:xfrm>
        </p:spPr>
        <p:txBody>
          <a:bodyPr/>
          <a:lstStyle/>
          <a:p>
            <a:r>
              <a:rPr lang="zh-CN" altLang="en-US" dirty="0">
                <a:effectLst>
                  <a:outerShdw blurRad="38100" dist="38100" dir="2700000" algn="tl">
                    <a:srgbClr val="C0C0C0"/>
                  </a:outerShdw>
                </a:effectLst>
              </a:rPr>
              <a:t>将</a:t>
            </a:r>
            <a:r>
              <a:rPr lang="en-US" altLang="zh-CN" dirty="0">
                <a:effectLst>
                  <a:outerShdw blurRad="38100" dist="38100" dir="2700000" algn="tl">
                    <a:srgbClr val="C0C0C0"/>
                  </a:outerShdw>
                </a:effectLst>
              </a:rPr>
              <a:t>LU</a:t>
            </a:r>
            <a:r>
              <a:rPr lang="zh-CN" altLang="en-US" dirty="0">
                <a:effectLst>
                  <a:outerShdw blurRad="38100" dist="38100" dir="2700000" algn="tl">
                    <a:srgbClr val="C0C0C0"/>
                  </a:outerShdw>
                </a:effectLst>
              </a:rPr>
              <a:t>分解问题分解成</a:t>
            </a:r>
            <a:r>
              <a:rPr lang="en-US" altLang="zh-CN" dirty="0">
                <a:effectLst>
                  <a:outerShdw blurRad="38100" dist="38100" dir="2700000" algn="tl">
                    <a:srgbClr val="C0C0C0"/>
                  </a:outerShdw>
                </a:effectLst>
              </a:rPr>
              <a:t>14</a:t>
            </a:r>
            <a:r>
              <a:rPr lang="zh-CN" altLang="en-US" dirty="0">
                <a:effectLst>
                  <a:outerShdw blurRad="38100" dist="38100" dir="2700000" algn="tl">
                    <a:srgbClr val="C0C0C0"/>
                  </a:outerShdw>
                </a:effectLst>
              </a:rPr>
              <a:t>个任务：任务之间存在严重的负载不平衡</a:t>
            </a:r>
            <a:endParaRPr lang="en-US" altLang="zh-CN" dirty="0">
              <a:effectLst>
                <a:outerShdw blurRad="38100" dist="38100" dir="2700000" algn="tl">
                  <a:srgbClr val="C0C0C0"/>
                </a:outerShdw>
              </a:effectLst>
            </a:endParaRPr>
          </a:p>
          <a:p>
            <a:endParaRPr lang="zh-CN" altLang="en-US" dirty="0"/>
          </a:p>
        </p:txBody>
      </p:sp>
      <p:graphicFrame>
        <p:nvGraphicFramePr>
          <p:cNvPr id="21" name="表格 20">
            <a:extLst>
              <a:ext uri="{FF2B5EF4-FFF2-40B4-BE49-F238E27FC236}">
                <a16:creationId xmlns:a16="http://schemas.microsoft.com/office/drawing/2014/main" id="{FC4B5F53-7701-4CCC-B6DE-06F920251572}"/>
              </a:ext>
            </a:extLst>
          </p:cNvPr>
          <p:cNvGraphicFramePr>
            <a:graphicFrameLocks noGrp="1"/>
          </p:cNvGraphicFramePr>
          <p:nvPr>
            <p:extLst>
              <p:ext uri="{D42A27DB-BD31-4B8C-83A1-F6EECF244321}">
                <p14:modId xmlns:p14="http://schemas.microsoft.com/office/powerpoint/2010/main" val="3989109048"/>
              </p:ext>
            </p:extLst>
          </p:nvPr>
        </p:nvGraphicFramePr>
        <p:xfrm>
          <a:off x="1385740" y="4114937"/>
          <a:ext cx="9654516" cy="2286000"/>
        </p:xfrm>
        <a:graphic>
          <a:graphicData uri="http://schemas.openxmlformats.org/drawingml/2006/table">
            <a:tbl>
              <a:tblPr firstRow="1" bandRow="1">
                <a:tableStyleId>{5C22544A-7EE6-4342-B048-85BDC9FD1C3A}</a:tableStyleId>
              </a:tblPr>
              <a:tblGrid>
                <a:gridCol w="556009">
                  <a:extLst>
                    <a:ext uri="{9D8B030D-6E8A-4147-A177-3AD203B41FA5}">
                      <a16:colId xmlns:a16="http://schemas.microsoft.com/office/drawing/2014/main" val="1197171039"/>
                    </a:ext>
                  </a:extLst>
                </a:gridCol>
                <a:gridCol w="2562971">
                  <a:extLst>
                    <a:ext uri="{9D8B030D-6E8A-4147-A177-3AD203B41FA5}">
                      <a16:colId xmlns:a16="http://schemas.microsoft.com/office/drawing/2014/main" val="3671321718"/>
                    </a:ext>
                  </a:extLst>
                </a:gridCol>
                <a:gridCol w="601003">
                  <a:extLst>
                    <a:ext uri="{9D8B030D-6E8A-4147-A177-3AD203B41FA5}">
                      <a16:colId xmlns:a16="http://schemas.microsoft.com/office/drawing/2014/main" val="2406600347"/>
                    </a:ext>
                  </a:extLst>
                </a:gridCol>
                <a:gridCol w="2666765">
                  <a:extLst>
                    <a:ext uri="{9D8B030D-6E8A-4147-A177-3AD203B41FA5}">
                      <a16:colId xmlns:a16="http://schemas.microsoft.com/office/drawing/2014/main" val="2850586677"/>
                    </a:ext>
                  </a:extLst>
                </a:gridCol>
                <a:gridCol w="551452">
                  <a:extLst>
                    <a:ext uri="{9D8B030D-6E8A-4147-A177-3AD203B41FA5}">
                      <a16:colId xmlns:a16="http://schemas.microsoft.com/office/drawing/2014/main" val="959168752"/>
                    </a:ext>
                  </a:extLst>
                </a:gridCol>
                <a:gridCol w="2716316">
                  <a:extLst>
                    <a:ext uri="{9D8B030D-6E8A-4147-A177-3AD203B41FA5}">
                      <a16:colId xmlns:a16="http://schemas.microsoft.com/office/drawing/2014/main" val="2670384088"/>
                    </a:ext>
                  </a:extLst>
                </a:gridCol>
              </a:tblGrid>
              <a:tr h="370840">
                <a:tc>
                  <a:txBody>
                    <a:bodyPr/>
                    <a:lstStyle/>
                    <a:p>
                      <a:r>
                        <a:rPr lang="en-US" altLang="zh-CN" sz="2400" dirty="0">
                          <a:solidFill>
                            <a:schemeClr val="tx1"/>
                          </a:solidFill>
                        </a:rPr>
                        <a:t>1</a:t>
                      </a:r>
                      <a:endParaRPr lang="zh-CN" altLang="en-US" sz="2400" dirty="0">
                        <a:solidFill>
                          <a:schemeClr val="tx1"/>
                        </a:solidFill>
                      </a:endParaRPr>
                    </a:p>
                  </a:txBody>
                  <a:tcPr/>
                </a:tc>
                <a:tc>
                  <a:txBody>
                    <a:bodyPr/>
                    <a:lstStyle/>
                    <a:p>
                      <a:endParaRPr lang="zh-CN" altLang="en-US" sz="2400" dirty="0"/>
                    </a:p>
                  </a:txBody>
                  <a:tcPr/>
                </a:tc>
                <a:tc>
                  <a:txBody>
                    <a:bodyPr/>
                    <a:lstStyle/>
                    <a:p>
                      <a:r>
                        <a:rPr lang="en-US" altLang="zh-CN" sz="2400" dirty="0">
                          <a:solidFill>
                            <a:schemeClr val="tx1"/>
                          </a:solidFill>
                        </a:rPr>
                        <a:t>6</a:t>
                      </a:r>
                      <a:endParaRPr lang="zh-CN" altLang="en-US" sz="2400" dirty="0">
                        <a:solidFill>
                          <a:schemeClr val="tx1"/>
                        </a:solidFill>
                      </a:endParaRPr>
                    </a:p>
                  </a:txBody>
                  <a:tcPr/>
                </a:tc>
                <a:tc>
                  <a:txBody>
                    <a:bodyPr/>
                    <a:lstStyle/>
                    <a:p>
                      <a:endParaRPr lang="zh-CN" altLang="en-US" sz="2400"/>
                    </a:p>
                  </a:txBody>
                  <a:tcPr/>
                </a:tc>
                <a:tc>
                  <a:txBody>
                    <a:bodyPr/>
                    <a:lstStyle/>
                    <a:p>
                      <a:r>
                        <a:rPr lang="en-US" altLang="zh-CN" sz="2400" dirty="0">
                          <a:solidFill>
                            <a:schemeClr val="tx1"/>
                          </a:solidFill>
                        </a:rPr>
                        <a:t>11</a:t>
                      </a:r>
                      <a:endParaRPr lang="zh-CN" altLang="en-US" sz="2400" dirty="0">
                        <a:solidFill>
                          <a:schemeClr val="tx1"/>
                        </a:solidFill>
                      </a:endParaRPr>
                    </a:p>
                  </a:txBody>
                  <a:tcPr/>
                </a:tc>
                <a:tc>
                  <a:txBody>
                    <a:bodyPr/>
                    <a:lstStyle/>
                    <a:p>
                      <a:endParaRPr lang="zh-CN" altLang="en-US" sz="2400"/>
                    </a:p>
                  </a:txBody>
                  <a:tcPr/>
                </a:tc>
                <a:extLst>
                  <a:ext uri="{0D108BD9-81ED-4DB2-BD59-A6C34878D82A}">
                    <a16:rowId xmlns:a16="http://schemas.microsoft.com/office/drawing/2014/main" val="145241782"/>
                  </a:ext>
                </a:extLst>
              </a:tr>
              <a:tr h="370840">
                <a:tc>
                  <a:txBody>
                    <a:bodyPr/>
                    <a:lstStyle/>
                    <a:p>
                      <a:r>
                        <a:rPr lang="en-US" altLang="zh-CN" sz="2400" dirty="0"/>
                        <a:t>2</a:t>
                      </a:r>
                      <a:endParaRPr lang="zh-CN" altLang="en-US" sz="2400" dirty="0"/>
                    </a:p>
                  </a:txBody>
                  <a:tcPr/>
                </a:tc>
                <a:tc>
                  <a:txBody>
                    <a:bodyPr/>
                    <a:lstStyle/>
                    <a:p>
                      <a:endParaRPr lang="zh-CN" altLang="en-US" sz="2400" dirty="0"/>
                    </a:p>
                  </a:txBody>
                  <a:tcPr/>
                </a:tc>
                <a:tc>
                  <a:txBody>
                    <a:bodyPr/>
                    <a:lstStyle/>
                    <a:p>
                      <a:r>
                        <a:rPr lang="en-US" altLang="zh-CN" sz="2400" dirty="0"/>
                        <a:t>7</a:t>
                      </a:r>
                      <a:endParaRPr lang="zh-CN" altLang="en-US" sz="2400" dirty="0"/>
                    </a:p>
                  </a:txBody>
                  <a:tcPr/>
                </a:tc>
                <a:tc>
                  <a:txBody>
                    <a:bodyPr/>
                    <a:lstStyle/>
                    <a:p>
                      <a:endParaRPr lang="zh-CN" altLang="en-US" sz="2400"/>
                    </a:p>
                  </a:txBody>
                  <a:tcPr/>
                </a:tc>
                <a:tc>
                  <a:txBody>
                    <a:bodyPr/>
                    <a:lstStyle/>
                    <a:p>
                      <a:r>
                        <a:rPr lang="en-US" altLang="zh-CN" sz="2400" dirty="0"/>
                        <a:t>12</a:t>
                      </a:r>
                      <a:endParaRPr lang="zh-CN" altLang="en-US" sz="2400" dirty="0"/>
                    </a:p>
                  </a:txBody>
                  <a:tcPr/>
                </a:tc>
                <a:tc>
                  <a:txBody>
                    <a:bodyPr/>
                    <a:lstStyle/>
                    <a:p>
                      <a:endParaRPr lang="zh-CN" altLang="en-US" sz="2400"/>
                    </a:p>
                  </a:txBody>
                  <a:tcPr/>
                </a:tc>
                <a:extLst>
                  <a:ext uri="{0D108BD9-81ED-4DB2-BD59-A6C34878D82A}">
                    <a16:rowId xmlns:a16="http://schemas.microsoft.com/office/drawing/2014/main" val="359701028"/>
                  </a:ext>
                </a:extLst>
              </a:tr>
              <a:tr h="370840">
                <a:tc>
                  <a:txBody>
                    <a:bodyPr/>
                    <a:lstStyle/>
                    <a:p>
                      <a:r>
                        <a:rPr lang="en-US" altLang="zh-CN" sz="2400" dirty="0"/>
                        <a:t>3</a:t>
                      </a:r>
                      <a:endParaRPr lang="zh-CN" altLang="en-US" sz="2400" dirty="0"/>
                    </a:p>
                  </a:txBody>
                  <a:tcPr/>
                </a:tc>
                <a:tc>
                  <a:txBody>
                    <a:bodyPr/>
                    <a:lstStyle/>
                    <a:p>
                      <a:endParaRPr lang="zh-CN" altLang="en-US" sz="2400"/>
                    </a:p>
                  </a:txBody>
                  <a:tcPr/>
                </a:tc>
                <a:tc>
                  <a:txBody>
                    <a:bodyPr/>
                    <a:lstStyle/>
                    <a:p>
                      <a:r>
                        <a:rPr lang="en-US" altLang="zh-CN" sz="2400" dirty="0"/>
                        <a:t>8</a:t>
                      </a:r>
                      <a:endParaRPr lang="zh-CN" altLang="en-US" sz="2400" dirty="0"/>
                    </a:p>
                  </a:txBody>
                  <a:tcPr/>
                </a:tc>
                <a:tc>
                  <a:txBody>
                    <a:bodyPr/>
                    <a:lstStyle/>
                    <a:p>
                      <a:endParaRPr lang="zh-CN" altLang="en-US" sz="2400"/>
                    </a:p>
                  </a:txBody>
                  <a:tcPr/>
                </a:tc>
                <a:tc>
                  <a:txBody>
                    <a:bodyPr/>
                    <a:lstStyle/>
                    <a:p>
                      <a:r>
                        <a:rPr lang="en-US" altLang="zh-CN" sz="2400" dirty="0"/>
                        <a:t>13</a:t>
                      </a:r>
                      <a:endParaRPr lang="zh-CN" altLang="en-US" sz="2400" dirty="0"/>
                    </a:p>
                  </a:txBody>
                  <a:tcPr/>
                </a:tc>
                <a:tc>
                  <a:txBody>
                    <a:bodyPr/>
                    <a:lstStyle/>
                    <a:p>
                      <a:endParaRPr lang="zh-CN" altLang="en-US" sz="2400"/>
                    </a:p>
                  </a:txBody>
                  <a:tcPr/>
                </a:tc>
                <a:extLst>
                  <a:ext uri="{0D108BD9-81ED-4DB2-BD59-A6C34878D82A}">
                    <a16:rowId xmlns:a16="http://schemas.microsoft.com/office/drawing/2014/main" val="1948156003"/>
                  </a:ext>
                </a:extLst>
              </a:tr>
              <a:tr h="370840">
                <a:tc>
                  <a:txBody>
                    <a:bodyPr/>
                    <a:lstStyle/>
                    <a:p>
                      <a:r>
                        <a:rPr lang="en-US" altLang="zh-CN" sz="2400" dirty="0"/>
                        <a:t>4</a:t>
                      </a:r>
                      <a:endParaRPr lang="zh-CN" altLang="en-US" sz="2400" dirty="0"/>
                    </a:p>
                  </a:txBody>
                  <a:tcPr/>
                </a:tc>
                <a:tc>
                  <a:txBody>
                    <a:bodyPr/>
                    <a:lstStyle/>
                    <a:p>
                      <a:endParaRPr lang="zh-CN" altLang="en-US" sz="2400"/>
                    </a:p>
                  </a:txBody>
                  <a:tcPr/>
                </a:tc>
                <a:tc>
                  <a:txBody>
                    <a:bodyPr/>
                    <a:lstStyle/>
                    <a:p>
                      <a:r>
                        <a:rPr lang="en-US" altLang="zh-CN" sz="2400" dirty="0"/>
                        <a:t>9</a:t>
                      </a:r>
                      <a:endParaRPr lang="zh-CN" altLang="en-US" sz="2400" dirty="0"/>
                    </a:p>
                  </a:txBody>
                  <a:tcPr/>
                </a:tc>
                <a:tc>
                  <a:txBody>
                    <a:bodyPr/>
                    <a:lstStyle/>
                    <a:p>
                      <a:endParaRPr lang="zh-CN" altLang="en-US" sz="2400"/>
                    </a:p>
                  </a:txBody>
                  <a:tcPr/>
                </a:tc>
                <a:tc>
                  <a:txBody>
                    <a:bodyPr/>
                    <a:lstStyle/>
                    <a:p>
                      <a:r>
                        <a:rPr lang="en-US" altLang="zh-CN" sz="2400" dirty="0"/>
                        <a:t>14</a:t>
                      </a:r>
                      <a:endParaRPr lang="zh-CN" altLang="en-US" sz="2400" dirty="0"/>
                    </a:p>
                  </a:txBody>
                  <a:tcPr/>
                </a:tc>
                <a:tc>
                  <a:txBody>
                    <a:bodyPr/>
                    <a:lstStyle/>
                    <a:p>
                      <a:endParaRPr lang="zh-CN" altLang="en-US" sz="2400"/>
                    </a:p>
                  </a:txBody>
                  <a:tcPr/>
                </a:tc>
                <a:extLst>
                  <a:ext uri="{0D108BD9-81ED-4DB2-BD59-A6C34878D82A}">
                    <a16:rowId xmlns:a16="http://schemas.microsoft.com/office/drawing/2014/main" val="1117475442"/>
                  </a:ext>
                </a:extLst>
              </a:tr>
              <a:tr h="370840">
                <a:tc>
                  <a:txBody>
                    <a:bodyPr/>
                    <a:lstStyle/>
                    <a:p>
                      <a:r>
                        <a:rPr lang="en-US" altLang="zh-CN" sz="2400" dirty="0"/>
                        <a:t>5</a:t>
                      </a:r>
                      <a:endParaRPr lang="zh-CN" altLang="en-US" sz="2400" dirty="0"/>
                    </a:p>
                  </a:txBody>
                  <a:tcPr/>
                </a:tc>
                <a:tc>
                  <a:txBody>
                    <a:bodyPr/>
                    <a:lstStyle/>
                    <a:p>
                      <a:endParaRPr lang="zh-CN" altLang="en-US" sz="2400"/>
                    </a:p>
                  </a:txBody>
                  <a:tcPr/>
                </a:tc>
                <a:tc>
                  <a:txBody>
                    <a:bodyPr/>
                    <a:lstStyle/>
                    <a:p>
                      <a:r>
                        <a:rPr lang="en-US" altLang="zh-CN" sz="2400" dirty="0"/>
                        <a:t>10</a:t>
                      </a:r>
                      <a:endParaRPr lang="zh-CN" altLang="en-US" sz="2400" dirty="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dirty="0"/>
                    </a:p>
                  </a:txBody>
                  <a:tcPr/>
                </a:tc>
                <a:extLst>
                  <a:ext uri="{0D108BD9-81ED-4DB2-BD59-A6C34878D82A}">
                    <a16:rowId xmlns:a16="http://schemas.microsoft.com/office/drawing/2014/main" val="219436979"/>
                  </a:ext>
                </a:extLst>
              </a:tr>
            </a:tbl>
          </a:graphicData>
        </a:graphic>
      </p:graphicFrame>
      <p:grpSp>
        <p:nvGrpSpPr>
          <p:cNvPr id="42" name="组合 41">
            <a:extLst>
              <a:ext uri="{FF2B5EF4-FFF2-40B4-BE49-F238E27FC236}">
                <a16:creationId xmlns:a16="http://schemas.microsoft.com/office/drawing/2014/main" id="{F6E66345-32C1-413F-82C7-C9E27940BF07}"/>
              </a:ext>
            </a:extLst>
          </p:cNvPr>
          <p:cNvGrpSpPr/>
          <p:nvPr/>
        </p:nvGrpSpPr>
        <p:grpSpPr>
          <a:xfrm>
            <a:off x="2206757" y="4219868"/>
            <a:ext cx="1560043" cy="2229546"/>
            <a:chOff x="2206757" y="3770164"/>
            <a:chExt cx="1560043" cy="2229546"/>
          </a:xfrm>
        </p:grpSpPr>
        <p:pic>
          <p:nvPicPr>
            <p:cNvPr id="22" name="Picture 29" descr="img55">
              <a:extLst>
                <a:ext uri="{FF2B5EF4-FFF2-40B4-BE49-F238E27FC236}">
                  <a16:creationId xmlns:a16="http://schemas.microsoft.com/office/drawing/2014/main" id="{0E1CBEB1-C3B3-4803-9E05-5D858D662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206757" y="3770164"/>
              <a:ext cx="1543050" cy="427037"/>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 name="Picture 30" descr="img58">
              <a:extLst>
                <a:ext uri="{FF2B5EF4-FFF2-40B4-BE49-F238E27FC236}">
                  <a16:creationId xmlns:a16="http://schemas.microsoft.com/office/drawing/2014/main" id="{63CC2BA8-D4A9-47C7-B8CB-04D3896DD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138" y="4193235"/>
              <a:ext cx="1490662" cy="4572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1" descr="img61">
              <a:extLst>
                <a:ext uri="{FF2B5EF4-FFF2-40B4-BE49-F238E27FC236}">
                  <a16:creationId xmlns:a16="http://schemas.microsoft.com/office/drawing/2014/main" id="{C515B96C-D4F9-44BB-8298-77B8A7ACDB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4388" y="4646508"/>
              <a:ext cx="1490662" cy="4572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2" descr="img64">
              <a:extLst>
                <a:ext uri="{FF2B5EF4-FFF2-40B4-BE49-F238E27FC236}">
                  <a16:creationId xmlns:a16="http://schemas.microsoft.com/office/drawing/2014/main" id="{B4015EAB-7292-40E0-870B-8BFE7DE0FE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3438" y="5052493"/>
              <a:ext cx="1471612" cy="4572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3" descr="img67">
              <a:extLst>
                <a:ext uri="{FF2B5EF4-FFF2-40B4-BE49-F238E27FC236}">
                  <a16:creationId xmlns:a16="http://schemas.microsoft.com/office/drawing/2014/main" id="{318030F5-91FF-4415-969E-7D6AF0797C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7251" y="5542510"/>
              <a:ext cx="1471613"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组合 40">
            <a:extLst>
              <a:ext uri="{FF2B5EF4-FFF2-40B4-BE49-F238E27FC236}">
                <a16:creationId xmlns:a16="http://schemas.microsoft.com/office/drawing/2014/main" id="{7234C734-D8C6-4E2C-B990-F7CDD8E5A25A}"/>
              </a:ext>
            </a:extLst>
          </p:cNvPr>
          <p:cNvGrpSpPr/>
          <p:nvPr/>
        </p:nvGrpSpPr>
        <p:grpSpPr>
          <a:xfrm>
            <a:off x="5415765" y="4181159"/>
            <a:ext cx="2264478" cy="2275751"/>
            <a:chOff x="5415765" y="3731455"/>
            <a:chExt cx="2264478" cy="2275751"/>
          </a:xfrm>
        </p:grpSpPr>
        <p:pic>
          <p:nvPicPr>
            <p:cNvPr id="31" name="Picture 35" descr="img56">
              <a:extLst>
                <a:ext uri="{FF2B5EF4-FFF2-40B4-BE49-F238E27FC236}">
                  <a16:creationId xmlns:a16="http://schemas.microsoft.com/office/drawing/2014/main" id="{4692E986-415B-49A3-9E27-5765666F75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a:xfrm>
              <a:off x="5441868" y="4188656"/>
              <a:ext cx="2146300" cy="428625"/>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 name="Picture 20" descr="img65">
              <a:extLst>
                <a:ext uri="{FF2B5EF4-FFF2-40B4-BE49-F238E27FC236}">
                  <a16:creationId xmlns:a16="http://schemas.microsoft.com/office/drawing/2014/main" id="{4A302B36-8021-4EDE-94B6-72D28CA7C8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7979" y="5097463"/>
              <a:ext cx="2249487" cy="45720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6" descr="img59">
              <a:extLst>
                <a:ext uri="{FF2B5EF4-FFF2-40B4-BE49-F238E27FC236}">
                  <a16:creationId xmlns:a16="http://schemas.microsoft.com/office/drawing/2014/main" id="{BAD03D3E-0E4E-4E98-8644-75242715F1C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0755" y="3731455"/>
              <a:ext cx="2249488" cy="4572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7" descr="img62">
              <a:extLst>
                <a:ext uri="{FF2B5EF4-FFF2-40B4-BE49-F238E27FC236}">
                  <a16:creationId xmlns:a16="http://schemas.microsoft.com/office/drawing/2014/main" id="{70312E4D-59F5-4EBF-8519-404A2441269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5765" y="4610620"/>
              <a:ext cx="2249488" cy="4572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8" descr="img68">
              <a:extLst>
                <a:ext uri="{FF2B5EF4-FFF2-40B4-BE49-F238E27FC236}">
                  <a16:creationId xmlns:a16="http://schemas.microsoft.com/office/drawing/2014/main" id="{4D2C4268-DE4D-4638-AF06-7D72B3EF8A4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52721" y="5548419"/>
              <a:ext cx="1617663" cy="4587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组合 39">
            <a:extLst>
              <a:ext uri="{FF2B5EF4-FFF2-40B4-BE49-F238E27FC236}">
                <a16:creationId xmlns:a16="http://schemas.microsoft.com/office/drawing/2014/main" id="{D4C8FE29-4AF3-499E-8C0F-7BE57ABA8794}"/>
              </a:ext>
            </a:extLst>
          </p:cNvPr>
          <p:cNvGrpSpPr/>
          <p:nvPr/>
        </p:nvGrpSpPr>
        <p:grpSpPr>
          <a:xfrm>
            <a:off x="8710819" y="4143088"/>
            <a:ext cx="2249487" cy="1856622"/>
            <a:chOff x="8710819" y="3693384"/>
            <a:chExt cx="2249487" cy="1856622"/>
          </a:xfrm>
        </p:grpSpPr>
        <p:pic>
          <p:nvPicPr>
            <p:cNvPr id="36" name="Picture 23" descr="img57">
              <a:extLst>
                <a:ext uri="{FF2B5EF4-FFF2-40B4-BE49-F238E27FC236}">
                  <a16:creationId xmlns:a16="http://schemas.microsoft.com/office/drawing/2014/main" id="{76E96826-C52A-4521-B3A1-4268A7348D4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18314" y="3693384"/>
              <a:ext cx="1490662" cy="45878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4" descr="img60">
              <a:extLst>
                <a:ext uri="{FF2B5EF4-FFF2-40B4-BE49-F238E27FC236}">
                  <a16:creationId xmlns:a16="http://schemas.microsoft.com/office/drawing/2014/main" id="{3CA4F5F4-CF78-48D2-B399-C5D94C9DF81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18314" y="4226784"/>
              <a:ext cx="1471612" cy="4572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5" descr="img63">
              <a:extLst>
                <a:ext uri="{FF2B5EF4-FFF2-40B4-BE49-F238E27FC236}">
                  <a16:creationId xmlns:a16="http://schemas.microsoft.com/office/drawing/2014/main" id="{66751E27-D50B-4745-8E35-CA4971AD5BF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10819" y="4610284"/>
              <a:ext cx="2249487" cy="4572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6" descr="img66">
              <a:extLst>
                <a:ext uri="{FF2B5EF4-FFF2-40B4-BE49-F238E27FC236}">
                  <a16:creationId xmlns:a16="http://schemas.microsoft.com/office/drawing/2014/main" id="{67C5EFC5-4BDC-4126-9D01-A19EC0D59DC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18314" y="5091219"/>
              <a:ext cx="1617662" cy="458787"/>
            </a:xfrm>
            <a:prstGeom prst="rect">
              <a:avLst/>
            </a:prstGeom>
            <a:noFill/>
            <a:extLst>
              <a:ext uri="{909E8E84-426E-40DD-AFC4-6F175D3DCCD1}">
                <a14:hiddenFill xmlns:a14="http://schemas.microsoft.com/office/drawing/2010/main">
                  <a:solidFill>
                    <a:srgbClr val="FFFFFF"/>
                  </a:solidFill>
                </a14:hiddenFill>
              </a:ext>
            </a:extLst>
          </p:spPr>
        </p:pic>
      </p:grpSp>
      <p:pic>
        <p:nvPicPr>
          <p:cNvPr id="43" name="Picture 18" descr="img54">
            <a:extLst>
              <a:ext uri="{FF2B5EF4-FFF2-40B4-BE49-F238E27FC236}">
                <a16:creationId xmlns:a16="http://schemas.microsoft.com/office/drawing/2014/main" id="{E745698A-6017-4F41-96CA-824A5D3B47D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tretch>
            <a:fillRect/>
          </a:stretch>
        </p:blipFill>
        <p:spPr>
          <a:xfrm>
            <a:off x="1632799" y="2547811"/>
            <a:ext cx="8926401" cy="1249696"/>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灯片编号占位符 3">
            <a:extLst>
              <a:ext uri="{FF2B5EF4-FFF2-40B4-BE49-F238E27FC236}">
                <a16:creationId xmlns:a16="http://schemas.microsoft.com/office/drawing/2014/main" id="{9313FB71-A911-4607-9627-36D12609E9E6}"/>
              </a:ext>
            </a:extLst>
          </p:cNvPr>
          <p:cNvSpPr>
            <a:spLocks noGrp="1"/>
          </p:cNvSpPr>
          <p:nvPr>
            <p:ph type="sldNum" sz="quarter" idx="12"/>
          </p:nvPr>
        </p:nvSpPr>
        <p:spPr/>
        <p:txBody>
          <a:bodyPr/>
          <a:lstStyle/>
          <a:p>
            <a:fld id="{25EC4AC6-63A8-45AD-A1FA-EB82E5CD8F05}" type="slidenum">
              <a:rPr lang="zh-CN" altLang="en-US" smtClean="0"/>
              <a:t>79</a:t>
            </a:fld>
            <a:endParaRPr lang="zh-CN" altLang="en-US"/>
          </a:p>
        </p:txBody>
      </p:sp>
    </p:spTree>
    <p:extLst>
      <p:ext uri="{BB962C8B-B14F-4D97-AF65-F5344CB8AC3E}">
        <p14:creationId xmlns:p14="http://schemas.microsoft.com/office/powerpoint/2010/main" val="323989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Oval 3"/>
          <p:cNvSpPr>
            <a:spLocks noChangeArrowheads="1"/>
          </p:cNvSpPr>
          <p:nvPr/>
        </p:nvSpPr>
        <p:spPr bwMode="auto">
          <a:xfrm>
            <a:off x="4997968" y="1690701"/>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2" name="Line 4"/>
          <p:cNvSpPr>
            <a:spLocks noChangeShapeType="1"/>
          </p:cNvSpPr>
          <p:nvPr/>
        </p:nvSpPr>
        <p:spPr bwMode="auto">
          <a:xfrm>
            <a:off x="5226568" y="2147901"/>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3" name="Line 5"/>
          <p:cNvSpPr>
            <a:spLocks noChangeShapeType="1"/>
          </p:cNvSpPr>
          <p:nvPr/>
        </p:nvSpPr>
        <p:spPr bwMode="auto">
          <a:xfrm>
            <a:off x="5302768" y="2909901"/>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4" name="Line 6"/>
          <p:cNvSpPr>
            <a:spLocks noChangeShapeType="1"/>
          </p:cNvSpPr>
          <p:nvPr/>
        </p:nvSpPr>
        <p:spPr bwMode="auto">
          <a:xfrm>
            <a:off x="5226568" y="2452701"/>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5" name="Line 7"/>
          <p:cNvSpPr>
            <a:spLocks noChangeShapeType="1"/>
          </p:cNvSpPr>
          <p:nvPr/>
        </p:nvSpPr>
        <p:spPr bwMode="auto">
          <a:xfrm rot="19800000">
            <a:off x="5455168" y="2376501"/>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6" name="Oval 8"/>
          <p:cNvSpPr>
            <a:spLocks noChangeArrowheads="1"/>
          </p:cNvSpPr>
          <p:nvPr/>
        </p:nvSpPr>
        <p:spPr bwMode="auto">
          <a:xfrm>
            <a:off x="5302768" y="1843101"/>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7" name="Line 9"/>
          <p:cNvSpPr>
            <a:spLocks noChangeShapeType="1"/>
          </p:cNvSpPr>
          <p:nvPr/>
        </p:nvSpPr>
        <p:spPr bwMode="auto">
          <a:xfrm>
            <a:off x="5226568" y="3748101"/>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8" name="Line 10"/>
          <p:cNvSpPr>
            <a:spLocks noChangeShapeType="1"/>
          </p:cNvSpPr>
          <p:nvPr/>
        </p:nvSpPr>
        <p:spPr bwMode="auto">
          <a:xfrm>
            <a:off x="5302768" y="4510101"/>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9" name="Line 11"/>
          <p:cNvSpPr>
            <a:spLocks noChangeShapeType="1"/>
          </p:cNvSpPr>
          <p:nvPr/>
        </p:nvSpPr>
        <p:spPr bwMode="auto">
          <a:xfrm>
            <a:off x="5226568" y="4052901"/>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80" name="Line 12"/>
          <p:cNvSpPr>
            <a:spLocks noChangeShapeType="1"/>
          </p:cNvSpPr>
          <p:nvPr/>
        </p:nvSpPr>
        <p:spPr bwMode="auto">
          <a:xfrm rot="19800000">
            <a:off x="5455168" y="3976701"/>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81" name="Oval 13"/>
          <p:cNvSpPr>
            <a:spLocks noChangeArrowheads="1"/>
          </p:cNvSpPr>
          <p:nvPr/>
        </p:nvSpPr>
        <p:spPr bwMode="auto">
          <a:xfrm>
            <a:off x="4997968" y="3290901"/>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2" name="Oval 14"/>
          <p:cNvSpPr>
            <a:spLocks noChangeArrowheads="1"/>
          </p:cNvSpPr>
          <p:nvPr/>
        </p:nvSpPr>
        <p:spPr bwMode="auto">
          <a:xfrm>
            <a:off x="5302768" y="3443301"/>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3" name="Line 15"/>
          <p:cNvSpPr>
            <a:spLocks noChangeShapeType="1"/>
          </p:cNvSpPr>
          <p:nvPr/>
        </p:nvSpPr>
        <p:spPr bwMode="auto">
          <a:xfrm>
            <a:off x="5226568" y="5272101"/>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84" name="Line 16"/>
          <p:cNvSpPr>
            <a:spLocks noChangeShapeType="1"/>
          </p:cNvSpPr>
          <p:nvPr/>
        </p:nvSpPr>
        <p:spPr bwMode="auto">
          <a:xfrm>
            <a:off x="5302768" y="6034101"/>
            <a:ext cx="76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85" name="Line 17"/>
          <p:cNvSpPr>
            <a:spLocks noChangeShapeType="1"/>
          </p:cNvSpPr>
          <p:nvPr/>
        </p:nvSpPr>
        <p:spPr bwMode="auto">
          <a:xfrm>
            <a:off x="5226568" y="5576901"/>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86" name="Line 18"/>
          <p:cNvSpPr>
            <a:spLocks noChangeShapeType="1"/>
          </p:cNvSpPr>
          <p:nvPr/>
        </p:nvSpPr>
        <p:spPr bwMode="auto">
          <a:xfrm rot="19800000">
            <a:off x="5455168" y="5500701"/>
            <a:ext cx="30480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87" name="Oval 19"/>
          <p:cNvSpPr>
            <a:spLocks noChangeArrowheads="1"/>
          </p:cNvSpPr>
          <p:nvPr/>
        </p:nvSpPr>
        <p:spPr bwMode="auto">
          <a:xfrm>
            <a:off x="4997968" y="4814901"/>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8" name="Oval 20"/>
          <p:cNvSpPr>
            <a:spLocks noChangeArrowheads="1"/>
          </p:cNvSpPr>
          <p:nvPr/>
        </p:nvSpPr>
        <p:spPr bwMode="auto">
          <a:xfrm>
            <a:off x="5302768" y="4967301"/>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0" name="AutoShape 22"/>
          <p:cNvSpPr>
            <a:spLocks noChangeArrowheads="1"/>
          </p:cNvSpPr>
          <p:nvPr/>
        </p:nvSpPr>
        <p:spPr bwMode="auto">
          <a:xfrm>
            <a:off x="6445768" y="2376501"/>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1" name="AutoShape 23"/>
          <p:cNvSpPr>
            <a:spLocks noChangeArrowheads="1"/>
          </p:cNvSpPr>
          <p:nvPr/>
        </p:nvSpPr>
        <p:spPr bwMode="auto">
          <a:xfrm>
            <a:off x="9265168" y="2376501"/>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2" name="Line 24"/>
          <p:cNvSpPr>
            <a:spLocks noChangeShapeType="1"/>
          </p:cNvSpPr>
          <p:nvPr/>
        </p:nvSpPr>
        <p:spPr bwMode="auto">
          <a:xfrm>
            <a:off x="6674368" y="2833701"/>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3" name="Line 25"/>
          <p:cNvSpPr>
            <a:spLocks noChangeShapeType="1"/>
          </p:cNvSpPr>
          <p:nvPr/>
        </p:nvSpPr>
        <p:spPr bwMode="auto">
          <a:xfrm>
            <a:off x="9493768" y="2833701"/>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4" name="Rectangle 26"/>
          <p:cNvSpPr>
            <a:spLocks noChangeArrowheads="1"/>
          </p:cNvSpPr>
          <p:nvPr/>
        </p:nvSpPr>
        <p:spPr bwMode="auto">
          <a:xfrm rot="745985">
            <a:off x="6826768" y="1995501"/>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5" name="AutoShape 27"/>
          <p:cNvSpPr>
            <a:spLocks noChangeArrowheads="1"/>
          </p:cNvSpPr>
          <p:nvPr/>
        </p:nvSpPr>
        <p:spPr bwMode="auto">
          <a:xfrm>
            <a:off x="6369568" y="3976701"/>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6" name="AutoShape 28"/>
          <p:cNvSpPr>
            <a:spLocks noChangeArrowheads="1"/>
          </p:cNvSpPr>
          <p:nvPr/>
        </p:nvSpPr>
        <p:spPr bwMode="auto">
          <a:xfrm>
            <a:off x="9188968" y="3976701"/>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7" name="Line 29"/>
          <p:cNvSpPr>
            <a:spLocks noChangeShapeType="1"/>
          </p:cNvSpPr>
          <p:nvPr/>
        </p:nvSpPr>
        <p:spPr bwMode="auto">
          <a:xfrm>
            <a:off x="6674368" y="4052901"/>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8" name="Line 30"/>
          <p:cNvSpPr>
            <a:spLocks noChangeShapeType="1"/>
          </p:cNvSpPr>
          <p:nvPr/>
        </p:nvSpPr>
        <p:spPr bwMode="auto">
          <a:xfrm>
            <a:off x="6598168" y="4433901"/>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9" name="Line 31"/>
          <p:cNvSpPr>
            <a:spLocks noChangeShapeType="1"/>
          </p:cNvSpPr>
          <p:nvPr/>
        </p:nvSpPr>
        <p:spPr bwMode="auto">
          <a:xfrm>
            <a:off x="9493768" y="4052901"/>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0" name="Line 32"/>
          <p:cNvSpPr>
            <a:spLocks noChangeShapeType="1"/>
          </p:cNvSpPr>
          <p:nvPr/>
        </p:nvSpPr>
        <p:spPr bwMode="auto">
          <a:xfrm>
            <a:off x="9417568" y="4433901"/>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1" name="Rectangle 33"/>
          <p:cNvSpPr>
            <a:spLocks noChangeArrowheads="1"/>
          </p:cNvSpPr>
          <p:nvPr/>
        </p:nvSpPr>
        <p:spPr bwMode="auto">
          <a:xfrm rot="745985">
            <a:off x="9341368" y="4433901"/>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2" name="Line 34"/>
          <p:cNvSpPr>
            <a:spLocks noChangeShapeType="1"/>
          </p:cNvSpPr>
          <p:nvPr/>
        </p:nvSpPr>
        <p:spPr bwMode="auto">
          <a:xfrm>
            <a:off x="6902968" y="2147901"/>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3" name="Line 35"/>
          <p:cNvSpPr>
            <a:spLocks noChangeShapeType="1"/>
          </p:cNvSpPr>
          <p:nvPr/>
        </p:nvSpPr>
        <p:spPr bwMode="auto">
          <a:xfrm>
            <a:off x="6902968" y="2224101"/>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4" name="Line 36"/>
          <p:cNvSpPr>
            <a:spLocks noChangeShapeType="1"/>
          </p:cNvSpPr>
          <p:nvPr/>
        </p:nvSpPr>
        <p:spPr bwMode="auto">
          <a:xfrm>
            <a:off x="6902968" y="2300301"/>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5" name="Line 37"/>
          <p:cNvSpPr>
            <a:spLocks noChangeShapeType="1"/>
          </p:cNvSpPr>
          <p:nvPr/>
        </p:nvSpPr>
        <p:spPr bwMode="auto">
          <a:xfrm>
            <a:off x="9493768" y="4586301"/>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6" name="Line 38"/>
          <p:cNvSpPr>
            <a:spLocks noChangeShapeType="1"/>
          </p:cNvSpPr>
          <p:nvPr/>
        </p:nvSpPr>
        <p:spPr bwMode="auto">
          <a:xfrm>
            <a:off x="9493768" y="4738701"/>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7" name="Line 39"/>
          <p:cNvSpPr>
            <a:spLocks noChangeShapeType="1"/>
          </p:cNvSpPr>
          <p:nvPr/>
        </p:nvSpPr>
        <p:spPr bwMode="auto">
          <a:xfrm>
            <a:off x="9417568" y="4814901"/>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8" name="AutoShape 40"/>
          <p:cNvSpPr>
            <a:spLocks noChangeArrowheads="1"/>
          </p:cNvSpPr>
          <p:nvPr/>
        </p:nvSpPr>
        <p:spPr bwMode="auto">
          <a:xfrm>
            <a:off x="6293368" y="5576901"/>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9" name="Line 41"/>
          <p:cNvSpPr>
            <a:spLocks noChangeShapeType="1"/>
          </p:cNvSpPr>
          <p:nvPr/>
        </p:nvSpPr>
        <p:spPr bwMode="auto">
          <a:xfrm>
            <a:off x="6598168" y="5653101"/>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0" name="Rectangle 42"/>
          <p:cNvSpPr>
            <a:spLocks noChangeArrowheads="1"/>
          </p:cNvSpPr>
          <p:nvPr/>
        </p:nvSpPr>
        <p:spPr bwMode="auto">
          <a:xfrm rot="745985">
            <a:off x="6445768" y="6034101"/>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1" name="Line 43"/>
          <p:cNvSpPr>
            <a:spLocks noChangeShapeType="1"/>
          </p:cNvSpPr>
          <p:nvPr/>
        </p:nvSpPr>
        <p:spPr bwMode="auto">
          <a:xfrm>
            <a:off x="6521968" y="6034101"/>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2" name="AutoShape 44"/>
          <p:cNvSpPr>
            <a:spLocks noChangeArrowheads="1"/>
          </p:cNvSpPr>
          <p:nvPr/>
        </p:nvSpPr>
        <p:spPr bwMode="auto">
          <a:xfrm>
            <a:off x="9112768" y="5576901"/>
            <a:ext cx="1066800" cy="685800"/>
          </a:xfrm>
          <a:prstGeom prst="cube">
            <a:avLst>
              <a:gd name="adj" fmla="val 25000"/>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3" name="Line 45"/>
          <p:cNvSpPr>
            <a:spLocks noChangeShapeType="1"/>
          </p:cNvSpPr>
          <p:nvPr/>
        </p:nvSpPr>
        <p:spPr bwMode="auto">
          <a:xfrm>
            <a:off x="9417568" y="5653101"/>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4" name="Rectangle 46"/>
          <p:cNvSpPr>
            <a:spLocks noChangeArrowheads="1"/>
          </p:cNvSpPr>
          <p:nvPr/>
        </p:nvSpPr>
        <p:spPr bwMode="auto">
          <a:xfrm rot="745985">
            <a:off x="9265168" y="6034101"/>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5" name="Line 47"/>
          <p:cNvSpPr>
            <a:spLocks noChangeShapeType="1"/>
          </p:cNvSpPr>
          <p:nvPr/>
        </p:nvSpPr>
        <p:spPr bwMode="auto">
          <a:xfrm>
            <a:off x="9341368" y="6034101"/>
            <a:ext cx="381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6" name="Line 48"/>
          <p:cNvSpPr>
            <a:spLocks noChangeShapeType="1"/>
          </p:cNvSpPr>
          <p:nvPr/>
        </p:nvSpPr>
        <p:spPr bwMode="auto">
          <a:xfrm>
            <a:off x="9417568" y="6110301"/>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7" name="Line 49"/>
          <p:cNvSpPr>
            <a:spLocks noChangeShapeType="1"/>
          </p:cNvSpPr>
          <p:nvPr/>
        </p:nvSpPr>
        <p:spPr bwMode="auto">
          <a:xfrm>
            <a:off x="9341368" y="6186501"/>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8" name="Line 50"/>
          <p:cNvSpPr>
            <a:spLocks noChangeShapeType="1"/>
          </p:cNvSpPr>
          <p:nvPr/>
        </p:nvSpPr>
        <p:spPr bwMode="auto">
          <a:xfrm>
            <a:off x="9417568" y="6338901"/>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9" name="Line 51"/>
          <p:cNvSpPr>
            <a:spLocks noChangeShapeType="1"/>
          </p:cNvSpPr>
          <p:nvPr/>
        </p:nvSpPr>
        <p:spPr bwMode="auto">
          <a:xfrm>
            <a:off x="9341368" y="6415101"/>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20" name="Line 52"/>
          <p:cNvSpPr>
            <a:spLocks noChangeShapeType="1"/>
          </p:cNvSpPr>
          <p:nvPr/>
        </p:nvSpPr>
        <p:spPr bwMode="auto">
          <a:xfrm>
            <a:off x="6521968" y="6415101"/>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21" name="Line 53"/>
          <p:cNvSpPr>
            <a:spLocks noChangeShapeType="1"/>
          </p:cNvSpPr>
          <p:nvPr/>
        </p:nvSpPr>
        <p:spPr bwMode="auto">
          <a:xfrm>
            <a:off x="6521968" y="6338901"/>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22" name="Line 54"/>
          <p:cNvSpPr>
            <a:spLocks noChangeShapeType="1"/>
          </p:cNvSpPr>
          <p:nvPr/>
        </p:nvSpPr>
        <p:spPr bwMode="auto">
          <a:xfrm>
            <a:off x="6598168" y="6186501"/>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23" name="Line 55"/>
          <p:cNvSpPr>
            <a:spLocks noChangeShapeType="1"/>
          </p:cNvSpPr>
          <p:nvPr/>
        </p:nvSpPr>
        <p:spPr bwMode="auto">
          <a:xfrm>
            <a:off x="6521968" y="6110301"/>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84024" name="AutoShape 56"/>
          <p:cNvCxnSpPr>
            <a:cxnSpLocks noChangeShapeType="1"/>
            <a:stCxn id="83995" idx="5"/>
            <a:endCxn id="83996" idx="2"/>
          </p:cNvCxnSpPr>
          <p:nvPr/>
        </p:nvCxnSpPr>
        <p:spPr bwMode="auto">
          <a:xfrm>
            <a:off x="7434782" y="4232290"/>
            <a:ext cx="1754187" cy="173037"/>
          </a:xfrm>
          <a:prstGeom prst="bentConnector3">
            <a:avLst>
              <a:gd name="adj1" fmla="val 50046"/>
            </a:avLst>
          </a:prstGeom>
          <a:noFill/>
          <a:ln w="57150">
            <a:solidFill>
              <a:srgbClr val="3366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标题 3"/>
          <p:cNvSpPr>
            <a:spLocks noGrp="1"/>
          </p:cNvSpPr>
          <p:nvPr>
            <p:ph type="title"/>
          </p:nvPr>
        </p:nvSpPr>
        <p:spPr/>
        <p:txBody>
          <a:bodyPr/>
          <a:lstStyle/>
          <a:p>
            <a:r>
              <a:rPr lang="zh-CN" altLang="en-US" dirty="0"/>
              <a:t>基本操作</a:t>
            </a:r>
            <a:r>
              <a:rPr lang="en-US" altLang="zh-CN" dirty="0"/>
              <a:t>-</a:t>
            </a:r>
            <a:r>
              <a:rPr lang="zh-CN" altLang="en-US" b="1" dirty="0"/>
              <a:t>点对点同步通信</a:t>
            </a:r>
          </a:p>
        </p:txBody>
      </p:sp>
      <p:sp>
        <p:nvSpPr>
          <p:cNvPr id="5" name="内容占位符 4"/>
          <p:cNvSpPr>
            <a:spLocks noGrp="1"/>
          </p:cNvSpPr>
          <p:nvPr>
            <p:ph idx="1"/>
          </p:nvPr>
        </p:nvSpPr>
        <p:spPr>
          <a:xfrm>
            <a:off x="1719880" y="2373419"/>
            <a:ext cx="2675069" cy="1527188"/>
          </a:xfrm>
        </p:spPr>
        <p:txBody>
          <a:bodyPr>
            <a:normAutofit/>
          </a:bodyPr>
          <a:lstStyle/>
          <a:p>
            <a:pPr marL="0" indent="0">
              <a:buNone/>
            </a:pPr>
            <a:r>
              <a:rPr lang="zh-CN" altLang="en-US" sz="2800" dirty="0"/>
              <a:t>直到消息接收，同步通信才结束</a:t>
            </a:r>
          </a:p>
        </p:txBody>
      </p:sp>
      <p:sp>
        <p:nvSpPr>
          <p:cNvPr id="2" name="灯片编号占位符 1">
            <a:extLst>
              <a:ext uri="{FF2B5EF4-FFF2-40B4-BE49-F238E27FC236}">
                <a16:creationId xmlns:a16="http://schemas.microsoft.com/office/drawing/2014/main" id="{CEF69B81-0BF1-4B7E-BE6C-BD2AADFC0FCA}"/>
              </a:ext>
            </a:extLst>
          </p:cNvPr>
          <p:cNvSpPr>
            <a:spLocks noGrp="1"/>
          </p:cNvSpPr>
          <p:nvPr>
            <p:ph type="sldNum" sz="quarter" idx="12"/>
          </p:nvPr>
        </p:nvSpPr>
        <p:spPr/>
        <p:txBody>
          <a:bodyPr/>
          <a:lstStyle/>
          <a:p>
            <a:fld id="{25EC4AC6-63A8-45AD-A1FA-EB82E5CD8F05}" type="slidenum">
              <a:rPr lang="zh-CN" altLang="en-US" smtClean="0"/>
              <a:t>8</a:t>
            </a:fld>
            <a:endParaRPr lang="zh-CN" altLang="en-US"/>
          </a:p>
        </p:txBody>
      </p:sp>
    </p:spTree>
    <p:extLst>
      <p:ext uri="{BB962C8B-B14F-4D97-AF65-F5344CB8AC3E}">
        <p14:creationId xmlns:p14="http://schemas.microsoft.com/office/powerpoint/2010/main" val="9129365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p:txBody>
          <a:bodyPr/>
          <a:lstStyle/>
          <a:p>
            <a:r>
              <a:rPr lang="en-US" altLang="zh-CN" dirty="0">
                <a:ea typeface="宋体" pitchFamily="2" charset="-122"/>
              </a:rPr>
              <a:t>Hierarchical Mappings </a:t>
            </a:r>
          </a:p>
        </p:txBody>
      </p:sp>
      <p:sp>
        <p:nvSpPr>
          <p:cNvPr id="720899" name="Rectangle 3"/>
          <p:cNvSpPr>
            <a:spLocks noGrp="1" noChangeArrowheads="1"/>
          </p:cNvSpPr>
          <p:nvPr>
            <p:ph idx="1"/>
          </p:nvPr>
        </p:nvSpPr>
        <p:spPr/>
        <p:txBody>
          <a:bodyPr/>
          <a:lstStyle/>
          <a:p>
            <a:r>
              <a:rPr lang="zh-CN" altLang="en-US" dirty="0"/>
              <a:t>多种映射方法的组合</a:t>
            </a:r>
            <a:endParaRPr lang="en-US" altLang="zh-CN" dirty="0"/>
          </a:p>
          <a:p>
            <a:r>
              <a:rPr lang="zh-CN" altLang="en-US" dirty="0"/>
              <a:t>例如，</a:t>
            </a:r>
            <a:r>
              <a:rPr lang="en-US" altLang="zh-CN" dirty="0"/>
              <a:t>quicksort</a:t>
            </a:r>
            <a:r>
              <a:rPr lang="zh-CN" altLang="en-US" dirty="0"/>
              <a:t>可在顶层采用任务划分，同时在其它层应用数据划分</a:t>
            </a:r>
            <a:endParaRPr lang="en-US" altLang="zh-CN" dirty="0"/>
          </a:p>
        </p:txBody>
      </p:sp>
      <p:pic>
        <p:nvPicPr>
          <p:cNvPr id="5" name="Picture 3" descr="subtree-subcub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6528049" y="3068960"/>
            <a:ext cx="4134351" cy="2264544"/>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descr="qso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24000" y="3346588"/>
            <a:ext cx="4493098" cy="1976512"/>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右箭头 1"/>
          <p:cNvSpPr/>
          <p:nvPr/>
        </p:nvSpPr>
        <p:spPr>
          <a:xfrm>
            <a:off x="5822820" y="3860616"/>
            <a:ext cx="978408" cy="34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BCFF9E7E-1785-40AB-A6A4-3DC07A950A17}"/>
              </a:ext>
            </a:extLst>
          </p:cNvPr>
          <p:cNvSpPr>
            <a:spLocks noGrp="1"/>
          </p:cNvSpPr>
          <p:nvPr>
            <p:ph type="sldNum" sz="quarter" idx="12"/>
          </p:nvPr>
        </p:nvSpPr>
        <p:spPr/>
        <p:txBody>
          <a:bodyPr/>
          <a:lstStyle/>
          <a:p>
            <a:fld id="{25EC4AC6-63A8-45AD-A1FA-EB82E5CD8F05}" type="slidenum">
              <a:rPr lang="zh-CN" altLang="en-US" smtClean="0"/>
              <a:t>80</a:t>
            </a:fld>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p:txBody>
          <a:bodyPr>
            <a:normAutofit/>
          </a:bodyPr>
          <a:lstStyle/>
          <a:p>
            <a:r>
              <a:rPr lang="zh-CN" altLang="en-US" dirty="0"/>
              <a:t>动态映射</a:t>
            </a:r>
            <a:endParaRPr lang="en-US" altLang="zh-CN" dirty="0">
              <a:ea typeface="宋体" pitchFamily="2" charset="-122"/>
            </a:endParaRPr>
          </a:p>
        </p:txBody>
      </p:sp>
      <p:sp>
        <p:nvSpPr>
          <p:cNvPr id="722947" name="Rectangle 3"/>
          <p:cNvSpPr>
            <a:spLocks noGrp="1" noChangeArrowheads="1"/>
          </p:cNvSpPr>
          <p:nvPr>
            <p:ph idx="1"/>
          </p:nvPr>
        </p:nvSpPr>
        <p:spPr/>
        <p:txBody>
          <a:bodyPr>
            <a:normAutofit/>
          </a:bodyPr>
          <a:lstStyle/>
          <a:p>
            <a:r>
              <a:rPr lang="zh-CN" altLang="en-US" dirty="0"/>
              <a:t>动态映射也可称为动态负载平衡</a:t>
            </a:r>
            <a:endParaRPr lang="en-US" altLang="zh-CN" dirty="0"/>
          </a:p>
          <a:p>
            <a:r>
              <a:rPr lang="zh-CN" altLang="en-US" dirty="0"/>
              <a:t>包括集中式和分布式</a:t>
            </a:r>
            <a:endParaRPr lang="en-US" altLang="zh-CN" dirty="0"/>
          </a:p>
          <a:p>
            <a:r>
              <a:rPr lang="en-US" altLang="zh-CN" dirty="0"/>
              <a:t> </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770765" y="2749550"/>
            <a:ext cx="7218362" cy="3971925"/>
          </a:xfrm>
          <a:prstGeom prst="rect">
            <a:avLst/>
          </a:prstGeom>
          <a:noFill/>
          <a:ln/>
        </p:spPr>
      </p:pic>
      <p:sp>
        <p:nvSpPr>
          <p:cNvPr id="2" name="灯片编号占位符 1">
            <a:extLst>
              <a:ext uri="{FF2B5EF4-FFF2-40B4-BE49-F238E27FC236}">
                <a16:creationId xmlns:a16="http://schemas.microsoft.com/office/drawing/2014/main" id="{B7C51128-73BE-4E33-85F2-B13A5210934B}"/>
              </a:ext>
            </a:extLst>
          </p:cNvPr>
          <p:cNvSpPr>
            <a:spLocks noGrp="1"/>
          </p:cNvSpPr>
          <p:nvPr>
            <p:ph type="sldNum" sz="quarter" idx="12"/>
          </p:nvPr>
        </p:nvSpPr>
        <p:spPr/>
        <p:txBody>
          <a:bodyPr/>
          <a:lstStyle/>
          <a:p>
            <a:fld id="{25EC4AC6-63A8-45AD-A1FA-EB82E5CD8F05}" type="slidenum">
              <a:rPr lang="zh-CN" altLang="en-US" smtClean="0"/>
              <a:t>81</a:t>
            </a:fld>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p:txBody>
          <a:bodyPr>
            <a:normAutofit/>
          </a:bodyPr>
          <a:lstStyle/>
          <a:p>
            <a:r>
              <a:rPr lang="zh-CN" altLang="en-US" dirty="0"/>
              <a:t>动态映射</a:t>
            </a:r>
            <a:endParaRPr lang="en-US" altLang="zh-CN" dirty="0">
              <a:ea typeface="宋体" pitchFamily="2" charset="-122"/>
            </a:endParaRPr>
          </a:p>
        </p:txBody>
      </p:sp>
      <p:sp>
        <p:nvSpPr>
          <p:cNvPr id="722947" name="Rectangle 3"/>
          <p:cNvSpPr>
            <a:spLocks noGrp="1" noChangeArrowheads="1"/>
          </p:cNvSpPr>
          <p:nvPr>
            <p:ph idx="1"/>
          </p:nvPr>
        </p:nvSpPr>
        <p:spPr>
          <a:xfrm>
            <a:off x="845128" y="1828800"/>
            <a:ext cx="4993542" cy="4766872"/>
          </a:xfrm>
        </p:spPr>
        <p:txBody>
          <a:bodyPr>
            <a:normAutofit fontScale="92500" lnSpcReduction="10000"/>
          </a:bodyPr>
          <a:lstStyle/>
          <a:p>
            <a:pPr>
              <a:lnSpc>
                <a:spcPct val="150000"/>
              </a:lnSpc>
            </a:pPr>
            <a:r>
              <a:rPr lang="zh-CN" altLang="en-US" sz="3200" dirty="0"/>
              <a:t>集中式</a:t>
            </a:r>
            <a:endParaRPr lang="en-US" altLang="zh-CN" sz="3200" dirty="0"/>
          </a:p>
          <a:p>
            <a:pPr lvl="1">
              <a:lnSpc>
                <a:spcPct val="150000"/>
              </a:lnSpc>
            </a:pPr>
            <a:r>
              <a:rPr lang="zh-CN" altLang="en-US" sz="2800" dirty="0"/>
              <a:t>包含</a:t>
            </a:r>
            <a:r>
              <a:rPr lang="en-US" altLang="zh-CN" sz="2800" dirty="0"/>
              <a:t>master</a:t>
            </a:r>
            <a:r>
              <a:rPr lang="zh-CN" altLang="en-US" sz="2800" dirty="0"/>
              <a:t>和</a:t>
            </a:r>
            <a:r>
              <a:rPr lang="en-US" altLang="zh-CN" sz="2800" dirty="0"/>
              <a:t>slave</a:t>
            </a:r>
            <a:r>
              <a:rPr lang="zh-CN" altLang="en-US" sz="2800" dirty="0"/>
              <a:t>。当一进程或线程运行完任务，可向</a:t>
            </a:r>
            <a:r>
              <a:rPr lang="en-US" altLang="zh-CN" sz="2800" dirty="0"/>
              <a:t>master</a:t>
            </a:r>
            <a:r>
              <a:rPr lang="zh-CN" altLang="en-US" sz="2800" dirty="0"/>
              <a:t>要求任务</a:t>
            </a:r>
            <a:r>
              <a:rPr lang="en-US" altLang="zh-CN" sz="2800" dirty="0"/>
              <a:t>. </a:t>
            </a:r>
          </a:p>
          <a:p>
            <a:pPr lvl="1">
              <a:lnSpc>
                <a:spcPct val="150000"/>
              </a:lnSpc>
            </a:pPr>
            <a:r>
              <a:rPr lang="en-US" altLang="zh-CN" sz="2800" dirty="0"/>
              <a:t>Master</a:t>
            </a:r>
            <a:r>
              <a:rPr lang="zh-CN" altLang="en-US" sz="2800" dirty="0"/>
              <a:t>可能成为瓶颈。为避免此情况，</a:t>
            </a:r>
            <a:r>
              <a:rPr lang="en-US" altLang="zh-CN" sz="2800" dirty="0"/>
              <a:t>master</a:t>
            </a:r>
            <a:r>
              <a:rPr lang="zh-CN" altLang="en-US" sz="2800" dirty="0"/>
              <a:t>可分配一批任务（</a:t>
            </a:r>
            <a:r>
              <a:rPr lang="en-US" altLang="zh-CN" sz="2800" dirty="0"/>
              <a:t>Chunk</a:t>
            </a:r>
            <a:r>
              <a:rPr lang="zh-CN" altLang="en-US" sz="2800" dirty="0"/>
              <a:t>）给进程。这称为</a:t>
            </a:r>
            <a:r>
              <a:rPr lang="en-US" altLang="zh-CN" sz="2800" dirty="0">
                <a:solidFill>
                  <a:srgbClr val="FF0000"/>
                </a:solidFill>
              </a:rPr>
              <a:t>Chunk scheduling</a:t>
            </a:r>
            <a:r>
              <a:rPr lang="en-US" altLang="zh-CN" sz="2800" dirty="0"/>
              <a:t>. </a:t>
            </a:r>
          </a:p>
          <a:p>
            <a:pPr lvl="1"/>
            <a:endParaRPr lang="en-US" altLang="zh-CN" sz="2500" dirty="0"/>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700821" y="2330971"/>
            <a:ext cx="6292395" cy="3162923"/>
          </a:xfrm>
          <a:prstGeom prst="rect">
            <a:avLst/>
          </a:prstGeom>
          <a:noFill/>
          <a:ln/>
        </p:spPr>
      </p:pic>
      <p:sp>
        <p:nvSpPr>
          <p:cNvPr id="2" name="灯片编号占位符 1">
            <a:extLst>
              <a:ext uri="{FF2B5EF4-FFF2-40B4-BE49-F238E27FC236}">
                <a16:creationId xmlns:a16="http://schemas.microsoft.com/office/drawing/2014/main" id="{2604E43F-6D95-42C8-9713-7DF43C3C5C5D}"/>
              </a:ext>
            </a:extLst>
          </p:cNvPr>
          <p:cNvSpPr>
            <a:spLocks noGrp="1"/>
          </p:cNvSpPr>
          <p:nvPr>
            <p:ph type="sldNum" sz="quarter" idx="12"/>
          </p:nvPr>
        </p:nvSpPr>
        <p:spPr/>
        <p:txBody>
          <a:bodyPr/>
          <a:lstStyle/>
          <a:p>
            <a:fld id="{25EC4AC6-63A8-45AD-A1FA-EB82E5CD8F05}" type="slidenum">
              <a:rPr lang="zh-CN" altLang="en-US" smtClean="0"/>
              <a:t>82</a:t>
            </a:fld>
            <a:endParaRPr lang="zh-CN" altLang="en-US"/>
          </a:p>
        </p:txBody>
      </p:sp>
    </p:spTree>
    <p:extLst>
      <p:ext uri="{BB962C8B-B14F-4D97-AF65-F5344CB8AC3E}">
        <p14:creationId xmlns:p14="http://schemas.microsoft.com/office/powerpoint/2010/main" val="219573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29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集中式映射</a:t>
            </a:r>
            <a:r>
              <a:rPr lang="en-US" altLang="zh-CN" dirty="0"/>
              <a:t>-Hadoop</a:t>
            </a:r>
            <a:endParaRPr lang="zh-CN" altLang="en-US" dirty="0"/>
          </a:p>
        </p:txBody>
      </p:sp>
      <p:pic>
        <p:nvPicPr>
          <p:cNvPr id="5" name="Picture 4"/>
          <p:cNvPicPr>
            <a:picLocks noGrp="1"/>
          </p:cNvPicPr>
          <p:nvPr>
            <p:ph idx="1"/>
          </p:nvPr>
        </p:nvPicPr>
        <p:blipFill>
          <a:blip r:embed="rId2" cstate="print"/>
          <a:stretch>
            <a:fillRect/>
          </a:stretch>
        </p:blipFill>
        <p:spPr>
          <a:xfrm>
            <a:off x="2351584" y="1340768"/>
            <a:ext cx="7128792" cy="4896544"/>
          </a:xfrm>
          <a:prstGeom prst="rect">
            <a:avLst/>
          </a:prstGeom>
        </p:spPr>
      </p:pic>
      <p:pic>
        <p:nvPicPr>
          <p:cNvPr id="6"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5782" y="5507332"/>
            <a:ext cx="1752219" cy="1350669"/>
          </a:xfrm>
          <a:prstGeom prst="rect">
            <a:avLst/>
          </a:prstGeom>
        </p:spPr>
      </p:pic>
      <p:sp>
        <p:nvSpPr>
          <p:cNvPr id="8" name="矩形标注 7"/>
          <p:cNvSpPr/>
          <p:nvPr/>
        </p:nvSpPr>
        <p:spPr>
          <a:xfrm>
            <a:off x="5519936" y="-45368"/>
            <a:ext cx="5040560" cy="999392"/>
          </a:xfrm>
          <a:prstGeom prst="wedgeRectCallout">
            <a:avLst>
              <a:gd name="adj1" fmla="val -26128"/>
              <a:gd name="adj2" fmla="val 9270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solidFill>
                  <a:srgbClr val="FF0000"/>
                </a:solidFill>
              </a:rPr>
              <a:t>JobTracker</a:t>
            </a:r>
            <a:r>
              <a:rPr lang="zh-CN" altLang="en-US" dirty="0">
                <a:solidFill>
                  <a:srgbClr val="FF0000"/>
                </a:solidFill>
              </a:rPr>
              <a:t>将数据分解成任务</a:t>
            </a:r>
            <a:r>
              <a:rPr lang="en-US" altLang="zh-CN" dirty="0">
                <a:solidFill>
                  <a:srgbClr val="FF0000"/>
                </a:solidFill>
              </a:rPr>
              <a:t>(“Map”)</a:t>
            </a:r>
            <a:r>
              <a:rPr lang="zh-CN" altLang="en-US" dirty="0">
                <a:solidFill>
                  <a:srgbClr val="FF0000"/>
                </a:solidFill>
              </a:rPr>
              <a:t>，发送给</a:t>
            </a:r>
            <a:r>
              <a:rPr lang="en-US" altLang="zh-CN" dirty="0" err="1">
                <a:solidFill>
                  <a:srgbClr val="FF0000"/>
                </a:solidFill>
              </a:rPr>
              <a:t>TaskTracker</a:t>
            </a:r>
            <a:r>
              <a:rPr lang="zh-CN" altLang="en-US" dirty="0">
                <a:solidFill>
                  <a:srgbClr val="FF0000"/>
                </a:solidFill>
              </a:rPr>
              <a:t>处理</a:t>
            </a:r>
          </a:p>
        </p:txBody>
      </p:sp>
      <p:sp>
        <p:nvSpPr>
          <p:cNvPr id="10" name="矩形标注 9"/>
          <p:cNvSpPr/>
          <p:nvPr/>
        </p:nvSpPr>
        <p:spPr>
          <a:xfrm>
            <a:off x="1703512" y="5869161"/>
            <a:ext cx="5328592" cy="736302"/>
          </a:xfrm>
          <a:prstGeom prst="wedgeRectCallout">
            <a:avLst>
              <a:gd name="adj1" fmla="val 6116"/>
              <a:gd name="adj2" fmla="val -118665"/>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dirty="0" err="1">
                <a:solidFill>
                  <a:srgbClr val="FF0000"/>
                </a:solidFill>
              </a:rPr>
              <a:t>TaskTracker</a:t>
            </a:r>
            <a:r>
              <a:rPr lang="zh-CN" altLang="en-US" dirty="0">
                <a:solidFill>
                  <a:srgbClr val="FF0000"/>
                </a:solidFill>
              </a:rPr>
              <a:t>向</a:t>
            </a:r>
            <a:r>
              <a:rPr lang="en-US" altLang="zh-CN" dirty="0" err="1">
                <a:solidFill>
                  <a:srgbClr val="FF0000"/>
                </a:solidFill>
              </a:rPr>
              <a:t>JobTracker</a:t>
            </a:r>
            <a:r>
              <a:rPr lang="zh-CN" altLang="en-US" dirty="0">
                <a:solidFill>
                  <a:srgbClr val="FF0000"/>
                </a:solidFill>
              </a:rPr>
              <a:t>报告任务进展，发送数据</a:t>
            </a:r>
            <a:r>
              <a:rPr lang="en-US" altLang="zh-CN" dirty="0">
                <a:solidFill>
                  <a:srgbClr val="FF0000"/>
                </a:solidFill>
              </a:rPr>
              <a:t>(“Reduce”) </a:t>
            </a:r>
            <a:r>
              <a:rPr lang="zh-CN" altLang="en-US" dirty="0">
                <a:solidFill>
                  <a:srgbClr val="FF0000"/>
                </a:solidFill>
              </a:rPr>
              <a:t>或要求新任务</a:t>
            </a:r>
            <a:endParaRPr lang="zh-CN" altLang="zh-CN" dirty="0">
              <a:solidFill>
                <a:srgbClr val="FF0000"/>
              </a:solidFill>
            </a:endParaRPr>
          </a:p>
        </p:txBody>
      </p:sp>
      <p:sp>
        <p:nvSpPr>
          <p:cNvPr id="3" name="灯片编号占位符 2">
            <a:extLst>
              <a:ext uri="{FF2B5EF4-FFF2-40B4-BE49-F238E27FC236}">
                <a16:creationId xmlns:a16="http://schemas.microsoft.com/office/drawing/2014/main" id="{B492812B-97DB-4C69-9C6C-1C169AFB809D}"/>
              </a:ext>
            </a:extLst>
          </p:cNvPr>
          <p:cNvSpPr>
            <a:spLocks noGrp="1"/>
          </p:cNvSpPr>
          <p:nvPr>
            <p:ph type="sldNum" sz="quarter" idx="12"/>
          </p:nvPr>
        </p:nvSpPr>
        <p:spPr/>
        <p:txBody>
          <a:bodyPr/>
          <a:lstStyle/>
          <a:p>
            <a:fld id="{25EC4AC6-63A8-45AD-A1FA-EB82E5CD8F05}" type="slidenum">
              <a:rPr lang="zh-CN" altLang="en-US" smtClean="0"/>
              <a:t>83</a:t>
            </a:fld>
            <a:endParaRPr lang="zh-CN" altLang="en-US"/>
          </a:p>
        </p:txBody>
      </p:sp>
    </p:spTree>
    <p:extLst>
      <p:ext uri="{BB962C8B-B14F-4D97-AF65-F5344CB8AC3E}">
        <p14:creationId xmlns:p14="http://schemas.microsoft.com/office/powerpoint/2010/main" val="383013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p:txBody>
          <a:bodyPr>
            <a:normAutofit/>
          </a:bodyPr>
          <a:lstStyle/>
          <a:p>
            <a:r>
              <a:rPr lang="en-US" altLang="zh-CN" dirty="0">
                <a:ea typeface="宋体" pitchFamily="2" charset="-122"/>
              </a:rPr>
              <a:t>Distributed Dynamic Mapping </a:t>
            </a:r>
          </a:p>
        </p:txBody>
      </p:sp>
      <p:sp>
        <p:nvSpPr>
          <p:cNvPr id="724995" name="Rectangle 3"/>
          <p:cNvSpPr>
            <a:spLocks noGrp="1" noChangeArrowheads="1"/>
          </p:cNvSpPr>
          <p:nvPr>
            <p:ph idx="1"/>
          </p:nvPr>
        </p:nvSpPr>
        <p:spPr/>
        <p:txBody>
          <a:bodyPr>
            <a:normAutofit/>
          </a:bodyPr>
          <a:lstStyle/>
          <a:p>
            <a:pPr>
              <a:lnSpc>
                <a:spcPct val="90000"/>
              </a:lnSpc>
            </a:pPr>
            <a:r>
              <a:rPr lang="zh-CN" altLang="en-US" dirty="0"/>
              <a:t>每一进程或线程可发送任务给其它进程，也可以接受任务，可消除集中式中存在的瓶颈</a:t>
            </a:r>
            <a:r>
              <a:rPr lang="en-US" altLang="zh-CN" dirty="0"/>
              <a:t>. </a:t>
            </a:r>
          </a:p>
          <a:p>
            <a:pPr>
              <a:lnSpc>
                <a:spcPct val="90000"/>
              </a:lnSpc>
            </a:pPr>
            <a:r>
              <a:rPr lang="zh-CN" altLang="en-US" dirty="0"/>
              <a:t>存在</a:t>
            </a:r>
            <a:r>
              <a:rPr lang="en-US" altLang="zh-CN" dirty="0"/>
              <a:t>4</a:t>
            </a:r>
            <a:r>
              <a:rPr lang="zh-CN" altLang="en-US" dirty="0"/>
              <a:t>个问题</a:t>
            </a:r>
            <a:r>
              <a:rPr lang="en-US" altLang="zh-CN" dirty="0"/>
              <a:t>: </a:t>
            </a:r>
          </a:p>
          <a:p>
            <a:pPr lvl="1">
              <a:lnSpc>
                <a:spcPct val="90000"/>
              </a:lnSpc>
            </a:pPr>
            <a:r>
              <a:rPr lang="en-US" altLang="zh-CN" dirty="0"/>
              <a:t>How: </a:t>
            </a:r>
            <a:r>
              <a:rPr lang="zh-CN" altLang="en-US" dirty="0"/>
              <a:t>怎样匹配发送方和接收方</a:t>
            </a:r>
            <a:endParaRPr lang="en-US" altLang="zh-CN" dirty="0"/>
          </a:p>
          <a:p>
            <a:pPr lvl="1">
              <a:lnSpc>
                <a:spcPct val="90000"/>
              </a:lnSpc>
            </a:pPr>
            <a:r>
              <a:rPr lang="en-US" altLang="zh-CN" dirty="0"/>
              <a:t>Who: </a:t>
            </a:r>
            <a:r>
              <a:rPr lang="zh-CN" altLang="en-US" dirty="0"/>
              <a:t>谁启动任务发送</a:t>
            </a:r>
            <a:endParaRPr lang="en-US" altLang="zh-CN" dirty="0"/>
          </a:p>
          <a:p>
            <a:pPr lvl="1">
              <a:lnSpc>
                <a:spcPct val="90000"/>
              </a:lnSpc>
            </a:pPr>
            <a:r>
              <a:rPr lang="en-US" altLang="zh-CN" dirty="0"/>
              <a:t>When: </a:t>
            </a:r>
            <a:r>
              <a:rPr lang="zh-CN" altLang="en-US" dirty="0"/>
              <a:t>什么时候启动任务传输</a:t>
            </a:r>
            <a:endParaRPr lang="en-US" altLang="zh-CN" dirty="0"/>
          </a:p>
          <a:p>
            <a:pPr lvl="1"/>
            <a:r>
              <a:rPr lang="en-US" altLang="zh-CN" dirty="0"/>
              <a:t>How many: </a:t>
            </a:r>
            <a:r>
              <a:rPr lang="zh-CN" altLang="en-US" dirty="0"/>
              <a:t>传送多少任务</a:t>
            </a:r>
            <a:r>
              <a:rPr lang="en-US" altLang="zh-CN" dirty="0"/>
              <a:t> </a:t>
            </a:r>
          </a:p>
        </p:txBody>
      </p:sp>
      <p:sp>
        <p:nvSpPr>
          <p:cNvPr id="2" name="灯片编号占位符 1">
            <a:extLst>
              <a:ext uri="{FF2B5EF4-FFF2-40B4-BE49-F238E27FC236}">
                <a16:creationId xmlns:a16="http://schemas.microsoft.com/office/drawing/2014/main" id="{F365E033-BB09-4A14-8377-07D4AF9383F6}"/>
              </a:ext>
            </a:extLst>
          </p:cNvPr>
          <p:cNvSpPr>
            <a:spLocks noGrp="1"/>
          </p:cNvSpPr>
          <p:nvPr>
            <p:ph type="sldNum" sz="quarter" idx="12"/>
          </p:nvPr>
        </p:nvSpPr>
        <p:spPr/>
        <p:txBody>
          <a:bodyPr/>
          <a:lstStyle/>
          <a:p>
            <a:fld id="{25EC4AC6-63A8-45AD-A1FA-EB82E5CD8F05}" type="slidenum">
              <a:rPr lang="zh-CN" altLang="en-US" smtClean="0"/>
              <a:t>84</a:t>
            </a:fld>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a:xfrm>
            <a:off x="1752600" y="228600"/>
            <a:ext cx="6503988" cy="914400"/>
          </a:xfrm>
        </p:spPr>
        <p:txBody>
          <a:bodyPr/>
          <a:lstStyle/>
          <a:p>
            <a:r>
              <a:rPr lang="en-US" altLang="zh-CN" dirty="0" err="1"/>
              <a:t>KaZaA</a:t>
            </a:r>
            <a:endParaRPr lang="zh-CN" altLang="en-US" dirty="0"/>
          </a:p>
        </p:txBody>
      </p:sp>
      <p:pic>
        <p:nvPicPr>
          <p:cNvPr id="649219" name="Picture 3" descr="h_log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832850" y="404813"/>
            <a:ext cx="1219200" cy="628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49220" name="Group 4"/>
          <p:cNvGrpSpPr>
            <a:grpSpLocks/>
          </p:cNvGrpSpPr>
          <p:nvPr/>
        </p:nvGrpSpPr>
        <p:grpSpPr bwMode="auto">
          <a:xfrm>
            <a:off x="2986088" y="1524000"/>
            <a:ext cx="6781800" cy="4419600"/>
            <a:chOff x="576" y="960"/>
            <a:chExt cx="4272" cy="2784"/>
          </a:xfrm>
        </p:grpSpPr>
        <p:pic>
          <p:nvPicPr>
            <p:cNvPr id="649221" name="Picture 5" descr="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 y="1968"/>
              <a:ext cx="240" cy="224"/>
            </a:xfrm>
            <a:prstGeom prst="rect">
              <a:avLst/>
            </a:prstGeom>
            <a:noFill/>
            <a:extLst>
              <a:ext uri="{909E8E84-426E-40DD-AFC4-6F175D3DCCD1}">
                <a14:hiddenFill xmlns:a14="http://schemas.microsoft.com/office/drawing/2010/main">
                  <a:solidFill>
                    <a:schemeClr val="bg2"/>
                  </a:solidFill>
                </a14:hiddenFill>
              </a:ext>
            </a:extLst>
          </p:spPr>
        </p:pic>
        <p:pic>
          <p:nvPicPr>
            <p:cNvPr id="649222" name="Picture 6" descr="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4" y="3024"/>
              <a:ext cx="240" cy="224"/>
            </a:xfrm>
            <a:prstGeom prst="rect">
              <a:avLst/>
            </a:prstGeom>
            <a:noFill/>
            <a:extLst>
              <a:ext uri="{909E8E84-426E-40DD-AFC4-6F175D3DCCD1}">
                <a14:hiddenFill xmlns:a14="http://schemas.microsoft.com/office/drawing/2010/main">
                  <a:solidFill>
                    <a:schemeClr val="bg2"/>
                  </a:solidFill>
                </a14:hiddenFill>
              </a:ext>
            </a:extLst>
          </p:spPr>
        </p:pic>
        <p:pic>
          <p:nvPicPr>
            <p:cNvPr id="649223" name="Picture 7" descr="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2" y="1920"/>
              <a:ext cx="240" cy="224"/>
            </a:xfrm>
            <a:prstGeom prst="rect">
              <a:avLst/>
            </a:prstGeom>
            <a:noFill/>
            <a:extLst>
              <a:ext uri="{909E8E84-426E-40DD-AFC4-6F175D3DCCD1}">
                <a14:hiddenFill xmlns:a14="http://schemas.microsoft.com/office/drawing/2010/main">
                  <a:solidFill>
                    <a:schemeClr val="bg2"/>
                  </a:solidFill>
                </a14:hiddenFill>
              </a:ext>
            </a:extLst>
          </p:spPr>
        </p:pic>
        <p:pic>
          <p:nvPicPr>
            <p:cNvPr id="649224" name="Picture 8" descr="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2" y="3168"/>
              <a:ext cx="240" cy="224"/>
            </a:xfrm>
            <a:prstGeom prst="rect">
              <a:avLst/>
            </a:prstGeom>
            <a:noFill/>
            <a:extLst>
              <a:ext uri="{909E8E84-426E-40DD-AFC4-6F175D3DCCD1}">
                <a14:hiddenFill xmlns:a14="http://schemas.microsoft.com/office/drawing/2010/main">
                  <a:solidFill>
                    <a:schemeClr val="bg2"/>
                  </a:solidFill>
                </a14:hiddenFill>
              </a:ext>
            </a:extLst>
          </p:spPr>
        </p:pic>
        <p:pic>
          <p:nvPicPr>
            <p:cNvPr id="649225" name="Picture 9" descr="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 y="2112"/>
              <a:ext cx="480" cy="448"/>
            </a:xfrm>
            <a:prstGeom prst="rect">
              <a:avLst/>
            </a:prstGeom>
            <a:noFill/>
            <a:extLst>
              <a:ext uri="{909E8E84-426E-40DD-AFC4-6F175D3DCCD1}">
                <a14:hiddenFill xmlns:a14="http://schemas.microsoft.com/office/drawing/2010/main">
                  <a:solidFill>
                    <a:schemeClr val="bg2"/>
                  </a:solidFill>
                </a14:hiddenFill>
              </a:ext>
            </a:extLst>
          </p:spPr>
        </p:pic>
        <p:grpSp>
          <p:nvGrpSpPr>
            <p:cNvPr id="649226" name="Group 10"/>
            <p:cNvGrpSpPr>
              <a:grpSpLocks/>
            </p:cNvGrpSpPr>
            <p:nvPr/>
          </p:nvGrpSpPr>
          <p:grpSpPr bwMode="auto">
            <a:xfrm>
              <a:off x="4464" y="3408"/>
              <a:ext cx="384" cy="192"/>
              <a:chOff x="2688" y="3552"/>
              <a:chExt cx="384" cy="192"/>
            </a:xfrm>
          </p:grpSpPr>
          <p:pic>
            <p:nvPicPr>
              <p:cNvPr id="649227" name="Picture 1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88"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28" name="Picture 1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4"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29" name="Picture 1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0"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649230" name="Picture 1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20" y="259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31" name="Picture 1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16" y="259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32" name="Picture 1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12" y="259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49233" name="Group 17"/>
            <p:cNvGrpSpPr>
              <a:grpSpLocks/>
            </p:cNvGrpSpPr>
            <p:nvPr/>
          </p:nvGrpSpPr>
          <p:grpSpPr bwMode="auto">
            <a:xfrm>
              <a:off x="3408" y="2592"/>
              <a:ext cx="384" cy="192"/>
              <a:chOff x="2688" y="3552"/>
              <a:chExt cx="384" cy="192"/>
            </a:xfrm>
          </p:grpSpPr>
          <p:pic>
            <p:nvPicPr>
              <p:cNvPr id="649234" name="Picture 18"/>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88"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35" name="Picture 19"/>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4"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36" name="Picture 2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0"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649237" name="Picture 2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72" y="216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38" name="Picture 2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68" y="216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49239" name="Group 23"/>
            <p:cNvGrpSpPr>
              <a:grpSpLocks/>
            </p:cNvGrpSpPr>
            <p:nvPr/>
          </p:nvGrpSpPr>
          <p:grpSpPr bwMode="auto">
            <a:xfrm>
              <a:off x="576" y="2208"/>
              <a:ext cx="384" cy="192"/>
              <a:chOff x="2688" y="3552"/>
              <a:chExt cx="384" cy="192"/>
            </a:xfrm>
          </p:grpSpPr>
          <p:pic>
            <p:nvPicPr>
              <p:cNvPr id="649240" name="Picture 2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88"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41" name="Picture 2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4"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42" name="Picture 2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0"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649243" name="Picture 27" descr="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8" y="3072"/>
              <a:ext cx="240" cy="224"/>
            </a:xfrm>
            <a:prstGeom prst="rect">
              <a:avLst/>
            </a:prstGeom>
            <a:noFill/>
            <a:extLst>
              <a:ext uri="{909E8E84-426E-40DD-AFC4-6F175D3DCCD1}">
                <a14:hiddenFill xmlns:a14="http://schemas.microsoft.com/office/drawing/2010/main">
                  <a:solidFill>
                    <a:schemeClr val="bg2"/>
                  </a:solidFill>
                </a14:hiddenFill>
              </a:ext>
            </a:extLst>
          </p:spPr>
        </p:pic>
        <p:pic>
          <p:nvPicPr>
            <p:cNvPr id="649244" name="Picture 28"/>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4" y="331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45" name="Picture 29"/>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80" y="331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46" name="Picture 3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20" y="3264"/>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47" name="Picture 3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4" y="2208"/>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48" name="Picture 32" descr="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 y="2016"/>
              <a:ext cx="480" cy="448"/>
            </a:xfrm>
            <a:prstGeom prst="rect">
              <a:avLst/>
            </a:prstGeom>
            <a:noFill/>
            <a:extLst>
              <a:ext uri="{909E8E84-426E-40DD-AFC4-6F175D3DCCD1}">
                <a14:hiddenFill xmlns:a14="http://schemas.microsoft.com/office/drawing/2010/main">
                  <a:solidFill>
                    <a:schemeClr val="bg2"/>
                  </a:solidFill>
                </a14:hiddenFill>
              </a:ext>
            </a:extLst>
          </p:spPr>
        </p:pic>
        <p:pic>
          <p:nvPicPr>
            <p:cNvPr id="649249" name="Picture 3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72" y="2544"/>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50" name="Picture 3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8" y="2544"/>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51" name="Picture 3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4" y="2544"/>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52" name="Picture 36" descr="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 y="1152"/>
              <a:ext cx="480" cy="448"/>
            </a:xfrm>
            <a:prstGeom prst="rect">
              <a:avLst/>
            </a:prstGeom>
            <a:noFill/>
            <a:extLst>
              <a:ext uri="{909E8E84-426E-40DD-AFC4-6F175D3DCCD1}">
                <a14:hiddenFill xmlns:a14="http://schemas.microsoft.com/office/drawing/2010/main">
                  <a:solidFill>
                    <a:schemeClr val="bg2"/>
                  </a:solidFill>
                </a14:hiddenFill>
              </a:ext>
            </a:extLst>
          </p:spPr>
        </p:pic>
        <p:pic>
          <p:nvPicPr>
            <p:cNvPr id="649253" name="Picture 37"/>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12" y="168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54" name="Picture 38"/>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8" y="168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55" name="Picture 39"/>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04" y="168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56" name="Picture 40" descr="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 y="1152"/>
              <a:ext cx="480" cy="448"/>
            </a:xfrm>
            <a:prstGeom prst="rect">
              <a:avLst/>
            </a:prstGeom>
            <a:noFill/>
            <a:extLst>
              <a:ext uri="{909E8E84-426E-40DD-AFC4-6F175D3DCCD1}">
                <a14:hiddenFill xmlns:a14="http://schemas.microsoft.com/office/drawing/2010/main">
                  <a:solidFill>
                    <a:schemeClr val="bg2"/>
                  </a:solidFill>
                </a14:hiddenFill>
              </a:ext>
            </a:extLst>
          </p:spPr>
        </p:pic>
        <p:pic>
          <p:nvPicPr>
            <p:cNvPr id="649257" name="Picture 4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64" y="168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58" name="Picture 4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60" y="168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9259" name="Line 43"/>
            <p:cNvSpPr>
              <a:spLocks noChangeShapeType="1"/>
            </p:cNvSpPr>
            <p:nvPr/>
          </p:nvSpPr>
          <p:spPr bwMode="auto">
            <a:xfrm>
              <a:off x="2592" y="1440"/>
              <a:ext cx="576" cy="0"/>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60" name="Line 44"/>
            <p:cNvSpPr>
              <a:spLocks noChangeShapeType="1"/>
            </p:cNvSpPr>
            <p:nvPr/>
          </p:nvSpPr>
          <p:spPr bwMode="auto">
            <a:xfrm flipV="1">
              <a:off x="3312" y="1632"/>
              <a:ext cx="0" cy="480"/>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61" name="Line 45"/>
            <p:cNvSpPr>
              <a:spLocks noChangeShapeType="1"/>
            </p:cNvSpPr>
            <p:nvPr/>
          </p:nvSpPr>
          <p:spPr bwMode="auto">
            <a:xfrm>
              <a:off x="2400" y="2352"/>
              <a:ext cx="816" cy="0"/>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62" name="Line 46"/>
            <p:cNvSpPr>
              <a:spLocks noChangeShapeType="1"/>
            </p:cNvSpPr>
            <p:nvPr/>
          </p:nvSpPr>
          <p:spPr bwMode="auto">
            <a:xfrm flipH="1">
              <a:off x="2160" y="1584"/>
              <a:ext cx="144" cy="432"/>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63" name="Line 47"/>
            <p:cNvSpPr>
              <a:spLocks noChangeShapeType="1"/>
            </p:cNvSpPr>
            <p:nvPr/>
          </p:nvSpPr>
          <p:spPr bwMode="auto">
            <a:xfrm>
              <a:off x="2544" y="1536"/>
              <a:ext cx="672" cy="672"/>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64" name="Line 48"/>
            <p:cNvSpPr>
              <a:spLocks noChangeShapeType="1"/>
            </p:cNvSpPr>
            <p:nvPr/>
          </p:nvSpPr>
          <p:spPr bwMode="auto">
            <a:xfrm flipV="1">
              <a:off x="2304" y="1584"/>
              <a:ext cx="864" cy="624"/>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65" name="Line 49"/>
            <p:cNvSpPr>
              <a:spLocks noChangeShapeType="1"/>
            </p:cNvSpPr>
            <p:nvPr/>
          </p:nvSpPr>
          <p:spPr bwMode="auto">
            <a:xfrm>
              <a:off x="3648" y="1584"/>
              <a:ext cx="576" cy="43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49266" name="Picture 50" descr="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 y="3312"/>
              <a:ext cx="240" cy="224"/>
            </a:xfrm>
            <a:prstGeom prst="rect">
              <a:avLst/>
            </a:prstGeom>
            <a:noFill/>
            <a:extLst>
              <a:ext uri="{909E8E84-426E-40DD-AFC4-6F175D3DCCD1}">
                <a14:hiddenFill xmlns:a14="http://schemas.microsoft.com/office/drawing/2010/main">
                  <a:solidFill>
                    <a:schemeClr val="bg2"/>
                  </a:solidFill>
                </a14:hiddenFill>
              </a:ext>
            </a:extLst>
          </p:spPr>
        </p:pic>
        <p:pic>
          <p:nvPicPr>
            <p:cNvPr id="649267" name="Picture 5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36"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68" name="Picture 5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2"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69" name="Picture 53" descr="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 y="1440"/>
              <a:ext cx="240" cy="224"/>
            </a:xfrm>
            <a:prstGeom prst="rect">
              <a:avLst/>
            </a:prstGeom>
            <a:noFill/>
            <a:extLst>
              <a:ext uri="{909E8E84-426E-40DD-AFC4-6F175D3DCCD1}">
                <a14:hiddenFill xmlns:a14="http://schemas.microsoft.com/office/drawing/2010/main">
                  <a:solidFill>
                    <a:schemeClr val="bg2"/>
                  </a:solidFill>
                </a14:hiddenFill>
              </a:ext>
            </a:extLst>
          </p:spPr>
        </p:pic>
        <p:pic>
          <p:nvPicPr>
            <p:cNvPr id="649270" name="Picture 5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4" y="168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71" name="Picture 5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0" y="168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9272" name="Line 56"/>
            <p:cNvSpPr>
              <a:spLocks noChangeShapeType="1"/>
            </p:cNvSpPr>
            <p:nvPr/>
          </p:nvSpPr>
          <p:spPr bwMode="auto">
            <a:xfrm>
              <a:off x="3648" y="2544"/>
              <a:ext cx="864" cy="67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73" name="Line 57"/>
            <p:cNvSpPr>
              <a:spLocks noChangeShapeType="1"/>
            </p:cNvSpPr>
            <p:nvPr/>
          </p:nvSpPr>
          <p:spPr bwMode="auto">
            <a:xfrm>
              <a:off x="3504" y="2544"/>
              <a:ext cx="432" cy="76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74" name="Line 58"/>
            <p:cNvSpPr>
              <a:spLocks noChangeShapeType="1"/>
            </p:cNvSpPr>
            <p:nvPr/>
          </p:nvSpPr>
          <p:spPr bwMode="auto">
            <a:xfrm flipH="1">
              <a:off x="3168" y="2544"/>
              <a:ext cx="144" cy="43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75" name="Line 59"/>
            <p:cNvSpPr>
              <a:spLocks noChangeShapeType="1"/>
            </p:cNvSpPr>
            <p:nvPr/>
          </p:nvSpPr>
          <p:spPr bwMode="auto">
            <a:xfrm flipH="1">
              <a:off x="1632" y="2448"/>
              <a:ext cx="336" cy="576"/>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76" name="Line 60"/>
            <p:cNvSpPr>
              <a:spLocks noChangeShapeType="1"/>
            </p:cNvSpPr>
            <p:nvPr/>
          </p:nvSpPr>
          <p:spPr bwMode="auto">
            <a:xfrm flipV="1">
              <a:off x="1104" y="1488"/>
              <a:ext cx="1008" cy="96"/>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77" name="Line 61"/>
            <p:cNvSpPr>
              <a:spLocks noChangeShapeType="1"/>
            </p:cNvSpPr>
            <p:nvPr/>
          </p:nvSpPr>
          <p:spPr bwMode="auto">
            <a:xfrm flipH="1">
              <a:off x="912" y="1584"/>
              <a:ext cx="1200" cy="48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78" name="Text Box 62"/>
            <p:cNvSpPr txBox="1">
              <a:spLocks noChangeArrowheads="1"/>
            </p:cNvSpPr>
            <p:nvPr/>
          </p:nvSpPr>
          <p:spPr bwMode="auto">
            <a:xfrm>
              <a:off x="2160" y="960"/>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400">
                <a:solidFill>
                  <a:srgbClr val="990000"/>
                </a:solidFill>
                <a:latin typeface="Helvetica" panose="020B0604020202020204" pitchFamily="34" charset="0"/>
                <a:ea typeface="宋体" panose="02010600030101010101" pitchFamily="2" charset="-122"/>
              </a:endParaRPr>
            </a:p>
          </p:txBody>
        </p:sp>
      </p:grpSp>
      <p:sp>
        <p:nvSpPr>
          <p:cNvPr id="649279" name="Text Box 63"/>
          <p:cNvSpPr txBox="1">
            <a:spLocks noChangeArrowheads="1"/>
          </p:cNvSpPr>
          <p:nvPr/>
        </p:nvSpPr>
        <p:spPr bwMode="auto">
          <a:xfrm>
            <a:off x="2071689" y="4876800"/>
            <a:ext cx="2319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0000"/>
                </a:solidFill>
                <a:latin typeface="Arial" panose="020B0604020202020204" pitchFamily="34" charset="0"/>
                <a:ea typeface="宋体" panose="02010600030101010101" pitchFamily="2" charset="-122"/>
              </a:rPr>
              <a:t>Where is file A?</a:t>
            </a:r>
            <a:endParaRPr lang="en-US" altLang="zh-CN" sz="2400">
              <a:solidFill>
                <a:srgbClr val="FF0000"/>
              </a:solidFill>
              <a:latin typeface="Times New Roman" panose="02020603050405020304" pitchFamily="18" charset="0"/>
              <a:ea typeface="宋体" panose="02010600030101010101" pitchFamily="2" charset="-122"/>
            </a:endParaRPr>
          </a:p>
        </p:txBody>
      </p:sp>
      <p:grpSp>
        <p:nvGrpSpPr>
          <p:cNvPr id="649280" name="Group 64"/>
          <p:cNvGrpSpPr>
            <a:grpSpLocks/>
          </p:cNvGrpSpPr>
          <p:nvPr/>
        </p:nvGrpSpPr>
        <p:grpSpPr bwMode="auto">
          <a:xfrm>
            <a:off x="3900488" y="3886200"/>
            <a:ext cx="1295400" cy="914400"/>
            <a:chOff x="1152" y="2448"/>
            <a:chExt cx="816" cy="576"/>
          </a:xfrm>
        </p:grpSpPr>
        <p:sp>
          <p:nvSpPr>
            <p:cNvPr id="649281" name="Line 65"/>
            <p:cNvSpPr>
              <a:spLocks noChangeShapeType="1"/>
            </p:cNvSpPr>
            <p:nvPr/>
          </p:nvSpPr>
          <p:spPr bwMode="auto">
            <a:xfrm flipV="1">
              <a:off x="1632" y="2448"/>
              <a:ext cx="336" cy="576"/>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82" name="Rectangle 66"/>
            <p:cNvSpPr>
              <a:spLocks noChangeArrowheads="1"/>
            </p:cNvSpPr>
            <p:nvPr/>
          </p:nvSpPr>
          <p:spPr bwMode="auto">
            <a:xfrm>
              <a:off x="1152" y="2544"/>
              <a:ext cx="6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latin typeface="Arial" panose="020B0604020202020204" pitchFamily="34" charset="0"/>
                  <a:ea typeface="宋体" panose="02010600030101010101" pitchFamily="2" charset="-122"/>
                </a:rPr>
                <a:t>Query</a:t>
              </a:r>
            </a:p>
          </p:txBody>
        </p:sp>
      </p:grpSp>
      <p:grpSp>
        <p:nvGrpSpPr>
          <p:cNvPr id="649283" name="Group 67"/>
          <p:cNvGrpSpPr>
            <a:grpSpLocks/>
          </p:cNvGrpSpPr>
          <p:nvPr/>
        </p:nvGrpSpPr>
        <p:grpSpPr bwMode="auto">
          <a:xfrm>
            <a:off x="5500688" y="2514600"/>
            <a:ext cx="1676400" cy="1219200"/>
            <a:chOff x="2160" y="1584"/>
            <a:chExt cx="1056" cy="768"/>
          </a:xfrm>
        </p:grpSpPr>
        <p:sp>
          <p:nvSpPr>
            <p:cNvPr id="649284" name="Line 68"/>
            <p:cNvSpPr>
              <a:spLocks noChangeShapeType="1"/>
            </p:cNvSpPr>
            <p:nvPr/>
          </p:nvSpPr>
          <p:spPr bwMode="auto">
            <a:xfrm flipV="1">
              <a:off x="2160" y="1584"/>
              <a:ext cx="144" cy="43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85" name="Line 69"/>
            <p:cNvSpPr>
              <a:spLocks noChangeShapeType="1"/>
            </p:cNvSpPr>
            <p:nvPr/>
          </p:nvSpPr>
          <p:spPr bwMode="auto">
            <a:xfrm flipV="1">
              <a:off x="2400" y="2352"/>
              <a:ext cx="816"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86" name="Line 70"/>
            <p:cNvSpPr>
              <a:spLocks noChangeShapeType="1"/>
            </p:cNvSpPr>
            <p:nvPr/>
          </p:nvSpPr>
          <p:spPr bwMode="auto">
            <a:xfrm flipV="1">
              <a:off x="2304" y="1584"/>
              <a:ext cx="864" cy="624"/>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9287" name="Group 71"/>
          <p:cNvGrpSpPr>
            <a:grpSpLocks/>
          </p:cNvGrpSpPr>
          <p:nvPr/>
        </p:nvGrpSpPr>
        <p:grpSpPr bwMode="auto">
          <a:xfrm>
            <a:off x="6110288" y="2286000"/>
            <a:ext cx="1219200" cy="1219200"/>
            <a:chOff x="2544" y="1440"/>
            <a:chExt cx="768" cy="768"/>
          </a:xfrm>
        </p:grpSpPr>
        <p:sp>
          <p:nvSpPr>
            <p:cNvPr id="649288" name="Line 72"/>
            <p:cNvSpPr>
              <a:spLocks noChangeShapeType="1"/>
            </p:cNvSpPr>
            <p:nvPr/>
          </p:nvSpPr>
          <p:spPr bwMode="auto">
            <a:xfrm>
              <a:off x="2544" y="1536"/>
              <a:ext cx="672" cy="67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89" name="Line 73"/>
            <p:cNvSpPr>
              <a:spLocks noChangeShapeType="1"/>
            </p:cNvSpPr>
            <p:nvPr/>
          </p:nvSpPr>
          <p:spPr bwMode="auto">
            <a:xfrm flipV="1">
              <a:off x="2592" y="1440"/>
              <a:ext cx="576"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90" name="Line 74"/>
            <p:cNvSpPr>
              <a:spLocks noChangeShapeType="1"/>
            </p:cNvSpPr>
            <p:nvPr/>
          </p:nvSpPr>
          <p:spPr bwMode="auto">
            <a:xfrm flipV="1">
              <a:off x="3312" y="1632"/>
              <a:ext cx="0" cy="48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9291" name="Group 75"/>
          <p:cNvGrpSpPr>
            <a:grpSpLocks/>
          </p:cNvGrpSpPr>
          <p:nvPr/>
        </p:nvGrpSpPr>
        <p:grpSpPr bwMode="auto">
          <a:xfrm>
            <a:off x="3519488" y="1524000"/>
            <a:ext cx="6248400" cy="2971800"/>
            <a:chOff x="912" y="960"/>
            <a:chExt cx="3936" cy="1872"/>
          </a:xfrm>
        </p:grpSpPr>
        <p:sp>
          <p:nvSpPr>
            <p:cNvPr id="649292" name="Rectangle 76"/>
            <p:cNvSpPr>
              <a:spLocks noChangeArrowheads="1"/>
            </p:cNvSpPr>
            <p:nvPr/>
          </p:nvSpPr>
          <p:spPr bwMode="auto">
            <a:xfrm>
              <a:off x="3552" y="2112"/>
              <a:ext cx="1296"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000" dirty="0">
                  <a:solidFill>
                    <a:srgbClr val="FF0000"/>
                  </a:solidFill>
                  <a:latin typeface="Arial" panose="020B0604020202020204" pitchFamily="34" charset="0"/>
                  <a:ea typeface="宋体" panose="02010600030101010101" pitchFamily="2" charset="-122"/>
                </a:rPr>
                <a:t>search(A)</a:t>
              </a:r>
            </a:p>
            <a:p>
              <a:r>
                <a:rPr lang="en-US" altLang="zh-CN" sz="2000" dirty="0">
                  <a:solidFill>
                    <a:srgbClr val="FF0000"/>
                  </a:solidFill>
                  <a:latin typeface="Arial" panose="020B0604020202020204" pitchFamily="34" charset="0"/>
                  <a:ea typeface="宋体" panose="02010600030101010101" pitchFamily="2" charset="-122"/>
                </a:rPr>
                <a:t>--&gt;</a:t>
              </a:r>
            </a:p>
            <a:p>
              <a:r>
                <a:rPr lang="en-US" altLang="zh-CN" sz="2000" dirty="0">
                  <a:solidFill>
                    <a:srgbClr val="FF0000"/>
                  </a:solidFill>
                  <a:latin typeface="Arial" panose="020B0604020202020204" pitchFamily="34" charset="0"/>
                  <a:ea typeface="宋体" panose="02010600030101010101" pitchFamily="2" charset="-122"/>
                </a:rPr>
                <a:t>123.2.0.18</a:t>
              </a:r>
            </a:p>
          </p:txBody>
        </p:sp>
        <p:sp>
          <p:nvSpPr>
            <p:cNvPr id="649293" name="Rectangle 77"/>
            <p:cNvSpPr>
              <a:spLocks noChangeArrowheads="1"/>
            </p:cNvSpPr>
            <p:nvPr/>
          </p:nvSpPr>
          <p:spPr bwMode="auto">
            <a:xfrm>
              <a:off x="912" y="960"/>
              <a:ext cx="1296"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000" dirty="0">
                  <a:solidFill>
                    <a:srgbClr val="FF0000"/>
                  </a:solidFill>
                  <a:latin typeface="Arial" panose="020B0604020202020204" pitchFamily="34" charset="0"/>
                  <a:ea typeface="宋体" panose="02010600030101010101" pitchFamily="2" charset="-122"/>
                </a:rPr>
                <a:t>search(A)</a:t>
              </a:r>
            </a:p>
            <a:p>
              <a:r>
                <a:rPr lang="en-US" altLang="zh-CN" sz="2000" dirty="0">
                  <a:solidFill>
                    <a:srgbClr val="FF0000"/>
                  </a:solidFill>
                  <a:latin typeface="Arial" panose="020B0604020202020204" pitchFamily="34" charset="0"/>
                  <a:ea typeface="宋体" panose="02010600030101010101" pitchFamily="2" charset="-122"/>
                </a:rPr>
                <a:t>--&gt;</a:t>
              </a:r>
            </a:p>
            <a:p>
              <a:r>
                <a:rPr lang="en-US" altLang="zh-CN" sz="2000" dirty="0">
                  <a:solidFill>
                    <a:srgbClr val="FF0000"/>
                  </a:solidFill>
                  <a:latin typeface="Arial" panose="020B0604020202020204" pitchFamily="34" charset="0"/>
                  <a:ea typeface="宋体" panose="02010600030101010101" pitchFamily="2" charset="-122"/>
                </a:rPr>
                <a:t>123.2.22.50</a:t>
              </a:r>
            </a:p>
          </p:txBody>
        </p:sp>
      </p:grpSp>
      <p:grpSp>
        <p:nvGrpSpPr>
          <p:cNvPr id="649294" name="Group 78"/>
          <p:cNvGrpSpPr>
            <a:grpSpLocks/>
          </p:cNvGrpSpPr>
          <p:nvPr/>
        </p:nvGrpSpPr>
        <p:grpSpPr bwMode="auto">
          <a:xfrm>
            <a:off x="4510088" y="2514600"/>
            <a:ext cx="2667000" cy="2362200"/>
            <a:chOff x="1536" y="1584"/>
            <a:chExt cx="1680" cy="1488"/>
          </a:xfrm>
        </p:grpSpPr>
        <p:sp>
          <p:nvSpPr>
            <p:cNvPr id="649295" name="Line 79"/>
            <p:cNvSpPr>
              <a:spLocks noChangeShapeType="1"/>
            </p:cNvSpPr>
            <p:nvPr/>
          </p:nvSpPr>
          <p:spPr bwMode="auto">
            <a:xfrm flipH="1">
              <a:off x="2304" y="2448"/>
              <a:ext cx="912" cy="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96" name="Line 80"/>
            <p:cNvSpPr>
              <a:spLocks noChangeShapeType="1"/>
            </p:cNvSpPr>
            <p:nvPr/>
          </p:nvSpPr>
          <p:spPr bwMode="auto">
            <a:xfrm flipH="1">
              <a:off x="2064" y="1584"/>
              <a:ext cx="144" cy="48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97" name="Line 81"/>
            <p:cNvSpPr>
              <a:spLocks noChangeShapeType="1"/>
            </p:cNvSpPr>
            <p:nvPr/>
          </p:nvSpPr>
          <p:spPr bwMode="auto">
            <a:xfrm flipH="1">
              <a:off x="1680" y="2496"/>
              <a:ext cx="336" cy="576"/>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98" name="Text Box 82"/>
            <p:cNvSpPr txBox="1">
              <a:spLocks noChangeArrowheads="1"/>
            </p:cNvSpPr>
            <p:nvPr/>
          </p:nvSpPr>
          <p:spPr bwMode="auto">
            <a:xfrm>
              <a:off x="2160" y="2544"/>
              <a:ext cx="7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FF00"/>
                  </a:solidFill>
                  <a:latin typeface="Helvetica" panose="020B0604020202020204" pitchFamily="34" charset="0"/>
                  <a:ea typeface="宋体" panose="02010600030101010101" pitchFamily="2" charset="-122"/>
                </a:rPr>
                <a:t>Replies</a:t>
              </a:r>
            </a:p>
          </p:txBody>
        </p:sp>
        <p:sp>
          <p:nvSpPr>
            <p:cNvPr id="649299" name="Line 83"/>
            <p:cNvSpPr>
              <a:spLocks noChangeShapeType="1"/>
            </p:cNvSpPr>
            <p:nvPr/>
          </p:nvSpPr>
          <p:spPr bwMode="auto">
            <a:xfrm flipH="1">
              <a:off x="1536" y="2448"/>
              <a:ext cx="336" cy="576"/>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9300" name="Group 84"/>
          <p:cNvGrpSpPr>
            <a:grpSpLocks/>
          </p:cNvGrpSpPr>
          <p:nvPr/>
        </p:nvGrpSpPr>
        <p:grpSpPr bwMode="auto">
          <a:xfrm>
            <a:off x="2528888" y="3581400"/>
            <a:ext cx="6807200" cy="2590800"/>
            <a:chOff x="288" y="2256"/>
            <a:chExt cx="4288" cy="1632"/>
          </a:xfrm>
        </p:grpSpPr>
        <p:sp>
          <p:nvSpPr>
            <p:cNvPr id="649301" name="Rectangle 85"/>
            <p:cNvSpPr>
              <a:spLocks noChangeArrowheads="1"/>
            </p:cNvSpPr>
            <p:nvPr/>
          </p:nvSpPr>
          <p:spPr bwMode="auto">
            <a:xfrm>
              <a:off x="3552" y="3600"/>
              <a:ext cx="10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9900"/>
                  </a:solidFill>
                  <a:latin typeface="Arial" panose="020B0604020202020204" pitchFamily="34" charset="0"/>
                  <a:ea typeface="宋体" panose="02010600030101010101" pitchFamily="2" charset="-122"/>
                </a:rPr>
                <a:t>123.2.0.18</a:t>
              </a:r>
            </a:p>
          </p:txBody>
        </p:sp>
        <p:sp>
          <p:nvSpPr>
            <p:cNvPr id="649302" name="Rectangle 86"/>
            <p:cNvSpPr>
              <a:spLocks noChangeArrowheads="1"/>
            </p:cNvSpPr>
            <p:nvPr/>
          </p:nvSpPr>
          <p:spPr bwMode="auto">
            <a:xfrm>
              <a:off x="288" y="2256"/>
              <a:ext cx="11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9900"/>
                  </a:solidFill>
                  <a:latin typeface="Arial" panose="020B0604020202020204" pitchFamily="34" charset="0"/>
                  <a:ea typeface="宋体" panose="02010600030101010101" pitchFamily="2" charset="-122"/>
                </a:rPr>
                <a:t>123.2.22.50</a:t>
              </a:r>
            </a:p>
          </p:txBody>
        </p:sp>
      </p:grpSp>
      <p:sp>
        <p:nvSpPr>
          <p:cNvPr id="2" name="灯片编号占位符 1">
            <a:extLst>
              <a:ext uri="{FF2B5EF4-FFF2-40B4-BE49-F238E27FC236}">
                <a16:creationId xmlns:a16="http://schemas.microsoft.com/office/drawing/2014/main" id="{D3595097-3CAA-4FE0-BFCE-59B78EB084CF}"/>
              </a:ext>
            </a:extLst>
          </p:cNvPr>
          <p:cNvSpPr>
            <a:spLocks noGrp="1"/>
          </p:cNvSpPr>
          <p:nvPr>
            <p:ph type="sldNum" sz="quarter" idx="12"/>
          </p:nvPr>
        </p:nvSpPr>
        <p:spPr/>
        <p:txBody>
          <a:bodyPr/>
          <a:lstStyle/>
          <a:p>
            <a:fld id="{25EC4AC6-63A8-45AD-A1FA-EB82E5CD8F05}" type="slidenum">
              <a:rPr lang="zh-CN" altLang="en-US" smtClean="0"/>
              <a:t>85</a:t>
            </a:fld>
            <a:endParaRPr lang="zh-CN" altLang="en-US"/>
          </a:p>
        </p:txBody>
      </p:sp>
    </p:spTree>
    <p:extLst>
      <p:ext uri="{BB962C8B-B14F-4D97-AF65-F5344CB8AC3E}">
        <p14:creationId xmlns:p14="http://schemas.microsoft.com/office/powerpoint/2010/main" val="1280495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492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492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492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49291"/>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499"/>
                                          </p:stCondLst>
                                        </p:cTn>
                                        <p:tgtEl>
                                          <p:spTgt spid="64929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649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normAutofit/>
          </a:bodyPr>
          <a:lstStyle/>
          <a:p>
            <a:r>
              <a:rPr lang="en-US" altLang="zh-CN" dirty="0">
                <a:ea typeface="宋体" pitchFamily="2" charset="-122"/>
              </a:rPr>
              <a:t>Minimizing Interaction Overheads </a:t>
            </a:r>
          </a:p>
        </p:txBody>
      </p:sp>
      <p:sp>
        <p:nvSpPr>
          <p:cNvPr id="726019" name="Rectangle 3"/>
          <p:cNvSpPr>
            <a:spLocks noGrp="1" noChangeArrowheads="1"/>
          </p:cNvSpPr>
          <p:nvPr>
            <p:ph sz="half" idx="1"/>
          </p:nvPr>
        </p:nvSpPr>
        <p:spPr/>
        <p:txBody>
          <a:bodyPr>
            <a:normAutofit/>
          </a:bodyPr>
          <a:lstStyle/>
          <a:p>
            <a:pPr>
              <a:spcBef>
                <a:spcPct val="0"/>
              </a:spcBef>
            </a:pPr>
            <a:r>
              <a:rPr lang="zh-CN" altLang="en-US" dirty="0"/>
              <a:t>最大化数据局部性</a:t>
            </a:r>
            <a:r>
              <a:rPr lang="en-US" altLang="zh-CN" dirty="0"/>
              <a:t> </a:t>
            </a:r>
          </a:p>
          <a:p>
            <a:pPr lvl="1">
              <a:spcBef>
                <a:spcPct val="0"/>
              </a:spcBef>
            </a:pPr>
            <a:r>
              <a:rPr lang="zh-CN" altLang="en-US" dirty="0"/>
              <a:t>重构计算，尽可能重用数据，如中间结果</a:t>
            </a:r>
            <a:r>
              <a:rPr lang="en-US" altLang="zh-CN" dirty="0"/>
              <a:t>. </a:t>
            </a:r>
          </a:p>
          <a:p>
            <a:pPr>
              <a:spcBef>
                <a:spcPct val="0"/>
              </a:spcBef>
            </a:pPr>
            <a:r>
              <a:rPr lang="zh-CN" altLang="en-US" dirty="0"/>
              <a:t>减少数据通信量</a:t>
            </a:r>
            <a:endParaRPr lang="en-US" altLang="zh-CN" dirty="0"/>
          </a:p>
          <a:p>
            <a:pPr lvl="1">
              <a:spcBef>
                <a:spcPct val="0"/>
              </a:spcBef>
            </a:pPr>
            <a:r>
              <a:rPr lang="zh-CN" altLang="en-US" dirty="0"/>
              <a:t>减少数据通信量，可减少通信开销</a:t>
            </a:r>
            <a:r>
              <a:rPr lang="en-US" altLang="zh-CN" dirty="0"/>
              <a:t> </a:t>
            </a:r>
          </a:p>
          <a:p>
            <a:pPr>
              <a:spcBef>
                <a:spcPct val="0"/>
              </a:spcBef>
            </a:pPr>
            <a:r>
              <a:rPr lang="zh-CN" altLang="en-US" dirty="0"/>
              <a:t>复制数据或计算</a:t>
            </a:r>
            <a:r>
              <a:rPr lang="en-US" altLang="zh-CN" dirty="0"/>
              <a:t>. </a:t>
            </a:r>
          </a:p>
          <a:p>
            <a:pPr>
              <a:spcBef>
                <a:spcPct val="0"/>
              </a:spcBef>
            </a:pPr>
            <a:r>
              <a:rPr lang="zh-CN" altLang="en-US" dirty="0"/>
              <a:t>减少冲突热点</a:t>
            </a:r>
            <a:endParaRPr lang="en-US" altLang="zh-CN" dirty="0"/>
          </a:p>
          <a:p>
            <a:pPr lvl="1">
              <a:spcBef>
                <a:spcPct val="0"/>
              </a:spcBef>
            </a:pPr>
            <a:r>
              <a:rPr lang="zh-CN" altLang="en-US" dirty="0"/>
              <a:t>复制数据，采用分布式技术</a:t>
            </a:r>
            <a:endParaRPr lang="en-US" altLang="zh-CN" dirty="0"/>
          </a:p>
          <a:p>
            <a:pPr lvl="1">
              <a:spcBef>
                <a:spcPct val="0"/>
              </a:spcBef>
            </a:pPr>
            <a:endParaRPr lang="en-US" altLang="zh-CN" dirty="0"/>
          </a:p>
        </p:txBody>
      </p:sp>
      <p:sp>
        <p:nvSpPr>
          <p:cNvPr id="2" name="内容占位符 1"/>
          <p:cNvSpPr>
            <a:spLocks noGrp="1"/>
          </p:cNvSpPr>
          <p:nvPr>
            <p:ph sz="half" idx="2"/>
          </p:nvPr>
        </p:nvSpPr>
        <p:spPr/>
        <p:txBody>
          <a:bodyPr>
            <a:normAutofit/>
          </a:bodyPr>
          <a:lstStyle/>
          <a:p>
            <a:pPr>
              <a:spcBef>
                <a:spcPct val="0"/>
              </a:spcBef>
            </a:pPr>
            <a:r>
              <a:rPr lang="zh-CN" altLang="en-US" dirty="0"/>
              <a:t>减少交互频率</a:t>
            </a:r>
            <a:endParaRPr lang="en-US" altLang="zh-CN" dirty="0"/>
          </a:p>
          <a:p>
            <a:pPr lvl="1">
              <a:spcBef>
                <a:spcPct val="0"/>
              </a:spcBef>
            </a:pPr>
            <a:r>
              <a:rPr lang="zh-CN" altLang="en-US" dirty="0"/>
              <a:t>每一交互都有发起开销</a:t>
            </a:r>
            <a:r>
              <a:rPr lang="en-US" altLang="zh-CN" dirty="0"/>
              <a:t> </a:t>
            </a:r>
          </a:p>
          <a:p>
            <a:r>
              <a:rPr lang="zh-CN" altLang="en-US" dirty="0"/>
              <a:t>计算和交互重叠</a:t>
            </a:r>
            <a:endParaRPr lang="en-US" altLang="zh-CN" dirty="0"/>
          </a:p>
          <a:p>
            <a:pPr lvl="1"/>
            <a:r>
              <a:rPr lang="zh-CN" altLang="en-US" dirty="0"/>
              <a:t>非阻塞通信、多线程、预取技术隐藏延迟</a:t>
            </a:r>
            <a:r>
              <a:rPr lang="en-US" altLang="zh-CN" dirty="0"/>
              <a:t>. </a:t>
            </a:r>
          </a:p>
          <a:p>
            <a:r>
              <a:rPr lang="zh-CN" altLang="en-US" dirty="0"/>
              <a:t>交互之间重叠</a:t>
            </a:r>
            <a:endParaRPr lang="en-US" altLang="zh-CN" dirty="0"/>
          </a:p>
          <a:p>
            <a:r>
              <a:rPr lang="zh-CN" altLang="en-US" dirty="0"/>
              <a:t>使用组通信，少用</a:t>
            </a:r>
            <a:r>
              <a:rPr lang="en-US" altLang="zh-CN" dirty="0"/>
              <a:t>point-to-point</a:t>
            </a:r>
            <a:r>
              <a:rPr lang="zh-CN" altLang="en-US" dirty="0"/>
              <a:t>通信</a:t>
            </a:r>
            <a:r>
              <a:rPr lang="en-US" altLang="zh-CN" dirty="0"/>
              <a:t>. </a:t>
            </a:r>
          </a:p>
          <a:p>
            <a:endParaRPr lang="en-US" altLang="zh-CN" dirty="0"/>
          </a:p>
          <a:p>
            <a:endParaRPr lang="zh-CN" altLang="en-US" dirty="0"/>
          </a:p>
        </p:txBody>
      </p:sp>
      <p:sp>
        <p:nvSpPr>
          <p:cNvPr id="3" name="灯片编号占位符 2">
            <a:extLst>
              <a:ext uri="{FF2B5EF4-FFF2-40B4-BE49-F238E27FC236}">
                <a16:creationId xmlns:a16="http://schemas.microsoft.com/office/drawing/2014/main" id="{8D62B0DA-5A7E-4420-B994-9A44CE41BC68}"/>
              </a:ext>
            </a:extLst>
          </p:cNvPr>
          <p:cNvSpPr>
            <a:spLocks noGrp="1"/>
          </p:cNvSpPr>
          <p:nvPr>
            <p:ph type="sldNum" sz="quarter" idx="12"/>
          </p:nvPr>
        </p:nvSpPr>
        <p:spPr/>
        <p:txBody>
          <a:bodyPr/>
          <a:lstStyle/>
          <a:p>
            <a:fld id="{25EC4AC6-63A8-45AD-A1FA-EB82E5CD8F05}" type="slidenum">
              <a:rPr lang="zh-CN" altLang="en-US" smtClean="0"/>
              <a:t>86</a:t>
            </a:fld>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altLang="zh-CN" dirty="0"/>
              <a:t>Content</a:t>
            </a:r>
            <a:endParaRPr lang="zh-CN" altLang="en-US" dirty="0"/>
          </a:p>
        </p:txBody>
      </p:sp>
      <p:sp>
        <p:nvSpPr>
          <p:cNvPr id="612355" name="Rectangle 3"/>
          <p:cNvSpPr>
            <a:spLocks noGrp="1" noChangeArrowheads="1"/>
          </p:cNvSpPr>
          <p:nvPr>
            <p:ph idx="1"/>
          </p:nvPr>
        </p:nvSpPr>
        <p:spPr/>
        <p:txBody>
          <a:bodyPr>
            <a:normAutofit/>
          </a:bodyPr>
          <a:lstStyle/>
          <a:p>
            <a:r>
              <a:rPr lang="zh-CN" altLang="en-US" sz="4000" dirty="0">
                <a:solidFill>
                  <a:srgbClr val="003399"/>
                </a:solidFill>
              </a:rPr>
              <a:t>概述</a:t>
            </a:r>
            <a:endParaRPr lang="en-US" altLang="zh-CN" sz="4000" dirty="0">
              <a:solidFill>
                <a:srgbClr val="003399"/>
              </a:solidFill>
              <a:ea typeface="华文新魏" pitchFamily="2" charset="-122"/>
            </a:endParaRPr>
          </a:p>
          <a:p>
            <a:r>
              <a:rPr lang="zh-CN" altLang="en-US" sz="4000" dirty="0">
                <a:solidFill>
                  <a:srgbClr val="003399"/>
                </a:solidFill>
                <a:ea typeface="华文新魏" pitchFamily="2" charset="-122"/>
              </a:rPr>
              <a:t>并行计算模型</a:t>
            </a:r>
            <a:endParaRPr lang="en-US" altLang="zh-CN" sz="4000" dirty="0">
              <a:solidFill>
                <a:srgbClr val="003399"/>
              </a:solidFill>
              <a:ea typeface="华文新魏" pitchFamily="2" charset="-122"/>
            </a:endParaRPr>
          </a:p>
          <a:p>
            <a:r>
              <a:rPr lang="zh-CN" altLang="en-US" sz="4000" dirty="0">
                <a:solidFill>
                  <a:srgbClr val="003399"/>
                </a:solidFill>
                <a:ea typeface="华文新魏" pitchFamily="2" charset="-122"/>
              </a:rPr>
              <a:t>设计并行算法的基本方法</a:t>
            </a:r>
            <a:endParaRPr lang="en-US" altLang="zh-CN" sz="4000" dirty="0">
              <a:solidFill>
                <a:srgbClr val="003399"/>
              </a:solidFill>
              <a:ea typeface="华文新魏" pitchFamily="2" charset="-122"/>
            </a:endParaRPr>
          </a:p>
          <a:p>
            <a:r>
              <a:rPr lang="zh-CN" altLang="en-US" sz="4000" dirty="0">
                <a:solidFill>
                  <a:srgbClr val="FF0000"/>
                </a:solidFill>
                <a:ea typeface="华文新魏" pitchFamily="2" charset="-122"/>
              </a:rPr>
              <a:t>并行算法模型</a:t>
            </a:r>
            <a:endParaRPr lang="en-US" altLang="zh-CN" sz="4000" dirty="0">
              <a:solidFill>
                <a:srgbClr val="FF0000"/>
              </a:solidFill>
              <a:ea typeface="华文新魏" pitchFamily="2" charset="-122"/>
            </a:endParaRPr>
          </a:p>
          <a:p>
            <a:r>
              <a:rPr lang="zh-CN" altLang="en-US" sz="4000" dirty="0">
                <a:solidFill>
                  <a:srgbClr val="003399"/>
                </a:solidFill>
                <a:ea typeface="华文新魏" pitchFamily="2" charset="-122"/>
              </a:rPr>
              <a:t>例子</a:t>
            </a:r>
            <a:endParaRPr lang="zh-CN" altLang="en-US" sz="4000" dirty="0">
              <a:ea typeface="华文新魏" pitchFamily="2" charset="-122"/>
            </a:endParaRPr>
          </a:p>
        </p:txBody>
      </p:sp>
      <p:sp>
        <p:nvSpPr>
          <p:cNvPr id="2" name="灯片编号占位符 1">
            <a:extLst>
              <a:ext uri="{FF2B5EF4-FFF2-40B4-BE49-F238E27FC236}">
                <a16:creationId xmlns:a16="http://schemas.microsoft.com/office/drawing/2014/main" id="{E7E15543-C976-4F09-B0FD-93AF77DB9218}"/>
              </a:ext>
            </a:extLst>
          </p:cNvPr>
          <p:cNvSpPr>
            <a:spLocks noGrp="1"/>
          </p:cNvSpPr>
          <p:nvPr>
            <p:ph type="sldNum" sz="quarter" idx="12"/>
          </p:nvPr>
        </p:nvSpPr>
        <p:spPr/>
        <p:txBody>
          <a:bodyPr/>
          <a:lstStyle/>
          <a:p>
            <a:fld id="{25EC4AC6-63A8-45AD-A1FA-EB82E5CD8F05}" type="slidenum">
              <a:rPr lang="zh-CN" altLang="en-US" smtClean="0"/>
              <a:t>87</a:t>
            </a:fld>
            <a:endParaRPr lang="zh-CN" altLang="en-US"/>
          </a:p>
        </p:txBody>
      </p:sp>
    </p:spTree>
    <p:extLst>
      <p:ext uri="{BB962C8B-B14F-4D97-AF65-F5344CB8AC3E}">
        <p14:creationId xmlns:p14="http://schemas.microsoft.com/office/powerpoint/2010/main" val="16322560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r>
              <a:rPr lang="en-US" altLang="zh-CN" dirty="0">
                <a:ea typeface="宋体" pitchFamily="2" charset="-122"/>
              </a:rPr>
              <a:t>Parallel Algorithm Models </a:t>
            </a:r>
          </a:p>
        </p:txBody>
      </p:sp>
      <p:sp>
        <p:nvSpPr>
          <p:cNvPr id="728067" name="Rectangle 3"/>
          <p:cNvSpPr>
            <a:spLocks noGrp="1" noChangeArrowheads="1"/>
          </p:cNvSpPr>
          <p:nvPr>
            <p:ph idx="1"/>
          </p:nvPr>
        </p:nvSpPr>
        <p:spPr/>
        <p:txBody>
          <a:bodyPr anchor="t" anchorCtr="0">
            <a:normAutofit/>
          </a:bodyPr>
          <a:lstStyle/>
          <a:p>
            <a:pPr>
              <a:buFont typeface="Wingdings" pitchFamily="2" charset="2"/>
              <a:buNone/>
            </a:pPr>
            <a:r>
              <a:rPr lang="zh-CN" altLang="en-US" dirty="0"/>
              <a:t>算法模型主要涉及选择划分方法以及映射技术以减少任务之间的交互</a:t>
            </a:r>
            <a:r>
              <a:rPr lang="en-US" altLang="zh-CN" dirty="0"/>
              <a:t>. </a:t>
            </a:r>
          </a:p>
          <a:p>
            <a:r>
              <a:rPr lang="en-US" altLang="zh-CN" dirty="0"/>
              <a:t>Data Parallel Model </a:t>
            </a:r>
          </a:p>
          <a:p>
            <a:pPr lvl="1"/>
            <a:r>
              <a:rPr lang="zh-CN" altLang="en-US" dirty="0"/>
              <a:t>任务静态映射到进程，每一任务在不同数据上执行相似操作</a:t>
            </a:r>
            <a:r>
              <a:rPr lang="en-US" altLang="zh-CN" dirty="0"/>
              <a:t>. </a:t>
            </a:r>
          </a:p>
          <a:p>
            <a:pPr lvl="1"/>
            <a:endParaRPr lang="en-US" altLang="zh-CN" dirty="0"/>
          </a:p>
          <a:p>
            <a:pPr lvl="1"/>
            <a:endParaRPr lang="en-US" altLang="zh-CN" dirty="0"/>
          </a:p>
          <a:p>
            <a:pPr lvl="1"/>
            <a:endParaRPr lang="en-US" altLang="zh-CN" dirty="0"/>
          </a:p>
          <a:p>
            <a:pPr lvl="1"/>
            <a:endParaRPr lang="en-US" altLang="zh-CN" dirty="0"/>
          </a:p>
        </p:txBody>
      </p:sp>
      <p:sp>
        <p:nvSpPr>
          <p:cNvPr id="29" name="Rectangle 1"/>
          <p:cNvSpPr/>
          <p:nvPr/>
        </p:nvSpPr>
        <p:spPr>
          <a:xfrm>
            <a:off x="4616152" y="3764632"/>
            <a:ext cx="3048000" cy="457200"/>
          </a:xfrm>
          <a:prstGeom prst="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Input data: A large file</a:t>
            </a:r>
          </a:p>
        </p:txBody>
      </p:sp>
      <p:sp>
        <p:nvSpPr>
          <p:cNvPr id="30" name="Rectangle 2"/>
          <p:cNvSpPr/>
          <p:nvPr/>
        </p:nvSpPr>
        <p:spPr>
          <a:xfrm>
            <a:off x="3015952" y="4602832"/>
            <a:ext cx="1447800" cy="914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zh-CN" sz="1400">
                <a:solidFill>
                  <a:srgbClr val="FFFFFF"/>
                </a:solidFill>
                <a:ea typeface="宋体" charset="-122"/>
              </a:rPr>
              <a:t>Node 1</a:t>
            </a:r>
          </a:p>
          <a:p>
            <a:pPr algn="ctr">
              <a:defRPr/>
            </a:pPr>
            <a:endParaRPr lang="en-US" altLang="zh-CN" sz="1200">
              <a:solidFill>
                <a:srgbClr val="FFFFFF"/>
              </a:solidFill>
              <a:ea typeface="宋体" charset="-122"/>
            </a:endParaRPr>
          </a:p>
        </p:txBody>
      </p:sp>
      <p:sp>
        <p:nvSpPr>
          <p:cNvPr id="31" name="Rounded Rectangle 3"/>
          <p:cNvSpPr/>
          <p:nvPr/>
        </p:nvSpPr>
        <p:spPr>
          <a:xfrm>
            <a:off x="3092152" y="4969545"/>
            <a:ext cx="1314450" cy="304800"/>
          </a:xfrm>
          <a:prstGeom prst="round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t>Chunk of input data</a:t>
            </a:r>
          </a:p>
        </p:txBody>
      </p:sp>
      <p:sp>
        <p:nvSpPr>
          <p:cNvPr id="32" name="Down Arrow 4"/>
          <p:cNvSpPr/>
          <p:nvPr/>
        </p:nvSpPr>
        <p:spPr>
          <a:xfrm>
            <a:off x="3473152" y="4069432"/>
            <a:ext cx="533400" cy="45720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zh-CN" altLang="zh-CN">
              <a:solidFill>
                <a:srgbClr val="FFFFFF"/>
              </a:solidFill>
              <a:ea typeface="宋体" panose="02010600030101010101" pitchFamily="2" charset="-122"/>
            </a:endParaRPr>
          </a:p>
        </p:txBody>
      </p:sp>
      <p:sp>
        <p:nvSpPr>
          <p:cNvPr id="33" name="Rectangle 5"/>
          <p:cNvSpPr/>
          <p:nvPr/>
        </p:nvSpPr>
        <p:spPr>
          <a:xfrm>
            <a:off x="3606502" y="3917033"/>
            <a:ext cx="100965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zh-CN" altLang="zh-CN">
              <a:solidFill>
                <a:srgbClr val="FFFFFF"/>
              </a:solidFill>
              <a:ea typeface="宋体" panose="02010600030101010101" pitchFamily="2" charset="-122"/>
            </a:endParaRPr>
          </a:p>
        </p:txBody>
      </p:sp>
      <p:sp>
        <p:nvSpPr>
          <p:cNvPr id="34" name="Down Arrow 9"/>
          <p:cNvSpPr/>
          <p:nvPr/>
        </p:nvSpPr>
        <p:spPr>
          <a:xfrm>
            <a:off x="8273752" y="4069432"/>
            <a:ext cx="533400" cy="45720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zh-CN" altLang="zh-CN">
              <a:solidFill>
                <a:srgbClr val="FFFFFF"/>
              </a:solidFill>
              <a:ea typeface="宋体" panose="02010600030101010101" pitchFamily="2" charset="-122"/>
            </a:endParaRPr>
          </a:p>
        </p:txBody>
      </p:sp>
      <p:sp>
        <p:nvSpPr>
          <p:cNvPr id="35" name="Rectangle 10"/>
          <p:cNvSpPr/>
          <p:nvPr/>
        </p:nvSpPr>
        <p:spPr>
          <a:xfrm>
            <a:off x="7664152" y="3917033"/>
            <a:ext cx="100965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zh-CN" altLang="zh-CN">
              <a:solidFill>
                <a:srgbClr val="FFFFFF"/>
              </a:solidFill>
              <a:ea typeface="宋体" panose="02010600030101010101" pitchFamily="2" charset="-122"/>
            </a:endParaRPr>
          </a:p>
        </p:txBody>
      </p:sp>
      <p:sp>
        <p:nvSpPr>
          <p:cNvPr id="36" name="Rectangle 11"/>
          <p:cNvSpPr/>
          <p:nvPr/>
        </p:nvSpPr>
        <p:spPr>
          <a:xfrm>
            <a:off x="5378152" y="4602832"/>
            <a:ext cx="1447800" cy="914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zh-CN" sz="1400">
                <a:solidFill>
                  <a:srgbClr val="FFFFFF"/>
                </a:solidFill>
                <a:ea typeface="宋体" charset="-122"/>
              </a:rPr>
              <a:t>Node 2</a:t>
            </a:r>
          </a:p>
          <a:p>
            <a:pPr algn="ctr">
              <a:defRPr/>
            </a:pPr>
            <a:endParaRPr lang="en-US" altLang="zh-CN" sz="1200">
              <a:solidFill>
                <a:srgbClr val="FFFFFF"/>
              </a:solidFill>
              <a:ea typeface="宋体" charset="-122"/>
            </a:endParaRPr>
          </a:p>
        </p:txBody>
      </p:sp>
      <p:sp>
        <p:nvSpPr>
          <p:cNvPr id="37" name="Rounded Rectangle 12"/>
          <p:cNvSpPr/>
          <p:nvPr/>
        </p:nvSpPr>
        <p:spPr>
          <a:xfrm>
            <a:off x="5454352" y="4969545"/>
            <a:ext cx="1314450" cy="3048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t>Chunk of input data</a:t>
            </a:r>
          </a:p>
        </p:txBody>
      </p:sp>
      <p:sp>
        <p:nvSpPr>
          <p:cNvPr id="38" name="Rectangle 13"/>
          <p:cNvSpPr/>
          <p:nvPr/>
        </p:nvSpPr>
        <p:spPr>
          <a:xfrm>
            <a:off x="7816552" y="4602832"/>
            <a:ext cx="1447800" cy="914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zh-CN" sz="1400">
                <a:solidFill>
                  <a:srgbClr val="FFFFFF"/>
                </a:solidFill>
                <a:ea typeface="宋体" charset="-122"/>
              </a:rPr>
              <a:t>Node 3</a:t>
            </a:r>
          </a:p>
          <a:p>
            <a:pPr algn="ctr">
              <a:defRPr/>
            </a:pPr>
            <a:endParaRPr lang="en-US" altLang="zh-CN" sz="1200">
              <a:solidFill>
                <a:srgbClr val="FFFFFF"/>
              </a:solidFill>
              <a:ea typeface="宋体" charset="-122"/>
            </a:endParaRPr>
          </a:p>
        </p:txBody>
      </p:sp>
      <p:sp>
        <p:nvSpPr>
          <p:cNvPr id="39" name="Rounded Rectangle 14"/>
          <p:cNvSpPr/>
          <p:nvPr/>
        </p:nvSpPr>
        <p:spPr>
          <a:xfrm>
            <a:off x="7892752" y="4969545"/>
            <a:ext cx="1314450" cy="3048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t>Chunk of input data</a:t>
            </a:r>
          </a:p>
        </p:txBody>
      </p:sp>
      <p:sp>
        <p:nvSpPr>
          <p:cNvPr id="40" name="Down Arrow 15"/>
          <p:cNvSpPr/>
          <p:nvPr/>
        </p:nvSpPr>
        <p:spPr>
          <a:xfrm>
            <a:off x="5835352" y="4221832"/>
            <a:ext cx="533400" cy="30480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zh-CN" altLang="zh-CN">
              <a:solidFill>
                <a:srgbClr val="FFFFFF"/>
              </a:solidFill>
              <a:ea typeface="宋体" panose="02010600030101010101" pitchFamily="2" charset="-122"/>
            </a:endParaRPr>
          </a:p>
        </p:txBody>
      </p:sp>
      <p:sp>
        <p:nvSpPr>
          <p:cNvPr id="2" name="灯片编号占位符 1">
            <a:extLst>
              <a:ext uri="{FF2B5EF4-FFF2-40B4-BE49-F238E27FC236}">
                <a16:creationId xmlns:a16="http://schemas.microsoft.com/office/drawing/2014/main" id="{FF790754-610B-4466-9AE9-79FAD85D790F}"/>
              </a:ext>
            </a:extLst>
          </p:cNvPr>
          <p:cNvSpPr>
            <a:spLocks noGrp="1"/>
          </p:cNvSpPr>
          <p:nvPr>
            <p:ph type="sldNum" sz="quarter" idx="12"/>
          </p:nvPr>
        </p:nvSpPr>
        <p:spPr/>
        <p:txBody>
          <a:bodyPr/>
          <a:lstStyle/>
          <a:p>
            <a:fld id="{25EC4AC6-63A8-45AD-A1FA-EB82E5CD8F05}" type="slidenum">
              <a:rPr lang="zh-CN" altLang="en-US" smtClean="0"/>
              <a:t>88</a:t>
            </a:fld>
            <a:endParaRPr lang="zh-CN" altLang="en-US"/>
          </a:p>
        </p:txBody>
      </p:sp>
    </p:spTree>
    <p:extLst>
      <p:ext uri="{BB962C8B-B14F-4D97-AF65-F5344CB8AC3E}">
        <p14:creationId xmlns:p14="http://schemas.microsoft.com/office/powerpoint/2010/main" val="266018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right)">
                                      <p:cBhvr>
                                        <p:cTn id="17" dur="500"/>
                                        <p:tgtEl>
                                          <p:spTgt spid="33"/>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up)">
                                      <p:cBhvr>
                                        <p:cTn id="26" dur="500"/>
                                        <p:tgtEl>
                                          <p:spTgt spid="40"/>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up)">
                                      <p:cBhvr>
                                        <p:cTn id="29" dur="500"/>
                                        <p:tgtEl>
                                          <p:spTgt spid="34"/>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arn(inVertical)">
                                      <p:cBhvr>
                                        <p:cTn id="32" dur="500"/>
                                        <p:tgtEl>
                                          <p:spTgt spid="31"/>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barn(inVertical)">
                                      <p:cBhvr>
                                        <p:cTn id="35" dur="500"/>
                                        <p:tgtEl>
                                          <p:spTgt spid="37"/>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barn(inVertical)">
                                      <p:cBhvr>
                                        <p:cTn id="3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normAutofit/>
          </a:bodyPr>
          <a:lstStyle/>
          <a:p>
            <a:r>
              <a:rPr lang="en-US" altLang="zh-CN" dirty="0">
                <a:ea typeface="宋体" pitchFamily="2" charset="-122"/>
              </a:rPr>
              <a:t>Parallel Algorithm Models (cont.) </a:t>
            </a:r>
          </a:p>
        </p:txBody>
      </p:sp>
      <p:sp>
        <p:nvSpPr>
          <p:cNvPr id="729091" name="Rectangle 3"/>
          <p:cNvSpPr>
            <a:spLocks noGrp="1" noChangeArrowheads="1"/>
          </p:cNvSpPr>
          <p:nvPr>
            <p:ph idx="1"/>
          </p:nvPr>
        </p:nvSpPr>
        <p:spPr/>
        <p:txBody>
          <a:bodyPr anchor="t" anchorCtr="0">
            <a:normAutofit/>
          </a:bodyPr>
          <a:lstStyle/>
          <a:p>
            <a:r>
              <a:rPr lang="en-US" altLang="zh-CN" dirty="0"/>
              <a:t>Master-Slave Model</a:t>
            </a:r>
          </a:p>
          <a:p>
            <a:pPr lvl="1"/>
            <a:r>
              <a:rPr lang="zh-CN" altLang="en-US" dirty="0"/>
              <a:t>一个或多个进程产生任务，并静态或动态分配给工作进程</a:t>
            </a:r>
            <a:r>
              <a:rPr lang="en-US" altLang="zh-CN" dirty="0"/>
              <a:t> </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493144" y="2786380"/>
            <a:ext cx="7707312" cy="3752850"/>
          </a:xfrm>
          <a:prstGeom prst="rect">
            <a:avLst/>
          </a:prstGeom>
          <a:noFill/>
          <a:ln/>
        </p:spPr>
      </p:pic>
      <p:sp>
        <p:nvSpPr>
          <p:cNvPr id="2" name="灯片编号占位符 1">
            <a:extLst>
              <a:ext uri="{FF2B5EF4-FFF2-40B4-BE49-F238E27FC236}">
                <a16:creationId xmlns:a16="http://schemas.microsoft.com/office/drawing/2014/main" id="{439F6938-15DB-4655-BDDE-886CD1726134}"/>
              </a:ext>
            </a:extLst>
          </p:cNvPr>
          <p:cNvSpPr>
            <a:spLocks noGrp="1"/>
          </p:cNvSpPr>
          <p:nvPr>
            <p:ph type="sldNum" sz="quarter" idx="12"/>
          </p:nvPr>
        </p:nvSpPr>
        <p:spPr/>
        <p:txBody>
          <a:bodyPr/>
          <a:lstStyle/>
          <a:p>
            <a:fld id="{25EC4AC6-63A8-45AD-A1FA-EB82E5CD8F05}" type="slidenum">
              <a:rPr lang="zh-CN" altLang="en-US" smtClean="0"/>
              <a:t>89</a:t>
            </a:fld>
            <a:endParaRPr lang="zh-CN" altLang="en-US"/>
          </a:p>
        </p:txBody>
      </p:sp>
    </p:spTree>
    <p:extLst>
      <p:ext uri="{BB962C8B-B14F-4D97-AF65-F5344CB8AC3E}">
        <p14:creationId xmlns:p14="http://schemas.microsoft.com/office/powerpoint/2010/main" val="115134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Oval 3"/>
          <p:cNvSpPr>
            <a:spLocks noChangeArrowheads="1"/>
          </p:cNvSpPr>
          <p:nvPr/>
        </p:nvSpPr>
        <p:spPr bwMode="auto">
          <a:xfrm>
            <a:off x="4736962" y="1817712"/>
            <a:ext cx="3048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0" name="Line 4"/>
          <p:cNvSpPr>
            <a:spLocks noChangeShapeType="1"/>
          </p:cNvSpPr>
          <p:nvPr/>
        </p:nvSpPr>
        <p:spPr bwMode="auto">
          <a:xfrm>
            <a:off x="4889362" y="2198712"/>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1" name="Line 5"/>
          <p:cNvSpPr>
            <a:spLocks noChangeShapeType="1"/>
          </p:cNvSpPr>
          <p:nvPr/>
        </p:nvSpPr>
        <p:spPr bwMode="auto">
          <a:xfrm>
            <a:off x="5194162" y="2579712"/>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2" name="Line 6"/>
          <p:cNvSpPr>
            <a:spLocks noChangeShapeType="1"/>
          </p:cNvSpPr>
          <p:nvPr/>
        </p:nvSpPr>
        <p:spPr bwMode="auto">
          <a:xfrm>
            <a:off x="4889362" y="2884512"/>
            <a:ext cx="152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3" name="Line 7"/>
          <p:cNvSpPr>
            <a:spLocks noChangeShapeType="1"/>
          </p:cNvSpPr>
          <p:nvPr/>
        </p:nvSpPr>
        <p:spPr bwMode="auto">
          <a:xfrm>
            <a:off x="4889362" y="2427312"/>
            <a:ext cx="30480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4" name="Oval 8"/>
          <p:cNvSpPr>
            <a:spLocks noChangeArrowheads="1"/>
          </p:cNvSpPr>
          <p:nvPr/>
        </p:nvSpPr>
        <p:spPr bwMode="auto">
          <a:xfrm>
            <a:off x="6718162" y="1817712"/>
            <a:ext cx="5334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5" name="Rectangle 9"/>
          <p:cNvSpPr>
            <a:spLocks noChangeArrowheads="1"/>
          </p:cNvSpPr>
          <p:nvPr/>
        </p:nvSpPr>
        <p:spPr bwMode="auto">
          <a:xfrm>
            <a:off x="6718162" y="2122512"/>
            <a:ext cx="533400" cy="8382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6" name="Rectangle 10"/>
          <p:cNvSpPr>
            <a:spLocks noChangeArrowheads="1"/>
          </p:cNvSpPr>
          <p:nvPr/>
        </p:nvSpPr>
        <p:spPr bwMode="auto">
          <a:xfrm>
            <a:off x="10070962" y="1970112"/>
            <a:ext cx="609600" cy="152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7" name="Line 11"/>
          <p:cNvSpPr>
            <a:spLocks noChangeShapeType="1"/>
          </p:cNvSpPr>
          <p:nvPr/>
        </p:nvSpPr>
        <p:spPr bwMode="auto">
          <a:xfrm>
            <a:off x="10375762" y="2122512"/>
            <a:ext cx="0" cy="45720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8" name="Line 12"/>
          <p:cNvSpPr>
            <a:spLocks noChangeShapeType="1"/>
          </p:cNvSpPr>
          <p:nvPr/>
        </p:nvSpPr>
        <p:spPr bwMode="auto">
          <a:xfrm>
            <a:off x="9918562" y="1741512"/>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9" name="Line 13"/>
          <p:cNvSpPr>
            <a:spLocks noChangeShapeType="1"/>
          </p:cNvSpPr>
          <p:nvPr/>
        </p:nvSpPr>
        <p:spPr bwMode="auto">
          <a:xfrm>
            <a:off x="10451962" y="1741512"/>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0" name="Line 14"/>
          <p:cNvSpPr>
            <a:spLocks noChangeShapeType="1"/>
          </p:cNvSpPr>
          <p:nvPr/>
        </p:nvSpPr>
        <p:spPr bwMode="auto">
          <a:xfrm>
            <a:off x="9918562" y="1741512"/>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1" name="Line 15"/>
          <p:cNvSpPr>
            <a:spLocks noChangeShapeType="1"/>
          </p:cNvSpPr>
          <p:nvPr/>
        </p:nvSpPr>
        <p:spPr bwMode="auto">
          <a:xfrm>
            <a:off x="9918562" y="1741512"/>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2" name="Line 16"/>
          <p:cNvSpPr>
            <a:spLocks noChangeShapeType="1"/>
          </p:cNvSpPr>
          <p:nvPr/>
        </p:nvSpPr>
        <p:spPr bwMode="auto">
          <a:xfrm>
            <a:off x="9918562" y="1970112"/>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3" name="Rectangle 17"/>
          <p:cNvSpPr>
            <a:spLocks noChangeArrowheads="1"/>
          </p:cNvSpPr>
          <p:nvPr/>
        </p:nvSpPr>
        <p:spPr bwMode="auto">
          <a:xfrm>
            <a:off x="10147162" y="1817712"/>
            <a:ext cx="3048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4" name="Oval 18"/>
          <p:cNvSpPr>
            <a:spLocks noChangeArrowheads="1"/>
          </p:cNvSpPr>
          <p:nvPr/>
        </p:nvSpPr>
        <p:spPr bwMode="auto">
          <a:xfrm>
            <a:off x="4736962" y="3494112"/>
            <a:ext cx="3048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5" name="Line 19"/>
          <p:cNvSpPr>
            <a:spLocks noChangeShapeType="1"/>
          </p:cNvSpPr>
          <p:nvPr/>
        </p:nvSpPr>
        <p:spPr bwMode="auto">
          <a:xfrm>
            <a:off x="4889362" y="3875112"/>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6" name="Line 20"/>
          <p:cNvSpPr>
            <a:spLocks noChangeShapeType="1"/>
          </p:cNvSpPr>
          <p:nvPr/>
        </p:nvSpPr>
        <p:spPr bwMode="auto">
          <a:xfrm flipH="1">
            <a:off x="4736962" y="4560912"/>
            <a:ext cx="152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7" name="Line 21"/>
          <p:cNvSpPr>
            <a:spLocks noChangeShapeType="1"/>
          </p:cNvSpPr>
          <p:nvPr/>
        </p:nvSpPr>
        <p:spPr bwMode="auto">
          <a:xfrm rot="7166927">
            <a:off x="4584562" y="4103712"/>
            <a:ext cx="30480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8" name="Line 22"/>
          <p:cNvSpPr>
            <a:spLocks noChangeShapeType="1"/>
          </p:cNvSpPr>
          <p:nvPr/>
        </p:nvSpPr>
        <p:spPr bwMode="auto">
          <a:xfrm>
            <a:off x="4203562" y="4256112"/>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9" name="Oval 23"/>
          <p:cNvSpPr>
            <a:spLocks noChangeArrowheads="1"/>
          </p:cNvSpPr>
          <p:nvPr/>
        </p:nvSpPr>
        <p:spPr bwMode="auto">
          <a:xfrm>
            <a:off x="6718162" y="3494112"/>
            <a:ext cx="5334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91160" name="Rectangle 24"/>
          <p:cNvSpPr>
            <a:spLocks noChangeArrowheads="1"/>
          </p:cNvSpPr>
          <p:nvPr/>
        </p:nvSpPr>
        <p:spPr bwMode="auto">
          <a:xfrm>
            <a:off x="6718162" y="3798912"/>
            <a:ext cx="533400" cy="8382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1" name="AutoShape 25"/>
          <p:cNvSpPr>
            <a:spLocks noChangeArrowheads="1"/>
          </p:cNvSpPr>
          <p:nvPr/>
        </p:nvSpPr>
        <p:spPr bwMode="auto">
          <a:xfrm>
            <a:off x="6794362" y="3951312"/>
            <a:ext cx="381000" cy="76200"/>
          </a:xfrm>
          <a:prstGeom prst="roundRect">
            <a:avLst>
              <a:gd name="adj" fmla="val 16667"/>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2" name="AutoShape 26"/>
          <p:cNvSpPr>
            <a:spLocks noChangeArrowheads="1"/>
          </p:cNvSpPr>
          <p:nvPr/>
        </p:nvSpPr>
        <p:spPr bwMode="auto">
          <a:xfrm>
            <a:off x="6794362" y="2274912"/>
            <a:ext cx="381000" cy="76200"/>
          </a:xfrm>
          <a:prstGeom prst="roundRect">
            <a:avLst>
              <a:gd name="adj" fmla="val 16667"/>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3" name="Rectangle 27"/>
          <p:cNvSpPr>
            <a:spLocks noChangeArrowheads="1"/>
          </p:cNvSpPr>
          <p:nvPr/>
        </p:nvSpPr>
        <p:spPr bwMode="auto">
          <a:xfrm rot="1351868">
            <a:off x="6870562" y="2274912"/>
            <a:ext cx="228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800">
                <a:ea typeface="宋体" panose="02010600030101010101" pitchFamily="2" charset="-122"/>
              </a:rPr>
              <a:t>--</a:t>
            </a:r>
          </a:p>
          <a:p>
            <a:pPr algn="ctr"/>
            <a:r>
              <a:rPr lang="en-US" altLang="zh-CN" sz="800">
                <a:ea typeface="宋体" panose="02010600030101010101" pitchFamily="2" charset="-122"/>
              </a:rPr>
              <a:t>-------</a:t>
            </a:r>
          </a:p>
          <a:p>
            <a:pPr algn="ctr"/>
            <a:r>
              <a:rPr lang="en-US" altLang="zh-CN" sz="800">
                <a:ea typeface="宋体" panose="02010600030101010101" pitchFamily="2" charset="-122"/>
              </a:rPr>
              <a:t>-------</a:t>
            </a:r>
            <a:r>
              <a:rPr lang="en-US" altLang="zh-CN" sz="800">
                <a:solidFill>
                  <a:schemeClr val="bg1"/>
                </a:solidFill>
                <a:ea typeface="宋体" panose="02010600030101010101" pitchFamily="2" charset="-122"/>
              </a:rPr>
              <a:t>-</a:t>
            </a:r>
            <a:r>
              <a:rPr lang="en-US" altLang="zh-CN" sz="800">
                <a:ea typeface="宋体" panose="02010600030101010101" pitchFamily="2" charset="-122"/>
              </a:rPr>
              <a:t>-</a:t>
            </a:r>
          </a:p>
          <a:p>
            <a:pPr algn="ctr"/>
            <a:r>
              <a:rPr lang="en-US" altLang="zh-CN" sz="800">
                <a:ea typeface="宋体" panose="02010600030101010101" pitchFamily="2" charset="-122"/>
              </a:rPr>
              <a:t>------</a:t>
            </a:r>
          </a:p>
        </p:txBody>
      </p:sp>
      <p:sp>
        <p:nvSpPr>
          <p:cNvPr id="91164" name="Oval 28"/>
          <p:cNvSpPr>
            <a:spLocks noChangeArrowheads="1"/>
          </p:cNvSpPr>
          <p:nvPr/>
        </p:nvSpPr>
        <p:spPr bwMode="auto">
          <a:xfrm>
            <a:off x="8470762" y="3417912"/>
            <a:ext cx="3048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5" name="Line 29"/>
          <p:cNvSpPr>
            <a:spLocks noChangeShapeType="1"/>
          </p:cNvSpPr>
          <p:nvPr/>
        </p:nvSpPr>
        <p:spPr bwMode="auto">
          <a:xfrm>
            <a:off x="8623162" y="3798912"/>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66" name="Line 30"/>
          <p:cNvSpPr>
            <a:spLocks noChangeShapeType="1"/>
          </p:cNvSpPr>
          <p:nvPr/>
        </p:nvSpPr>
        <p:spPr bwMode="auto">
          <a:xfrm>
            <a:off x="8623162" y="4408512"/>
            <a:ext cx="152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67" name="Line 31"/>
          <p:cNvSpPr>
            <a:spLocks noChangeShapeType="1"/>
          </p:cNvSpPr>
          <p:nvPr/>
        </p:nvSpPr>
        <p:spPr bwMode="auto">
          <a:xfrm>
            <a:off x="8623162" y="3951312"/>
            <a:ext cx="30480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68" name="Line 32"/>
          <p:cNvSpPr>
            <a:spLocks noChangeShapeType="1"/>
          </p:cNvSpPr>
          <p:nvPr/>
        </p:nvSpPr>
        <p:spPr bwMode="auto">
          <a:xfrm>
            <a:off x="8927962" y="4103712"/>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69" name="Rectangle 33"/>
          <p:cNvSpPr>
            <a:spLocks noChangeArrowheads="1"/>
          </p:cNvSpPr>
          <p:nvPr/>
        </p:nvSpPr>
        <p:spPr bwMode="auto">
          <a:xfrm>
            <a:off x="10451962" y="3951312"/>
            <a:ext cx="609600" cy="152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0" name="Line 34"/>
          <p:cNvSpPr>
            <a:spLocks noChangeShapeType="1"/>
          </p:cNvSpPr>
          <p:nvPr/>
        </p:nvSpPr>
        <p:spPr bwMode="auto">
          <a:xfrm>
            <a:off x="10299562" y="3722712"/>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71" name="Line 35"/>
          <p:cNvSpPr>
            <a:spLocks noChangeShapeType="1"/>
          </p:cNvSpPr>
          <p:nvPr/>
        </p:nvSpPr>
        <p:spPr bwMode="auto">
          <a:xfrm>
            <a:off x="10299562" y="3951312"/>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72" name="Line 36"/>
          <p:cNvSpPr>
            <a:spLocks noChangeShapeType="1"/>
          </p:cNvSpPr>
          <p:nvPr/>
        </p:nvSpPr>
        <p:spPr bwMode="auto">
          <a:xfrm>
            <a:off x="10299562" y="3722712"/>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73" name="Line 37"/>
          <p:cNvSpPr>
            <a:spLocks noChangeShapeType="1"/>
          </p:cNvSpPr>
          <p:nvPr/>
        </p:nvSpPr>
        <p:spPr bwMode="auto">
          <a:xfrm>
            <a:off x="10832962" y="3722712"/>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74" name="Line 38"/>
          <p:cNvSpPr>
            <a:spLocks noChangeShapeType="1"/>
          </p:cNvSpPr>
          <p:nvPr/>
        </p:nvSpPr>
        <p:spPr bwMode="auto">
          <a:xfrm>
            <a:off x="10299562" y="3722712"/>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75" name="Rectangle 39"/>
          <p:cNvSpPr>
            <a:spLocks noChangeArrowheads="1"/>
          </p:cNvSpPr>
          <p:nvPr/>
        </p:nvSpPr>
        <p:spPr bwMode="auto">
          <a:xfrm>
            <a:off x="10528162" y="3798912"/>
            <a:ext cx="3048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6" name="Line 40"/>
          <p:cNvSpPr>
            <a:spLocks noChangeShapeType="1"/>
          </p:cNvSpPr>
          <p:nvPr/>
        </p:nvSpPr>
        <p:spPr bwMode="auto">
          <a:xfrm>
            <a:off x="10756762" y="4103712"/>
            <a:ext cx="0" cy="45720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77" name="Oval 41"/>
          <p:cNvSpPr>
            <a:spLocks noChangeArrowheads="1"/>
          </p:cNvSpPr>
          <p:nvPr/>
        </p:nvSpPr>
        <p:spPr bwMode="auto">
          <a:xfrm>
            <a:off x="4736962" y="5170512"/>
            <a:ext cx="3048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8" name="Line 42"/>
          <p:cNvSpPr>
            <a:spLocks noChangeShapeType="1"/>
          </p:cNvSpPr>
          <p:nvPr/>
        </p:nvSpPr>
        <p:spPr bwMode="auto">
          <a:xfrm>
            <a:off x="4889362" y="5551512"/>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79" name="Line 43"/>
          <p:cNvSpPr>
            <a:spLocks noChangeShapeType="1"/>
          </p:cNvSpPr>
          <p:nvPr/>
        </p:nvSpPr>
        <p:spPr bwMode="auto">
          <a:xfrm rot="7166927">
            <a:off x="4584562" y="5780112"/>
            <a:ext cx="30480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80" name="Line 44"/>
          <p:cNvSpPr>
            <a:spLocks noChangeShapeType="1"/>
          </p:cNvSpPr>
          <p:nvPr/>
        </p:nvSpPr>
        <p:spPr bwMode="auto">
          <a:xfrm>
            <a:off x="4203562" y="5932512"/>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81" name="Line 45"/>
          <p:cNvSpPr>
            <a:spLocks noChangeShapeType="1"/>
          </p:cNvSpPr>
          <p:nvPr/>
        </p:nvSpPr>
        <p:spPr bwMode="auto">
          <a:xfrm flipH="1">
            <a:off x="4736962" y="6161112"/>
            <a:ext cx="152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82" name="Oval 46"/>
          <p:cNvSpPr>
            <a:spLocks noChangeArrowheads="1"/>
          </p:cNvSpPr>
          <p:nvPr/>
        </p:nvSpPr>
        <p:spPr bwMode="auto">
          <a:xfrm>
            <a:off x="6794362" y="5018112"/>
            <a:ext cx="5334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83" name="Rectangle 47"/>
          <p:cNvSpPr>
            <a:spLocks noChangeArrowheads="1"/>
          </p:cNvSpPr>
          <p:nvPr/>
        </p:nvSpPr>
        <p:spPr bwMode="auto">
          <a:xfrm>
            <a:off x="6794362" y="5322912"/>
            <a:ext cx="533400" cy="8382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84" name="AutoShape 48"/>
          <p:cNvSpPr>
            <a:spLocks noChangeArrowheads="1"/>
          </p:cNvSpPr>
          <p:nvPr/>
        </p:nvSpPr>
        <p:spPr bwMode="auto">
          <a:xfrm>
            <a:off x="6870562" y="5475312"/>
            <a:ext cx="381000" cy="76200"/>
          </a:xfrm>
          <a:prstGeom prst="roundRect">
            <a:avLst>
              <a:gd name="adj" fmla="val 16667"/>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85" name="Rectangle 49"/>
          <p:cNvSpPr>
            <a:spLocks noChangeArrowheads="1"/>
          </p:cNvSpPr>
          <p:nvPr/>
        </p:nvSpPr>
        <p:spPr bwMode="auto">
          <a:xfrm>
            <a:off x="10451962" y="5551512"/>
            <a:ext cx="609600" cy="152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86" name="Line 50"/>
          <p:cNvSpPr>
            <a:spLocks noChangeShapeType="1"/>
          </p:cNvSpPr>
          <p:nvPr/>
        </p:nvSpPr>
        <p:spPr bwMode="auto">
          <a:xfrm>
            <a:off x="10299562" y="5322912"/>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87" name="Line 51"/>
          <p:cNvSpPr>
            <a:spLocks noChangeShapeType="1"/>
          </p:cNvSpPr>
          <p:nvPr/>
        </p:nvSpPr>
        <p:spPr bwMode="auto">
          <a:xfrm>
            <a:off x="10299562" y="5551512"/>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88" name="Line 52"/>
          <p:cNvSpPr>
            <a:spLocks noChangeShapeType="1"/>
          </p:cNvSpPr>
          <p:nvPr/>
        </p:nvSpPr>
        <p:spPr bwMode="auto">
          <a:xfrm>
            <a:off x="10299562" y="5322912"/>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89" name="Line 53"/>
          <p:cNvSpPr>
            <a:spLocks noChangeShapeType="1"/>
          </p:cNvSpPr>
          <p:nvPr/>
        </p:nvSpPr>
        <p:spPr bwMode="auto">
          <a:xfrm>
            <a:off x="10832962" y="5322912"/>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90" name="Line 54"/>
          <p:cNvSpPr>
            <a:spLocks noChangeShapeType="1"/>
          </p:cNvSpPr>
          <p:nvPr/>
        </p:nvSpPr>
        <p:spPr bwMode="auto">
          <a:xfrm>
            <a:off x="10299562" y="5322912"/>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91" name="Rectangle 55"/>
          <p:cNvSpPr>
            <a:spLocks noChangeArrowheads="1"/>
          </p:cNvSpPr>
          <p:nvPr/>
        </p:nvSpPr>
        <p:spPr bwMode="auto">
          <a:xfrm>
            <a:off x="10528162" y="5399112"/>
            <a:ext cx="3048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92" name="Line 56"/>
          <p:cNvSpPr>
            <a:spLocks noChangeShapeType="1"/>
          </p:cNvSpPr>
          <p:nvPr/>
        </p:nvSpPr>
        <p:spPr bwMode="auto">
          <a:xfrm>
            <a:off x="10756762" y="5703912"/>
            <a:ext cx="0" cy="45720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93" name="Line 57"/>
          <p:cNvSpPr>
            <a:spLocks noChangeShapeType="1"/>
          </p:cNvSpPr>
          <p:nvPr/>
        </p:nvSpPr>
        <p:spPr bwMode="auto">
          <a:xfrm flipH="1">
            <a:off x="8775562" y="3417912"/>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95" name="Rectangle 59"/>
          <p:cNvSpPr>
            <a:spLocks noChangeArrowheads="1"/>
          </p:cNvSpPr>
          <p:nvPr/>
        </p:nvSpPr>
        <p:spPr bwMode="auto">
          <a:xfrm rot="2363630">
            <a:off x="10680562" y="4865712"/>
            <a:ext cx="228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800">
                <a:ea typeface="宋体" panose="02010600030101010101" pitchFamily="2" charset="-122"/>
              </a:rPr>
              <a:t>---</a:t>
            </a:r>
          </a:p>
          <a:p>
            <a:pPr algn="ctr"/>
            <a:r>
              <a:rPr lang="en-US" altLang="zh-CN" sz="800">
                <a:ea typeface="宋体" panose="02010600030101010101" pitchFamily="2" charset="-122"/>
              </a:rPr>
              <a:t>----</a:t>
            </a:r>
          </a:p>
          <a:p>
            <a:pPr algn="ctr"/>
            <a:r>
              <a:rPr lang="en-US" altLang="zh-CN" sz="800">
                <a:ea typeface="宋体" panose="02010600030101010101" pitchFamily="2" charset="-122"/>
              </a:rPr>
              <a:t>------</a:t>
            </a:r>
          </a:p>
          <a:p>
            <a:pPr algn="ctr"/>
            <a:r>
              <a:rPr lang="en-US" altLang="zh-CN" sz="800">
                <a:ea typeface="宋体" panose="02010600030101010101" pitchFamily="2" charset="-122"/>
              </a:rPr>
              <a:t>-------</a:t>
            </a:r>
          </a:p>
        </p:txBody>
      </p:sp>
      <p:sp>
        <p:nvSpPr>
          <p:cNvPr id="91196" name="Oval 60"/>
          <p:cNvSpPr>
            <a:spLocks noChangeArrowheads="1"/>
          </p:cNvSpPr>
          <p:nvPr/>
        </p:nvSpPr>
        <p:spPr bwMode="auto">
          <a:xfrm>
            <a:off x="4889362" y="1970112"/>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97" name="Oval 61"/>
          <p:cNvSpPr>
            <a:spLocks noChangeArrowheads="1"/>
          </p:cNvSpPr>
          <p:nvPr/>
        </p:nvSpPr>
        <p:spPr bwMode="auto">
          <a:xfrm>
            <a:off x="4813162" y="3646512"/>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98" name="Oval 62"/>
          <p:cNvSpPr>
            <a:spLocks noChangeArrowheads="1"/>
          </p:cNvSpPr>
          <p:nvPr/>
        </p:nvSpPr>
        <p:spPr bwMode="auto">
          <a:xfrm>
            <a:off x="4813162" y="5322912"/>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99" name="Rectangle 63"/>
          <p:cNvSpPr>
            <a:spLocks noChangeArrowheads="1"/>
          </p:cNvSpPr>
          <p:nvPr/>
        </p:nvSpPr>
        <p:spPr bwMode="auto">
          <a:xfrm rot="1039136">
            <a:off x="9308962" y="3722712"/>
            <a:ext cx="381000" cy="838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800">
                <a:ea typeface="宋体" panose="02010600030101010101" pitchFamily="2" charset="-122"/>
              </a:rPr>
              <a:t>-------</a:t>
            </a:r>
          </a:p>
          <a:p>
            <a:pPr algn="ctr"/>
            <a:r>
              <a:rPr lang="en-US" altLang="zh-CN" sz="800">
                <a:ea typeface="宋体" panose="02010600030101010101" pitchFamily="2" charset="-122"/>
              </a:rPr>
              <a:t>--------</a:t>
            </a:r>
          </a:p>
          <a:p>
            <a:pPr algn="ctr"/>
            <a:r>
              <a:rPr lang="en-US" altLang="zh-CN" sz="800">
                <a:ea typeface="宋体" panose="02010600030101010101" pitchFamily="2" charset="-122"/>
              </a:rPr>
              <a:t>-------</a:t>
            </a:r>
          </a:p>
          <a:p>
            <a:pPr algn="ctr"/>
            <a:r>
              <a:rPr lang="en-US" altLang="zh-CN" sz="800">
                <a:ea typeface="宋体" panose="02010600030101010101" pitchFamily="2" charset="-122"/>
              </a:rPr>
              <a:t>---------</a:t>
            </a:r>
          </a:p>
          <a:p>
            <a:pPr algn="ctr"/>
            <a:r>
              <a:rPr lang="en-US" altLang="zh-CN" sz="800">
                <a:ea typeface="宋体" panose="02010600030101010101" pitchFamily="2" charset="-122"/>
              </a:rPr>
              <a:t>---------</a:t>
            </a:r>
          </a:p>
          <a:p>
            <a:pPr algn="ctr"/>
            <a:r>
              <a:rPr lang="en-US" altLang="zh-CN" sz="800">
                <a:ea typeface="宋体" panose="02010600030101010101" pitchFamily="2" charset="-122"/>
              </a:rPr>
              <a:t>---------</a:t>
            </a:r>
          </a:p>
        </p:txBody>
      </p:sp>
      <p:sp>
        <p:nvSpPr>
          <p:cNvPr id="91200" name="Oval 64"/>
          <p:cNvSpPr>
            <a:spLocks noChangeArrowheads="1"/>
          </p:cNvSpPr>
          <p:nvPr/>
        </p:nvSpPr>
        <p:spPr bwMode="auto">
          <a:xfrm>
            <a:off x="8623162" y="3570312"/>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01" name="Rectangle 65"/>
          <p:cNvSpPr>
            <a:spLocks noChangeArrowheads="1"/>
          </p:cNvSpPr>
          <p:nvPr/>
        </p:nvSpPr>
        <p:spPr bwMode="auto">
          <a:xfrm>
            <a:off x="8470762" y="3341712"/>
            <a:ext cx="304800" cy="7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标题 3"/>
          <p:cNvSpPr>
            <a:spLocks noGrp="1"/>
          </p:cNvSpPr>
          <p:nvPr>
            <p:ph type="title"/>
          </p:nvPr>
        </p:nvSpPr>
        <p:spPr/>
        <p:txBody>
          <a:bodyPr/>
          <a:lstStyle/>
          <a:p>
            <a:r>
              <a:rPr lang="zh-CN" altLang="en-US" dirty="0"/>
              <a:t>基本操作</a:t>
            </a:r>
            <a:r>
              <a:rPr lang="en-US" altLang="zh-CN" dirty="0"/>
              <a:t>-</a:t>
            </a:r>
            <a:r>
              <a:rPr lang="zh-CN" altLang="en-US" b="1" dirty="0"/>
              <a:t>点对点异步通信</a:t>
            </a:r>
          </a:p>
        </p:txBody>
      </p:sp>
      <p:sp>
        <p:nvSpPr>
          <p:cNvPr id="5" name="内容占位符 4"/>
          <p:cNvSpPr>
            <a:spLocks noGrp="1"/>
          </p:cNvSpPr>
          <p:nvPr>
            <p:ph idx="1"/>
          </p:nvPr>
        </p:nvSpPr>
        <p:spPr>
          <a:xfrm>
            <a:off x="1320561" y="3124200"/>
            <a:ext cx="2919275" cy="1055712"/>
          </a:xfrm>
        </p:spPr>
        <p:txBody>
          <a:bodyPr>
            <a:normAutofit/>
          </a:bodyPr>
          <a:lstStyle/>
          <a:p>
            <a:pPr marL="0" indent="0">
              <a:buNone/>
            </a:pPr>
            <a:r>
              <a:rPr lang="zh-CN" altLang="en-US" sz="2800" dirty="0"/>
              <a:t>只要消息发出，不管是否收到</a:t>
            </a:r>
          </a:p>
        </p:txBody>
      </p:sp>
      <p:sp>
        <p:nvSpPr>
          <p:cNvPr id="2" name="灯片编号占位符 1">
            <a:extLst>
              <a:ext uri="{FF2B5EF4-FFF2-40B4-BE49-F238E27FC236}">
                <a16:creationId xmlns:a16="http://schemas.microsoft.com/office/drawing/2014/main" id="{256BA25A-4BFA-44D2-9D6F-E66E701D5DBA}"/>
              </a:ext>
            </a:extLst>
          </p:cNvPr>
          <p:cNvSpPr>
            <a:spLocks noGrp="1"/>
          </p:cNvSpPr>
          <p:nvPr>
            <p:ph type="sldNum" sz="quarter" idx="12"/>
          </p:nvPr>
        </p:nvSpPr>
        <p:spPr/>
        <p:txBody>
          <a:bodyPr/>
          <a:lstStyle/>
          <a:p>
            <a:fld id="{25EC4AC6-63A8-45AD-A1FA-EB82E5CD8F05}" type="slidenum">
              <a:rPr lang="zh-CN" altLang="en-US" smtClean="0"/>
              <a:t>9</a:t>
            </a:fld>
            <a:endParaRPr lang="zh-CN" altLang="en-US"/>
          </a:p>
        </p:txBody>
      </p:sp>
    </p:spTree>
    <p:extLst>
      <p:ext uri="{BB962C8B-B14F-4D97-AF65-F5344CB8AC3E}">
        <p14:creationId xmlns:p14="http://schemas.microsoft.com/office/powerpoint/2010/main" val="2702931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normAutofit/>
          </a:bodyPr>
          <a:lstStyle/>
          <a:p>
            <a:r>
              <a:rPr lang="en-US" altLang="zh-CN" dirty="0">
                <a:ea typeface="宋体" pitchFamily="2" charset="-122"/>
              </a:rPr>
              <a:t>Parallel Algorithm Models (cont.) </a:t>
            </a:r>
          </a:p>
        </p:txBody>
      </p:sp>
      <p:sp>
        <p:nvSpPr>
          <p:cNvPr id="729091" name="Rectangle 3"/>
          <p:cNvSpPr>
            <a:spLocks noGrp="1" noChangeArrowheads="1"/>
          </p:cNvSpPr>
          <p:nvPr>
            <p:ph idx="1"/>
          </p:nvPr>
        </p:nvSpPr>
        <p:spPr/>
        <p:txBody>
          <a:bodyPr anchor="t" anchorCtr="0">
            <a:normAutofit/>
          </a:bodyPr>
          <a:lstStyle/>
          <a:p>
            <a:r>
              <a:rPr lang="en-US" altLang="zh-CN" dirty="0"/>
              <a:t>Pipeline / Producer-Consumer Model</a:t>
            </a:r>
          </a:p>
          <a:p>
            <a:pPr lvl="1"/>
            <a:r>
              <a:rPr lang="zh-CN" altLang="en-US" dirty="0"/>
              <a:t>数据流通过一系列进程，每一进程在数据上执行任务</a:t>
            </a:r>
            <a:r>
              <a:rPr lang="en-US" altLang="zh-CN" dirty="0"/>
              <a:t>. </a:t>
            </a:r>
          </a:p>
        </p:txBody>
      </p:sp>
      <p:pic>
        <p:nvPicPr>
          <p:cNvPr id="5" name="Picture 5"/>
          <p:cNvPicPr>
            <a:picLocks noChangeAspect="1" noChangeArrowheads="1"/>
          </p:cNvPicPr>
          <p:nvPr/>
        </p:nvPicPr>
        <p:blipFill>
          <a:blip r:embed="rId2" cstate="print"/>
          <a:srcRect/>
          <a:stretch>
            <a:fillRect/>
          </a:stretch>
        </p:blipFill>
        <p:spPr bwMode="auto">
          <a:xfrm>
            <a:off x="4947300" y="2748548"/>
            <a:ext cx="1682750" cy="4002088"/>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F55F0042-90E0-48DB-9FC9-6FAD5368A7EF}"/>
              </a:ext>
            </a:extLst>
          </p:cNvPr>
          <p:cNvSpPr>
            <a:spLocks noGrp="1"/>
          </p:cNvSpPr>
          <p:nvPr>
            <p:ph type="sldNum" sz="quarter" idx="12"/>
          </p:nvPr>
        </p:nvSpPr>
        <p:spPr/>
        <p:txBody>
          <a:bodyPr/>
          <a:lstStyle/>
          <a:p>
            <a:fld id="{25EC4AC6-63A8-45AD-A1FA-EB82E5CD8F05}" type="slidenum">
              <a:rPr lang="zh-CN" altLang="en-US" smtClean="0"/>
              <a:t>90</a:t>
            </a:fld>
            <a:endParaRPr lang="zh-CN" altLang="en-US"/>
          </a:p>
        </p:txBody>
      </p:sp>
    </p:spTree>
    <p:extLst>
      <p:ext uri="{BB962C8B-B14F-4D97-AF65-F5344CB8AC3E}">
        <p14:creationId xmlns:p14="http://schemas.microsoft.com/office/powerpoint/2010/main" val="32393558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normAutofit/>
          </a:bodyPr>
          <a:lstStyle/>
          <a:p>
            <a:r>
              <a:rPr lang="en-US" altLang="zh-CN" dirty="0">
                <a:ea typeface="宋体" pitchFamily="2" charset="-122"/>
              </a:rPr>
              <a:t>Parallel Algorithm Models (cont.) </a:t>
            </a:r>
          </a:p>
        </p:txBody>
      </p:sp>
      <p:sp>
        <p:nvSpPr>
          <p:cNvPr id="729091" name="Rectangle 3"/>
          <p:cNvSpPr>
            <a:spLocks noGrp="1" noChangeArrowheads="1"/>
          </p:cNvSpPr>
          <p:nvPr>
            <p:ph idx="1"/>
          </p:nvPr>
        </p:nvSpPr>
        <p:spPr/>
        <p:txBody>
          <a:bodyPr anchor="t" anchorCtr="0">
            <a:normAutofit/>
          </a:bodyPr>
          <a:lstStyle/>
          <a:p>
            <a:r>
              <a:rPr lang="en-US" altLang="zh-CN" dirty="0"/>
              <a:t>Task Graph Model</a:t>
            </a:r>
          </a:p>
          <a:p>
            <a:pPr lvl="1"/>
            <a:r>
              <a:rPr lang="zh-CN" altLang="en-US" dirty="0"/>
              <a:t>根据任务依赖图，任务之间的交互用于增强局部性或减少交互开销</a:t>
            </a:r>
            <a:endParaRPr lang="en-US" altLang="zh-CN" dirty="0"/>
          </a:p>
          <a:p>
            <a:r>
              <a:rPr lang="en-US" altLang="zh-CN" dirty="0"/>
              <a:t>Hybrid Models</a:t>
            </a:r>
          </a:p>
          <a:p>
            <a:pPr lvl="1"/>
            <a:r>
              <a:rPr lang="zh-CN" altLang="en-US" dirty="0"/>
              <a:t>由多种模型水平、垂直或顺序组合来解决应用问题</a:t>
            </a:r>
            <a:endParaRPr lang="en-US" altLang="zh-CN" dirty="0"/>
          </a:p>
        </p:txBody>
      </p:sp>
      <p:sp>
        <p:nvSpPr>
          <p:cNvPr id="2" name="灯片编号占位符 1">
            <a:extLst>
              <a:ext uri="{FF2B5EF4-FFF2-40B4-BE49-F238E27FC236}">
                <a16:creationId xmlns:a16="http://schemas.microsoft.com/office/drawing/2014/main" id="{7CFB2346-7376-4541-9667-01B13CE08A47}"/>
              </a:ext>
            </a:extLst>
          </p:cNvPr>
          <p:cNvSpPr>
            <a:spLocks noGrp="1"/>
          </p:cNvSpPr>
          <p:nvPr>
            <p:ph type="sldNum" sz="quarter" idx="12"/>
          </p:nvPr>
        </p:nvSpPr>
        <p:spPr/>
        <p:txBody>
          <a:bodyPr/>
          <a:lstStyle/>
          <a:p>
            <a:fld id="{25EC4AC6-63A8-45AD-A1FA-EB82E5CD8F05}" type="slidenum">
              <a:rPr lang="zh-CN" altLang="en-US" smtClean="0"/>
              <a:t>91</a:t>
            </a:fld>
            <a:endParaRPr lang="zh-CN" altLang="en-US"/>
          </a:p>
        </p:txBody>
      </p:sp>
    </p:spTree>
    <p:extLst>
      <p:ext uri="{BB962C8B-B14F-4D97-AF65-F5344CB8AC3E}">
        <p14:creationId xmlns:p14="http://schemas.microsoft.com/office/powerpoint/2010/main" val="2171837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altLang="zh-CN" dirty="0"/>
              <a:t>Content</a:t>
            </a:r>
            <a:endParaRPr lang="zh-CN" altLang="en-US" dirty="0"/>
          </a:p>
        </p:txBody>
      </p:sp>
      <p:sp>
        <p:nvSpPr>
          <p:cNvPr id="612355" name="Rectangle 3"/>
          <p:cNvSpPr>
            <a:spLocks noGrp="1" noChangeArrowheads="1"/>
          </p:cNvSpPr>
          <p:nvPr>
            <p:ph idx="1"/>
          </p:nvPr>
        </p:nvSpPr>
        <p:spPr/>
        <p:txBody>
          <a:bodyPr>
            <a:normAutofit/>
          </a:bodyPr>
          <a:lstStyle/>
          <a:p>
            <a:r>
              <a:rPr lang="zh-CN" altLang="en-US" sz="4000" dirty="0">
                <a:solidFill>
                  <a:srgbClr val="003399"/>
                </a:solidFill>
              </a:rPr>
              <a:t>概述</a:t>
            </a:r>
            <a:endParaRPr lang="en-US" altLang="zh-CN" sz="4000" dirty="0">
              <a:solidFill>
                <a:srgbClr val="003399"/>
              </a:solidFill>
              <a:ea typeface="华文新魏" pitchFamily="2" charset="-122"/>
            </a:endParaRPr>
          </a:p>
          <a:p>
            <a:r>
              <a:rPr lang="zh-CN" altLang="en-US" sz="4000" dirty="0">
                <a:solidFill>
                  <a:srgbClr val="003399"/>
                </a:solidFill>
                <a:ea typeface="华文新魏" pitchFamily="2" charset="-122"/>
              </a:rPr>
              <a:t>并行计算模型</a:t>
            </a:r>
            <a:endParaRPr lang="en-US" altLang="zh-CN" sz="4000" dirty="0">
              <a:solidFill>
                <a:srgbClr val="003399"/>
              </a:solidFill>
              <a:ea typeface="华文新魏" pitchFamily="2" charset="-122"/>
            </a:endParaRPr>
          </a:p>
          <a:p>
            <a:r>
              <a:rPr lang="zh-CN" altLang="en-US" sz="4000" dirty="0">
                <a:solidFill>
                  <a:srgbClr val="003399"/>
                </a:solidFill>
                <a:ea typeface="华文新魏" pitchFamily="2" charset="-122"/>
              </a:rPr>
              <a:t>设计并行算法的基本方法</a:t>
            </a:r>
            <a:endParaRPr lang="en-US" altLang="zh-CN" sz="4000" dirty="0">
              <a:solidFill>
                <a:srgbClr val="003399"/>
              </a:solidFill>
              <a:ea typeface="华文新魏" pitchFamily="2" charset="-122"/>
            </a:endParaRPr>
          </a:p>
          <a:p>
            <a:r>
              <a:rPr lang="zh-CN" altLang="en-US" sz="4000" dirty="0">
                <a:solidFill>
                  <a:srgbClr val="003399"/>
                </a:solidFill>
                <a:ea typeface="华文新魏" pitchFamily="2" charset="-122"/>
              </a:rPr>
              <a:t>并行算法模型</a:t>
            </a:r>
            <a:endParaRPr lang="en-US" altLang="zh-CN" sz="4000" dirty="0">
              <a:solidFill>
                <a:srgbClr val="003399"/>
              </a:solidFill>
              <a:ea typeface="华文新魏" pitchFamily="2" charset="-122"/>
            </a:endParaRPr>
          </a:p>
          <a:p>
            <a:r>
              <a:rPr lang="zh-CN" altLang="en-US" sz="4000">
                <a:solidFill>
                  <a:srgbClr val="FF0000"/>
                </a:solidFill>
                <a:ea typeface="华文新魏" pitchFamily="2" charset="-122"/>
              </a:rPr>
              <a:t>实例</a:t>
            </a:r>
            <a:endParaRPr lang="zh-CN" altLang="en-US" sz="4000" dirty="0">
              <a:solidFill>
                <a:srgbClr val="FF0000"/>
              </a:solidFill>
              <a:ea typeface="华文新魏" pitchFamily="2" charset="-122"/>
            </a:endParaRPr>
          </a:p>
        </p:txBody>
      </p:sp>
      <p:sp>
        <p:nvSpPr>
          <p:cNvPr id="2" name="灯片编号占位符 1">
            <a:extLst>
              <a:ext uri="{FF2B5EF4-FFF2-40B4-BE49-F238E27FC236}">
                <a16:creationId xmlns:a16="http://schemas.microsoft.com/office/drawing/2014/main" id="{883B5749-C65E-486A-AD30-95F1EC59CE76}"/>
              </a:ext>
            </a:extLst>
          </p:cNvPr>
          <p:cNvSpPr>
            <a:spLocks noGrp="1"/>
          </p:cNvSpPr>
          <p:nvPr>
            <p:ph type="sldNum" sz="quarter" idx="12"/>
          </p:nvPr>
        </p:nvSpPr>
        <p:spPr/>
        <p:txBody>
          <a:bodyPr/>
          <a:lstStyle/>
          <a:p>
            <a:fld id="{25EC4AC6-63A8-45AD-A1FA-EB82E5CD8F05}" type="slidenum">
              <a:rPr lang="zh-CN" altLang="en-US" smtClean="0"/>
              <a:t>92</a:t>
            </a:fld>
            <a:endParaRPr lang="zh-CN" altLang="en-US"/>
          </a:p>
        </p:txBody>
      </p:sp>
    </p:spTree>
    <p:extLst>
      <p:ext uri="{BB962C8B-B14F-4D97-AF65-F5344CB8AC3E}">
        <p14:creationId xmlns:p14="http://schemas.microsoft.com/office/powerpoint/2010/main" val="13461494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Bucket sort</a:t>
            </a:r>
            <a:endParaRPr lang="zh-CN" altLang="en-US" dirty="0"/>
          </a:p>
        </p:txBody>
      </p:sp>
      <p:sp>
        <p:nvSpPr>
          <p:cNvPr id="4" name="内容占位符 3"/>
          <p:cNvSpPr>
            <a:spLocks noGrp="1"/>
          </p:cNvSpPr>
          <p:nvPr>
            <p:ph idx="1"/>
          </p:nvPr>
        </p:nvSpPr>
        <p:spPr/>
        <p:txBody>
          <a:bodyPr/>
          <a:lstStyle/>
          <a:p>
            <a:endParaRPr lang="zh-CN" altLang="en-US"/>
          </a:p>
        </p:txBody>
      </p:sp>
      <p:pic>
        <p:nvPicPr>
          <p:cNvPr id="737282" name="Picture 2" descr="picture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3" y="2780928"/>
            <a:ext cx="8802481" cy="2664296"/>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86D334D0-3909-45AF-BB0B-ADD5DCE73220}"/>
              </a:ext>
            </a:extLst>
          </p:cNvPr>
          <p:cNvSpPr>
            <a:spLocks noGrp="1"/>
          </p:cNvSpPr>
          <p:nvPr>
            <p:ph type="sldNum" sz="quarter" idx="12"/>
          </p:nvPr>
        </p:nvSpPr>
        <p:spPr/>
        <p:txBody>
          <a:bodyPr/>
          <a:lstStyle/>
          <a:p>
            <a:fld id="{25EC4AC6-63A8-45AD-A1FA-EB82E5CD8F05}" type="slidenum">
              <a:rPr lang="zh-CN" altLang="en-US" smtClean="0"/>
              <a:t>93</a:t>
            </a:fld>
            <a:endParaRPr lang="zh-CN" altLang="en-US"/>
          </a:p>
        </p:txBody>
      </p:sp>
    </p:spTree>
    <p:extLst>
      <p:ext uri="{BB962C8B-B14F-4D97-AF65-F5344CB8AC3E}">
        <p14:creationId xmlns:p14="http://schemas.microsoft.com/office/powerpoint/2010/main" val="20717359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Bucket sort</a:t>
            </a:r>
            <a:endParaRPr lang="zh-CN" altLang="en-US" dirty="0"/>
          </a:p>
        </p:txBody>
      </p:sp>
      <p:pic>
        <p:nvPicPr>
          <p:cNvPr id="11288" name="Picture 24"/>
          <p:cNvPicPr>
            <a:picLocks noGrp="1" noChangeAspect="1" noChangeArrowheads="1"/>
          </p:cNvPicPr>
          <p:nvPr>
            <p:ph idx="1"/>
          </p:nvPr>
        </p:nvPicPr>
        <p:blipFill>
          <a:blip r:embed="rId2">
            <a:lum bright="-6000" contrast="24000"/>
            <a:extLst>
              <a:ext uri="{28A0092B-C50C-407E-A947-70E740481C1C}">
                <a14:useLocalDpi xmlns:a14="http://schemas.microsoft.com/office/drawing/2010/main" val="0"/>
              </a:ext>
            </a:extLst>
          </a:blip>
          <a:srcRect/>
          <a:stretch>
            <a:fillRect/>
          </a:stretch>
        </p:blipFill>
        <p:spPr>
          <a:xfrm>
            <a:off x="1971155" y="1772817"/>
            <a:ext cx="8040688" cy="3362325"/>
          </a:xfrm>
          <a:noFill/>
          <a:ln/>
        </p:spPr>
      </p:pic>
      <p:sp>
        <p:nvSpPr>
          <p:cNvPr id="5" name="矩形 4"/>
          <p:cNvSpPr/>
          <p:nvPr/>
        </p:nvSpPr>
        <p:spPr>
          <a:xfrm>
            <a:off x="2590734" y="1219701"/>
            <a:ext cx="7010533" cy="369332"/>
          </a:xfrm>
          <a:prstGeom prst="rect">
            <a:avLst/>
          </a:prstGeom>
        </p:spPr>
        <p:txBody>
          <a:bodyPr wrap="square">
            <a:spAutoFit/>
          </a:bodyPr>
          <a:lstStyle/>
          <a:p>
            <a:r>
              <a:rPr lang="zh-CN" altLang="en-US" dirty="0">
                <a:solidFill>
                  <a:srgbClr val="FFC000"/>
                </a:solidFill>
                <a:ea typeface="宋体" panose="02010600030101010101" pitchFamily="2" charset="-122"/>
              </a:rPr>
              <a:t>桶里存放对应区间的数据</a:t>
            </a:r>
            <a:r>
              <a:rPr lang="en-US" altLang="zh-CN" dirty="0">
                <a:solidFill>
                  <a:srgbClr val="FFC000"/>
                </a:solidFill>
                <a:ea typeface="宋体" panose="02010600030101010101" pitchFamily="2" charset="-122"/>
              </a:rPr>
              <a:t>. </a:t>
            </a:r>
            <a:r>
              <a:rPr lang="zh-CN" altLang="en-US" dirty="0">
                <a:solidFill>
                  <a:srgbClr val="FFC000"/>
                </a:solidFill>
                <a:ea typeface="宋体" panose="02010600030101010101" pitchFamily="2" charset="-122"/>
              </a:rPr>
              <a:t>每一桶的数用顺序排序</a:t>
            </a:r>
            <a:endParaRPr lang="en-US" altLang="zh-CN" dirty="0">
              <a:solidFill>
                <a:srgbClr val="FFC000"/>
              </a:solidFill>
              <a:ea typeface="宋体" panose="02010600030101010101" pitchFamily="2" charset="-122"/>
            </a:endParaRPr>
          </a:p>
        </p:txBody>
      </p:sp>
      <p:sp>
        <p:nvSpPr>
          <p:cNvPr id="3" name="灯片编号占位符 2">
            <a:extLst>
              <a:ext uri="{FF2B5EF4-FFF2-40B4-BE49-F238E27FC236}">
                <a16:creationId xmlns:a16="http://schemas.microsoft.com/office/drawing/2014/main" id="{7E97874B-5D8D-4F25-9590-AF5DEEB349AA}"/>
              </a:ext>
            </a:extLst>
          </p:cNvPr>
          <p:cNvSpPr>
            <a:spLocks noGrp="1"/>
          </p:cNvSpPr>
          <p:nvPr>
            <p:ph type="sldNum" sz="quarter" idx="12"/>
          </p:nvPr>
        </p:nvSpPr>
        <p:spPr/>
        <p:txBody>
          <a:bodyPr/>
          <a:lstStyle/>
          <a:p>
            <a:fld id="{25EC4AC6-63A8-45AD-A1FA-EB82E5CD8F05}" type="slidenum">
              <a:rPr lang="zh-CN" altLang="en-US" smtClean="0"/>
              <a:t>94</a:t>
            </a:fld>
            <a:endParaRPr lang="zh-CN" altLang="en-US"/>
          </a:p>
        </p:txBody>
      </p:sp>
    </p:spTree>
    <p:extLst>
      <p:ext uri="{BB962C8B-B14F-4D97-AF65-F5344CB8AC3E}">
        <p14:creationId xmlns:p14="http://schemas.microsoft.com/office/powerpoint/2010/main" val="38432578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Bucket sort</a:t>
            </a:r>
            <a:endParaRPr lang="zh-CN" altLang="en-US" dirty="0"/>
          </a:p>
        </p:txBody>
      </p:sp>
      <p:graphicFrame>
        <p:nvGraphicFramePr>
          <p:cNvPr id="5" name="Group 109"/>
          <p:cNvGraphicFramePr>
            <a:graphicFrameLocks/>
          </p:cNvGraphicFramePr>
          <p:nvPr/>
        </p:nvGraphicFramePr>
        <p:xfrm>
          <a:off x="2286000" y="1447800"/>
          <a:ext cx="7620000" cy="457200"/>
        </p:xfrm>
        <a:graphic>
          <a:graphicData uri="http://schemas.openxmlformats.org/drawingml/2006/table">
            <a:tbl>
              <a:tblPr/>
              <a:tblGrid>
                <a:gridCol w="585788">
                  <a:extLst>
                    <a:ext uri="{9D8B030D-6E8A-4147-A177-3AD203B41FA5}">
                      <a16:colId xmlns:a16="http://schemas.microsoft.com/office/drawing/2014/main" val="2803669207"/>
                    </a:ext>
                  </a:extLst>
                </a:gridCol>
                <a:gridCol w="587375">
                  <a:extLst>
                    <a:ext uri="{9D8B030D-6E8A-4147-A177-3AD203B41FA5}">
                      <a16:colId xmlns:a16="http://schemas.microsoft.com/office/drawing/2014/main" val="124973117"/>
                    </a:ext>
                  </a:extLst>
                </a:gridCol>
                <a:gridCol w="584200">
                  <a:extLst>
                    <a:ext uri="{9D8B030D-6E8A-4147-A177-3AD203B41FA5}">
                      <a16:colId xmlns:a16="http://schemas.microsoft.com/office/drawing/2014/main" val="1644833187"/>
                    </a:ext>
                  </a:extLst>
                </a:gridCol>
                <a:gridCol w="587375">
                  <a:extLst>
                    <a:ext uri="{9D8B030D-6E8A-4147-A177-3AD203B41FA5}">
                      <a16:colId xmlns:a16="http://schemas.microsoft.com/office/drawing/2014/main" val="2379145488"/>
                    </a:ext>
                  </a:extLst>
                </a:gridCol>
                <a:gridCol w="585787">
                  <a:extLst>
                    <a:ext uri="{9D8B030D-6E8A-4147-A177-3AD203B41FA5}">
                      <a16:colId xmlns:a16="http://schemas.microsoft.com/office/drawing/2014/main" val="2603548539"/>
                    </a:ext>
                  </a:extLst>
                </a:gridCol>
                <a:gridCol w="585788">
                  <a:extLst>
                    <a:ext uri="{9D8B030D-6E8A-4147-A177-3AD203B41FA5}">
                      <a16:colId xmlns:a16="http://schemas.microsoft.com/office/drawing/2014/main" val="63615493"/>
                    </a:ext>
                  </a:extLst>
                </a:gridCol>
                <a:gridCol w="587375">
                  <a:extLst>
                    <a:ext uri="{9D8B030D-6E8A-4147-A177-3AD203B41FA5}">
                      <a16:colId xmlns:a16="http://schemas.microsoft.com/office/drawing/2014/main" val="103560665"/>
                    </a:ext>
                  </a:extLst>
                </a:gridCol>
                <a:gridCol w="585787">
                  <a:extLst>
                    <a:ext uri="{9D8B030D-6E8A-4147-A177-3AD203B41FA5}">
                      <a16:colId xmlns:a16="http://schemas.microsoft.com/office/drawing/2014/main" val="2895993746"/>
                    </a:ext>
                  </a:extLst>
                </a:gridCol>
                <a:gridCol w="585788">
                  <a:extLst>
                    <a:ext uri="{9D8B030D-6E8A-4147-A177-3AD203B41FA5}">
                      <a16:colId xmlns:a16="http://schemas.microsoft.com/office/drawing/2014/main" val="587306616"/>
                    </a:ext>
                  </a:extLst>
                </a:gridCol>
                <a:gridCol w="587375">
                  <a:extLst>
                    <a:ext uri="{9D8B030D-6E8A-4147-A177-3AD203B41FA5}">
                      <a16:colId xmlns:a16="http://schemas.microsoft.com/office/drawing/2014/main" val="2769887590"/>
                    </a:ext>
                  </a:extLst>
                </a:gridCol>
                <a:gridCol w="584200">
                  <a:extLst>
                    <a:ext uri="{9D8B030D-6E8A-4147-A177-3AD203B41FA5}">
                      <a16:colId xmlns:a16="http://schemas.microsoft.com/office/drawing/2014/main" val="2397395949"/>
                    </a:ext>
                  </a:extLst>
                </a:gridCol>
                <a:gridCol w="587375">
                  <a:extLst>
                    <a:ext uri="{9D8B030D-6E8A-4147-A177-3AD203B41FA5}">
                      <a16:colId xmlns:a16="http://schemas.microsoft.com/office/drawing/2014/main" val="1307385429"/>
                    </a:ext>
                  </a:extLst>
                </a:gridCol>
                <a:gridCol w="585787">
                  <a:extLst>
                    <a:ext uri="{9D8B030D-6E8A-4147-A177-3AD203B41FA5}">
                      <a16:colId xmlns:a16="http://schemas.microsoft.com/office/drawing/2014/main" val="3959250000"/>
                    </a:ext>
                  </a:extLst>
                </a:gridCol>
              </a:tblGrid>
              <a:tr h="457200">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0226532"/>
                  </a:ext>
                </a:extLst>
              </a:tr>
            </a:tbl>
          </a:graphicData>
        </a:graphic>
      </p:graphicFrame>
      <p:sp>
        <p:nvSpPr>
          <p:cNvPr id="6" name="Text Box 33"/>
          <p:cNvSpPr txBox="1">
            <a:spLocks noChangeArrowheads="1"/>
          </p:cNvSpPr>
          <p:nvPr/>
        </p:nvSpPr>
        <p:spPr bwMode="auto">
          <a:xfrm>
            <a:off x="2803525" y="2836863"/>
            <a:ext cx="223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sp>
        <p:nvSpPr>
          <p:cNvPr id="7" name="Text Box 34"/>
          <p:cNvSpPr txBox="1">
            <a:spLocks noChangeArrowheads="1"/>
          </p:cNvSpPr>
          <p:nvPr/>
        </p:nvSpPr>
        <p:spPr bwMode="auto">
          <a:xfrm>
            <a:off x="2819400" y="3048000"/>
            <a:ext cx="685800" cy="892552"/>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dirty="0">
                <a:ea typeface="宋体" panose="02010600030101010101" pitchFamily="2" charset="-122"/>
              </a:rPr>
            </a:br>
            <a:r>
              <a:rPr lang="en-US" altLang="zh-CN" sz="2400" dirty="0">
                <a:ea typeface="宋体" panose="02010600030101010101" pitchFamily="2" charset="-122"/>
              </a:rPr>
              <a:t>  2</a:t>
            </a:r>
            <a:r>
              <a:rPr lang="en-US" altLang="zh-CN" sz="2400" dirty="0">
                <a:solidFill>
                  <a:srgbClr val="C00000"/>
                </a:solidFill>
                <a:ea typeface="宋体" panose="02010600030101010101" pitchFamily="2" charset="-122"/>
              </a:rPr>
              <a:t>0</a:t>
            </a:r>
          </a:p>
        </p:txBody>
      </p:sp>
      <p:sp>
        <p:nvSpPr>
          <p:cNvPr id="8" name="Rectangle 35"/>
          <p:cNvSpPr>
            <a:spLocks noChangeArrowheads="1"/>
          </p:cNvSpPr>
          <p:nvPr/>
        </p:nvSpPr>
        <p:spPr bwMode="auto">
          <a:xfrm>
            <a:off x="2819401" y="2791897"/>
            <a:ext cx="739775" cy="369332"/>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 name="AutoShape 78"/>
          <p:cNvSpPr>
            <a:spLocks noChangeArrowheads="1"/>
          </p:cNvSpPr>
          <p:nvPr/>
        </p:nvSpPr>
        <p:spPr bwMode="auto">
          <a:xfrm>
            <a:off x="5638800" y="2232303"/>
            <a:ext cx="366960" cy="412194"/>
          </a:xfrm>
          <a:prstGeom prst="downArrow">
            <a:avLst>
              <a:gd name="adj1" fmla="val 50000"/>
              <a:gd name="adj2" fmla="val 25000"/>
            </a:avLst>
          </a:prstGeom>
          <a:noFill/>
          <a:ln w="12700"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 name="AutoShape 79"/>
          <p:cNvSpPr>
            <a:spLocks noChangeArrowheads="1"/>
          </p:cNvSpPr>
          <p:nvPr/>
        </p:nvSpPr>
        <p:spPr bwMode="auto">
          <a:xfrm>
            <a:off x="5715000" y="4746903"/>
            <a:ext cx="366960" cy="412194"/>
          </a:xfrm>
          <a:prstGeom prst="downArrow">
            <a:avLst>
              <a:gd name="adj1" fmla="val 50000"/>
              <a:gd name="adj2" fmla="val 25000"/>
            </a:avLst>
          </a:prstGeom>
          <a:noFill/>
          <a:ln w="12700"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 name="Text Box 80"/>
          <p:cNvSpPr txBox="1">
            <a:spLocks noChangeArrowheads="1"/>
          </p:cNvSpPr>
          <p:nvPr/>
        </p:nvSpPr>
        <p:spPr bwMode="auto">
          <a:xfrm>
            <a:off x="3489325" y="2836863"/>
            <a:ext cx="223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sp>
        <p:nvSpPr>
          <p:cNvPr id="12" name="Text Box 81"/>
          <p:cNvSpPr txBox="1">
            <a:spLocks noChangeArrowheads="1"/>
          </p:cNvSpPr>
          <p:nvPr/>
        </p:nvSpPr>
        <p:spPr bwMode="auto">
          <a:xfrm>
            <a:off x="3505200" y="3048001"/>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a:ea typeface="宋体" panose="02010600030101010101" pitchFamily="2" charset="-122"/>
              </a:rPr>
            </a:br>
            <a:r>
              <a:rPr lang="en-US" altLang="zh-CN" sz="2400">
                <a:ea typeface="宋体" panose="02010600030101010101" pitchFamily="2" charset="-122"/>
              </a:rPr>
              <a:t> </a:t>
            </a:r>
            <a:br>
              <a:rPr lang="en-US" altLang="zh-CN" sz="2400">
                <a:ea typeface="宋体" panose="02010600030101010101" pitchFamily="2" charset="-122"/>
              </a:rPr>
            </a:br>
            <a:endParaRPr lang="en-US" altLang="zh-CN" sz="2400">
              <a:ea typeface="宋体" panose="02010600030101010101" pitchFamily="2" charset="-122"/>
            </a:endParaRPr>
          </a:p>
        </p:txBody>
      </p:sp>
      <p:sp>
        <p:nvSpPr>
          <p:cNvPr id="13" name="Rectangle 82"/>
          <p:cNvSpPr>
            <a:spLocks noChangeArrowheads="1"/>
          </p:cNvSpPr>
          <p:nvPr/>
        </p:nvSpPr>
        <p:spPr bwMode="auto">
          <a:xfrm>
            <a:off x="3505201" y="2791897"/>
            <a:ext cx="739775" cy="369332"/>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 name="Text Box 83"/>
          <p:cNvSpPr txBox="1">
            <a:spLocks noChangeArrowheads="1"/>
          </p:cNvSpPr>
          <p:nvPr/>
        </p:nvSpPr>
        <p:spPr bwMode="auto">
          <a:xfrm>
            <a:off x="4175125" y="2836863"/>
            <a:ext cx="223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sp>
        <p:nvSpPr>
          <p:cNvPr id="15" name="Text Box 84"/>
          <p:cNvSpPr txBox="1">
            <a:spLocks noChangeArrowheads="1"/>
          </p:cNvSpPr>
          <p:nvPr/>
        </p:nvSpPr>
        <p:spPr bwMode="auto">
          <a:xfrm>
            <a:off x="4191000" y="3048001"/>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dirty="0">
                <a:ea typeface="宋体" panose="02010600030101010101" pitchFamily="2" charset="-122"/>
              </a:rPr>
            </a:br>
            <a:r>
              <a:rPr lang="en-US" altLang="zh-CN" sz="2400" dirty="0">
                <a:ea typeface="宋体" panose="02010600030101010101" pitchFamily="2" charset="-122"/>
              </a:rPr>
              <a:t>1</a:t>
            </a:r>
            <a:r>
              <a:rPr lang="en-US" altLang="zh-CN" sz="2400" dirty="0">
                <a:solidFill>
                  <a:srgbClr val="C00000"/>
                </a:solidFill>
                <a:ea typeface="宋体" panose="02010600030101010101" pitchFamily="2" charset="-122"/>
              </a:rPr>
              <a:t>2</a:t>
            </a:r>
            <a:r>
              <a:rPr lang="en-US" altLang="zh-CN" sz="2400" dirty="0">
                <a:ea typeface="宋体" panose="02010600030101010101" pitchFamily="2" charset="-122"/>
              </a:rPr>
              <a:t> 5</a:t>
            </a:r>
            <a:r>
              <a:rPr lang="en-US" altLang="zh-CN" sz="2400" dirty="0">
                <a:solidFill>
                  <a:srgbClr val="C00000"/>
                </a:solidFill>
                <a:ea typeface="宋体" panose="02010600030101010101" pitchFamily="2" charset="-122"/>
              </a:rPr>
              <a:t>2</a:t>
            </a:r>
          </a:p>
        </p:txBody>
      </p:sp>
      <p:sp>
        <p:nvSpPr>
          <p:cNvPr id="16" name="Rectangle 85"/>
          <p:cNvSpPr>
            <a:spLocks noChangeArrowheads="1"/>
          </p:cNvSpPr>
          <p:nvPr/>
        </p:nvSpPr>
        <p:spPr bwMode="auto">
          <a:xfrm>
            <a:off x="4191001" y="2791897"/>
            <a:ext cx="739775" cy="369332"/>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 name="Text Box 86"/>
          <p:cNvSpPr txBox="1">
            <a:spLocks noChangeArrowheads="1"/>
          </p:cNvSpPr>
          <p:nvPr/>
        </p:nvSpPr>
        <p:spPr bwMode="auto">
          <a:xfrm>
            <a:off x="4860925" y="2836863"/>
            <a:ext cx="223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sp>
        <p:nvSpPr>
          <p:cNvPr id="18" name="Text Box 87"/>
          <p:cNvSpPr txBox="1">
            <a:spLocks noChangeArrowheads="1"/>
          </p:cNvSpPr>
          <p:nvPr/>
        </p:nvSpPr>
        <p:spPr bwMode="auto">
          <a:xfrm>
            <a:off x="4876800" y="3048000"/>
            <a:ext cx="685800" cy="892552"/>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dirty="0">
                <a:ea typeface="宋体" panose="02010600030101010101" pitchFamily="2" charset="-122"/>
              </a:rPr>
            </a:br>
            <a:r>
              <a:rPr lang="en-US" altLang="zh-CN" sz="2400" dirty="0">
                <a:ea typeface="宋体" panose="02010600030101010101" pitchFamily="2" charset="-122"/>
              </a:rPr>
              <a:t>  6</a:t>
            </a:r>
            <a:r>
              <a:rPr lang="en-US" altLang="zh-CN" sz="2400" dirty="0">
                <a:solidFill>
                  <a:srgbClr val="C00000"/>
                </a:solidFill>
                <a:ea typeface="宋体" panose="02010600030101010101" pitchFamily="2" charset="-122"/>
              </a:rPr>
              <a:t>3</a:t>
            </a:r>
          </a:p>
        </p:txBody>
      </p:sp>
      <p:sp>
        <p:nvSpPr>
          <p:cNvPr id="19" name="Rectangle 88"/>
          <p:cNvSpPr>
            <a:spLocks noChangeArrowheads="1"/>
          </p:cNvSpPr>
          <p:nvPr/>
        </p:nvSpPr>
        <p:spPr bwMode="auto">
          <a:xfrm>
            <a:off x="4876801" y="2791897"/>
            <a:ext cx="739775" cy="369332"/>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 name="Text Box 89"/>
          <p:cNvSpPr txBox="1">
            <a:spLocks noChangeArrowheads="1"/>
          </p:cNvSpPr>
          <p:nvPr/>
        </p:nvSpPr>
        <p:spPr bwMode="auto">
          <a:xfrm>
            <a:off x="5546725" y="2836863"/>
            <a:ext cx="223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sp>
        <p:nvSpPr>
          <p:cNvPr id="21" name="Text Box 90"/>
          <p:cNvSpPr txBox="1">
            <a:spLocks noChangeArrowheads="1"/>
          </p:cNvSpPr>
          <p:nvPr/>
        </p:nvSpPr>
        <p:spPr bwMode="auto">
          <a:xfrm>
            <a:off x="5562600" y="3048001"/>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dirty="0">
                <a:ea typeface="宋体" panose="02010600030101010101" pitchFamily="2" charset="-122"/>
              </a:rPr>
            </a:br>
            <a:r>
              <a:rPr lang="en-US" altLang="zh-CN" sz="2400" dirty="0">
                <a:ea typeface="宋体" panose="02010600030101010101" pitchFamily="2" charset="-122"/>
              </a:rPr>
              <a:t>   </a:t>
            </a:r>
            <a:br>
              <a:rPr lang="en-US" altLang="zh-CN" sz="2400" dirty="0">
                <a:ea typeface="宋体" panose="02010600030101010101" pitchFamily="2" charset="-122"/>
              </a:rPr>
            </a:br>
            <a:r>
              <a:rPr lang="en-US" altLang="zh-CN" sz="2400" dirty="0">
                <a:ea typeface="宋体" panose="02010600030101010101" pitchFamily="2" charset="-122"/>
              </a:rPr>
              <a:t>6</a:t>
            </a:r>
            <a:r>
              <a:rPr lang="en-US" altLang="zh-CN" sz="2400" dirty="0">
                <a:solidFill>
                  <a:srgbClr val="C00000"/>
                </a:solidFill>
                <a:ea typeface="宋体" panose="02010600030101010101" pitchFamily="2" charset="-122"/>
              </a:rPr>
              <a:t>4</a:t>
            </a:r>
          </a:p>
        </p:txBody>
      </p:sp>
      <p:sp>
        <p:nvSpPr>
          <p:cNvPr id="22" name="Rectangle 91"/>
          <p:cNvSpPr>
            <a:spLocks noChangeArrowheads="1"/>
          </p:cNvSpPr>
          <p:nvPr/>
        </p:nvSpPr>
        <p:spPr bwMode="auto">
          <a:xfrm>
            <a:off x="5562601" y="2791897"/>
            <a:ext cx="739775" cy="369332"/>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 name="Text Box 92"/>
          <p:cNvSpPr txBox="1">
            <a:spLocks noChangeArrowheads="1"/>
          </p:cNvSpPr>
          <p:nvPr/>
        </p:nvSpPr>
        <p:spPr bwMode="auto">
          <a:xfrm>
            <a:off x="6232525" y="2836863"/>
            <a:ext cx="223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sp>
        <p:nvSpPr>
          <p:cNvPr id="24" name="Text Box 93"/>
          <p:cNvSpPr txBox="1">
            <a:spLocks noChangeArrowheads="1"/>
          </p:cNvSpPr>
          <p:nvPr/>
        </p:nvSpPr>
        <p:spPr bwMode="auto">
          <a:xfrm>
            <a:off x="6248400" y="3048001"/>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a:ea typeface="宋体" panose="02010600030101010101" pitchFamily="2" charset="-122"/>
              </a:rPr>
            </a:br>
            <a:r>
              <a:rPr lang="en-US" altLang="zh-CN" sz="2400">
                <a:ea typeface="宋体" panose="02010600030101010101" pitchFamily="2" charset="-122"/>
              </a:rPr>
              <a:t>   </a:t>
            </a:r>
            <a:br>
              <a:rPr lang="en-US" altLang="zh-CN" sz="2400">
                <a:ea typeface="宋体" panose="02010600030101010101" pitchFamily="2" charset="-122"/>
              </a:rPr>
            </a:br>
            <a:endParaRPr lang="en-US" altLang="zh-CN" sz="2400">
              <a:ea typeface="宋体" panose="02010600030101010101" pitchFamily="2" charset="-122"/>
            </a:endParaRPr>
          </a:p>
        </p:txBody>
      </p:sp>
      <p:sp>
        <p:nvSpPr>
          <p:cNvPr id="25" name="Rectangle 94"/>
          <p:cNvSpPr>
            <a:spLocks noChangeArrowheads="1"/>
          </p:cNvSpPr>
          <p:nvPr/>
        </p:nvSpPr>
        <p:spPr bwMode="auto">
          <a:xfrm>
            <a:off x="6248401" y="2791897"/>
            <a:ext cx="739775" cy="369332"/>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 name="Text Box 95"/>
          <p:cNvSpPr txBox="1">
            <a:spLocks noChangeArrowheads="1"/>
          </p:cNvSpPr>
          <p:nvPr/>
        </p:nvSpPr>
        <p:spPr bwMode="auto">
          <a:xfrm>
            <a:off x="6918325" y="2836863"/>
            <a:ext cx="223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sp>
        <p:nvSpPr>
          <p:cNvPr id="27" name="Text Box 96"/>
          <p:cNvSpPr txBox="1">
            <a:spLocks noChangeArrowheads="1"/>
          </p:cNvSpPr>
          <p:nvPr/>
        </p:nvSpPr>
        <p:spPr bwMode="auto">
          <a:xfrm>
            <a:off x="6934200" y="3048001"/>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dirty="0">
                <a:ea typeface="宋体" panose="02010600030101010101" pitchFamily="2" charset="-122"/>
              </a:rPr>
            </a:br>
            <a:br>
              <a:rPr lang="en-US" altLang="zh-CN" sz="2400" dirty="0">
                <a:ea typeface="宋体" panose="02010600030101010101" pitchFamily="2" charset="-122"/>
              </a:rPr>
            </a:br>
            <a:r>
              <a:rPr lang="en-US" altLang="zh-CN" sz="2400" dirty="0">
                <a:ea typeface="宋体" panose="02010600030101010101" pitchFamily="2" charset="-122"/>
              </a:rPr>
              <a:t> 3</a:t>
            </a:r>
            <a:r>
              <a:rPr lang="en-US" altLang="zh-CN" sz="2400" dirty="0">
                <a:solidFill>
                  <a:srgbClr val="C00000"/>
                </a:solidFill>
                <a:ea typeface="宋体" panose="02010600030101010101" pitchFamily="2" charset="-122"/>
              </a:rPr>
              <a:t>6</a:t>
            </a:r>
          </a:p>
        </p:txBody>
      </p:sp>
      <p:sp>
        <p:nvSpPr>
          <p:cNvPr id="28" name="Rectangle 97"/>
          <p:cNvSpPr>
            <a:spLocks noChangeArrowheads="1"/>
          </p:cNvSpPr>
          <p:nvPr/>
        </p:nvSpPr>
        <p:spPr bwMode="auto">
          <a:xfrm>
            <a:off x="6934201" y="2791897"/>
            <a:ext cx="739775" cy="369332"/>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 name="Text Box 98"/>
          <p:cNvSpPr txBox="1">
            <a:spLocks noChangeArrowheads="1"/>
          </p:cNvSpPr>
          <p:nvPr/>
        </p:nvSpPr>
        <p:spPr bwMode="auto">
          <a:xfrm>
            <a:off x="7604125" y="2836863"/>
            <a:ext cx="223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sp>
        <p:nvSpPr>
          <p:cNvPr id="30" name="Text Box 99"/>
          <p:cNvSpPr txBox="1">
            <a:spLocks noChangeArrowheads="1"/>
          </p:cNvSpPr>
          <p:nvPr/>
        </p:nvSpPr>
        <p:spPr bwMode="auto">
          <a:xfrm>
            <a:off x="7620000" y="3048001"/>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dirty="0">
                <a:ea typeface="宋体" panose="02010600030101010101" pitchFamily="2" charset="-122"/>
              </a:rPr>
            </a:br>
            <a:r>
              <a:rPr lang="en-US" altLang="zh-CN" sz="2400" dirty="0">
                <a:ea typeface="宋体" panose="02010600030101010101" pitchFamily="2" charset="-122"/>
              </a:rPr>
              <a:t>3</a:t>
            </a:r>
            <a:r>
              <a:rPr lang="en-US" altLang="zh-CN" sz="2400" dirty="0">
                <a:solidFill>
                  <a:srgbClr val="C00000"/>
                </a:solidFill>
                <a:ea typeface="宋体" panose="02010600030101010101" pitchFamily="2" charset="-122"/>
              </a:rPr>
              <a:t>7</a:t>
            </a:r>
            <a:r>
              <a:rPr lang="en-US" altLang="zh-CN" sz="2400" dirty="0">
                <a:ea typeface="宋体" panose="02010600030101010101" pitchFamily="2" charset="-122"/>
              </a:rPr>
              <a:t> 4</a:t>
            </a:r>
            <a:r>
              <a:rPr lang="en-US" altLang="zh-CN" sz="2400" dirty="0">
                <a:solidFill>
                  <a:srgbClr val="C00000"/>
                </a:solidFill>
                <a:ea typeface="宋体" panose="02010600030101010101" pitchFamily="2" charset="-122"/>
              </a:rPr>
              <a:t>7</a:t>
            </a:r>
          </a:p>
        </p:txBody>
      </p:sp>
      <p:sp>
        <p:nvSpPr>
          <p:cNvPr id="31" name="Rectangle 100"/>
          <p:cNvSpPr>
            <a:spLocks noChangeArrowheads="1"/>
          </p:cNvSpPr>
          <p:nvPr/>
        </p:nvSpPr>
        <p:spPr bwMode="auto">
          <a:xfrm>
            <a:off x="7620001" y="2791897"/>
            <a:ext cx="739775" cy="369332"/>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2" name="Text Box 101"/>
          <p:cNvSpPr txBox="1">
            <a:spLocks noChangeArrowheads="1"/>
          </p:cNvSpPr>
          <p:nvPr/>
        </p:nvSpPr>
        <p:spPr bwMode="auto">
          <a:xfrm>
            <a:off x="8137525" y="2836863"/>
            <a:ext cx="223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sp>
        <p:nvSpPr>
          <p:cNvPr id="33" name="Text Box 102"/>
          <p:cNvSpPr txBox="1">
            <a:spLocks noChangeArrowheads="1"/>
          </p:cNvSpPr>
          <p:nvPr/>
        </p:nvSpPr>
        <p:spPr bwMode="auto">
          <a:xfrm>
            <a:off x="8305800" y="3124200"/>
            <a:ext cx="685800" cy="1200150"/>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dirty="0">
                <a:ea typeface="宋体" panose="02010600030101010101" pitchFamily="2" charset="-122"/>
              </a:rPr>
              <a:t>5</a:t>
            </a:r>
            <a:r>
              <a:rPr lang="en-US" altLang="zh-CN" sz="2400" dirty="0">
                <a:solidFill>
                  <a:srgbClr val="C00000"/>
                </a:solidFill>
                <a:ea typeface="宋体" panose="02010600030101010101" pitchFamily="2" charset="-122"/>
              </a:rPr>
              <a:t>8</a:t>
            </a:r>
            <a:br>
              <a:rPr lang="en-US" altLang="zh-CN" sz="2800" dirty="0">
                <a:ea typeface="宋体" panose="02010600030101010101" pitchFamily="2" charset="-122"/>
              </a:rPr>
            </a:br>
            <a:r>
              <a:rPr lang="en-US" altLang="zh-CN" sz="2400" dirty="0">
                <a:ea typeface="宋体" panose="02010600030101010101" pitchFamily="2" charset="-122"/>
              </a:rPr>
              <a:t>1</a:t>
            </a:r>
            <a:r>
              <a:rPr lang="en-US" altLang="zh-CN" sz="2400" dirty="0">
                <a:solidFill>
                  <a:srgbClr val="C00000"/>
                </a:solidFill>
                <a:ea typeface="宋体" panose="02010600030101010101" pitchFamily="2" charset="-122"/>
              </a:rPr>
              <a:t>8</a:t>
            </a:r>
            <a:r>
              <a:rPr lang="en-US" altLang="zh-CN" sz="2400" dirty="0">
                <a:ea typeface="宋体" panose="02010600030101010101" pitchFamily="2" charset="-122"/>
              </a:rPr>
              <a:t>8</a:t>
            </a:r>
            <a:r>
              <a:rPr lang="en-US" altLang="zh-CN" sz="2400" dirty="0">
                <a:solidFill>
                  <a:srgbClr val="C00000"/>
                </a:solidFill>
                <a:ea typeface="宋体" panose="02010600030101010101" pitchFamily="2" charset="-122"/>
              </a:rPr>
              <a:t>8</a:t>
            </a:r>
          </a:p>
        </p:txBody>
      </p:sp>
      <p:sp>
        <p:nvSpPr>
          <p:cNvPr id="34" name="Rectangle 103"/>
          <p:cNvSpPr>
            <a:spLocks noChangeArrowheads="1"/>
          </p:cNvSpPr>
          <p:nvPr/>
        </p:nvSpPr>
        <p:spPr bwMode="auto">
          <a:xfrm>
            <a:off x="8305800" y="2863334"/>
            <a:ext cx="685800" cy="369332"/>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5" name="Text Box 104"/>
          <p:cNvSpPr txBox="1">
            <a:spLocks noChangeArrowheads="1"/>
          </p:cNvSpPr>
          <p:nvPr/>
        </p:nvSpPr>
        <p:spPr bwMode="auto">
          <a:xfrm>
            <a:off x="8975725" y="2836863"/>
            <a:ext cx="223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sp>
        <p:nvSpPr>
          <p:cNvPr id="36" name="Text Box 105"/>
          <p:cNvSpPr txBox="1">
            <a:spLocks noChangeArrowheads="1"/>
          </p:cNvSpPr>
          <p:nvPr/>
        </p:nvSpPr>
        <p:spPr bwMode="auto">
          <a:xfrm>
            <a:off x="8991600" y="3048001"/>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br>
              <a:rPr lang="en-US" altLang="zh-CN" sz="2800" dirty="0">
                <a:ea typeface="宋体" panose="02010600030101010101" pitchFamily="2" charset="-122"/>
              </a:rPr>
            </a:br>
            <a:r>
              <a:rPr lang="en-US" altLang="zh-CN" sz="2400" dirty="0">
                <a:solidFill>
                  <a:srgbClr val="C00000"/>
                </a:solidFill>
                <a:ea typeface="宋体" panose="02010600030101010101" pitchFamily="2" charset="-122"/>
              </a:rPr>
              <a:t>9</a:t>
            </a:r>
            <a:br>
              <a:rPr lang="en-US" altLang="zh-CN" sz="2400" dirty="0">
                <a:ea typeface="宋体" panose="02010600030101010101" pitchFamily="2" charset="-122"/>
              </a:rPr>
            </a:br>
            <a:r>
              <a:rPr lang="en-US" altLang="zh-CN" sz="2400" dirty="0">
                <a:ea typeface="宋体" panose="02010600030101010101" pitchFamily="2" charset="-122"/>
              </a:rPr>
              <a:t>9</a:t>
            </a:r>
            <a:r>
              <a:rPr lang="en-US" altLang="zh-CN" sz="2400" dirty="0">
                <a:solidFill>
                  <a:srgbClr val="C00000"/>
                </a:solidFill>
                <a:ea typeface="宋体" panose="02010600030101010101" pitchFamily="2" charset="-122"/>
              </a:rPr>
              <a:t>9</a:t>
            </a:r>
          </a:p>
        </p:txBody>
      </p:sp>
      <p:sp>
        <p:nvSpPr>
          <p:cNvPr id="37" name="Rectangle 106"/>
          <p:cNvSpPr>
            <a:spLocks noChangeArrowheads="1"/>
          </p:cNvSpPr>
          <p:nvPr/>
        </p:nvSpPr>
        <p:spPr bwMode="auto">
          <a:xfrm>
            <a:off x="8991601" y="2791897"/>
            <a:ext cx="739775" cy="369332"/>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38" name="Group 110"/>
          <p:cNvGraphicFramePr>
            <a:graphicFrameLocks noGrp="1"/>
          </p:cNvGraphicFramePr>
          <p:nvPr/>
        </p:nvGraphicFramePr>
        <p:xfrm>
          <a:off x="2438400" y="5562600"/>
          <a:ext cx="7620000" cy="457200"/>
        </p:xfrm>
        <a:graphic>
          <a:graphicData uri="http://schemas.openxmlformats.org/drawingml/2006/table">
            <a:tbl>
              <a:tblPr/>
              <a:tblGrid>
                <a:gridCol w="585788">
                  <a:extLst>
                    <a:ext uri="{9D8B030D-6E8A-4147-A177-3AD203B41FA5}">
                      <a16:colId xmlns:a16="http://schemas.microsoft.com/office/drawing/2014/main" val="3653735868"/>
                    </a:ext>
                  </a:extLst>
                </a:gridCol>
                <a:gridCol w="587375">
                  <a:extLst>
                    <a:ext uri="{9D8B030D-6E8A-4147-A177-3AD203B41FA5}">
                      <a16:colId xmlns:a16="http://schemas.microsoft.com/office/drawing/2014/main" val="550520945"/>
                    </a:ext>
                  </a:extLst>
                </a:gridCol>
                <a:gridCol w="584200">
                  <a:extLst>
                    <a:ext uri="{9D8B030D-6E8A-4147-A177-3AD203B41FA5}">
                      <a16:colId xmlns:a16="http://schemas.microsoft.com/office/drawing/2014/main" val="4127607764"/>
                    </a:ext>
                  </a:extLst>
                </a:gridCol>
                <a:gridCol w="587375">
                  <a:extLst>
                    <a:ext uri="{9D8B030D-6E8A-4147-A177-3AD203B41FA5}">
                      <a16:colId xmlns:a16="http://schemas.microsoft.com/office/drawing/2014/main" val="3426438635"/>
                    </a:ext>
                  </a:extLst>
                </a:gridCol>
                <a:gridCol w="585787">
                  <a:extLst>
                    <a:ext uri="{9D8B030D-6E8A-4147-A177-3AD203B41FA5}">
                      <a16:colId xmlns:a16="http://schemas.microsoft.com/office/drawing/2014/main" val="2043332735"/>
                    </a:ext>
                  </a:extLst>
                </a:gridCol>
                <a:gridCol w="585788">
                  <a:extLst>
                    <a:ext uri="{9D8B030D-6E8A-4147-A177-3AD203B41FA5}">
                      <a16:colId xmlns:a16="http://schemas.microsoft.com/office/drawing/2014/main" val="532215405"/>
                    </a:ext>
                  </a:extLst>
                </a:gridCol>
                <a:gridCol w="587375">
                  <a:extLst>
                    <a:ext uri="{9D8B030D-6E8A-4147-A177-3AD203B41FA5}">
                      <a16:colId xmlns:a16="http://schemas.microsoft.com/office/drawing/2014/main" val="927731384"/>
                    </a:ext>
                  </a:extLst>
                </a:gridCol>
                <a:gridCol w="585787">
                  <a:extLst>
                    <a:ext uri="{9D8B030D-6E8A-4147-A177-3AD203B41FA5}">
                      <a16:colId xmlns:a16="http://schemas.microsoft.com/office/drawing/2014/main" val="3501796780"/>
                    </a:ext>
                  </a:extLst>
                </a:gridCol>
                <a:gridCol w="585788">
                  <a:extLst>
                    <a:ext uri="{9D8B030D-6E8A-4147-A177-3AD203B41FA5}">
                      <a16:colId xmlns:a16="http://schemas.microsoft.com/office/drawing/2014/main" val="2203991281"/>
                    </a:ext>
                  </a:extLst>
                </a:gridCol>
                <a:gridCol w="587375">
                  <a:extLst>
                    <a:ext uri="{9D8B030D-6E8A-4147-A177-3AD203B41FA5}">
                      <a16:colId xmlns:a16="http://schemas.microsoft.com/office/drawing/2014/main" val="1118947479"/>
                    </a:ext>
                  </a:extLst>
                </a:gridCol>
                <a:gridCol w="584200">
                  <a:extLst>
                    <a:ext uri="{9D8B030D-6E8A-4147-A177-3AD203B41FA5}">
                      <a16:colId xmlns:a16="http://schemas.microsoft.com/office/drawing/2014/main" val="3014123479"/>
                    </a:ext>
                  </a:extLst>
                </a:gridCol>
                <a:gridCol w="587375">
                  <a:extLst>
                    <a:ext uri="{9D8B030D-6E8A-4147-A177-3AD203B41FA5}">
                      <a16:colId xmlns:a16="http://schemas.microsoft.com/office/drawing/2014/main" val="1882352285"/>
                    </a:ext>
                  </a:extLst>
                </a:gridCol>
                <a:gridCol w="585787">
                  <a:extLst>
                    <a:ext uri="{9D8B030D-6E8A-4147-A177-3AD203B41FA5}">
                      <a16:colId xmlns:a16="http://schemas.microsoft.com/office/drawing/2014/main" val="393409523"/>
                    </a:ext>
                  </a:extLst>
                </a:gridCol>
              </a:tblGrid>
              <a:tr h="457200">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3028236"/>
                  </a:ext>
                </a:extLst>
              </a:tr>
            </a:tbl>
          </a:graphicData>
        </a:graphic>
      </p:graphicFrame>
      <p:sp>
        <p:nvSpPr>
          <p:cNvPr id="39" name="文本框 38"/>
          <p:cNvSpPr txBox="1"/>
          <p:nvPr/>
        </p:nvSpPr>
        <p:spPr>
          <a:xfrm>
            <a:off x="1628803" y="3339455"/>
            <a:ext cx="1187091" cy="369332"/>
          </a:xfrm>
          <a:prstGeom prst="rect">
            <a:avLst/>
          </a:prstGeom>
          <a:noFill/>
        </p:spPr>
        <p:txBody>
          <a:bodyPr wrap="square" rtlCol="0">
            <a:spAutoFit/>
          </a:bodyPr>
          <a:lstStyle/>
          <a:p>
            <a:r>
              <a:rPr lang="en-US" altLang="zh-CN" dirty="0">
                <a:solidFill>
                  <a:srgbClr val="FFC000"/>
                </a:solidFill>
              </a:rPr>
              <a:t>Bucket</a:t>
            </a:r>
            <a:endParaRPr lang="zh-CN" altLang="en-US" dirty="0">
              <a:solidFill>
                <a:srgbClr val="FFC000"/>
              </a:solidFill>
            </a:endParaRPr>
          </a:p>
        </p:txBody>
      </p:sp>
      <p:sp>
        <p:nvSpPr>
          <p:cNvPr id="3" name="灯片编号占位符 2">
            <a:extLst>
              <a:ext uri="{FF2B5EF4-FFF2-40B4-BE49-F238E27FC236}">
                <a16:creationId xmlns:a16="http://schemas.microsoft.com/office/drawing/2014/main" id="{8965F617-1E11-4238-805D-85D8F0E6200E}"/>
              </a:ext>
            </a:extLst>
          </p:cNvPr>
          <p:cNvSpPr>
            <a:spLocks noGrp="1"/>
          </p:cNvSpPr>
          <p:nvPr>
            <p:ph type="sldNum" sz="quarter" idx="12"/>
          </p:nvPr>
        </p:nvSpPr>
        <p:spPr/>
        <p:txBody>
          <a:bodyPr/>
          <a:lstStyle/>
          <a:p>
            <a:fld id="{25EC4AC6-63A8-45AD-A1FA-EB82E5CD8F05}" type="slidenum">
              <a:rPr lang="zh-CN" altLang="en-US" smtClean="0"/>
              <a:t>95</a:t>
            </a:fld>
            <a:endParaRPr lang="zh-CN" altLang="en-US"/>
          </a:p>
        </p:txBody>
      </p:sp>
    </p:spTree>
    <p:extLst>
      <p:ext uri="{BB962C8B-B14F-4D97-AF65-F5344CB8AC3E}">
        <p14:creationId xmlns:p14="http://schemas.microsoft.com/office/powerpoint/2010/main" val="40115945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p:cNvSpPr>
            <a:spLocks noGrp="1" noChangeArrowheads="1"/>
          </p:cNvSpPr>
          <p:nvPr>
            <p:ph type="title"/>
          </p:nvPr>
        </p:nvSpPr>
        <p:spPr/>
        <p:txBody>
          <a:bodyPr/>
          <a:lstStyle/>
          <a:p>
            <a:r>
              <a:rPr lang="en-US" altLang="zh-CN" dirty="0"/>
              <a:t>Bucket sort</a:t>
            </a:r>
            <a:r>
              <a:rPr lang="en-US" altLang="zh-CN" dirty="0">
                <a:ea typeface="宋体" panose="02010600030101010101" pitchFamily="2" charset="-122"/>
              </a:rPr>
              <a:t>: second pass</a:t>
            </a:r>
          </a:p>
        </p:txBody>
      </p:sp>
      <p:graphicFrame>
        <p:nvGraphicFramePr>
          <p:cNvPr id="1295363" name="Group 3"/>
          <p:cNvGraphicFramePr>
            <a:graphicFrameLocks noGrp="1"/>
          </p:cNvGraphicFramePr>
          <p:nvPr>
            <p:ph idx="4294967295"/>
            <p:extLst>
              <p:ext uri="{D42A27DB-BD31-4B8C-83A1-F6EECF244321}">
                <p14:modId xmlns:p14="http://schemas.microsoft.com/office/powerpoint/2010/main" val="4154393809"/>
              </p:ext>
            </p:extLst>
          </p:nvPr>
        </p:nvGraphicFramePr>
        <p:xfrm>
          <a:off x="2122488" y="5147872"/>
          <a:ext cx="7620000" cy="457200"/>
        </p:xfrm>
        <a:graphic>
          <a:graphicData uri="http://schemas.openxmlformats.org/drawingml/2006/table">
            <a:tbl>
              <a:tblPr/>
              <a:tblGrid>
                <a:gridCol w="585788">
                  <a:extLst>
                    <a:ext uri="{9D8B030D-6E8A-4147-A177-3AD203B41FA5}">
                      <a16:colId xmlns:a16="http://schemas.microsoft.com/office/drawing/2014/main" val="2440685506"/>
                    </a:ext>
                  </a:extLst>
                </a:gridCol>
                <a:gridCol w="587375">
                  <a:extLst>
                    <a:ext uri="{9D8B030D-6E8A-4147-A177-3AD203B41FA5}">
                      <a16:colId xmlns:a16="http://schemas.microsoft.com/office/drawing/2014/main" val="1197834493"/>
                    </a:ext>
                  </a:extLst>
                </a:gridCol>
                <a:gridCol w="584200">
                  <a:extLst>
                    <a:ext uri="{9D8B030D-6E8A-4147-A177-3AD203B41FA5}">
                      <a16:colId xmlns:a16="http://schemas.microsoft.com/office/drawing/2014/main" val="1024107753"/>
                    </a:ext>
                  </a:extLst>
                </a:gridCol>
                <a:gridCol w="587375">
                  <a:extLst>
                    <a:ext uri="{9D8B030D-6E8A-4147-A177-3AD203B41FA5}">
                      <a16:colId xmlns:a16="http://schemas.microsoft.com/office/drawing/2014/main" val="3917928884"/>
                    </a:ext>
                  </a:extLst>
                </a:gridCol>
                <a:gridCol w="585787">
                  <a:extLst>
                    <a:ext uri="{9D8B030D-6E8A-4147-A177-3AD203B41FA5}">
                      <a16:colId xmlns:a16="http://schemas.microsoft.com/office/drawing/2014/main" val="2604379279"/>
                    </a:ext>
                  </a:extLst>
                </a:gridCol>
                <a:gridCol w="585788">
                  <a:extLst>
                    <a:ext uri="{9D8B030D-6E8A-4147-A177-3AD203B41FA5}">
                      <a16:colId xmlns:a16="http://schemas.microsoft.com/office/drawing/2014/main" val="1220137338"/>
                    </a:ext>
                  </a:extLst>
                </a:gridCol>
                <a:gridCol w="587375">
                  <a:extLst>
                    <a:ext uri="{9D8B030D-6E8A-4147-A177-3AD203B41FA5}">
                      <a16:colId xmlns:a16="http://schemas.microsoft.com/office/drawing/2014/main" val="3028008256"/>
                    </a:ext>
                  </a:extLst>
                </a:gridCol>
                <a:gridCol w="585787">
                  <a:extLst>
                    <a:ext uri="{9D8B030D-6E8A-4147-A177-3AD203B41FA5}">
                      <a16:colId xmlns:a16="http://schemas.microsoft.com/office/drawing/2014/main" val="3667166548"/>
                    </a:ext>
                  </a:extLst>
                </a:gridCol>
                <a:gridCol w="585788">
                  <a:extLst>
                    <a:ext uri="{9D8B030D-6E8A-4147-A177-3AD203B41FA5}">
                      <a16:colId xmlns:a16="http://schemas.microsoft.com/office/drawing/2014/main" val="1045036018"/>
                    </a:ext>
                  </a:extLst>
                </a:gridCol>
                <a:gridCol w="587375">
                  <a:extLst>
                    <a:ext uri="{9D8B030D-6E8A-4147-A177-3AD203B41FA5}">
                      <a16:colId xmlns:a16="http://schemas.microsoft.com/office/drawing/2014/main" val="3489360327"/>
                    </a:ext>
                  </a:extLst>
                </a:gridCol>
                <a:gridCol w="584200">
                  <a:extLst>
                    <a:ext uri="{9D8B030D-6E8A-4147-A177-3AD203B41FA5}">
                      <a16:colId xmlns:a16="http://schemas.microsoft.com/office/drawing/2014/main" val="706863115"/>
                    </a:ext>
                  </a:extLst>
                </a:gridCol>
                <a:gridCol w="587375">
                  <a:extLst>
                    <a:ext uri="{9D8B030D-6E8A-4147-A177-3AD203B41FA5}">
                      <a16:colId xmlns:a16="http://schemas.microsoft.com/office/drawing/2014/main" val="886156987"/>
                    </a:ext>
                  </a:extLst>
                </a:gridCol>
                <a:gridCol w="585787">
                  <a:extLst>
                    <a:ext uri="{9D8B030D-6E8A-4147-A177-3AD203B41FA5}">
                      <a16:colId xmlns:a16="http://schemas.microsoft.com/office/drawing/2014/main" val="3624531441"/>
                    </a:ext>
                  </a:extLst>
                </a:gridCol>
              </a:tblGrid>
              <a:tr h="457200">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81433080"/>
                  </a:ext>
                </a:extLst>
              </a:tr>
            </a:tbl>
          </a:graphicData>
        </a:graphic>
      </p:graphicFrame>
      <p:sp>
        <p:nvSpPr>
          <p:cNvPr id="1295393" name="Text Box 33"/>
          <p:cNvSpPr txBox="1">
            <a:spLocks noChangeArrowheads="1"/>
          </p:cNvSpPr>
          <p:nvPr/>
        </p:nvSpPr>
        <p:spPr bwMode="auto">
          <a:xfrm>
            <a:off x="2803525" y="2836863"/>
            <a:ext cx="223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zh-CN"/>
          </a:p>
        </p:txBody>
      </p:sp>
      <p:sp>
        <p:nvSpPr>
          <p:cNvPr id="1295394" name="Text Box 34"/>
          <p:cNvSpPr txBox="1">
            <a:spLocks noChangeArrowheads="1"/>
          </p:cNvSpPr>
          <p:nvPr/>
        </p:nvSpPr>
        <p:spPr bwMode="auto">
          <a:xfrm>
            <a:off x="2819400" y="3048001"/>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br>
              <a:rPr lang="en-US" altLang="zh-CN" sz="2800">
                <a:ea typeface="宋体" panose="02010600030101010101" pitchFamily="2" charset="-122"/>
              </a:rPr>
            </a:br>
            <a:r>
              <a:rPr lang="en-US" altLang="zh-CN" sz="2400">
                <a:ea typeface="宋体" panose="02010600030101010101" pitchFamily="2" charset="-122"/>
              </a:rPr>
              <a:t> </a:t>
            </a:r>
            <a:br>
              <a:rPr lang="en-US" altLang="zh-CN" sz="2400">
                <a:ea typeface="宋体" panose="02010600030101010101" pitchFamily="2" charset="-122"/>
              </a:rPr>
            </a:br>
            <a:r>
              <a:rPr lang="en-US" altLang="zh-CN" sz="2400">
                <a:ea typeface="宋体" panose="02010600030101010101" pitchFamily="2" charset="-122"/>
              </a:rPr>
              <a:t>9</a:t>
            </a:r>
          </a:p>
        </p:txBody>
      </p:sp>
      <p:sp>
        <p:nvSpPr>
          <p:cNvPr id="1295395" name="Rectangle 35"/>
          <p:cNvSpPr>
            <a:spLocks noChangeArrowheads="1"/>
          </p:cNvSpPr>
          <p:nvPr/>
        </p:nvSpPr>
        <p:spPr bwMode="auto">
          <a:xfrm>
            <a:off x="2819401" y="2791897"/>
            <a:ext cx="739775" cy="369332"/>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1295396" name="AutoShape 36"/>
          <p:cNvSpPr>
            <a:spLocks noChangeArrowheads="1"/>
          </p:cNvSpPr>
          <p:nvPr/>
        </p:nvSpPr>
        <p:spPr bwMode="auto">
          <a:xfrm>
            <a:off x="5670016" y="2263511"/>
            <a:ext cx="366960" cy="412194"/>
          </a:xfrm>
          <a:prstGeom prst="downArrow">
            <a:avLst>
              <a:gd name="adj1" fmla="val 50000"/>
              <a:gd name="adj2" fmla="val 25000"/>
            </a:avLst>
          </a:prstGeom>
          <a:noFill/>
          <a:ln w="12700"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5397" name="AutoShape 37"/>
          <p:cNvSpPr>
            <a:spLocks noChangeArrowheads="1"/>
          </p:cNvSpPr>
          <p:nvPr/>
        </p:nvSpPr>
        <p:spPr bwMode="auto">
          <a:xfrm>
            <a:off x="5715000" y="4670703"/>
            <a:ext cx="366960" cy="412194"/>
          </a:xfrm>
          <a:prstGeom prst="downArrow">
            <a:avLst>
              <a:gd name="adj1" fmla="val 50000"/>
              <a:gd name="adj2" fmla="val 25000"/>
            </a:avLst>
          </a:prstGeom>
          <a:noFill/>
          <a:ln w="12700"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5398" name="Text Box 38"/>
          <p:cNvSpPr txBox="1">
            <a:spLocks noChangeArrowheads="1"/>
          </p:cNvSpPr>
          <p:nvPr/>
        </p:nvSpPr>
        <p:spPr bwMode="auto">
          <a:xfrm>
            <a:off x="3489325" y="2836863"/>
            <a:ext cx="223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zh-CN"/>
          </a:p>
        </p:txBody>
      </p:sp>
      <p:sp>
        <p:nvSpPr>
          <p:cNvPr id="1295399" name="Text Box 39"/>
          <p:cNvSpPr txBox="1">
            <a:spLocks noChangeArrowheads="1"/>
          </p:cNvSpPr>
          <p:nvPr/>
        </p:nvSpPr>
        <p:spPr bwMode="auto">
          <a:xfrm>
            <a:off x="3505200" y="3048001"/>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br>
              <a:rPr lang="en-US" altLang="zh-CN" sz="2800" dirty="0">
                <a:ea typeface="宋体" panose="02010600030101010101" pitchFamily="2" charset="-122"/>
              </a:rPr>
            </a:br>
            <a:r>
              <a:rPr lang="en-US" altLang="zh-CN" sz="2400" dirty="0">
                <a:solidFill>
                  <a:srgbClr val="00B0F0"/>
                </a:solidFill>
                <a:ea typeface="宋体" panose="02010600030101010101" pitchFamily="2" charset="-122"/>
              </a:rPr>
              <a:t>1</a:t>
            </a:r>
            <a:r>
              <a:rPr lang="en-US" altLang="zh-CN" sz="2400" dirty="0">
                <a:ea typeface="宋体" panose="02010600030101010101" pitchFamily="2" charset="-122"/>
              </a:rPr>
              <a:t>2 </a:t>
            </a:r>
            <a:br>
              <a:rPr lang="en-US" altLang="zh-CN" sz="2400" dirty="0">
                <a:ea typeface="宋体" panose="02010600030101010101" pitchFamily="2" charset="-122"/>
              </a:rPr>
            </a:br>
            <a:r>
              <a:rPr lang="en-US" altLang="zh-CN" sz="2400" dirty="0">
                <a:solidFill>
                  <a:srgbClr val="00B0F0"/>
                </a:solidFill>
                <a:ea typeface="宋体" panose="02010600030101010101" pitchFamily="2" charset="-122"/>
              </a:rPr>
              <a:t>1</a:t>
            </a:r>
            <a:r>
              <a:rPr lang="en-US" altLang="zh-CN" sz="2400" dirty="0">
                <a:ea typeface="宋体" panose="02010600030101010101" pitchFamily="2" charset="-122"/>
              </a:rPr>
              <a:t>8</a:t>
            </a:r>
          </a:p>
        </p:txBody>
      </p:sp>
      <p:sp>
        <p:nvSpPr>
          <p:cNvPr id="1295400" name="Rectangle 40"/>
          <p:cNvSpPr>
            <a:spLocks noChangeArrowheads="1"/>
          </p:cNvSpPr>
          <p:nvPr/>
        </p:nvSpPr>
        <p:spPr bwMode="auto">
          <a:xfrm>
            <a:off x="3505201" y="2791897"/>
            <a:ext cx="739775" cy="369332"/>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1295401" name="Text Box 41"/>
          <p:cNvSpPr txBox="1">
            <a:spLocks noChangeArrowheads="1"/>
          </p:cNvSpPr>
          <p:nvPr/>
        </p:nvSpPr>
        <p:spPr bwMode="auto">
          <a:xfrm>
            <a:off x="4175125" y="2836863"/>
            <a:ext cx="223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zh-CN"/>
          </a:p>
        </p:txBody>
      </p:sp>
      <p:sp>
        <p:nvSpPr>
          <p:cNvPr id="1295402" name="Text Box 42"/>
          <p:cNvSpPr txBox="1">
            <a:spLocks noChangeArrowheads="1"/>
          </p:cNvSpPr>
          <p:nvPr/>
        </p:nvSpPr>
        <p:spPr bwMode="auto">
          <a:xfrm>
            <a:off x="4191000" y="3048000"/>
            <a:ext cx="685800" cy="892552"/>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br>
              <a:rPr lang="en-US" altLang="zh-CN" sz="2800" dirty="0">
                <a:ea typeface="宋体" panose="02010600030101010101" pitchFamily="2" charset="-122"/>
              </a:rPr>
            </a:br>
            <a:r>
              <a:rPr lang="en-US" altLang="zh-CN" sz="2400" dirty="0">
                <a:ea typeface="宋体" panose="02010600030101010101" pitchFamily="2" charset="-122"/>
              </a:rPr>
              <a:t>  </a:t>
            </a:r>
            <a:r>
              <a:rPr lang="en-US" altLang="zh-CN" sz="2400" dirty="0">
                <a:solidFill>
                  <a:srgbClr val="00B0F0"/>
                </a:solidFill>
                <a:ea typeface="宋体" panose="02010600030101010101" pitchFamily="2" charset="-122"/>
              </a:rPr>
              <a:t>2</a:t>
            </a:r>
            <a:r>
              <a:rPr lang="en-US" altLang="zh-CN" sz="2400" dirty="0">
                <a:ea typeface="宋体" panose="02010600030101010101" pitchFamily="2" charset="-122"/>
              </a:rPr>
              <a:t>0</a:t>
            </a:r>
          </a:p>
        </p:txBody>
      </p:sp>
      <p:sp>
        <p:nvSpPr>
          <p:cNvPr id="1295403" name="Rectangle 43"/>
          <p:cNvSpPr>
            <a:spLocks noChangeArrowheads="1"/>
          </p:cNvSpPr>
          <p:nvPr/>
        </p:nvSpPr>
        <p:spPr bwMode="auto">
          <a:xfrm>
            <a:off x="4191001" y="2791897"/>
            <a:ext cx="739775" cy="369332"/>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1295404" name="Text Box 44"/>
          <p:cNvSpPr txBox="1">
            <a:spLocks noChangeArrowheads="1"/>
          </p:cNvSpPr>
          <p:nvPr/>
        </p:nvSpPr>
        <p:spPr bwMode="auto">
          <a:xfrm>
            <a:off x="4860925" y="2836863"/>
            <a:ext cx="223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zh-CN"/>
          </a:p>
        </p:txBody>
      </p:sp>
      <p:sp>
        <p:nvSpPr>
          <p:cNvPr id="1295405" name="Text Box 45"/>
          <p:cNvSpPr txBox="1">
            <a:spLocks noChangeArrowheads="1"/>
          </p:cNvSpPr>
          <p:nvPr/>
        </p:nvSpPr>
        <p:spPr bwMode="auto">
          <a:xfrm>
            <a:off x="4876800" y="3048001"/>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br>
              <a:rPr lang="en-US" altLang="zh-CN" sz="2800" dirty="0">
                <a:ea typeface="宋体" panose="02010600030101010101" pitchFamily="2" charset="-122"/>
              </a:rPr>
            </a:br>
            <a:r>
              <a:rPr lang="en-US" altLang="zh-CN" sz="2400" dirty="0">
                <a:solidFill>
                  <a:srgbClr val="00B0F0"/>
                </a:solidFill>
                <a:ea typeface="宋体" panose="02010600030101010101" pitchFamily="2" charset="-122"/>
              </a:rPr>
              <a:t>3</a:t>
            </a:r>
            <a:r>
              <a:rPr lang="en-US" altLang="zh-CN" sz="2400" dirty="0">
                <a:ea typeface="宋体" panose="02010600030101010101" pitchFamily="2" charset="-122"/>
              </a:rPr>
              <a:t>6 </a:t>
            </a:r>
            <a:r>
              <a:rPr lang="en-US" altLang="zh-CN" sz="2400" dirty="0">
                <a:solidFill>
                  <a:srgbClr val="00B0F0"/>
                </a:solidFill>
                <a:ea typeface="宋体" panose="02010600030101010101" pitchFamily="2" charset="-122"/>
              </a:rPr>
              <a:t>3</a:t>
            </a:r>
            <a:r>
              <a:rPr lang="en-US" altLang="zh-CN" sz="2400" dirty="0">
                <a:ea typeface="宋体" panose="02010600030101010101" pitchFamily="2" charset="-122"/>
              </a:rPr>
              <a:t>7</a:t>
            </a:r>
          </a:p>
        </p:txBody>
      </p:sp>
      <p:sp>
        <p:nvSpPr>
          <p:cNvPr id="1295406" name="Rectangle 46"/>
          <p:cNvSpPr>
            <a:spLocks noChangeArrowheads="1"/>
          </p:cNvSpPr>
          <p:nvPr/>
        </p:nvSpPr>
        <p:spPr bwMode="auto">
          <a:xfrm>
            <a:off x="4876801" y="2791897"/>
            <a:ext cx="739775" cy="369332"/>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1295407" name="Text Box 47"/>
          <p:cNvSpPr txBox="1">
            <a:spLocks noChangeArrowheads="1"/>
          </p:cNvSpPr>
          <p:nvPr/>
        </p:nvSpPr>
        <p:spPr bwMode="auto">
          <a:xfrm>
            <a:off x="5546725" y="2836863"/>
            <a:ext cx="223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zh-CN"/>
          </a:p>
        </p:txBody>
      </p:sp>
      <p:sp>
        <p:nvSpPr>
          <p:cNvPr id="1295408" name="Text Box 48"/>
          <p:cNvSpPr txBox="1">
            <a:spLocks noChangeArrowheads="1"/>
          </p:cNvSpPr>
          <p:nvPr/>
        </p:nvSpPr>
        <p:spPr bwMode="auto">
          <a:xfrm>
            <a:off x="5562600" y="3048001"/>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br>
              <a:rPr lang="en-US" altLang="zh-CN" sz="2800" dirty="0">
                <a:ea typeface="宋体" panose="02010600030101010101" pitchFamily="2" charset="-122"/>
              </a:rPr>
            </a:br>
            <a:r>
              <a:rPr lang="en-US" altLang="zh-CN" sz="2400" dirty="0">
                <a:ea typeface="宋体" panose="02010600030101010101" pitchFamily="2" charset="-122"/>
              </a:rPr>
              <a:t>   </a:t>
            </a:r>
            <a:br>
              <a:rPr lang="en-US" altLang="zh-CN" sz="2400" dirty="0">
                <a:ea typeface="宋体" panose="02010600030101010101" pitchFamily="2" charset="-122"/>
              </a:rPr>
            </a:br>
            <a:r>
              <a:rPr lang="en-US" altLang="zh-CN" sz="2400" dirty="0">
                <a:solidFill>
                  <a:srgbClr val="00B0F0"/>
                </a:solidFill>
                <a:ea typeface="宋体" panose="02010600030101010101" pitchFamily="2" charset="-122"/>
              </a:rPr>
              <a:t>4</a:t>
            </a:r>
            <a:r>
              <a:rPr lang="en-US" altLang="zh-CN" sz="2400" dirty="0">
                <a:ea typeface="宋体" panose="02010600030101010101" pitchFamily="2" charset="-122"/>
              </a:rPr>
              <a:t>7</a:t>
            </a:r>
          </a:p>
        </p:txBody>
      </p:sp>
      <p:sp>
        <p:nvSpPr>
          <p:cNvPr id="1295409" name="Rectangle 49"/>
          <p:cNvSpPr>
            <a:spLocks noChangeArrowheads="1"/>
          </p:cNvSpPr>
          <p:nvPr/>
        </p:nvSpPr>
        <p:spPr bwMode="auto">
          <a:xfrm>
            <a:off x="5562600" y="2771888"/>
            <a:ext cx="739775" cy="369332"/>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1295410" name="Text Box 50"/>
          <p:cNvSpPr txBox="1">
            <a:spLocks noChangeArrowheads="1"/>
          </p:cNvSpPr>
          <p:nvPr/>
        </p:nvSpPr>
        <p:spPr bwMode="auto">
          <a:xfrm>
            <a:off x="6232525" y="2836863"/>
            <a:ext cx="223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zh-CN"/>
          </a:p>
        </p:txBody>
      </p:sp>
      <p:sp>
        <p:nvSpPr>
          <p:cNvPr id="1295411" name="Text Box 51"/>
          <p:cNvSpPr txBox="1">
            <a:spLocks noChangeArrowheads="1"/>
          </p:cNvSpPr>
          <p:nvPr/>
        </p:nvSpPr>
        <p:spPr bwMode="auto">
          <a:xfrm>
            <a:off x="6248400" y="3048001"/>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br>
              <a:rPr lang="en-US" altLang="zh-CN" sz="2800" dirty="0">
                <a:ea typeface="宋体" panose="02010600030101010101" pitchFamily="2" charset="-122"/>
              </a:rPr>
            </a:br>
            <a:r>
              <a:rPr lang="en-US" altLang="zh-CN" sz="2400" dirty="0">
                <a:solidFill>
                  <a:srgbClr val="00B0F0"/>
                </a:solidFill>
                <a:ea typeface="宋体" panose="02010600030101010101" pitchFamily="2" charset="-122"/>
              </a:rPr>
              <a:t>5</a:t>
            </a:r>
            <a:r>
              <a:rPr lang="en-US" altLang="zh-CN" sz="2400" dirty="0">
                <a:ea typeface="宋体" panose="02010600030101010101" pitchFamily="2" charset="-122"/>
              </a:rPr>
              <a:t>2  </a:t>
            </a:r>
            <a:r>
              <a:rPr lang="en-US" altLang="zh-CN" sz="2400" dirty="0">
                <a:solidFill>
                  <a:srgbClr val="00B0F0"/>
                </a:solidFill>
                <a:ea typeface="宋体" panose="02010600030101010101" pitchFamily="2" charset="-122"/>
              </a:rPr>
              <a:t>5</a:t>
            </a:r>
            <a:r>
              <a:rPr lang="en-US" altLang="zh-CN" sz="2400" dirty="0">
                <a:ea typeface="宋体" panose="02010600030101010101" pitchFamily="2" charset="-122"/>
              </a:rPr>
              <a:t>8</a:t>
            </a:r>
          </a:p>
        </p:txBody>
      </p:sp>
      <p:sp>
        <p:nvSpPr>
          <p:cNvPr id="1295412" name="Rectangle 52"/>
          <p:cNvSpPr>
            <a:spLocks noChangeArrowheads="1"/>
          </p:cNvSpPr>
          <p:nvPr/>
        </p:nvSpPr>
        <p:spPr bwMode="auto">
          <a:xfrm>
            <a:off x="6248401" y="2791897"/>
            <a:ext cx="739775" cy="369332"/>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1295413" name="Text Box 53"/>
          <p:cNvSpPr txBox="1">
            <a:spLocks noChangeArrowheads="1"/>
          </p:cNvSpPr>
          <p:nvPr/>
        </p:nvSpPr>
        <p:spPr bwMode="auto">
          <a:xfrm>
            <a:off x="6918325" y="2836863"/>
            <a:ext cx="223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zh-CN"/>
          </a:p>
        </p:txBody>
      </p:sp>
      <p:sp>
        <p:nvSpPr>
          <p:cNvPr id="1295414" name="Text Box 54"/>
          <p:cNvSpPr txBox="1">
            <a:spLocks noChangeArrowheads="1"/>
          </p:cNvSpPr>
          <p:nvPr/>
        </p:nvSpPr>
        <p:spPr bwMode="auto">
          <a:xfrm>
            <a:off x="6934200" y="3048001"/>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br>
              <a:rPr lang="en-US" altLang="zh-CN" sz="2800" dirty="0">
                <a:ea typeface="宋体" panose="02010600030101010101" pitchFamily="2" charset="-122"/>
              </a:rPr>
            </a:br>
            <a:r>
              <a:rPr lang="en-US" altLang="zh-CN" sz="2400" dirty="0">
                <a:solidFill>
                  <a:srgbClr val="00B0F0"/>
                </a:solidFill>
                <a:ea typeface="宋体" panose="02010600030101010101" pitchFamily="2" charset="-122"/>
              </a:rPr>
              <a:t>6</a:t>
            </a:r>
            <a:r>
              <a:rPr lang="en-US" altLang="zh-CN" sz="2400" dirty="0">
                <a:ea typeface="宋体" panose="02010600030101010101" pitchFamily="2" charset="-122"/>
              </a:rPr>
              <a:t>3</a:t>
            </a:r>
            <a:br>
              <a:rPr lang="en-US" altLang="zh-CN" sz="2400" dirty="0">
                <a:ea typeface="宋体" panose="02010600030101010101" pitchFamily="2" charset="-122"/>
              </a:rPr>
            </a:br>
            <a:r>
              <a:rPr lang="en-US" altLang="zh-CN" sz="2400" dirty="0">
                <a:solidFill>
                  <a:srgbClr val="00B0F0"/>
                </a:solidFill>
                <a:ea typeface="宋体" panose="02010600030101010101" pitchFamily="2" charset="-122"/>
              </a:rPr>
              <a:t>6</a:t>
            </a:r>
            <a:r>
              <a:rPr lang="en-US" altLang="zh-CN" sz="2400" dirty="0">
                <a:ea typeface="宋体" panose="02010600030101010101" pitchFamily="2" charset="-122"/>
              </a:rPr>
              <a:t>4</a:t>
            </a:r>
          </a:p>
        </p:txBody>
      </p:sp>
      <p:sp>
        <p:nvSpPr>
          <p:cNvPr id="1295415" name="Rectangle 55"/>
          <p:cNvSpPr>
            <a:spLocks noChangeArrowheads="1"/>
          </p:cNvSpPr>
          <p:nvPr/>
        </p:nvSpPr>
        <p:spPr bwMode="auto">
          <a:xfrm>
            <a:off x="6934201" y="2791897"/>
            <a:ext cx="739775" cy="369332"/>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1295416" name="Text Box 56"/>
          <p:cNvSpPr txBox="1">
            <a:spLocks noChangeArrowheads="1"/>
          </p:cNvSpPr>
          <p:nvPr/>
        </p:nvSpPr>
        <p:spPr bwMode="auto">
          <a:xfrm>
            <a:off x="7604125" y="2836863"/>
            <a:ext cx="223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zh-CN"/>
          </a:p>
        </p:txBody>
      </p:sp>
      <p:sp>
        <p:nvSpPr>
          <p:cNvPr id="1295417" name="Text Box 57"/>
          <p:cNvSpPr txBox="1">
            <a:spLocks noChangeArrowheads="1"/>
          </p:cNvSpPr>
          <p:nvPr/>
        </p:nvSpPr>
        <p:spPr bwMode="auto">
          <a:xfrm>
            <a:off x="7620000" y="3048001"/>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br>
              <a:rPr lang="en-US" altLang="zh-CN" sz="2800">
                <a:ea typeface="宋体" panose="02010600030101010101" pitchFamily="2" charset="-122"/>
              </a:rPr>
            </a:br>
            <a:r>
              <a:rPr lang="en-US" altLang="zh-CN" sz="2400">
                <a:ea typeface="宋体" panose="02010600030101010101" pitchFamily="2" charset="-122"/>
              </a:rPr>
              <a:t>   </a:t>
            </a:r>
            <a:br>
              <a:rPr lang="en-US" altLang="zh-CN" sz="2400">
                <a:ea typeface="宋体" panose="02010600030101010101" pitchFamily="2" charset="-122"/>
              </a:rPr>
            </a:br>
            <a:endParaRPr lang="en-US" altLang="zh-CN" sz="2400">
              <a:ea typeface="宋体" panose="02010600030101010101" pitchFamily="2" charset="-122"/>
            </a:endParaRPr>
          </a:p>
        </p:txBody>
      </p:sp>
      <p:sp>
        <p:nvSpPr>
          <p:cNvPr id="1295418" name="Rectangle 58"/>
          <p:cNvSpPr>
            <a:spLocks noChangeArrowheads="1"/>
          </p:cNvSpPr>
          <p:nvPr/>
        </p:nvSpPr>
        <p:spPr bwMode="auto">
          <a:xfrm>
            <a:off x="7620001" y="2791897"/>
            <a:ext cx="739775" cy="369332"/>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1295419" name="Text Box 59"/>
          <p:cNvSpPr txBox="1">
            <a:spLocks noChangeArrowheads="1"/>
          </p:cNvSpPr>
          <p:nvPr/>
        </p:nvSpPr>
        <p:spPr bwMode="auto">
          <a:xfrm>
            <a:off x="8137525" y="2836863"/>
            <a:ext cx="223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zh-CN"/>
          </a:p>
        </p:txBody>
      </p:sp>
      <p:sp>
        <p:nvSpPr>
          <p:cNvPr id="1295420" name="Text Box 60"/>
          <p:cNvSpPr txBox="1">
            <a:spLocks noChangeArrowheads="1"/>
          </p:cNvSpPr>
          <p:nvPr/>
        </p:nvSpPr>
        <p:spPr bwMode="auto">
          <a:xfrm>
            <a:off x="8305800" y="3124200"/>
            <a:ext cx="685800" cy="1200150"/>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br>
              <a:rPr lang="en-US" altLang="zh-CN" sz="2400" dirty="0">
                <a:ea typeface="宋体" panose="02010600030101010101" pitchFamily="2" charset="-122"/>
              </a:rPr>
            </a:br>
            <a:br>
              <a:rPr lang="en-US" altLang="zh-CN" sz="2400" dirty="0">
                <a:ea typeface="宋体" panose="02010600030101010101" pitchFamily="2" charset="-122"/>
              </a:rPr>
            </a:br>
            <a:r>
              <a:rPr lang="en-US" altLang="zh-CN" sz="2400" dirty="0">
                <a:solidFill>
                  <a:srgbClr val="00B0F0"/>
                </a:solidFill>
                <a:ea typeface="宋体" panose="02010600030101010101" pitchFamily="2" charset="-122"/>
              </a:rPr>
              <a:t>8</a:t>
            </a:r>
            <a:r>
              <a:rPr lang="en-US" altLang="zh-CN" sz="2400" dirty="0">
                <a:ea typeface="宋体" panose="02010600030101010101" pitchFamily="2" charset="-122"/>
              </a:rPr>
              <a:t>8</a:t>
            </a:r>
          </a:p>
        </p:txBody>
      </p:sp>
      <p:sp>
        <p:nvSpPr>
          <p:cNvPr id="1295422" name="Text Box 62"/>
          <p:cNvSpPr txBox="1">
            <a:spLocks noChangeArrowheads="1"/>
          </p:cNvSpPr>
          <p:nvPr/>
        </p:nvSpPr>
        <p:spPr bwMode="auto">
          <a:xfrm>
            <a:off x="8975725" y="2836863"/>
            <a:ext cx="223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zh-CN"/>
          </a:p>
        </p:txBody>
      </p:sp>
      <p:sp>
        <p:nvSpPr>
          <p:cNvPr id="1295423" name="Text Box 63"/>
          <p:cNvSpPr txBox="1">
            <a:spLocks noChangeArrowheads="1"/>
          </p:cNvSpPr>
          <p:nvPr/>
        </p:nvSpPr>
        <p:spPr bwMode="auto">
          <a:xfrm>
            <a:off x="8991600" y="3048001"/>
            <a:ext cx="685800" cy="1262063"/>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br>
              <a:rPr lang="en-US" altLang="zh-CN" sz="2800" dirty="0">
                <a:ea typeface="宋体" panose="02010600030101010101" pitchFamily="2" charset="-122"/>
              </a:rPr>
            </a:br>
            <a:r>
              <a:rPr lang="en-US" altLang="zh-CN" sz="2400" dirty="0">
                <a:ea typeface="宋体" panose="02010600030101010101" pitchFamily="2" charset="-122"/>
              </a:rPr>
              <a:t> </a:t>
            </a:r>
            <a:br>
              <a:rPr lang="en-US" altLang="zh-CN" sz="2400" dirty="0">
                <a:ea typeface="宋体" panose="02010600030101010101" pitchFamily="2" charset="-122"/>
              </a:rPr>
            </a:br>
            <a:r>
              <a:rPr lang="en-US" altLang="zh-CN" sz="2400" dirty="0">
                <a:solidFill>
                  <a:srgbClr val="00B0F0"/>
                </a:solidFill>
                <a:ea typeface="宋体" panose="02010600030101010101" pitchFamily="2" charset="-122"/>
              </a:rPr>
              <a:t>9</a:t>
            </a:r>
            <a:r>
              <a:rPr lang="en-US" altLang="zh-CN" sz="2400" dirty="0">
                <a:ea typeface="宋体" panose="02010600030101010101" pitchFamily="2" charset="-122"/>
              </a:rPr>
              <a:t>9</a:t>
            </a:r>
          </a:p>
        </p:txBody>
      </p:sp>
      <p:sp>
        <p:nvSpPr>
          <p:cNvPr id="1295424" name="Rectangle 64"/>
          <p:cNvSpPr>
            <a:spLocks noChangeArrowheads="1"/>
          </p:cNvSpPr>
          <p:nvPr/>
        </p:nvSpPr>
        <p:spPr bwMode="auto">
          <a:xfrm>
            <a:off x="8991601" y="2791897"/>
            <a:ext cx="739775" cy="369332"/>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graphicFrame>
        <p:nvGraphicFramePr>
          <p:cNvPr id="1295425" name="Group 65"/>
          <p:cNvGraphicFramePr>
            <a:graphicFrameLocks noGrp="1"/>
          </p:cNvGraphicFramePr>
          <p:nvPr>
            <p:extLst>
              <p:ext uri="{D42A27DB-BD31-4B8C-83A1-F6EECF244321}">
                <p14:modId xmlns:p14="http://schemas.microsoft.com/office/powerpoint/2010/main" val="3278248085"/>
              </p:ext>
            </p:extLst>
          </p:nvPr>
        </p:nvGraphicFramePr>
        <p:xfrm>
          <a:off x="2107070" y="1710128"/>
          <a:ext cx="7620000" cy="457200"/>
        </p:xfrm>
        <a:graphic>
          <a:graphicData uri="http://schemas.openxmlformats.org/drawingml/2006/table">
            <a:tbl>
              <a:tblPr/>
              <a:tblGrid>
                <a:gridCol w="585788">
                  <a:extLst>
                    <a:ext uri="{9D8B030D-6E8A-4147-A177-3AD203B41FA5}">
                      <a16:colId xmlns:a16="http://schemas.microsoft.com/office/drawing/2014/main" val="2008576143"/>
                    </a:ext>
                  </a:extLst>
                </a:gridCol>
                <a:gridCol w="587375">
                  <a:extLst>
                    <a:ext uri="{9D8B030D-6E8A-4147-A177-3AD203B41FA5}">
                      <a16:colId xmlns:a16="http://schemas.microsoft.com/office/drawing/2014/main" val="1169560185"/>
                    </a:ext>
                  </a:extLst>
                </a:gridCol>
                <a:gridCol w="584200">
                  <a:extLst>
                    <a:ext uri="{9D8B030D-6E8A-4147-A177-3AD203B41FA5}">
                      <a16:colId xmlns:a16="http://schemas.microsoft.com/office/drawing/2014/main" val="2845753653"/>
                    </a:ext>
                  </a:extLst>
                </a:gridCol>
                <a:gridCol w="587375">
                  <a:extLst>
                    <a:ext uri="{9D8B030D-6E8A-4147-A177-3AD203B41FA5}">
                      <a16:colId xmlns:a16="http://schemas.microsoft.com/office/drawing/2014/main" val="332480107"/>
                    </a:ext>
                  </a:extLst>
                </a:gridCol>
                <a:gridCol w="585787">
                  <a:extLst>
                    <a:ext uri="{9D8B030D-6E8A-4147-A177-3AD203B41FA5}">
                      <a16:colId xmlns:a16="http://schemas.microsoft.com/office/drawing/2014/main" val="18206913"/>
                    </a:ext>
                  </a:extLst>
                </a:gridCol>
                <a:gridCol w="585788">
                  <a:extLst>
                    <a:ext uri="{9D8B030D-6E8A-4147-A177-3AD203B41FA5}">
                      <a16:colId xmlns:a16="http://schemas.microsoft.com/office/drawing/2014/main" val="246612388"/>
                    </a:ext>
                  </a:extLst>
                </a:gridCol>
                <a:gridCol w="587375">
                  <a:extLst>
                    <a:ext uri="{9D8B030D-6E8A-4147-A177-3AD203B41FA5}">
                      <a16:colId xmlns:a16="http://schemas.microsoft.com/office/drawing/2014/main" val="429047052"/>
                    </a:ext>
                  </a:extLst>
                </a:gridCol>
                <a:gridCol w="585787">
                  <a:extLst>
                    <a:ext uri="{9D8B030D-6E8A-4147-A177-3AD203B41FA5}">
                      <a16:colId xmlns:a16="http://schemas.microsoft.com/office/drawing/2014/main" val="751157774"/>
                    </a:ext>
                  </a:extLst>
                </a:gridCol>
                <a:gridCol w="585788">
                  <a:extLst>
                    <a:ext uri="{9D8B030D-6E8A-4147-A177-3AD203B41FA5}">
                      <a16:colId xmlns:a16="http://schemas.microsoft.com/office/drawing/2014/main" val="200045359"/>
                    </a:ext>
                  </a:extLst>
                </a:gridCol>
                <a:gridCol w="587375">
                  <a:extLst>
                    <a:ext uri="{9D8B030D-6E8A-4147-A177-3AD203B41FA5}">
                      <a16:colId xmlns:a16="http://schemas.microsoft.com/office/drawing/2014/main" val="1333322200"/>
                    </a:ext>
                  </a:extLst>
                </a:gridCol>
                <a:gridCol w="584200">
                  <a:extLst>
                    <a:ext uri="{9D8B030D-6E8A-4147-A177-3AD203B41FA5}">
                      <a16:colId xmlns:a16="http://schemas.microsoft.com/office/drawing/2014/main" val="3429151372"/>
                    </a:ext>
                  </a:extLst>
                </a:gridCol>
                <a:gridCol w="587375">
                  <a:extLst>
                    <a:ext uri="{9D8B030D-6E8A-4147-A177-3AD203B41FA5}">
                      <a16:colId xmlns:a16="http://schemas.microsoft.com/office/drawing/2014/main" val="1932479732"/>
                    </a:ext>
                  </a:extLst>
                </a:gridCol>
                <a:gridCol w="585787">
                  <a:extLst>
                    <a:ext uri="{9D8B030D-6E8A-4147-A177-3AD203B41FA5}">
                      <a16:colId xmlns:a16="http://schemas.microsoft.com/office/drawing/2014/main" val="3935990877"/>
                    </a:ext>
                  </a:extLst>
                </a:gridCol>
              </a:tblGrid>
              <a:tr h="457200">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Comic Sans MS" panose="030F0702030302020204" pitchFamily="66" charset="0"/>
                        </a:defRPr>
                      </a:lvl1pPr>
                      <a:lvl2pPr algn="l">
                        <a:spcBef>
                          <a:spcPct val="20000"/>
                        </a:spcBef>
                        <a:buClr>
                          <a:schemeClr val="hlink"/>
                        </a:buClr>
                        <a:buSzPct val="55000"/>
                        <a:buFont typeface="Wingdings" panose="05000000000000000000" pitchFamily="2" charset="2"/>
                        <a:defRPr sz="2400">
                          <a:solidFill>
                            <a:schemeClr val="tx1"/>
                          </a:solidFill>
                          <a:latin typeface="Comic Sans MS" panose="030F0702030302020204" pitchFamily="66" charset="0"/>
                        </a:defRPr>
                      </a:lvl2pPr>
                      <a:lvl3pPr algn="l">
                        <a:spcBef>
                          <a:spcPct val="20000"/>
                        </a:spcBef>
                        <a:buClr>
                          <a:schemeClr val="folHlink"/>
                        </a:buClr>
                        <a:buSzPct val="50000"/>
                        <a:buFont typeface="Wingdings" panose="05000000000000000000" pitchFamily="2" charset="2"/>
                        <a:defRPr sz="2000">
                          <a:solidFill>
                            <a:schemeClr val="tx1"/>
                          </a:solidFill>
                          <a:latin typeface="Comic Sans MS" panose="030F0702030302020204" pitchFamily="66" charset="0"/>
                        </a:defRPr>
                      </a:lvl3pPr>
                      <a:lvl4pPr algn="l">
                        <a:spcBef>
                          <a:spcPct val="20000"/>
                        </a:spcBef>
                        <a:buClr>
                          <a:schemeClr val="accent2"/>
                        </a:buClr>
                        <a:buSzPct val="55000"/>
                        <a:buFont typeface="Wingdings" panose="05000000000000000000" pitchFamily="2" charset="2"/>
                        <a:defRPr>
                          <a:solidFill>
                            <a:schemeClr val="tx1"/>
                          </a:solidFill>
                          <a:latin typeface="Comic Sans MS" panose="030F0702030302020204" pitchFamily="66" charset="0"/>
                        </a:defRPr>
                      </a:lvl4pPr>
                      <a:lvl5pPr algn="l">
                        <a:spcBef>
                          <a:spcPct val="20000"/>
                        </a:spcBef>
                        <a:buClr>
                          <a:schemeClr val="accent1"/>
                        </a:buClr>
                        <a:buSzPct val="5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8570338"/>
                  </a:ext>
                </a:extLst>
              </a:tr>
            </a:tbl>
          </a:graphicData>
        </a:graphic>
      </p:graphicFrame>
      <p:sp>
        <p:nvSpPr>
          <p:cNvPr id="1295455" name="Rectangle 95"/>
          <p:cNvSpPr>
            <a:spLocks noChangeArrowheads="1"/>
          </p:cNvSpPr>
          <p:nvPr/>
        </p:nvSpPr>
        <p:spPr bwMode="auto">
          <a:xfrm>
            <a:off x="8305800" y="2863334"/>
            <a:ext cx="685800" cy="369332"/>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2" name="灯片编号占位符 1">
            <a:extLst>
              <a:ext uri="{FF2B5EF4-FFF2-40B4-BE49-F238E27FC236}">
                <a16:creationId xmlns:a16="http://schemas.microsoft.com/office/drawing/2014/main" id="{3360E798-A89B-4C4E-8056-2F9536C9DDCF}"/>
              </a:ext>
            </a:extLst>
          </p:cNvPr>
          <p:cNvSpPr>
            <a:spLocks noGrp="1"/>
          </p:cNvSpPr>
          <p:nvPr>
            <p:ph type="sldNum" sz="quarter" idx="12"/>
          </p:nvPr>
        </p:nvSpPr>
        <p:spPr/>
        <p:txBody>
          <a:bodyPr/>
          <a:lstStyle/>
          <a:p>
            <a:fld id="{25EC4AC6-63A8-45AD-A1FA-EB82E5CD8F05}" type="slidenum">
              <a:rPr lang="zh-CN" altLang="en-US" smtClean="0"/>
              <a:t>96</a:t>
            </a:fld>
            <a:endParaRPr lang="zh-CN" altLang="en-US"/>
          </a:p>
        </p:txBody>
      </p:sp>
    </p:spTree>
    <p:extLst>
      <p:ext uri="{BB962C8B-B14F-4D97-AF65-F5344CB8AC3E}">
        <p14:creationId xmlns:p14="http://schemas.microsoft.com/office/powerpoint/2010/main" val="21903887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并行</a:t>
            </a:r>
            <a:r>
              <a:rPr lang="en-US" altLang="zh-CN" dirty="0"/>
              <a:t>bucket sort - </a:t>
            </a:r>
            <a:r>
              <a:rPr lang="zh-CN" altLang="en-US" dirty="0"/>
              <a:t>简单方法</a:t>
            </a:r>
          </a:p>
        </p:txBody>
      </p:sp>
      <p:sp>
        <p:nvSpPr>
          <p:cNvPr id="3" name="内容占位符 2"/>
          <p:cNvSpPr>
            <a:spLocks noGrp="1"/>
          </p:cNvSpPr>
          <p:nvPr>
            <p:ph idx="1"/>
          </p:nvPr>
        </p:nvSpPr>
        <p:spPr>
          <a:xfrm>
            <a:off x="845127" y="1551483"/>
            <a:ext cx="10515600" cy="996846"/>
          </a:xfrm>
        </p:spPr>
        <p:txBody>
          <a:bodyPr/>
          <a:lstStyle/>
          <a:p>
            <a:r>
              <a:rPr lang="zh-CN" altLang="en-US" dirty="0">
                <a:ea typeface="宋体" panose="02010600030101010101" pitchFamily="2" charset="-122"/>
              </a:rPr>
              <a:t>每一桶分配一处理器</a:t>
            </a:r>
            <a:endParaRPr lang="en-US" altLang="zh-CN" dirty="0">
              <a:ea typeface="宋体" panose="02010600030101010101" pitchFamily="2" charset="-122"/>
            </a:endParaRPr>
          </a:p>
          <a:p>
            <a:endParaRPr lang="zh-CN" altLang="en-US" dirty="0"/>
          </a:p>
        </p:txBody>
      </p:sp>
      <p:pic>
        <p:nvPicPr>
          <p:cNvPr id="12296" name="Picture 8"/>
          <p:cNvPicPr>
            <a:picLocks noGrp="1" noChangeAspect="1" noChangeArrowheads="1"/>
          </p:cNvPicPr>
          <p:nvPr>
            <p:ph idx="4294967295"/>
          </p:nvPr>
        </p:nvPicPr>
        <p:blipFill>
          <a:blip r:embed="rId2">
            <a:lum bright="-8000" contrast="24000"/>
            <a:extLst>
              <a:ext uri="{28A0092B-C50C-407E-A947-70E740481C1C}">
                <a14:useLocalDpi xmlns:a14="http://schemas.microsoft.com/office/drawing/2010/main" val="0"/>
              </a:ext>
            </a:extLst>
          </a:blip>
          <a:srcRect/>
          <a:stretch>
            <a:fillRect/>
          </a:stretch>
        </p:blipFill>
        <p:spPr>
          <a:xfrm>
            <a:off x="2555823" y="2174070"/>
            <a:ext cx="7543800" cy="4598987"/>
          </a:xfrm>
          <a:noFill/>
          <a:ln/>
        </p:spPr>
      </p:pic>
      <p:sp>
        <p:nvSpPr>
          <p:cNvPr id="4" name="灯片编号占位符 3">
            <a:extLst>
              <a:ext uri="{FF2B5EF4-FFF2-40B4-BE49-F238E27FC236}">
                <a16:creationId xmlns:a16="http://schemas.microsoft.com/office/drawing/2014/main" id="{C0F8A12C-8E6B-4813-8D3C-784521C2DEF6}"/>
              </a:ext>
            </a:extLst>
          </p:cNvPr>
          <p:cNvSpPr>
            <a:spLocks noGrp="1"/>
          </p:cNvSpPr>
          <p:nvPr>
            <p:ph type="sldNum" sz="quarter" idx="12"/>
          </p:nvPr>
        </p:nvSpPr>
        <p:spPr/>
        <p:txBody>
          <a:bodyPr/>
          <a:lstStyle/>
          <a:p>
            <a:fld id="{25EC4AC6-63A8-45AD-A1FA-EB82E5CD8F05}" type="slidenum">
              <a:rPr lang="zh-CN" altLang="en-US" smtClean="0"/>
              <a:t>97</a:t>
            </a:fld>
            <a:endParaRPr lang="zh-CN" altLang="en-US"/>
          </a:p>
        </p:txBody>
      </p:sp>
    </p:spTree>
    <p:extLst>
      <p:ext uri="{BB962C8B-B14F-4D97-AF65-F5344CB8AC3E}">
        <p14:creationId xmlns:p14="http://schemas.microsoft.com/office/powerpoint/2010/main" val="24662799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进一步优化</a:t>
            </a:r>
          </a:p>
        </p:txBody>
      </p:sp>
      <p:sp>
        <p:nvSpPr>
          <p:cNvPr id="3" name="内容占位符 2"/>
          <p:cNvSpPr>
            <a:spLocks noGrp="1"/>
          </p:cNvSpPr>
          <p:nvPr>
            <p:ph idx="1"/>
          </p:nvPr>
        </p:nvSpPr>
        <p:spPr/>
        <p:txBody>
          <a:bodyPr/>
          <a:lstStyle/>
          <a:p>
            <a:pPr algn="just"/>
            <a:r>
              <a:rPr lang="zh-CN" altLang="en-US" sz="2400" dirty="0">
                <a:ea typeface="宋体" panose="02010600030101010101" pitchFamily="2" charset="-122"/>
              </a:rPr>
              <a:t>将序列划分为</a:t>
            </a:r>
            <a:r>
              <a:rPr lang="en-US" altLang="zh-CN" sz="2400" i="1" dirty="0">
                <a:ea typeface="宋体" panose="02010600030101010101" pitchFamily="2" charset="-122"/>
              </a:rPr>
              <a:t>m</a:t>
            </a:r>
            <a:r>
              <a:rPr lang="zh-CN" altLang="en-US" sz="2400" dirty="0">
                <a:ea typeface="宋体" panose="02010600030101010101" pitchFamily="2" charset="-122"/>
              </a:rPr>
              <a:t>个区域，一区域对应一处理器</a:t>
            </a:r>
            <a:r>
              <a:rPr lang="en-US" altLang="zh-CN" sz="2400" dirty="0">
                <a:ea typeface="宋体" panose="02010600030101010101" pitchFamily="2" charset="-122"/>
              </a:rPr>
              <a:t>.</a:t>
            </a:r>
          </a:p>
          <a:p>
            <a:pPr algn="just"/>
            <a:endParaRPr lang="en-US" altLang="zh-CN" sz="2400" dirty="0">
              <a:ea typeface="宋体" panose="02010600030101010101" pitchFamily="2" charset="-122"/>
            </a:endParaRPr>
          </a:p>
          <a:p>
            <a:pPr algn="just"/>
            <a:r>
              <a:rPr lang="zh-CN" altLang="en-US" sz="2400" dirty="0">
                <a:ea typeface="宋体" panose="02010600030101010101" pitchFamily="2" charset="-122"/>
              </a:rPr>
              <a:t>每一处理器维护</a:t>
            </a:r>
            <a:r>
              <a:rPr lang="en-US" altLang="zh-CN" sz="2400" i="1" dirty="0">
                <a:ea typeface="宋体" panose="02010600030101010101" pitchFamily="2" charset="-122"/>
              </a:rPr>
              <a:t>p</a:t>
            </a:r>
            <a:r>
              <a:rPr lang="zh-CN" altLang="en-US" sz="2400" dirty="0">
                <a:ea typeface="宋体" panose="02010600030101010101" pitchFamily="2" charset="-122"/>
              </a:rPr>
              <a:t>小桶，将区域里的数分到小桶里</a:t>
            </a:r>
            <a:r>
              <a:rPr lang="en-US" altLang="zh-CN" sz="2400" dirty="0">
                <a:ea typeface="宋体" panose="02010600030101010101" pitchFamily="2" charset="-122"/>
              </a:rPr>
              <a:t>.</a:t>
            </a:r>
          </a:p>
          <a:p>
            <a:pPr algn="just"/>
            <a:endParaRPr lang="en-US" altLang="zh-CN" sz="2400" dirty="0">
              <a:ea typeface="宋体" panose="02010600030101010101" pitchFamily="2" charset="-122"/>
            </a:endParaRPr>
          </a:p>
          <a:p>
            <a:pPr algn="just"/>
            <a:r>
              <a:rPr lang="zh-CN" altLang="en-US" sz="2400" dirty="0">
                <a:ea typeface="宋体" panose="02010600030101010101" pitchFamily="2" charset="-122"/>
              </a:rPr>
              <a:t>每一处理器向其它每一处理器发送一小桶</a:t>
            </a:r>
            <a:r>
              <a:rPr lang="en-US" altLang="zh-CN" sz="2400" dirty="0">
                <a:ea typeface="宋体" panose="02010600030101010101" pitchFamily="2" charset="-122"/>
              </a:rPr>
              <a:t> (bucket </a:t>
            </a:r>
            <a:r>
              <a:rPr lang="en-US" altLang="zh-CN" sz="2400" i="1" dirty="0" err="1">
                <a:ea typeface="宋体" panose="02010600030101010101" pitchFamily="2" charset="-122"/>
              </a:rPr>
              <a:t>i</a:t>
            </a:r>
            <a:r>
              <a:rPr lang="en-US" altLang="zh-CN" sz="2400" i="1" dirty="0">
                <a:ea typeface="宋体" panose="02010600030101010101" pitchFamily="2" charset="-122"/>
              </a:rPr>
              <a:t> </a:t>
            </a:r>
            <a:r>
              <a:rPr lang="en-US" altLang="zh-CN" sz="2400" dirty="0">
                <a:ea typeface="宋体" panose="02010600030101010101" pitchFamily="2" charset="-122"/>
              </a:rPr>
              <a:t>to processor </a:t>
            </a:r>
            <a:r>
              <a:rPr lang="en-US" altLang="zh-CN" sz="2400" i="1" dirty="0" err="1">
                <a:ea typeface="宋体" panose="02010600030101010101" pitchFamily="2" charset="-122"/>
              </a:rPr>
              <a:t>i</a:t>
            </a:r>
            <a:r>
              <a:rPr lang="en-US" altLang="zh-CN" sz="2400" dirty="0">
                <a:ea typeface="宋体" panose="02010600030101010101" pitchFamily="2" charset="-122"/>
              </a:rPr>
              <a:t>).</a:t>
            </a:r>
          </a:p>
          <a:p>
            <a:endParaRPr lang="zh-CN" altLang="en-US" dirty="0"/>
          </a:p>
        </p:txBody>
      </p:sp>
      <p:sp>
        <p:nvSpPr>
          <p:cNvPr id="4" name="灯片编号占位符 3">
            <a:extLst>
              <a:ext uri="{FF2B5EF4-FFF2-40B4-BE49-F238E27FC236}">
                <a16:creationId xmlns:a16="http://schemas.microsoft.com/office/drawing/2014/main" id="{4E20DC76-F779-4C6F-8FF7-46BDAC7DCC56}"/>
              </a:ext>
            </a:extLst>
          </p:cNvPr>
          <p:cNvSpPr>
            <a:spLocks noGrp="1"/>
          </p:cNvSpPr>
          <p:nvPr>
            <p:ph type="sldNum" sz="quarter" idx="12"/>
          </p:nvPr>
        </p:nvSpPr>
        <p:spPr/>
        <p:txBody>
          <a:bodyPr/>
          <a:lstStyle/>
          <a:p>
            <a:fld id="{25EC4AC6-63A8-45AD-A1FA-EB82E5CD8F05}" type="slidenum">
              <a:rPr lang="zh-CN" altLang="en-US" smtClean="0"/>
              <a:t>98</a:t>
            </a:fld>
            <a:endParaRPr lang="zh-CN" altLang="en-US"/>
          </a:p>
        </p:txBody>
      </p:sp>
    </p:spTree>
    <p:extLst>
      <p:ext uri="{BB962C8B-B14F-4D97-AF65-F5344CB8AC3E}">
        <p14:creationId xmlns:p14="http://schemas.microsoft.com/office/powerpoint/2010/main" val="29119340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bucket sort</a:t>
            </a:r>
            <a:r>
              <a:rPr lang="zh-CN" altLang="en-US" dirty="0"/>
              <a:t>的另一并行版本</a:t>
            </a:r>
          </a:p>
        </p:txBody>
      </p:sp>
      <p:pic>
        <p:nvPicPr>
          <p:cNvPr id="14349" name="Picture 13"/>
          <p:cNvPicPr>
            <a:picLocks noGrp="1" noChangeAspect="1" noChangeArrowheads="1"/>
          </p:cNvPicPr>
          <p:nvPr>
            <p:ph idx="1"/>
          </p:nvPr>
        </p:nvPicPr>
        <p:blipFill>
          <a:blip r:embed="rId2">
            <a:lum bright="-12000" contrast="24000"/>
            <a:extLst>
              <a:ext uri="{28A0092B-C50C-407E-A947-70E740481C1C}">
                <a14:useLocalDpi xmlns:a14="http://schemas.microsoft.com/office/drawing/2010/main" val="0"/>
              </a:ext>
            </a:extLst>
          </a:blip>
          <a:srcRect/>
          <a:stretch>
            <a:fillRect/>
          </a:stretch>
        </p:blipFill>
        <p:spPr>
          <a:xfrm>
            <a:off x="2024856" y="1691322"/>
            <a:ext cx="8142287" cy="5095875"/>
          </a:xfrm>
          <a:noFill/>
          <a:ln/>
        </p:spPr>
      </p:pic>
      <p:sp>
        <p:nvSpPr>
          <p:cNvPr id="2" name="灯片编号占位符 1">
            <a:extLst>
              <a:ext uri="{FF2B5EF4-FFF2-40B4-BE49-F238E27FC236}">
                <a16:creationId xmlns:a16="http://schemas.microsoft.com/office/drawing/2014/main" id="{350E4E5F-6756-41D1-90DA-90DB7CB37A2C}"/>
              </a:ext>
            </a:extLst>
          </p:cNvPr>
          <p:cNvSpPr>
            <a:spLocks noGrp="1"/>
          </p:cNvSpPr>
          <p:nvPr>
            <p:ph type="sldNum" sz="quarter" idx="12"/>
          </p:nvPr>
        </p:nvSpPr>
        <p:spPr/>
        <p:txBody>
          <a:bodyPr/>
          <a:lstStyle/>
          <a:p>
            <a:fld id="{25EC4AC6-63A8-45AD-A1FA-EB82E5CD8F05}" type="slidenum">
              <a:rPr lang="zh-CN" altLang="en-US" smtClean="0"/>
              <a:t>99</a:t>
            </a:fld>
            <a:endParaRPr lang="zh-CN" altLang="en-US"/>
          </a:p>
        </p:txBody>
      </p:sp>
    </p:spTree>
    <p:extLst>
      <p:ext uri="{BB962C8B-B14F-4D97-AF65-F5344CB8AC3E}">
        <p14:creationId xmlns:p14="http://schemas.microsoft.com/office/powerpoint/2010/main" val="216706281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丝状</Template>
  <TotalTime>3297</TotalTime>
  <Words>5483</Words>
  <Application>Microsoft Macintosh PowerPoint</Application>
  <PresentationFormat>宽屏</PresentationFormat>
  <Paragraphs>1162</Paragraphs>
  <Slides>101</Slides>
  <Notes>20</Notes>
  <HiddenSlides>2</HiddenSlides>
  <MMClips>0</MMClips>
  <ScaleCrop>false</ScaleCrop>
  <HeadingPairs>
    <vt:vector size="8" baseType="variant">
      <vt:variant>
        <vt:lpstr>已用的字体</vt:lpstr>
      </vt:variant>
      <vt:variant>
        <vt:i4>28</vt:i4>
      </vt:variant>
      <vt:variant>
        <vt:lpstr>主题</vt:lpstr>
      </vt:variant>
      <vt:variant>
        <vt:i4>2</vt:i4>
      </vt:variant>
      <vt:variant>
        <vt:lpstr>嵌入 OLE 服务器</vt:lpstr>
      </vt:variant>
      <vt:variant>
        <vt:i4>2</vt:i4>
      </vt:variant>
      <vt:variant>
        <vt:lpstr>幻灯片标题</vt:lpstr>
      </vt:variant>
      <vt:variant>
        <vt:i4>101</vt:i4>
      </vt:variant>
    </vt:vector>
  </HeadingPairs>
  <TitlesOfParts>
    <vt:vector size="133" baseType="lpstr">
      <vt:lpstr>等线</vt:lpstr>
      <vt:lpstr>黑体</vt:lpstr>
      <vt:lpstr>华文新魏</vt:lpstr>
      <vt:lpstr>宋体</vt:lpstr>
      <vt:lpstr>AvantGarde-Book</vt:lpstr>
      <vt:lpstr>AvantGarde-BookOblique</vt:lpstr>
      <vt:lpstr>AvantGarde-Demi</vt:lpstr>
      <vt:lpstr>Bahnschrift SemiBold SemiConden</vt:lpstr>
      <vt:lpstr>CMMI10</vt:lpstr>
      <vt:lpstr>CMR10</vt:lpstr>
      <vt:lpstr>CMSY10</vt:lpstr>
      <vt:lpstr>맑은 고딕</vt:lpstr>
      <vt:lpstr>Arial</vt:lpstr>
      <vt:lpstr>Arial Black</vt:lpstr>
      <vt:lpstr>Calibri</vt:lpstr>
      <vt:lpstr>Calibri Light</vt:lpstr>
      <vt:lpstr>Cambria Math</vt:lpstr>
      <vt:lpstr>Comic Sans MS</vt:lpstr>
      <vt:lpstr>Consolas</vt:lpstr>
      <vt:lpstr>Courier New</vt:lpstr>
      <vt:lpstr>Georgia</vt:lpstr>
      <vt:lpstr>Gill Sans Light</vt:lpstr>
      <vt:lpstr>Helvetica</vt:lpstr>
      <vt:lpstr>Tahoma</vt:lpstr>
      <vt:lpstr>Times New Roman</vt:lpstr>
      <vt:lpstr>Wingdings</vt:lpstr>
      <vt:lpstr>Wingdings 2</vt:lpstr>
      <vt:lpstr>Wingdings 3</vt:lpstr>
      <vt:lpstr>HDOfficeLightV0</vt:lpstr>
      <vt:lpstr>1_HDOfficeLightV0</vt:lpstr>
      <vt:lpstr>CorelDRAW</vt:lpstr>
      <vt:lpstr>MSDraw.Drawing.8.2</vt:lpstr>
      <vt:lpstr>Introduction to Parallel Algorithms 并行算法概述</vt:lpstr>
      <vt:lpstr>Content</vt:lpstr>
      <vt:lpstr>PowerPoint 演示文稿</vt:lpstr>
      <vt:lpstr>并行处理涉及方面</vt:lpstr>
      <vt:lpstr>并行计算模型(Parallel Computing Model)</vt:lpstr>
      <vt:lpstr>并行程序设计模型(Parallel Programming Model)</vt:lpstr>
      <vt:lpstr>Content</vt:lpstr>
      <vt:lpstr>基本操作-点对点同步通信</vt:lpstr>
      <vt:lpstr>基本操作-点对点异步通信</vt:lpstr>
      <vt:lpstr>基本操作-阻塞与非阻塞操作</vt:lpstr>
      <vt:lpstr>基本操作-路障Barrier</vt:lpstr>
      <vt:lpstr>基本操作-广播与Reduction</vt:lpstr>
      <vt:lpstr>并行数据结构</vt:lpstr>
      <vt:lpstr>并行数据结构-Collection</vt:lpstr>
      <vt:lpstr>Von Neumann Model</vt:lpstr>
      <vt:lpstr>指令处理（Instruction Processing）</vt:lpstr>
      <vt:lpstr>RAM (Random Access Machine) model</vt:lpstr>
      <vt:lpstr>Parallel Computing Models –并行随机存取机（Parallel Randon Access Machine）</vt:lpstr>
      <vt:lpstr>PRAM示意图</vt:lpstr>
      <vt:lpstr>PRAM</vt:lpstr>
      <vt:lpstr>PRAM</vt:lpstr>
      <vt:lpstr>PRAM读写控制策略</vt:lpstr>
      <vt:lpstr>例子: 在PRAM模型上求和</vt:lpstr>
      <vt:lpstr>例子: 在PRAM模型上求和</vt:lpstr>
      <vt:lpstr>例子: 在PRAM模型上求和</vt:lpstr>
      <vt:lpstr>Problems with PRAM</vt:lpstr>
      <vt:lpstr>Network Models</vt:lpstr>
      <vt:lpstr>LogP</vt:lpstr>
      <vt:lpstr>LogP模型参数</vt:lpstr>
      <vt:lpstr>LogP Model</vt:lpstr>
      <vt:lpstr>基于LogP模型的广播算法</vt:lpstr>
      <vt:lpstr>Bulk Synchronous Parallel</vt:lpstr>
      <vt:lpstr>BSP示意图</vt:lpstr>
      <vt:lpstr>BSP程序</vt:lpstr>
      <vt:lpstr>BSP模型下算法性能</vt:lpstr>
      <vt:lpstr>Example: Pregel</vt:lpstr>
      <vt:lpstr>Bulk Synchronous Parallel Model</vt:lpstr>
      <vt:lpstr>Pregel处理图</vt:lpstr>
      <vt:lpstr>Pregel处理图（cont.）</vt:lpstr>
      <vt:lpstr>The Pregel API in C++</vt:lpstr>
      <vt:lpstr>Pregel Code for Finding the Max Value</vt:lpstr>
      <vt:lpstr>Finding the Max Value in a Graph </vt:lpstr>
      <vt:lpstr>模型总结</vt:lpstr>
      <vt:lpstr>模型总结</vt:lpstr>
      <vt:lpstr>统一模型?</vt:lpstr>
      <vt:lpstr>Content</vt:lpstr>
      <vt:lpstr>并行算法/应用开发过程－DCAM</vt:lpstr>
      <vt:lpstr>分解、任务粒度</vt:lpstr>
      <vt:lpstr>并行度Degree of Concurrency </vt:lpstr>
      <vt:lpstr>任务依赖图</vt:lpstr>
      <vt:lpstr>Example: Database Query Processing </vt:lpstr>
      <vt:lpstr>Example: Database Query Processing</vt:lpstr>
      <vt:lpstr>Example: Database Query Processing </vt:lpstr>
      <vt:lpstr>任务交互图Task Interaction Graphs </vt:lpstr>
      <vt:lpstr>Task Interaction Graphs </vt:lpstr>
      <vt:lpstr>分解技术</vt:lpstr>
      <vt:lpstr>递归分解（Recursive Decomposition） </vt:lpstr>
      <vt:lpstr>Recursive Decomposition:在序列里找最小值</vt:lpstr>
      <vt:lpstr>数据分解</vt:lpstr>
      <vt:lpstr>输出分解例子</vt:lpstr>
      <vt:lpstr>输入划分</vt:lpstr>
      <vt:lpstr>划分输入和输出数据</vt:lpstr>
      <vt:lpstr>中间数据划分</vt:lpstr>
      <vt:lpstr>Intermediate Data Partitioning: Example </vt:lpstr>
      <vt:lpstr>探索分解 (Exploratory Decomposition) </vt:lpstr>
      <vt:lpstr>Exploratory Decomposition: 15 puzzle </vt:lpstr>
      <vt:lpstr>Speculative Decomposition </vt:lpstr>
      <vt:lpstr>Speculative Decomposition: Example </vt:lpstr>
      <vt:lpstr>混合分解（Hybrid Decompositions） </vt:lpstr>
      <vt:lpstr>映射Mapping</vt:lpstr>
      <vt:lpstr>什么是映射</vt:lpstr>
      <vt:lpstr>进程和映射（Processes and Mapping） </vt:lpstr>
      <vt:lpstr>Characteristics of Task Interactions </vt:lpstr>
      <vt:lpstr>Characteristics of Task Interactions: Example </vt:lpstr>
      <vt:lpstr>Mapping Techniques </vt:lpstr>
      <vt:lpstr>Mapping Techniques for Minimum Idling </vt:lpstr>
      <vt:lpstr>Mapping Techniques for Minimum Idling</vt:lpstr>
      <vt:lpstr>基于数据划分的映射</vt:lpstr>
      <vt:lpstr>稠密矩阵的LU Factorization</vt:lpstr>
      <vt:lpstr>Hierarchical Mappings </vt:lpstr>
      <vt:lpstr>动态映射</vt:lpstr>
      <vt:lpstr>动态映射</vt:lpstr>
      <vt:lpstr>集中式映射-Hadoop</vt:lpstr>
      <vt:lpstr>Distributed Dynamic Mapping </vt:lpstr>
      <vt:lpstr>KaZaA</vt:lpstr>
      <vt:lpstr>Minimizing Interaction Overheads </vt:lpstr>
      <vt:lpstr>Content</vt:lpstr>
      <vt:lpstr>Parallel Algorithm Models </vt:lpstr>
      <vt:lpstr>Parallel Algorithm Models (cont.) </vt:lpstr>
      <vt:lpstr>Parallel Algorithm Models (cont.) </vt:lpstr>
      <vt:lpstr>Parallel Algorithm Models (cont.) </vt:lpstr>
      <vt:lpstr>Content</vt:lpstr>
      <vt:lpstr>Bucket sort</vt:lpstr>
      <vt:lpstr>Bucket sort</vt:lpstr>
      <vt:lpstr>Bucket sort</vt:lpstr>
      <vt:lpstr>Bucket sort: second pass</vt:lpstr>
      <vt:lpstr>并行bucket sort - 简单方法</vt:lpstr>
      <vt:lpstr>进一步优化</vt:lpstr>
      <vt:lpstr>bucket sort的另一并行版本</vt:lpstr>
      <vt:lpstr>数据传递</vt:lpstr>
      <vt:lpstr>思考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Algorithms 并行算法概述</dc:title>
  <dc:creator>Yuan</dc:creator>
  <cp:lastModifiedBy>Microsoft Office User</cp:lastModifiedBy>
  <cp:revision>84</cp:revision>
  <dcterms:created xsi:type="dcterms:W3CDTF">2021-09-14T01:06:03Z</dcterms:created>
  <dcterms:modified xsi:type="dcterms:W3CDTF">2022-11-12T13:22:02Z</dcterms:modified>
</cp:coreProperties>
</file>