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  <p:sldMasterId id="2147483755" r:id="rId2"/>
  </p:sldMasterIdLst>
  <p:notesMasterIdLst>
    <p:notesMasterId r:id="rId75"/>
  </p:notesMasterIdLst>
  <p:sldIdLst>
    <p:sldId id="256" r:id="rId3"/>
    <p:sldId id="322" r:id="rId4"/>
    <p:sldId id="444" r:id="rId5"/>
    <p:sldId id="445" r:id="rId6"/>
    <p:sldId id="607" r:id="rId7"/>
    <p:sldId id="611" r:id="rId8"/>
    <p:sldId id="526" r:id="rId9"/>
    <p:sldId id="580" r:id="rId10"/>
    <p:sldId id="588" r:id="rId11"/>
    <p:sldId id="394" r:id="rId12"/>
    <p:sldId id="452" r:id="rId13"/>
    <p:sldId id="557" r:id="rId14"/>
    <p:sldId id="406" r:id="rId15"/>
    <p:sldId id="407" r:id="rId16"/>
    <p:sldId id="408" r:id="rId17"/>
    <p:sldId id="531" r:id="rId18"/>
    <p:sldId id="532" r:id="rId19"/>
    <p:sldId id="409" r:id="rId20"/>
    <p:sldId id="411" r:id="rId21"/>
    <p:sldId id="525" r:id="rId22"/>
    <p:sldId id="533" r:id="rId23"/>
    <p:sldId id="428" r:id="rId24"/>
    <p:sldId id="413" r:id="rId25"/>
    <p:sldId id="558" r:id="rId26"/>
    <p:sldId id="559" r:id="rId27"/>
    <p:sldId id="560" r:id="rId28"/>
    <p:sldId id="561" r:id="rId29"/>
    <p:sldId id="562" r:id="rId30"/>
    <p:sldId id="563" r:id="rId31"/>
    <p:sldId id="577" r:id="rId32"/>
    <p:sldId id="578" r:id="rId33"/>
    <p:sldId id="613" r:id="rId34"/>
    <p:sldId id="614" r:id="rId35"/>
    <p:sldId id="598" r:id="rId36"/>
    <p:sldId id="599" r:id="rId37"/>
    <p:sldId id="600" r:id="rId38"/>
    <p:sldId id="601" r:id="rId39"/>
    <p:sldId id="602" r:id="rId40"/>
    <p:sldId id="603" r:id="rId41"/>
    <p:sldId id="604" r:id="rId42"/>
    <p:sldId id="605" r:id="rId43"/>
    <p:sldId id="460" r:id="rId44"/>
    <p:sldId id="485" r:id="rId45"/>
    <p:sldId id="473" r:id="rId46"/>
    <p:sldId id="573" r:id="rId47"/>
    <p:sldId id="476" r:id="rId48"/>
    <p:sldId id="572" r:id="rId49"/>
    <p:sldId id="471" r:id="rId50"/>
    <p:sldId id="530" r:id="rId51"/>
    <p:sldId id="449" r:id="rId52"/>
    <p:sldId id="450" r:id="rId53"/>
    <p:sldId id="612" r:id="rId54"/>
    <p:sldId id="608" r:id="rId55"/>
    <p:sldId id="534" r:id="rId56"/>
    <p:sldId id="575" r:id="rId57"/>
    <p:sldId id="536" r:id="rId58"/>
    <p:sldId id="538" r:id="rId59"/>
    <p:sldId id="539" r:id="rId60"/>
    <p:sldId id="606" r:id="rId61"/>
    <p:sldId id="540" r:id="rId62"/>
    <p:sldId id="543" r:id="rId63"/>
    <p:sldId id="542" r:id="rId64"/>
    <p:sldId id="544" r:id="rId65"/>
    <p:sldId id="545" r:id="rId66"/>
    <p:sldId id="576" r:id="rId67"/>
    <p:sldId id="546" r:id="rId68"/>
    <p:sldId id="547" r:id="rId69"/>
    <p:sldId id="548" r:id="rId70"/>
    <p:sldId id="550" r:id="rId71"/>
    <p:sldId id="551" r:id="rId72"/>
    <p:sldId id="553" r:id="rId73"/>
    <p:sldId id="554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5173" autoAdjust="0"/>
  </p:normalViewPr>
  <p:slideViewPr>
    <p:cSldViewPr snapToGrid="0">
      <p:cViewPr varScale="1">
        <p:scale>
          <a:sx n="57" d="100"/>
          <a:sy n="57" d="100"/>
        </p:scale>
        <p:origin x="10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3D636-446A-47AD-ADE6-A3DE17085A5F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1D32-8BFA-48D5-AB34-B61A22EE6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6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eaLnBrk="1" hangingPunct="1"/>
            <a:fld id="{A380265F-F170-487B-8128-5D98D6AB2EA4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722313"/>
            <a:ext cx="6411913" cy="36083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4573588"/>
            <a:ext cx="5046663" cy="4327525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defTabSz="93027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D13DFC2-0393-4A2A-A67F-618CCE8F38D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1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defTabSz="93027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1DC8D8-46B9-4A20-9408-7FB6CBD612A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59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874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Times New Roman" panose="02020603050405020304" pitchFamily="18" charset="0"/>
              </a:rPr>
              <a:t>CS267 Lecture 2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874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F34D07-E6E3-48F3-94F7-5E165F5CEAB9}" type="slidenum">
              <a:rPr lang="en-US" altLang="zh-CN" sz="9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zh-CN" sz="9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Thread 0 owns all shared scalar variables.  Performance implications are clear, but if you don’t understand this, it’s easy to write slow UPC programs.</a:t>
            </a: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Why not allow shared scalar variables as automatic (non-static) variables within a function?  Imagine what could happen if a shared variable were declared in a function.  All threads calling that function could access the variable, but it might not exist at a given point in time.  </a:t>
            </a:r>
          </a:p>
          <a:p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5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Computation viewed as a mathematical function mapping inputs to outputs</a:t>
            </a:r>
          </a:p>
          <a:p>
            <a:r>
              <a:rPr lang="en-US" altLang="zh-CN" sz="1200" dirty="0"/>
              <a:t>No notion of state, so no need for assignment statements (side effects)</a:t>
            </a:r>
          </a:p>
          <a:p>
            <a:r>
              <a:rPr lang="en-US" altLang="zh-CN" sz="1200" dirty="0"/>
              <a:t>Iteration accomplished through recursion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1D32-8BFA-48D5-AB34-B61A22EE6FB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72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http://www.imooc.com/wiki/lambda/lambdagrammar.html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基本语法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现在我们来回顾下第一 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表达式的例子：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button.addActionListener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(event -&gt;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("button click"));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这是一个最基本的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表达式，它由三部分组成具体格式是这样子的：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具体实现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表达式的运算符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，在运算符的左边是输入参数，右边则是函数主体。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概括来讲就是：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一段带有输入参数的可执行语句块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表达式有这么几个特点：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可选类型声明：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不需要声明参数类型，编译器可以自动识别参数类型和参数值。在我们第一个例子中，并没有指定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到底是什么类型；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可选的参数圆括号：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一个参数可以不用定义圆括号，但多个参数需要定义圆括号；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可选的大括号：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如果函数主体只包含一个语句，就不需要使用大括号；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可选的返回关键字：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如果主体只有一个表达式返回值则编译器会自动返回值，大括号需要指明表达式返回了一个数值。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Lambda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表达式的五种形式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2.1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不包含参数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noArguments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() -&gt;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world"); 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在这个例子中，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接口，只有一个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方法，没有参数，且返回类型为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，所以我们的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表达式使用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表示没有输入参数。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2.2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有且只有一个参数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ActionListener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oneArguments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event -&gt;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world"); 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在只有一个参数的情况下 我们可以把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省略。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2.3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有多个参数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BinaryOperator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&lt;Long&gt; add =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x+y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把参数包裹起来，并用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来分割参数。上面的代码表示。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2.4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表达式主体是一个代码块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noArguments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() -&gt; {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("hello");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("world");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当有多行代码的时候我们需要使用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{}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把表达式主体给包裹起来。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2.5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显示声明参数类型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BinaryOperator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&lt;Long&gt; add = (Long x, Long y) -&gt;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x+y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的参数类型都有编译器推断得出的，也可以显示的声明参数类型。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表达式的参数类型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我们再来看一下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的例子：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BinaryOperator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&lt;Long&gt; add =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x+y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在这个例子中，参数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和返回值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x+y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我们都没有指定具体的类型，但是编译器却知道它是什么类型。原因就在于编译器可以从程序的上下文推断出来，这里的上下文包含下面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种情况：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赋值上下文；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方法调用上下文；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类型转换上下文。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种上下文就可以推断出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表达式的目标类型。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目标类型并不是一个全新的概念，通常我们在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数据初始化的时候就是根据上下文推断出来的。比如：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String[] array = {"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hello","world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"}; 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等号右边的代码我们并没有声明它是什么类型，系统会根据上下文推断出类型的信息。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1D32-8BFA-48D5-AB34-B61A22EE6FB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49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66576" indent="-294837"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79347" indent="-235869"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51086" indent="-235869"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122825" indent="-235869"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94564" indent="-235869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66303" indent="-235869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538042" indent="-235869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4009781" indent="-235869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FE086D6-3AE5-46EE-B824-77E8280BBA3B}" type="slidenum">
              <a:rPr lang="en-GB" altLang="en-US"/>
              <a:pPr/>
              <a:t>34</a:t>
            </a:fld>
            <a:endParaRPr lang="en-GB" altLang="en-US"/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1148027" y="721757"/>
            <a:ext cx="4592109" cy="36087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344" tIns="47172" rIns="94344" bIns="47172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>
              <a:ea typeface="DejaVu Sans" charset="0"/>
              <a:cs typeface="DejaVu Sans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8817" y="4571127"/>
            <a:ext cx="5505747" cy="4330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344" tIns="47172" rIns="94344" bIns="47172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095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1E5D475-7260-4C2C-BCA6-15079131EBF3}" type="slidenum">
              <a:rPr lang="en-GB" altLang="zh-CN"/>
              <a:pPr/>
              <a:t>35</a:t>
            </a:fld>
            <a:endParaRPr lang="en-GB" altLang="zh-CN"/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>
              <a:cs typeface="DejaVu Sans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9450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4425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9213" algn="l"/>
                <a:tab pos="6856413" algn="l"/>
                <a:tab pos="7312025" algn="l"/>
                <a:tab pos="7770813" algn="l"/>
                <a:tab pos="8228013" algn="l"/>
                <a:tab pos="8685213" algn="l"/>
                <a:tab pos="9140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CA01C0B-E991-4FA1-BF66-88DC8DEF0904}" type="slidenum">
              <a:rPr lang="en-GB" altLang="zh-CN"/>
              <a:pPr/>
              <a:t>36</a:t>
            </a:fld>
            <a:endParaRPr lang="en-GB" altLang="zh-CN"/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zh-CN">
              <a:cs typeface="DejaVu Sans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3532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C7C7CD-EE9C-48C8-AE12-9A8DB2B00960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74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2 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3 #include 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4 #include &lt;sys/</a:t>
            </a:r>
            <a:r>
              <a:rPr lang="en-US" altLang="zh-CN" dirty="0" err="1"/>
              <a:t>time.h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5 #include "</a:t>
            </a:r>
            <a:r>
              <a:rPr lang="en-US" altLang="zh-CN" dirty="0" err="1"/>
              <a:t>fatals.h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6 #include "</a:t>
            </a:r>
            <a:r>
              <a:rPr lang="en-US" altLang="zh-CN" dirty="0" err="1"/>
              <a:t>MapReduceScheduler.h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7 </a:t>
            </a:r>
          </a:p>
          <a:p>
            <a:r>
              <a:rPr lang="en-US" altLang="zh-CN" dirty="0"/>
              <a:t>  8 #</a:t>
            </a:r>
            <a:r>
              <a:rPr lang="en-US" altLang="zh-CN" dirty="0" err="1"/>
              <a:t>ifndef</a:t>
            </a:r>
            <a:r>
              <a:rPr lang="en-US" altLang="zh-CN" dirty="0"/>
              <a:t> </a:t>
            </a:r>
            <a:r>
              <a:rPr lang="en-US" altLang="zh-CN" dirty="0" err="1"/>
              <a:t>sparc</a:t>
            </a:r>
            <a:endParaRPr lang="en-US" altLang="zh-CN" dirty="0"/>
          </a:p>
          <a:p>
            <a:r>
              <a:rPr lang="en-US" altLang="zh-CN" dirty="0"/>
              <a:t>  9 /* The only SPARC/Solaris-specific code is the </a:t>
            </a:r>
            <a:r>
              <a:rPr lang="en-US" altLang="zh-CN" dirty="0" err="1"/>
              <a:t>gethrtime</a:t>
            </a:r>
            <a:r>
              <a:rPr lang="en-US" altLang="zh-CN" dirty="0"/>
              <a:t>() call */</a:t>
            </a:r>
          </a:p>
          <a:p>
            <a:r>
              <a:rPr lang="en-US" altLang="zh-CN" dirty="0"/>
              <a:t> 10 #error "Only SPARC architectures are supported."</a:t>
            </a:r>
          </a:p>
          <a:p>
            <a:r>
              <a:rPr lang="en-US" altLang="zh-CN" dirty="0"/>
              <a:t> 11 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r>
              <a:rPr lang="en-US" altLang="zh-CN" dirty="0"/>
              <a:t> 12 </a:t>
            </a:r>
          </a:p>
          <a:p>
            <a:r>
              <a:rPr lang="en-US" altLang="zh-CN" dirty="0"/>
              <a:t> 13 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14 </a:t>
            </a:r>
          </a:p>
          <a:p>
            <a:r>
              <a:rPr lang="en-US" altLang="zh-CN" dirty="0"/>
              <a:t> 15 /* Key Comparison Function -- Keys are </a:t>
            </a:r>
            <a:r>
              <a:rPr lang="en-US" altLang="zh-CN" dirty="0" err="1"/>
              <a:t>int</a:t>
            </a:r>
            <a:r>
              <a:rPr lang="en-US" altLang="zh-CN" dirty="0"/>
              <a:t>* */</a:t>
            </a:r>
          </a:p>
          <a:p>
            <a:r>
              <a:rPr lang="en-US" altLang="zh-CN" dirty="0"/>
              <a:t> 16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intcmp</a:t>
            </a:r>
            <a:r>
              <a:rPr lang="en-US" altLang="zh-CN" dirty="0"/>
              <a:t>( </a:t>
            </a:r>
            <a:r>
              <a:rPr lang="en-US" altLang="zh-CN" dirty="0" err="1"/>
              <a:t>const</a:t>
            </a:r>
            <a:r>
              <a:rPr lang="en-US" altLang="zh-CN" dirty="0"/>
              <a:t> void *v1, </a:t>
            </a:r>
            <a:r>
              <a:rPr lang="en-US" altLang="zh-CN" dirty="0" err="1"/>
              <a:t>const</a:t>
            </a:r>
            <a:r>
              <a:rPr lang="en-US" altLang="zh-CN" dirty="0"/>
              <a:t> void * v2 ) {</a:t>
            </a:r>
          </a:p>
          <a:p>
            <a:r>
              <a:rPr lang="en-US" altLang="zh-CN" dirty="0"/>
              <a:t> 17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* i1 = 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*) v1;</a:t>
            </a:r>
          </a:p>
          <a:p>
            <a:r>
              <a:rPr lang="en-US" altLang="zh-CN" dirty="0"/>
              <a:t> 18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* i2 = 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*) v2;</a:t>
            </a:r>
          </a:p>
          <a:p>
            <a:r>
              <a:rPr lang="en-US" altLang="zh-CN" dirty="0"/>
              <a:t> 19 </a:t>
            </a:r>
          </a:p>
          <a:p>
            <a:r>
              <a:rPr lang="en-US" altLang="zh-CN" dirty="0"/>
              <a:t> 20   if( *i1 &lt; *i2 )      return -1;</a:t>
            </a:r>
          </a:p>
          <a:p>
            <a:r>
              <a:rPr lang="en-US" altLang="zh-CN" dirty="0"/>
              <a:t> 21   else if( *i1 &gt; *i2 ) return  1;</a:t>
            </a:r>
          </a:p>
          <a:p>
            <a:r>
              <a:rPr lang="en-US" altLang="zh-CN" dirty="0"/>
              <a:t> 22   else                 return  0;</a:t>
            </a:r>
          </a:p>
          <a:p>
            <a:r>
              <a:rPr lang="en-US" altLang="zh-CN" dirty="0"/>
              <a:t> 23 }</a:t>
            </a:r>
          </a:p>
          <a:p>
            <a:r>
              <a:rPr lang="en-US" altLang="zh-CN" dirty="0"/>
              <a:t> 24 </a:t>
            </a:r>
          </a:p>
          <a:p>
            <a:r>
              <a:rPr lang="en-US" altLang="zh-CN" dirty="0"/>
              <a:t> 25 /* Map function */</a:t>
            </a:r>
          </a:p>
          <a:p>
            <a:r>
              <a:rPr lang="en-US" altLang="zh-CN" dirty="0"/>
              <a:t> 26 void </a:t>
            </a:r>
            <a:r>
              <a:rPr lang="en-US" altLang="zh-CN" dirty="0" err="1"/>
              <a:t>sumarray_map</a:t>
            </a:r>
            <a:r>
              <a:rPr lang="en-US" altLang="zh-CN" dirty="0"/>
              <a:t>( </a:t>
            </a:r>
            <a:r>
              <a:rPr lang="en-US" altLang="zh-CN" dirty="0" err="1"/>
              <a:t>map_args_t</a:t>
            </a:r>
            <a:r>
              <a:rPr lang="en-US" altLang="zh-CN" dirty="0"/>
              <a:t> * </a:t>
            </a:r>
            <a:r>
              <a:rPr lang="en-US" altLang="zh-CN" dirty="0" err="1"/>
              <a:t>args</a:t>
            </a:r>
            <a:r>
              <a:rPr lang="en-US" altLang="zh-CN" dirty="0"/>
              <a:t> ) {</a:t>
            </a:r>
          </a:p>
          <a:p>
            <a:r>
              <a:rPr lang="en-US" altLang="zh-CN" dirty="0"/>
              <a:t> 27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nChunkSize</a:t>
            </a:r>
            <a:r>
              <a:rPr lang="en-US" altLang="zh-CN" dirty="0"/>
              <a:t>  = </a:t>
            </a:r>
            <a:r>
              <a:rPr lang="en-US" altLang="zh-CN" dirty="0" err="1"/>
              <a:t>args</a:t>
            </a:r>
            <a:r>
              <a:rPr lang="en-US" altLang="zh-CN" dirty="0"/>
              <a:t>-&gt;length;</a:t>
            </a:r>
          </a:p>
          <a:p>
            <a:r>
              <a:rPr lang="en-US" altLang="zh-CN" dirty="0"/>
              <a:t> 28   // </a:t>
            </a:r>
            <a:r>
              <a:rPr lang="en-US" altLang="zh-CN" dirty="0" err="1"/>
              <a:t>cout</a:t>
            </a:r>
            <a:r>
              <a:rPr lang="en-US" altLang="zh-CN" dirty="0"/>
              <a:t> &lt;&lt; "Map chunk size is " &lt;&lt; </a:t>
            </a:r>
            <a:r>
              <a:rPr lang="en-US" altLang="zh-CN" dirty="0" err="1"/>
              <a:t>nChunkSize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29   </a:t>
            </a:r>
            <a:r>
              <a:rPr lang="en-US" altLang="zh-CN" dirty="0" err="1"/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miniArray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*) </a:t>
            </a:r>
            <a:r>
              <a:rPr lang="en-US" altLang="zh-CN" dirty="0" err="1"/>
              <a:t>args</a:t>
            </a:r>
            <a:r>
              <a:rPr lang="en-US" altLang="zh-CN" dirty="0"/>
              <a:t>-&gt;data;</a:t>
            </a:r>
          </a:p>
          <a:p>
            <a:r>
              <a:rPr lang="en-US" altLang="zh-CN" dirty="0"/>
              <a:t> 30 </a:t>
            </a:r>
          </a:p>
          <a:p>
            <a:r>
              <a:rPr lang="en-US" altLang="zh-CN" dirty="0"/>
              <a:t> 31   // </a:t>
            </a:r>
            <a:r>
              <a:rPr lang="en-US" altLang="zh-CN" dirty="0" err="1"/>
              <a:t>cout</a:t>
            </a:r>
            <a:r>
              <a:rPr lang="en-US" altLang="zh-CN" dirty="0"/>
              <a:t> &lt;&lt; "Calculating intermediate sum over " &lt;&lt; </a:t>
            </a:r>
            <a:r>
              <a:rPr lang="en-US" altLang="zh-CN" dirty="0" err="1"/>
              <a:t>nChunkSize</a:t>
            </a:r>
            <a:r>
              <a:rPr lang="en-US" altLang="zh-CN" dirty="0"/>
              <a:t> &lt;&lt; " elements: " ;</a:t>
            </a:r>
          </a:p>
          <a:p>
            <a:r>
              <a:rPr lang="en-US" altLang="zh-CN" dirty="0"/>
              <a:t> 32 </a:t>
            </a:r>
          </a:p>
          <a:p>
            <a:r>
              <a:rPr lang="en-US" altLang="zh-CN" dirty="0"/>
              <a:t> 33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intermediate_sum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34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nChunkSize;i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 35     </a:t>
            </a:r>
            <a:r>
              <a:rPr lang="en-US" altLang="zh-CN" dirty="0" err="1"/>
              <a:t>intermediate_sum</a:t>
            </a:r>
            <a:r>
              <a:rPr lang="en-US" altLang="zh-CN" dirty="0"/>
              <a:t> += </a:t>
            </a:r>
            <a:r>
              <a:rPr lang="en-US" altLang="zh-CN" dirty="0" err="1"/>
              <a:t>miniArray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36   }</a:t>
            </a:r>
          </a:p>
          <a:p>
            <a:r>
              <a:rPr lang="en-US" altLang="zh-CN" dirty="0"/>
              <a:t> 37 </a:t>
            </a:r>
          </a:p>
          <a:p>
            <a:r>
              <a:rPr lang="en-US" altLang="zh-CN" dirty="0"/>
              <a:t> 38   //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intermediate_sum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39 </a:t>
            </a:r>
          </a:p>
          <a:p>
            <a:r>
              <a:rPr lang="en-US" altLang="zh-CN" dirty="0"/>
              <a:t> 40   </a:t>
            </a:r>
            <a:r>
              <a:rPr lang="en-US" altLang="zh-CN" dirty="0" err="1"/>
              <a:t>int</a:t>
            </a:r>
            <a:r>
              <a:rPr lang="en-US" altLang="zh-CN" dirty="0"/>
              <a:t> * key = new </a:t>
            </a:r>
            <a:r>
              <a:rPr lang="en-US" altLang="zh-CN" dirty="0" err="1"/>
              <a:t>int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41   *key = 1;</a:t>
            </a:r>
          </a:p>
          <a:p>
            <a:r>
              <a:rPr lang="en-US" altLang="zh-CN" dirty="0"/>
              <a:t> 42 </a:t>
            </a:r>
          </a:p>
          <a:p>
            <a:r>
              <a:rPr lang="en-US" altLang="zh-CN" dirty="0"/>
              <a:t> 43   </a:t>
            </a:r>
            <a:r>
              <a:rPr lang="en-US" altLang="zh-CN" dirty="0" err="1"/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val</a:t>
            </a:r>
            <a:r>
              <a:rPr lang="en-US" altLang="zh-CN" dirty="0"/>
              <a:t> = new </a:t>
            </a:r>
            <a:r>
              <a:rPr lang="en-US" altLang="zh-CN" dirty="0" err="1"/>
              <a:t>int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44   *</a:t>
            </a:r>
            <a:r>
              <a:rPr lang="en-US" altLang="zh-CN" dirty="0" err="1"/>
              <a:t>val</a:t>
            </a:r>
            <a:r>
              <a:rPr lang="en-US" altLang="zh-CN" dirty="0"/>
              <a:t> = </a:t>
            </a:r>
            <a:r>
              <a:rPr lang="en-US" altLang="zh-CN" dirty="0" err="1"/>
              <a:t>intermediate_sum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45 </a:t>
            </a:r>
          </a:p>
          <a:p>
            <a:r>
              <a:rPr lang="en-US" altLang="zh-CN" dirty="0"/>
              <a:t> 46   // </a:t>
            </a:r>
            <a:r>
              <a:rPr lang="en-US" altLang="zh-CN" dirty="0" err="1"/>
              <a:t>cout</a:t>
            </a:r>
            <a:r>
              <a:rPr lang="en-US" altLang="zh-CN" dirty="0"/>
              <a:t> &lt;&lt; "Emitting intermediate &lt;" &lt;&lt; *key &lt;&lt; "," &lt;&lt; *</a:t>
            </a:r>
            <a:r>
              <a:rPr lang="en-US" altLang="zh-CN" dirty="0" err="1"/>
              <a:t>val</a:t>
            </a:r>
            <a:r>
              <a:rPr lang="en-US" altLang="zh-CN" dirty="0"/>
              <a:t> &lt;&lt; "&gt;"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47   </a:t>
            </a:r>
            <a:r>
              <a:rPr lang="en-US" altLang="zh-CN" dirty="0" err="1"/>
              <a:t>emit_intermediate</a:t>
            </a:r>
            <a:r>
              <a:rPr lang="en-US" altLang="zh-CN" dirty="0"/>
              <a:t>( key, </a:t>
            </a:r>
            <a:r>
              <a:rPr lang="en-US" altLang="zh-CN" dirty="0" err="1"/>
              <a:t>val</a:t>
            </a:r>
            <a:r>
              <a:rPr lang="en-US" altLang="zh-CN" dirty="0"/>
              <a:t>, </a:t>
            </a:r>
            <a:r>
              <a:rPr lang="en-US" altLang="zh-CN" dirty="0" err="1"/>
              <a:t>sizeof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* ) );</a:t>
            </a:r>
          </a:p>
          <a:p>
            <a:r>
              <a:rPr lang="en-US" altLang="zh-CN" dirty="0"/>
              <a:t> 48 }</a:t>
            </a:r>
          </a:p>
          <a:p>
            <a:r>
              <a:rPr lang="en-US" altLang="zh-CN" dirty="0"/>
              <a:t> 49 </a:t>
            </a:r>
          </a:p>
          <a:p>
            <a:r>
              <a:rPr lang="en-US" altLang="zh-CN" dirty="0"/>
              <a:t> 50 /* Reduce Function */</a:t>
            </a:r>
          </a:p>
          <a:p>
            <a:r>
              <a:rPr lang="en-US" altLang="zh-CN" dirty="0"/>
              <a:t> 51 void </a:t>
            </a:r>
            <a:r>
              <a:rPr lang="en-US" altLang="zh-CN" dirty="0" err="1"/>
              <a:t>sumarray_reduce</a:t>
            </a:r>
            <a:r>
              <a:rPr lang="en-US" altLang="zh-CN" dirty="0"/>
              <a:t>( void * </a:t>
            </a:r>
            <a:r>
              <a:rPr lang="en-US" altLang="zh-CN" dirty="0" err="1"/>
              <a:t>key_in</a:t>
            </a:r>
            <a:r>
              <a:rPr lang="en-US" altLang="zh-CN" dirty="0"/>
              <a:t>, void ** </a:t>
            </a:r>
            <a:r>
              <a:rPr lang="en-US" altLang="zh-CN" dirty="0" err="1"/>
              <a:t>vals_in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vals_len</a:t>
            </a:r>
            <a:r>
              <a:rPr lang="en-US" altLang="zh-CN" dirty="0"/>
              <a:t> ) {</a:t>
            </a:r>
          </a:p>
          <a:p>
            <a:r>
              <a:rPr lang="en-US" altLang="zh-CN" dirty="0"/>
              <a:t> 52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nElements</a:t>
            </a:r>
            <a:r>
              <a:rPr lang="en-US" altLang="zh-CN" dirty="0"/>
              <a:t> = </a:t>
            </a:r>
            <a:r>
              <a:rPr lang="en-US" altLang="zh-CN" dirty="0" err="1"/>
              <a:t>vals_len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53   </a:t>
            </a:r>
            <a:r>
              <a:rPr lang="en-US" altLang="zh-CN" dirty="0" err="1"/>
              <a:t>int</a:t>
            </a:r>
            <a:r>
              <a:rPr lang="en-US" altLang="zh-CN" dirty="0"/>
              <a:t> ** </a:t>
            </a:r>
            <a:r>
              <a:rPr lang="en-US" altLang="zh-CN" dirty="0" err="1"/>
              <a:t>p_array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**) </a:t>
            </a:r>
            <a:r>
              <a:rPr lang="en-US" altLang="zh-CN" dirty="0" err="1"/>
              <a:t>vals_in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54   </a:t>
            </a:r>
            <a:r>
              <a:rPr lang="en-US" altLang="zh-CN" dirty="0" err="1"/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p_key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*) </a:t>
            </a:r>
            <a:r>
              <a:rPr lang="en-US" altLang="zh-CN" dirty="0" err="1"/>
              <a:t>key_in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55 </a:t>
            </a:r>
          </a:p>
          <a:p>
            <a:r>
              <a:rPr lang="en-US" altLang="zh-CN" dirty="0"/>
              <a:t> 56   delete </a:t>
            </a:r>
            <a:r>
              <a:rPr lang="en-US" altLang="zh-CN" dirty="0" err="1"/>
              <a:t>p_key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57 </a:t>
            </a:r>
          </a:p>
          <a:p>
            <a:r>
              <a:rPr lang="en-US" altLang="zh-CN" dirty="0"/>
              <a:t> 58   </a:t>
            </a:r>
            <a:r>
              <a:rPr lang="en-US" altLang="zh-CN" dirty="0" err="1"/>
              <a:t>int</a:t>
            </a:r>
            <a:r>
              <a:rPr lang="en-US" altLang="zh-CN" dirty="0"/>
              <a:t> sum = 0;</a:t>
            </a:r>
          </a:p>
          <a:p>
            <a:r>
              <a:rPr lang="en-US" altLang="zh-CN" dirty="0"/>
              <a:t> 59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nElements;i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 60     sum += </a:t>
            </a:r>
            <a:r>
              <a:rPr lang="en-US" altLang="zh-CN" dirty="0" err="1"/>
              <a:t>p_array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][0];</a:t>
            </a:r>
          </a:p>
          <a:p>
            <a:r>
              <a:rPr lang="en-US" altLang="zh-CN" dirty="0"/>
              <a:t> 61     delete </a:t>
            </a:r>
            <a:r>
              <a:rPr lang="en-US" altLang="zh-CN" dirty="0" err="1"/>
              <a:t>p_array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62   }</a:t>
            </a:r>
          </a:p>
          <a:p>
            <a:r>
              <a:rPr lang="en-US" altLang="zh-CN" dirty="0"/>
              <a:t> 63 </a:t>
            </a:r>
          </a:p>
          <a:p>
            <a:r>
              <a:rPr lang="en-US" altLang="zh-CN" dirty="0"/>
              <a:t> 64   </a:t>
            </a:r>
            <a:r>
              <a:rPr lang="en-US" altLang="zh-CN" dirty="0" err="1"/>
              <a:t>int</a:t>
            </a:r>
            <a:r>
              <a:rPr lang="en-US" altLang="zh-CN" dirty="0"/>
              <a:t> * key = new </a:t>
            </a:r>
            <a:r>
              <a:rPr lang="en-US" altLang="zh-CN" dirty="0" err="1"/>
              <a:t>int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65   *key = 0;</a:t>
            </a:r>
          </a:p>
          <a:p>
            <a:r>
              <a:rPr lang="en-US" altLang="zh-CN" dirty="0"/>
              <a:t> 66 </a:t>
            </a:r>
          </a:p>
          <a:p>
            <a:r>
              <a:rPr lang="en-US" altLang="zh-CN" dirty="0"/>
              <a:t> 67   </a:t>
            </a:r>
            <a:r>
              <a:rPr lang="en-US" altLang="zh-CN" dirty="0" err="1"/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val</a:t>
            </a:r>
            <a:r>
              <a:rPr lang="en-US" altLang="zh-CN" dirty="0"/>
              <a:t> = new </a:t>
            </a:r>
            <a:r>
              <a:rPr lang="en-US" altLang="zh-CN" dirty="0" err="1"/>
              <a:t>int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68   *</a:t>
            </a:r>
            <a:r>
              <a:rPr lang="en-US" altLang="zh-CN" dirty="0" err="1"/>
              <a:t>val</a:t>
            </a:r>
            <a:r>
              <a:rPr lang="en-US" altLang="zh-CN" dirty="0"/>
              <a:t> = sum;</a:t>
            </a:r>
          </a:p>
          <a:p>
            <a:r>
              <a:rPr lang="en-US" altLang="zh-CN" dirty="0"/>
              <a:t> 69 </a:t>
            </a:r>
          </a:p>
          <a:p>
            <a:r>
              <a:rPr lang="en-US" altLang="zh-CN" dirty="0"/>
              <a:t> 70   emit( key, </a:t>
            </a:r>
            <a:r>
              <a:rPr lang="en-US" altLang="zh-CN" dirty="0" err="1"/>
              <a:t>val</a:t>
            </a:r>
            <a:r>
              <a:rPr lang="en-US" altLang="zh-CN" dirty="0"/>
              <a:t> );</a:t>
            </a:r>
          </a:p>
          <a:p>
            <a:r>
              <a:rPr lang="en-US" altLang="zh-CN" dirty="0"/>
              <a:t> 71 }</a:t>
            </a:r>
          </a:p>
          <a:p>
            <a:r>
              <a:rPr lang="en-US" altLang="zh-CN" dirty="0"/>
              <a:t> 72 </a:t>
            </a:r>
          </a:p>
          <a:p>
            <a:r>
              <a:rPr lang="en-US" altLang="zh-CN" dirty="0"/>
              <a:t> 73 </a:t>
            </a:r>
            <a:r>
              <a:rPr lang="en-US" altLang="zh-CN" dirty="0" err="1"/>
              <a:t>int</a:t>
            </a:r>
            <a:r>
              <a:rPr lang="en-US" altLang="zh-CN" dirty="0"/>
              <a:t> main(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 </a:t>
            </a:r>
            <a:r>
              <a:rPr lang="en-US" altLang="zh-CN" dirty="0" err="1"/>
              <a:t>argv</a:t>
            </a:r>
            <a:r>
              <a:rPr lang="en-US" altLang="zh-CN" dirty="0"/>
              <a:t>[] ) {</a:t>
            </a:r>
          </a:p>
          <a:p>
            <a:r>
              <a:rPr lang="en-US" altLang="zh-CN" dirty="0"/>
              <a:t> 74 </a:t>
            </a:r>
          </a:p>
          <a:p>
            <a:r>
              <a:rPr lang="en-US" altLang="zh-CN" dirty="0"/>
              <a:t> 75   </a:t>
            </a:r>
            <a:r>
              <a:rPr lang="en-US" altLang="zh-CN" dirty="0" err="1"/>
              <a:t>scheduler_args_t</a:t>
            </a:r>
            <a:r>
              <a:rPr lang="en-US" altLang="zh-CN" dirty="0"/>
              <a:t> </a:t>
            </a:r>
            <a:r>
              <a:rPr lang="en-US" altLang="zh-CN" dirty="0" err="1"/>
              <a:t>sched_args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76   </a:t>
            </a:r>
            <a:r>
              <a:rPr lang="en-US" altLang="zh-CN" dirty="0" err="1"/>
              <a:t>final_data_t</a:t>
            </a:r>
            <a:r>
              <a:rPr lang="en-US" altLang="zh-CN" dirty="0"/>
              <a:t> result;</a:t>
            </a:r>
          </a:p>
          <a:p>
            <a:r>
              <a:rPr lang="en-US" altLang="zh-CN" dirty="0"/>
              <a:t> 77   </a:t>
            </a:r>
            <a:r>
              <a:rPr lang="en-US" altLang="zh-CN" dirty="0" err="1"/>
              <a:t>int</a:t>
            </a:r>
            <a:r>
              <a:rPr lang="en-US" altLang="zh-CN" dirty="0"/>
              <a:t> * array;</a:t>
            </a:r>
          </a:p>
          <a:p>
            <a:r>
              <a:rPr lang="en-US" altLang="zh-CN" dirty="0"/>
              <a:t> 78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nElements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79   </a:t>
            </a:r>
            <a:r>
              <a:rPr lang="en-US" altLang="zh-CN" dirty="0" err="1"/>
              <a:t>hrtime_t</a:t>
            </a:r>
            <a:r>
              <a:rPr lang="en-US" altLang="zh-CN" dirty="0"/>
              <a:t> </a:t>
            </a:r>
            <a:r>
              <a:rPr lang="en-US" altLang="zh-CN" dirty="0" err="1"/>
              <a:t>starttime</a:t>
            </a:r>
            <a:r>
              <a:rPr lang="en-US" altLang="zh-CN" dirty="0"/>
              <a:t>, </a:t>
            </a:r>
            <a:r>
              <a:rPr lang="en-US" altLang="zh-CN" dirty="0" err="1"/>
              <a:t>endtime</a:t>
            </a:r>
            <a:r>
              <a:rPr lang="en-US" altLang="zh-CN" dirty="0"/>
              <a:t>, </a:t>
            </a:r>
            <a:r>
              <a:rPr lang="en-US" altLang="zh-CN" dirty="0" err="1"/>
              <a:t>linearsumtime</a:t>
            </a:r>
            <a:r>
              <a:rPr lang="en-US" altLang="zh-CN" dirty="0"/>
              <a:t>, </a:t>
            </a:r>
            <a:r>
              <a:rPr lang="en-US" altLang="zh-CN" dirty="0" err="1"/>
              <a:t>mr_sumtime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80 </a:t>
            </a:r>
          </a:p>
          <a:p>
            <a:r>
              <a:rPr lang="en-US" altLang="zh-CN" dirty="0"/>
              <a:t> 81   /* Parameter parsing and checking */</a:t>
            </a:r>
          </a:p>
          <a:p>
            <a:r>
              <a:rPr lang="en-US" altLang="zh-CN" dirty="0"/>
              <a:t> 82   if( </a:t>
            </a:r>
            <a:r>
              <a:rPr lang="en-US" altLang="zh-CN" dirty="0" err="1"/>
              <a:t>argc</a:t>
            </a:r>
            <a:r>
              <a:rPr lang="en-US" altLang="zh-CN" dirty="0"/>
              <a:t> != 2 ) {</a:t>
            </a:r>
          </a:p>
          <a:p>
            <a:r>
              <a:rPr lang="en-US" altLang="zh-CN" dirty="0"/>
              <a:t> 83     fatal("Usage:\</a:t>
            </a:r>
            <a:r>
              <a:rPr lang="en-US" altLang="zh-CN" dirty="0" err="1"/>
              <a:t>n%s</a:t>
            </a:r>
            <a:r>
              <a:rPr lang="en-US" altLang="zh-CN" dirty="0"/>
              <a:t> &lt;</a:t>
            </a:r>
            <a:r>
              <a:rPr lang="en-US" altLang="zh-CN" dirty="0" err="1"/>
              <a:t>arraySize</a:t>
            </a:r>
            <a:r>
              <a:rPr lang="en-US" altLang="zh-CN" dirty="0"/>
              <a:t>&gt;\n", </a:t>
            </a:r>
            <a:r>
              <a:rPr lang="en-US" altLang="zh-CN" dirty="0" err="1"/>
              <a:t>argv</a:t>
            </a:r>
            <a:r>
              <a:rPr lang="en-US" altLang="zh-CN" dirty="0"/>
              <a:t>[0]);</a:t>
            </a:r>
          </a:p>
          <a:p>
            <a:r>
              <a:rPr lang="en-US" altLang="zh-CN" dirty="0"/>
              <a:t> 84   }</a:t>
            </a:r>
          </a:p>
          <a:p>
            <a:r>
              <a:rPr lang="en-US" altLang="zh-CN" dirty="0"/>
              <a:t> 85 </a:t>
            </a:r>
          </a:p>
          <a:p>
            <a:r>
              <a:rPr lang="en-US" altLang="zh-CN" dirty="0"/>
              <a:t> 86   </a:t>
            </a:r>
            <a:r>
              <a:rPr lang="en-US" altLang="zh-CN" dirty="0" err="1"/>
              <a:t>nElements</a:t>
            </a:r>
            <a:r>
              <a:rPr lang="en-US" altLang="zh-CN" dirty="0"/>
              <a:t> = </a:t>
            </a:r>
            <a:r>
              <a:rPr lang="en-US" altLang="zh-CN" dirty="0" err="1"/>
              <a:t>atoi</a:t>
            </a:r>
            <a:r>
              <a:rPr lang="en-US" altLang="zh-CN" dirty="0"/>
              <a:t>( </a:t>
            </a:r>
            <a:r>
              <a:rPr lang="en-US" altLang="zh-CN" dirty="0" err="1"/>
              <a:t>argv</a:t>
            </a:r>
            <a:r>
              <a:rPr lang="en-US" altLang="zh-CN" dirty="0"/>
              <a:t>[1] );</a:t>
            </a:r>
          </a:p>
          <a:p>
            <a:r>
              <a:rPr lang="en-US" altLang="zh-CN" dirty="0"/>
              <a:t> 87   if( </a:t>
            </a:r>
            <a:r>
              <a:rPr lang="en-US" altLang="zh-CN" dirty="0" err="1"/>
              <a:t>nElements</a:t>
            </a:r>
            <a:r>
              <a:rPr lang="en-US" altLang="zh-CN" dirty="0"/>
              <a:t> &lt;= 0 ) {</a:t>
            </a:r>
          </a:p>
          <a:p>
            <a:r>
              <a:rPr lang="en-US" altLang="zh-CN" dirty="0"/>
              <a:t> 88     fatal("%s is not a valid array size.\n", </a:t>
            </a:r>
            <a:r>
              <a:rPr lang="en-US" altLang="zh-CN" dirty="0" err="1"/>
              <a:t>argv</a:t>
            </a:r>
            <a:r>
              <a:rPr lang="en-US" altLang="zh-CN" dirty="0"/>
              <a:t>[1]);</a:t>
            </a:r>
          </a:p>
          <a:p>
            <a:r>
              <a:rPr lang="en-US" altLang="zh-CN" dirty="0"/>
              <a:t> 89   }</a:t>
            </a:r>
          </a:p>
          <a:p>
            <a:r>
              <a:rPr lang="en-US" altLang="zh-CN" dirty="0"/>
              <a:t> 90 </a:t>
            </a:r>
          </a:p>
          <a:p>
            <a:r>
              <a:rPr lang="en-US" altLang="zh-CN" dirty="0"/>
              <a:t> 91   array = new </a:t>
            </a:r>
            <a:r>
              <a:rPr lang="en-US" altLang="zh-CN" dirty="0" err="1"/>
              <a:t>int</a:t>
            </a:r>
            <a:r>
              <a:rPr lang="en-US" altLang="zh-CN" dirty="0"/>
              <a:t>[</a:t>
            </a:r>
            <a:r>
              <a:rPr lang="en-US" altLang="zh-CN" dirty="0" err="1"/>
              <a:t>nElements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92 </a:t>
            </a:r>
          </a:p>
          <a:p>
            <a:r>
              <a:rPr lang="en-US" altLang="zh-CN" dirty="0"/>
              <a:t> 93   /* Initialize the array */</a:t>
            </a:r>
          </a:p>
          <a:p>
            <a:r>
              <a:rPr lang="en-US" altLang="zh-CN" dirty="0"/>
              <a:t> 94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nElements;i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 95     array[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96   }</a:t>
            </a:r>
          </a:p>
          <a:p>
            <a:r>
              <a:rPr lang="en-US" altLang="zh-CN" dirty="0"/>
              <a:t> 97 </a:t>
            </a:r>
          </a:p>
          <a:p>
            <a:r>
              <a:rPr lang="en-US" altLang="zh-CN" dirty="0"/>
              <a:t> 98   </a:t>
            </a:r>
            <a:r>
              <a:rPr lang="en-US" altLang="zh-CN" dirty="0" err="1"/>
              <a:t>starttime</a:t>
            </a:r>
            <a:r>
              <a:rPr lang="en-US" altLang="zh-CN" dirty="0"/>
              <a:t> = </a:t>
            </a:r>
            <a:r>
              <a:rPr lang="en-US" altLang="zh-CN" dirty="0" err="1"/>
              <a:t>gethrtime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99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true_sum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100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nElements;i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101     </a:t>
            </a:r>
            <a:r>
              <a:rPr lang="en-US" altLang="zh-CN" dirty="0" err="1"/>
              <a:t>true_sum</a:t>
            </a:r>
            <a:r>
              <a:rPr lang="en-US" altLang="zh-CN" dirty="0"/>
              <a:t> +=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102   }</a:t>
            </a:r>
          </a:p>
          <a:p>
            <a:r>
              <a:rPr lang="en-US" altLang="zh-CN" dirty="0"/>
              <a:t>103   </a:t>
            </a:r>
            <a:r>
              <a:rPr lang="en-US" altLang="zh-CN" dirty="0" err="1"/>
              <a:t>endtime</a:t>
            </a:r>
            <a:r>
              <a:rPr lang="en-US" altLang="zh-CN" dirty="0"/>
              <a:t> = </a:t>
            </a:r>
            <a:r>
              <a:rPr lang="en-US" altLang="zh-CN" dirty="0" err="1"/>
              <a:t>gethrtime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104   </a:t>
            </a:r>
            <a:r>
              <a:rPr lang="en-US" altLang="zh-CN" dirty="0" err="1"/>
              <a:t>linearsumtime</a:t>
            </a:r>
            <a:r>
              <a:rPr lang="en-US" altLang="zh-CN" dirty="0"/>
              <a:t> = </a:t>
            </a:r>
            <a:r>
              <a:rPr lang="en-US" altLang="zh-CN" dirty="0" err="1"/>
              <a:t>endtime-starttime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105 </a:t>
            </a:r>
          </a:p>
          <a:p>
            <a:r>
              <a:rPr lang="en-US" altLang="zh-CN" dirty="0"/>
              <a:t>106   /*---------------------------------------------------------+</a:t>
            </a:r>
          </a:p>
          <a:p>
            <a:r>
              <a:rPr lang="en-US" altLang="zh-CN" dirty="0"/>
              <a:t>107    | Set up the arguments to the scheduler                   |</a:t>
            </a:r>
          </a:p>
          <a:p>
            <a:r>
              <a:rPr lang="en-US" altLang="zh-CN" dirty="0"/>
              <a:t>108    +---------------------------------------------------------*/</a:t>
            </a:r>
          </a:p>
          <a:p>
            <a:r>
              <a:rPr lang="en-US" altLang="zh-CN" dirty="0"/>
              <a:t>109 </a:t>
            </a:r>
          </a:p>
          <a:p>
            <a:r>
              <a:rPr lang="en-US" altLang="zh-CN" dirty="0"/>
              <a:t>110   /* A pointer to whatever the splitter will split */</a:t>
            </a:r>
          </a:p>
          <a:p>
            <a:r>
              <a:rPr lang="en-US" altLang="zh-CN" dirty="0"/>
              <a:t>111   </a:t>
            </a:r>
            <a:r>
              <a:rPr lang="en-US" altLang="zh-CN" dirty="0" err="1"/>
              <a:t>sched_args.task_data</a:t>
            </a:r>
            <a:r>
              <a:rPr lang="en-US" altLang="zh-CN" dirty="0"/>
              <a:t> = array;</a:t>
            </a:r>
          </a:p>
          <a:p>
            <a:r>
              <a:rPr lang="en-US" altLang="zh-CN" dirty="0"/>
              <a:t>112 </a:t>
            </a:r>
          </a:p>
          <a:p>
            <a:r>
              <a:rPr lang="en-US" altLang="zh-CN" dirty="0"/>
              <a:t>113   /* Total number of bytes of data */</a:t>
            </a:r>
          </a:p>
          <a:p>
            <a:r>
              <a:rPr lang="en-US" altLang="zh-CN" dirty="0"/>
              <a:t>114   </a:t>
            </a:r>
            <a:r>
              <a:rPr lang="en-US" altLang="zh-CN" dirty="0" err="1"/>
              <a:t>sched_args.data_size</a:t>
            </a:r>
            <a:r>
              <a:rPr lang="en-US" altLang="zh-CN" dirty="0"/>
              <a:t> = </a:t>
            </a:r>
            <a:r>
              <a:rPr lang="en-US" altLang="zh-CN" dirty="0" err="1"/>
              <a:t>nElements</a:t>
            </a:r>
            <a:r>
              <a:rPr lang="en-US" altLang="zh-CN" dirty="0"/>
              <a:t>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115 </a:t>
            </a:r>
          </a:p>
          <a:p>
            <a:r>
              <a:rPr lang="en-US" altLang="zh-CN" dirty="0"/>
              <a:t>116   /* Pointer to the map function (REQUIRED) */</a:t>
            </a:r>
          </a:p>
          <a:p>
            <a:r>
              <a:rPr lang="en-US" altLang="zh-CN" dirty="0"/>
              <a:t>117   </a:t>
            </a:r>
            <a:r>
              <a:rPr lang="en-US" altLang="zh-CN" dirty="0" err="1"/>
              <a:t>sched_args.map</a:t>
            </a:r>
            <a:r>
              <a:rPr lang="en-US" altLang="zh-CN" dirty="0"/>
              <a:t> = </a:t>
            </a:r>
            <a:r>
              <a:rPr lang="en-US" altLang="zh-CN" dirty="0" err="1"/>
              <a:t>sumarray_map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118 </a:t>
            </a:r>
          </a:p>
          <a:p>
            <a:r>
              <a:rPr lang="en-US" altLang="zh-CN" dirty="0"/>
              <a:t>119   /* Pointer to the reduce function ( NULL =&gt; Identity function ) */</a:t>
            </a:r>
          </a:p>
          <a:p>
            <a:r>
              <a:rPr lang="en-US" altLang="zh-CN" dirty="0"/>
              <a:t>120   </a:t>
            </a:r>
            <a:r>
              <a:rPr lang="en-US" altLang="zh-CN" dirty="0" err="1"/>
              <a:t>sched_args.reduce</a:t>
            </a:r>
            <a:r>
              <a:rPr lang="en-US" altLang="zh-CN" dirty="0"/>
              <a:t> = </a:t>
            </a:r>
            <a:r>
              <a:rPr lang="en-US" altLang="zh-CN" dirty="0" err="1"/>
              <a:t>sumarray_reduce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121 </a:t>
            </a:r>
          </a:p>
          <a:p>
            <a:r>
              <a:rPr lang="en-US" altLang="zh-CN" dirty="0"/>
              <a:t>122   /* Pointer to the splitter function ( NULL =&gt; Array Splitter ) */</a:t>
            </a:r>
          </a:p>
          <a:p>
            <a:r>
              <a:rPr lang="en-US" altLang="zh-CN" dirty="0"/>
              <a:t>123   </a:t>
            </a:r>
            <a:r>
              <a:rPr lang="en-US" altLang="zh-CN" dirty="0" err="1"/>
              <a:t>sched_args.splitter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124 </a:t>
            </a:r>
          </a:p>
          <a:p>
            <a:r>
              <a:rPr lang="en-US" altLang="zh-CN" dirty="0"/>
              <a:t>125   /* Pointer to the Key Comparison function (REQUIRED) */</a:t>
            </a:r>
          </a:p>
          <a:p>
            <a:r>
              <a:rPr lang="en-US" altLang="zh-CN" dirty="0"/>
              <a:t>126   </a:t>
            </a:r>
            <a:r>
              <a:rPr lang="en-US" altLang="zh-CN" dirty="0" err="1"/>
              <a:t>sched_args.key_cmp</a:t>
            </a:r>
            <a:r>
              <a:rPr lang="en-US" altLang="zh-CN" dirty="0"/>
              <a:t> = </a:t>
            </a:r>
            <a:r>
              <a:rPr lang="en-US" altLang="zh-CN" dirty="0" err="1"/>
              <a:t>intcmp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127 </a:t>
            </a:r>
          </a:p>
          <a:p>
            <a:r>
              <a:rPr lang="en-US" altLang="zh-CN" dirty="0"/>
              <a:t>128   /* Pointer to the final output data (allocated by USER, NOT by runtime) */</a:t>
            </a:r>
          </a:p>
          <a:p>
            <a:r>
              <a:rPr lang="en-US" altLang="zh-CN" dirty="0"/>
              <a:t>129   </a:t>
            </a:r>
            <a:r>
              <a:rPr lang="en-US" altLang="zh-CN" dirty="0" err="1"/>
              <a:t>sched_args.result</a:t>
            </a:r>
            <a:r>
              <a:rPr lang="en-US" altLang="zh-CN" dirty="0"/>
              <a:t> = &amp;result;</a:t>
            </a:r>
          </a:p>
          <a:p>
            <a:r>
              <a:rPr lang="en-US" altLang="zh-CN" dirty="0"/>
              <a:t>130 </a:t>
            </a:r>
          </a:p>
          <a:p>
            <a:r>
              <a:rPr lang="en-US" altLang="zh-CN" dirty="0"/>
              <a:t>131   /* Pointer to the partition function ( default is a hash ) */</a:t>
            </a:r>
          </a:p>
          <a:p>
            <a:r>
              <a:rPr lang="en-US" altLang="zh-CN" dirty="0"/>
              <a:t>132   </a:t>
            </a:r>
            <a:r>
              <a:rPr lang="en-US" altLang="zh-CN" dirty="0" err="1"/>
              <a:t>sched_args.partition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133 </a:t>
            </a:r>
          </a:p>
          <a:p>
            <a:r>
              <a:rPr lang="en-US" altLang="zh-CN" dirty="0"/>
              <a:t>134   /*-----------------------------------------------------------+</a:t>
            </a:r>
          </a:p>
          <a:p>
            <a:r>
              <a:rPr lang="en-US" altLang="zh-CN" dirty="0"/>
              <a:t>135    | Stuff below this point is SUPPOSEDLY only for performance |</a:t>
            </a:r>
          </a:p>
          <a:p>
            <a:r>
              <a:rPr lang="en-US" altLang="zh-CN" dirty="0"/>
              <a:t>136    | tuning... in my experience, these can screw things up, so |</a:t>
            </a:r>
          </a:p>
          <a:p>
            <a:r>
              <a:rPr lang="en-US" altLang="zh-CN" dirty="0"/>
              <a:t>137    | be wary.                                                  |</a:t>
            </a:r>
          </a:p>
          <a:p>
            <a:r>
              <a:rPr lang="en-US" altLang="zh-CN" dirty="0"/>
              <a:t>138    +-----------------------------------------------------------*/</a:t>
            </a:r>
          </a:p>
          <a:p>
            <a:r>
              <a:rPr lang="en-US" altLang="zh-CN" dirty="0"/>
              <a:t>139 </a:t>
            </a:r>
          </a:p>
          <a:p>
            <a:r>
              <a:rPr lang="en-US" altLang="zh-CN" dirty="0"/>
              <a:t>140   /* Number of bytes per element (on average, if necessary) */</a:t>
            </a:r>
          </a:p>
          <a:p>
            <a:r>
              <a:rPr lang="en-US" altLang="zh-CN" dirty="0"/>
              <a:t>141   </a:t>
            </a:r>
            <a:r>
              <a:rPr lang="en-US" altLang="zh-CN" dirty="0" err="1"/>
              <a:t>sched_args.unit_size</a:t>
            </a:r>
            <a:r>
              <a:rPr lang="en-US" altLang="zh-CN" dirty="0"/>
              <a:t> =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142 </a:t>
            </a:r>
          </a:p>
          <a:p>
            <a:r>
              <a:rPr lang="en-US" altLang="zh-CN" dirty="0"/>
              <a:t>143   /* </a:t>
            </a:r>
            <a:r>
              <a:rPr lang="en-US" altLang="zh-CN" dirty="0" err="1"/>
              <a:t>Iff</a:t>
            </a:r>
            <a:r>
              <a:rPr lang="en-US" altLang="zh-CN" dirty="0"/>
              <a:t> nonzero, Creates one emit queue for each reduce task,</a:t>
            </a:r>
          </a:p>
          <a:p>
            <a:r>
              <a:rPr lang="en-US" altLang="zh-CN" dirty="0"/>
              <a:t>144    * instead of per reduce thread. This improves time to emit </a:t>
            </a:r>
          </a:p>
          <a:p>
            <a:r>
              <a:rPr lang="en-US" altLang="zh-CN" dirty="0"/>
              <a:t>145    * if data is emitted in order, but can increase merge time. */</a:t>
            </a:r>
          </a:p>
          <a:p>
            <a:r>
              <a:rPr lang="en-US" altLang="zh-CN" dirty="0"/>
              <a:t>146   </a:t>
            </a:r>
            <a:r>
              <a:rPr lang="en-US" altLang="zh-CN" dirty="0" err="1"/>
              <a:t>sched_args.use_one_queue_per_task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147 </a:t>
            </a:r>
          </a:p>
          <a:p>
            <a:r>
              <a:rPr lang="en-US" altLang="zh-CN" dirty="0"/>
              <a:t>148   /* L1D cache size, in bytes */</a:t>
            </a:r>
          </a:p>
          <a:p>
            <a:r>
              <a:rPr lang="en-US" altLang="zh-CN" dirty="0"/>
              <a:t>149   sched_args.L1_cache_size = 8192;</a:t>
            </a:r>
          </a:p>
          <a:p>
            <a:r>
              <a:rPr lang="en-US" altLang="zh-CN" dirty="0"/>
              <a:t>150 </a:t>
            </a:r>
          </a:p>
          <a:p>
            <a:r>
              <a:rPr lang="en-US" altLang="zh-CN" dirty="0"/>
              <a:t>151   /* Number of threads on which to execute map tasks (Default = 1 per processor) */</a:t>
            </a:r>
          </a:p>
          <a:p>
            <a:r>
              <a:rPr lang="en-US" altLang="zh-CN" dirty="0"/>
              <a:t>152   </a:t>
            </a:r>
            <a:r>
              <a:rPr lang="en-US" altLang="zh-CN" dirty="0" err="1"/>
              <a:t>sched_args.num_map_threads</a:t>
            </a:r>
            <a:r>
              <a:rPr lang="en-US" altLang="zh-CN" dirty="0"/>
              <a:t> = -1;</a:t>
            </a:r>
          </a:p>
          <a:p>
            <a:r>
              <a:rPr lang="en-US" altLang="zh-CN" dirty="0"/>
              <a:t>153 </a:t>
            </a:r>
          </a:p>
          <a:p>
            <a:r>
              <a:rPr lang="en-US" altLang="zh-CN" dirty="0"/>
              <a:t>154   /* Number of threads on which to execute reduce tasks ((Default = 1 per processor) */</a:t>
            </a:r>
          </a:p>
          <a:p>
            <a:r>
              <a:rPr lang="en-US" altLang="zh-CN" dirty="0"/>
              <a:t>155   </a:t>
            </a:r>
            <a:r>
              <a:rPr lang="en-US" altLang="zh-CN" dirty="0" err="1"/>
              <a:t>sched_args.num_reduce_threads</a:t>
            </a:r>
            <a:r>
              <a:rPr lang="en-US" altLang="zh-CN" dirty="0"/>
              <a:t> = -1;</a:t>
            </a:r>
          </a:p>
          <a:p>
            <a:r>
              <a:rPr lang="en-US" altLang="zh-CN" dirty="0"/>
              <a:t>156 </a:t>
            </a:r>
          </a:p>
          <a:p>
            <a:r>
              <a:rPr lang="en-US" altLang="zh-CN" dirty="0"/>
              <a:t>157   /* Number of threads on which to execute merge tasks ((Default = 1 per processor) */</a:t>
            </a:r>
          </a:p>
          <a:p>
            <a:r>
              <a:rPr lang="en-US" altLang="zh-CN" dirty="0"/>
              <a:t>158   </a:t>
            </a:r>
            <a:r>
              <a:rPr lang="en-US" altLang="zh-CN" dirty="0" err="1"/>
              <a:t>sched_args.num_merge_threads</a:t>
            </a:r>
            <a:r>
              <a:rPr lang="en-US" altLang="zh-CN" dirty="0"/>
              <a:t> = -1;</a:t>
            </a:r>
          </a:p>
          <a:p>
            <a:r>
              <a:rPr lang="en-US" altLang="zh-CN" dirty="0"/>
              <a:t>159 </a:t>
            </a:r>
          </a:p>
          <a:p>
            <a:r>
              <a:rPr lang="en-US" altLang="zh-CN" dirty="0"/>
              <a:t>160   /* Maximum number of processors to use */</a:t>
            </a:r>
          </a:p>
          <a:p>
            <a:r>
              <a:rPr lang="en-US" altLang="zh-CN" dirty="0"/>
              <a:t>161   </a:t>
            </a:r>
            <a:r>
              <a:rPr lang="en-US" altLang="zh-CN" dirty="0" err="1"/>
              <a:t>sched_args.num_procs</a:t>
            </a:r>
            <a:r>
              <a:rPr lang="en-US" altLang="zh-CN" dirty="0"/>
              <a:t> = 32;</a:t>
            </a:r>
          </a:p>
          <a:p>
            <a:r>
              <a:rPr lang="en-US" altLang="zh-CN" dirty="0"/>
              <a:t>162 </a:t>
            </a:r>
          </a:p>
          <a:p>
            <a:r>
              <a:rPr lang="en-US" altLang="zh-CN" dirty="0"/>
              <a:t>163   /* Ratio of input data size to output data size */</a:t>
            </a:r>
          </a:p>
          <a:p>
            <a:r>
              <a:rPr lang="en-US" altLang="zh-CN" dirty="0"/>
              <a:t>164   </a:t>
            </a:r>
            <a:r>
              <a:rPr lang="en-US" altLang="zh-CN" dirty="0" err="1"/>
              <a:t>sched_args.key_match_factor</a:t>
            </a:r>
            <a:r>
              <a:rPr lang="en-US" altLang="zh-CN" dirty="0"/>
              <a:t> = (float) (</a:t>
            </a:r>
            <a:r>
              <a:rPr lang="en-US" altLang="zh-CN" dirty="0" err="1"/>
              <a:t>nElements</a:t>
            </a:r>
            <a:r>
              <a:rPr lang="en-US" altLang="zh-CN" dirty="0"/>
              <a:t>); // reducing an array to a sum</a:t>
            </a:r>
          </a:p>
          <a:p>
            <a:r>
              <a:rPr lang="en-US" altLang="zh-CN" dirty="0"/>
              <a:t>165 </a:t>
            </a:r>
          </a:p>
          <a:p>
            <a:r>
              <a:rPr lang="en-US" altLang="zh-CN" dirty="0"/>
              <a:t>166   /*</a:t>
            </a:r>
          </a:p>
          <a:p>
            <a:r>
              <a:rPr lang="en-US" altLang="zh-CN" dirty="0"/>
              <a:t>167    * RUN THE ALGORITHM</a:t>
            </a:r>
          </a:p>
          <a:p>
            <a:r>
              <a:rPr lang="en-US" altLang="zh-CN" dirty="0"/>
              <a:t>168    */</a:t>
            </a:r>
          </a:p>
          <a:p>
            <a:r>
              <a:rPr lang="en-US" altLang="zh-CN" dirty="0"/>
              <a:t>169   </a:t>
            </a:r>
            <a:r>
              <a:rPr lang="en-US" altLang="zh-CN" dirty="0" err="1"/>
              <a:t>starttime</a:t>
            </a:r>
            <a:r>
              <a:rPr lang="en-US" altLang="zh-CN" dirty="0"/>
              <a:t> = </a:t>
            </a:r>
            <a:r>
              <a:rPr lang="en-US" altLang="zh-CN" dirty="0" err="1"/>
              <a:t>gethrtime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170   if( </a:t>
            </a:r>
            <a:r>
              <a:rPr lang="en-US" altLang="zh-CN" dirty="0" err="1"/>
              <a:t>map_reduce_scheduler</a:t>
            </a:r>
            <a:r>
              <a:rPr lang="en-US" altLang="zh-CN" dirty="0"/>
              <a:t>( &amp;</a:t>
            </a:r>
            <a:r>
              <a:rPr lang="en-US" altLang="zh-CN" dirty="0" err="1"/>
              <a:t>sched_args</a:t>
            </a:r>
            <a:r>
              <a:rPr lang="en-US" altLang="zh-CN" dirty="0"/>
              <a:t> ) &lt; 0 ) {</a:t>
            </a:r>
          </a:p>
          <a:p>
            <a:r>
              <a:rPr lang="en-US" altLang="zh-CN" dirty="0"/>
              <a:t>171     fatal("Scheduler had an error. Bailing out.\n");</a:t>
            </a:r>
          </a:p>
          <a:p>
            <a:r>
              <a:rPr lang="en-US" altLang="zh-CN" dirty="0"/>
              <a:t>172   }</a:t>
            </a:r>
          </a:p>
          <a:p>
            <a:r>
              <a:rPr lang="en-US" altLang="zh-CN" dirty="0"/>
              <a:t>173   </a:t>
            </a:r>
            <a:r>
              <a:rPr lang="en-US" altLang="zh-CN" dirty="0" err="1"/>
              <a:t>endtime</a:t>
            </a:r>
            <a:r>
              <a:rPr lang="en-US" altLang="zh-CN" dirty="0"/>
              <a:t> = </a:t>
            </a:r>
            <a:r>
              <a:rPr lang="en-US" altLang="zh-CN" dirty="0" err="1"/>
              <a:t>gethrtime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174 </a:t>
            </a:r>
          </a:p>
          <a:p>
            <a:r>
              <a:rPr lang="en-US" altLang="zh-CN" dirty="0"/>
              <a:t>175   </a:t>
            </a:r>
            <a:r>
              <a:rPr lang="en-US" altLang="zh-CN" dirty="0" err="1"/>
              <a:t>mr_sumtime</a:t>
            </a:r>
            <a:r>
              <a:rPr lang="en-US" altLang="zh-CN" dirty="0"/>
              <a:t> = </a:t>
            </a:r>
            <a:r>
              <a:rPr lang="en-US" altLang="zh-CN" dirty="0" err="1"/>
              <a:t>endtime-starttime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176 </a:t>
            </a:r>
          </a:p>
          <a:p>
            <a:r>
              <a:rPr lang="en-US" altLang="zh-CN" dirty="0"/>
              <a:t>177   </a:t>
            </a:r>
            <a:r>
              <a:rPr lang="en-US" altLang="zh-CN" dirty="0" err="1"/>
              <a:t>keyval_t</a:t>
            </a:r>
            <a:r>
              <a:rPr lang="en-US" altLang="zh-CN" dirty="0"/>
              <a:t> * </a:t>
            </a:r>
            <a:r>
              <a:rPr lang="en-US" altLang="zh-CN" dirty="0" err="1"/>
              <a:t>p_pair</a:t>
            </a:r>
            <a:r>
              <a:rPr lang="en-US" altLang="zh-CN" dirty="0"/>
              <a:t> = </a:t>
            </a:r>
            <a:r>
              <a:rPr lang="en-US" altLang="zh-CN" dirty="0" err="1"/>
              <a:t>result.data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178   </a:t>
            </a:r>
            <a:r>
              <a:rPr lang="en-US" altLang="zh-CN" dirty="0" err="1"/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p_mr_key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*) </a:t>
            </a:r>
            <a:r>
              <a:rPr lang="en-US" altLang="zh-CN" dirty="0" err="1"/>
              <a:t>p_pair</a:t>
            </a:r>
            <a:r>
              <a:rPr lang="en-US" altLang="zh-CN" dirty="0"/>
              <a:t>[0].key;</a:t>
            </a:r>
          </a:p>
          <a:p>
            <a:r>
              <a:rPr lang="en-US" altLang="zh-CN" dirty="0"/>
              <a:t>179   </a:t>
            </a:r>
            <a:r>
              <a:rPr lang="en-US" altLang="zh-CN" dirty="0" err="1"/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p_mr_sum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*) </a:t>
            </a:r>
            <a:r>
              <a:rPr lang="en-US" altLang="zh-CN" dirty="0" err="1"/>
              <a:t>p_pair</a:t>
            </a:r>
            <a:r>
              <a:rPr lang="en-US" altLang="zh-CN" dirty="0"/>
              <a:t>[0].</a:t>
            </a:r>
            <a:r>
              <a:rPr lang="en-US" altLang="zh-CN" dirty="0" err="1"/>
              <a:t>val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180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mrsum</a:t>
            </a:r>
            <a:r>
              <a:rPr lang="en-US" altLang="zh-CN" dirty="0"/>
              <a:t> = *</a:t>
            </a:r>
            <a:r>
              <a:rPr lang="en-US" altLang="zh-CN" dirty="0" err="1"/>
              <a:t>p_mr_sum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181 </a:t>
            </a:r>
          </a:p>
          <a:p>
            <a:r>
              <a:rPr lang="en-US" altLang="zh-CN" dirty="0"/>
              <a:t>182   delete </a:t>
            </a:r>
            <a:r>
              <a:rPr lang="en-US" altLang="zh-CN" dirty="0" err="1"/>
              <a:t>p_mr_key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183   delete </a:t>
            </a:r>
            <a:r>
              <a:rPr lang="en-US" altLang="zh-CN" dirty="0" err="1"/>
              <a:t>p_mr_sum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184 </a:t>
            </a:r>
          </a:p>
          <a:p>
            <a:r>
              <a:rPr lang="en-US" altLang="zh-CN" dirty="0"/>
              <a:t>185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MapReduce</a:t>
            </a:r>
            <a:r>
              <a:rPr lang="en-US" altLang="zh-CN" dirty="0"/>
              <a:t> Sum: " &lt;&lt; </a:t>
            </a:r>
            <a:r>
              <a:rPr lang="en-US" altLang="zh-CN" dirty="0" err="1"/>
              <a:t>mrsum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186   </a:t>
            </a:r>
            <a:r>
              <a:rPr lang="en-US" altLang="zh-CN" dirty="0" err="1"/>
              <a:t>cout</a:t>
            </a:r>
            <a:r>
              <a:rPr lang="en-US" altLang="zh-CN" dirty="0"/>
              <a:t> &lt;&lt; "True Sum:      " &lt;&lt; </a:t>
            </a:r>
            <a:r>
              <a:rPr lang="en-US" altLang="zh-CN" dirty="0" err="1"/>
              <a:t>true_sum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187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MapReduce</a:t>
            </a:r>
            <a:r>
              <a:rPr lang="en-US" altLang="zh-CN" dirty="0"/>
              <a:t> Time:   " &lt;&lt; </a:t>
            </a:r>
            <a:r>
              <a:rPr lang="en-US" altLang="zh-CN" dirty="0" err="1"/>
              <a:t>mr_sumtime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188   </a:t>
            </a:r>
            <a:r>
              <a:rPr lang="en-US" altLang="zh-CN" dirty="0" err="1"/>
              <a:t>cout</a:t>
            </a:r>
            <a:r>
              <a:rPr lang="en-US" altLang="zh-CN" dirty="0"/>
              <a:t> &lt;&lt; "Linear Scan Time: " &lt;&lt; </a:t>
            </a:r>
            <a:r>
              <a:rPr lang="en-US" altLang="zh-CN" dirty="0" err="1"/>
              <a:t>linearsumtime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189   </a:t>
            </a:r>
            <a:r>
              <a:rPr lang="en-US" altLang="zh-CN" dirty="0" err="1"/>
              <a:t>cout</a:t>
            </a:r>
            <a:r>
              <a:rPr lang="en-US" altLang="zh-CN" dirty="0"/>
              <a:t> &lt;&lt; "Speedup: " &lt;&lt; ((double) </a:t>
            </a:r>
            <a:r>
              <a:rPr lang="en-US" altLang="zh-CN" dirty="0" err="1"/>
              <a:t>linearsumtime</a:t>
            </a:r>
            <a:r>
              <a:rPr lang="en-US" altLang="zh-CN" dirty="0"/>
              <a:t>) / ((double) </a:t>
            </a:r>
            <a:r>
              <a:rPr lang="en-US" altLang="zh-CN" dirty="0" err="1"/>
              <a:t>mr_sumtime</a:t>
            </a:r>
            <a:r>
              <a:rPr lang="en-US" altLang="zh-CN" dirty="0"/>
              <a:t>) &lt;&lt; "x"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190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191 </a:t>
            </a:r>
          </a:p>
          <a:p>
            <a:r>
              <a:rPr lang="en-US" altLang="zh-CN" dirty="0"/>
              <a:t>192   if( </a:t>
            </a:r>
            <a:r>
              <a:rPr lang="en-US" altLang="zh-CN" dirty="0" err="1"/>
              <a:t>mrsum</a:t>
            </a:r>
            <a:r>
              <a:rPr lang="en-US" altLang="zh-CN" dirty="0"/>
              <a:t> == </a:t>
            </a:r>
            <a:r>
              <a:rPr lang="en-US" altLang="zh-CN" dirty="0" err="1"/>
              <a:t>true_sum</a:t>
            </a:r>
            <a:r>
              <a:rPr lang="en-US" altLang="zh-CN" dirty="0"/>
              <a:t> ) {</a:t>
            </a:r>
          </a:p>
          <a:p>
            <a:r>
              <a:rPr lang="en-US" altLang="zh-CN" dirty="0"/>
              <a:t>193     </a:t>
            </a:r>
            <a:r>
              <a:rPr lang="en-US" altLang="zh-CN" dirty="0" err="1"/>
              <a:t>cout</a:t>
            </a:r>
            <a:r>
              <a:rPr lang="en-US" altLang="zh-CN" dirty="0"/>
              <a:t> &lt;&lt; "Correct Result."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194   } else {</a:t>
            </a:r>
          </a:p>
          <a:p>
            <a:r>
              <a:rPr lang="en-US" altLang="zh-CN" dirty="0"/>
              <a:t>195     </a:t>
            </a:r>
            <a:r>
              <a:rPr lang="en-US" altLang="zh-CN" dirty="0" err="1"/>
              <a:t>cout</a:t>
            </a:r>
            <a:r>
              <a:rPr lang="en-US" altLang="zh-CN" dirty="0"/>
              <a:t> &lt;&lt; "+--------------------------------------+"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196     </a:t>
            </a:r>
            <a:r>
              <a:rPr lang="en-US" altLang="zh-CN" dirty="0" err="1"/>
              <a:t>cout</a:t>
            </a:r>
            <a:r>
              <a:rPr lang="en-US" altLang="zh-CN" dirty="0"/>
              <a:t> &lt;&lt; "| INCORRECT RESULT THE WORLD IS ENDING |"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197     </a:t>
            </a:r>
            <a:r>
              <a:rPr lang="en-US" altLang="zh-CN" dirty="0" err="1"/>
              <a:t>cout</a:t>
            </a:r>
            <a:r>
              <a:rPr lang="en-US" altLang="zh-CN" dirty="0"/>
              <a:t> &lt;&lt; "+--------------------------------------+"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198   }</a:t>
            </a:r>
          </a:p>
          <a:p>
            <a:r>
              <a:rPr lang="en-US" altLang="zh-CN" dirty="0"/>
              <a:t>199 </a:t>
            </a:r>
          </a:p>
          <a:p>
            <a:r>
              <a:rPr lang="en-US" altLang="zh-CN" dirty="0"/>
              <a:t>200   delete [] array;</a:t>
            </a:r>
          </a:p>
          <a:p>
            <a:r>
              <a:rPr lang="en-US" altLang="zh-CN" dirty="0"/>
              <a:t>201   array = NULL;</a:t>
            </a:r>
          </a:p>
          <a:p>
            <a:r>
              <a:rPr lang="en-US" altLang="zh-CN" dirty="0"/>
              <a:t>202 </a:t>
            </a:r>
          </a:p>
          <a:p>
            <a:r>
              <a:rPr lang="en-US" altLang="zh-CN" dirty="0"/>
              <a:t>203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47630-19D0-4D37-ADDC-2640E72CCBD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933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eaLnBrk="1" hangingPunct="1"/>
            <a:fld id="{6FE4DA25-8169-4CE0-89BC-A508CE6B87E2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722313"/>
            <a:ext cx="6411913" cy="360838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4573588"/>
            <a:ext cx="5046663" cy="4327525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Mesos</a:t>
            </a:r>
            <a:r>
              <a:rPr lang="en-US" altLang="zh-CN" dirty="0"/>
              <a:t> </a:t>
            </a:r>
            <a:r>
              <a:rPr lang="zh-CN" altLang="en-US" dirty="0"/>
              <a:t>分布式资源统一管理平台，现在有很多的分布式计算框架用于特定的计算，如</a:t>
            </a:r>
            <a:r>
              <a:rPr lang="en-US" altLang="zh-CN" dirty="0"/>
              <a:t>Storm</a:t>
            </a:r>
            <a:r>
              <a:rPr lang="zh-CN" altLang="en-US" dirty="0"/>
              <a:t>，</a:t>
            </a:r>
            <a:r>
              <a:rPr lang="en-US" altLang="zh-CN" dirty="0" err="1"/>
              <a:t>Pregel</a:t>
            </a:r>
            <a:r>
              <a:rPr lang="zh-CN" altLang="en-US" dirty="0"/>
              <a:t>，</a:t>
            </a:r>
            <a:r>
              <a:rPr lang="en-US" altLang="zh-CN" dirty="0"/>
              <a:t>MR</a:t>
            </a:r>
            <a:r>
              <a:rPr lang="zh-CN" altLang="en-US" dirty="0"/>
              <a:t>在线，</a:t>
            </a:r>
            <a:r>
              <a:rPr lang="en-US" altLang="zh-CN" dirty="0"/>
              <a:t>MR</a:t>
            </a:r>
            <a:r>
              <a:rPr lang="zh-CN" altLang="en-US" dirty="0"/>
              <a:t>离线等等，他们需要一个统一的资源管理平台来进行资源之间的合理调度，来提高资源利用率和程序的运行效率。</a:t>
            </a:r>
            <a:endParaRPr lang="en-US" altLang="zh-CN" dirty="0"/>
          </a:p>
          <a:p>
            <a:r>
              <a:rPr lang="zh-CN" altLang="en-US" dirty="0"/>
              <a:t>目前主流的这类平台还有</a:t>
            </a:r>
            <a:r>
              <a:rPr lang="en-US" altLang="zh-CN" dirty="0"/>
              <a:t>MRv2,</a:t>
            </a:r>
            <a:r>
              <a:rPr lang="zh-CN" altLang="en-US" dirty="0"/>
              <a:t>即</a:t>
            </a:r>
            <a:r>
              <a:rPr lang="en-US" altLang="zh-CN" dirty="0"/>
              <a:t>YARN</a:t>
            </a:r>
            <a:r>
              <a:rPr lang="zh-CN" altLang="en-US" dirty="0"/>
              <a:t>。</a:t>
            </a:r>
            <a:r>
              <a:rPr lang="en-US" altLang="zh-CN" dirty="0"/>
              <a:t>Facebook</a:t>
            </a:r>
            <a:r>
              <a:rPr lang="zh-CN" altLang="en-US" dirty="0"/>
              <a:t>自主研发了一个开源计算框架，类似于</a:t>
            </a:r>
            <a:r>
              <a:rPr lang="en-US" altLang="zh-CN" dirty="0"/>
              <a:t>YARN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94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66576" indent="-294837"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79347" indent="-235869"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51086" indent="-235869"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122825" indent="-235869"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94564" indent="-235869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66303" indent="-235869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538042" indent="-235869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4009781" indent="-235869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70101" algn="l"/>
                <a:tab pos="941840" algn="l"/>
                <a:tab pos="1413579" algn="l"/>
                <a:tab pos="1885318" algn="l"/>
                <a:tab pos="2357057" algn="l"/>
                <a:tab pos="2828796" algn="l"/>
                <a:tab pos="3300535" algn="l"/>
                <a:tab pos="3770636" algn="l"/>
                <a:tab pos="4244013" algn="l"/>
                <a:tab pos="4715752" algn="l"/>
                <a:tab pos="5187491" algn="l"/>
                <a:tab pos="5657592" algn="l"/>
                <a:tab pos="6130969" algn="l"/>
                <a:tab pos="6602708" algn="l"/>
                <a:tab pos="7074447" algn="l"/>
                <a:tab pos="7544547" algn="l"/>
                <a:tab pos="8017925" algn="l"/>
                <a:tab pos="8489664" algn="l"/>
                <a:tab pos="8961403" algn="l"/>
                <a:tab pos="943150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2ADCEF8-BD3F-4B99-A8D8-D1FBBD40156D}" type="slidenum">
              <a:rPr lang="en-GB" altLang="en-US"/>
              <a:pPr/>
              <a:t>41</a:t>
            </a:fld>
            <a:endParaRPr lang="en-GB" altLang="en-US"/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1148027" y="721757"/>
            <a:ext cx="4592109" cy="36087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344" tIns="47172" rIns="94344" bIns="47172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>
              <a:ea typeface="DejaVu Sans" charset="0"/>
              <a:cs typeface="DejaVu Sans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8817" y="4571127"/>
            <a:ext cx="5505747" cy="4330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344" tIns="47172" rIns="94344" bIns="47172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288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</a:rPr>
              <a:t>Thread: </a:t>
            </a:r>
            <a:r>
              <a:rPr lang="zh-CN" altLang="en-US" sz="2200" dirty="0">
                <a:ea typeface="宋体" panose="02010600030101010101" pitchFamily="2" charset="-122"/>
              </a:rPr>
              <a:t>并行的基本单位</a:t>
            </a:r>
          </a:p>
          <a:p>
            <a:pPr>
              <a:buClr>
                <a:schemeClr val="tx1"/>
              </a:buClr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</a:rPr>
              <a:t>Thread block: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互相合作的线程组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zh-CN" altLang="en-US" dirty="0">
                <a:ea typeface="宋体" panose="02010600030101010101" pitchFamily="2" charset="-122"/>
              </a:rPr>
              <a:t>允许彼此同步</a:t>
            </a:r>
          </a:p>
          <a:p>
            <a:pPr lvl="1">
              <a:buClr>
                <a:schemeClr val="tx1"/>
              </a:buClr>
            </a:pPr>
            <a:r>
              <a:rPr lang="zh-CN" altLang="en-US" dirty="0">
                <a:ea typeface="宋体" panose="02010600030101010101" pitchFamily="2" charset="-122"/>
              </a:rPr>
              <a:t>通过快速共享内存交换数据</a:t>
            </a:r>
          </a:p>
          <a:p>
            <a:pPr lvl="1">
              <a:buClr>
                <a:schemeClr val="tx1"/>
              </a:buClr>
            </a:pPr>
            <a:r>
              <a:rPr lang="zh-CN" altLang="en-US" dirty="0">
                <a:ea typeface="宋体" panose="02010600030101010101" pitchFamily="2" charset="-122"/>
              </a:rPr>
              <a:t>以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维、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维或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维组织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</a:rPr>
              <a:t>Grid: </a:t>
            </a:r>
            <a:r>
              <a:rPr lang="zh-CN" altLang="en-US" sz="2200" dirty="0">
                <a:ea typeface="宋体" panose="02010600030101010101" pitchFamily="2" charset="-122"/>
              </a:rPr>
              <a:t>一组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</a:rPr>
              <a:t>thread block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zh-CN" altLang="en-US" dirty="0">
                <a:ea typeface="宋体" panose="02010600030101010101" pitchFamily="2" charset="-122"/>
              </a:rPr>
              <a:t>以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维或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维组织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zh-CN" altLang="en-US" dirty="0">
                <a:ea typeface="宋体" panose="02010600030101010101" pitchFamily="2" charset="-122"/>
              </a:rPr>
              <a:t>共享全局内存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</a:rPr>
              <a:t>Kernel: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在</a:t>
            </a:r>
            <a:r>
              <a:rPr lang="en-US" altLang="zh-CN" sz="2200" dirty="0">
                <a:ea typeface="宋体" panose="02010600030101010101" pitchFamily="2" charset="-122"/>
              </a:rPr>
              <a:t>GPU</a:t>
            </a:r>
            <a:r>
              <a:rPr lang="zh-CN" altLang="en-US" sz="2200" dirty="0">
                <a:ea typeface="宋体" panose="02010600030101010101" pitchFamily="2" charset="-122"/>
              </a:rPr>
              <a:t>上执行的核心程序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dirty="0">
                <a:ea typeface="宋体" panose="02010600030101010101" pitchFamily="2" charset="-122"/>
              </a:rPr>
              <a:t>One kernel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 </a:t>
            </a:r>
            <a:r>
              <a:rPr lang="en-US" altLang="zh-CN" dirty="0">
                <a:ea typeface="宋体" panose="02010600030101010101" pitchFamily="2" charset="-122"/>
              </a:rPr>
              <a:t>one grid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88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61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07660" indent="-272177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88708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524191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959674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95157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830640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266123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701606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D09640-156A-4E16-9AB6-A619060D95D1}" type="slidenum">
              <a:rPr lang="it-IT" altLang="it-IT" sz="1200"/>
              <a:pPr eaLnBrk="1" hangingPunct="1">
                <a:spcBef>
                  <a:spcPct val="0"/>
                </a:spcBef>
              </a:pPr>
              <a:t>49</a:t>
            </a:fld>
            <a:endParaRPr lang="it-IT" altLang="it-IT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722313"/>
            <a:ext cx="6411913" cy="3608387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551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07660" indent="-272177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88708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524191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959674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95157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830640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266123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701606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E7CE7-0C61-4567-8FF9-D9E987288722}" type="slidenum">
              <a:rPr lang="it-IT" altLang="it-IT" sz="1200"/>
              <a:pPr eaLnBrk="1" hangingPunct="1">
                <a:spcBef>
                  <a:spcPct val="0"/>
                </a:spcBef>
              </a:pPr>
              <a:t>50</a:t>
            </a:fld>
            <a:endParaRPr lang="it-IT" altLang="it-IT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722313"/>
            <a:ext cx="6411913" cy="36083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07660" indent="-272177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88708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524191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959674" indent="-217742" defTabSz="943547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95157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830640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266123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701606" indent="-217742" defTabSz="94354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ED736E-437C-4CA2-B475-F1E94244E878}" type="slidenum">
              <a:rPr lang="it-IT" altLang="it-IT" sz="1200"/>
              <a:pPr eaLnBrk="1" hangingPunct="1">
                <a:spcBef>
                  <a:spcPct val="0"/>
                </a:spcBef>
              </a:pPr>
              <a:t>51</a:t>
            </a:fld>
            <a:endParaRPr lang="it-IT" altLang="it-IT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722313"/>
            <a:ext cx="6411913" cy="36083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eaLnBrk="1" hangingPunct="1"/>
            <a:fld id="{359A35AF-B283-477D-B0FE-2C94C6B0F302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53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9713" y="722313"/>
            <a:ext cx="6411912" cy="36083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570413"/>
            <a:ext cx="5510213" cy="4330700"/>
          </a:xfrm>
          <a:noFill/>
        </p:spPr>
        <p:txBody>
          <a:bodyPr/>
          <a:lstStyle/>
          <a:p>
            <a:pPr eaLnBrk="1" hangingPunct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7126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" pitchFamily="48" charset="0"/>
              </a:rPr>
              <a:t>Architecting Parallel Software</a:t>
            </a:r>
          </a:p>
          <a:p>
            <a:r>
              <a:rPr lang="en-US">
                <a:latin typeface="Times" pitchFamily="48" charset="0"/>
              </a:rPr>
              <a:t>Keutzer and Mattson</a:t>
            </a:r>
          </a:p>
        </p:txBody>
      </p:sp>
      <p:sp>
        <p:nvSpPr>
          <p:cNvPr id="194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823331-1671-4CEF-9C4C-D893BB78B6A7}" type="slidenum">
              <a:rPr lang="en-US">
                <a:latin typeface="Times" pitchFamily="48" charset="0"/>
              </a:rPr>
              <a:pPr/>
              <a:t>62</a:t>
            </a:fld>
            <a:endParaRPr lang="en-US">
              <a:latin typeface="Times" pitchFamily="48" charset="0"/>
            </a:endParaRPr>
          </a:p>
        </p:txBody>
      </p:sp>
      <p:sp>
        <p:nvSpPr>
          <p:cNvPr id="194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846138"/>
            <a:ext cx="5954713" cy="3349625"/>
          </a:xfrm>
          <a:ln w="12700" cap="flat">
            <a:solidFill>
              <a:schemeClr val="tx1"/>
            </a:solidFill>
          </a:ln>
        </p:spPr>
      </p:sp>
      <p:sp>
        <p:nvSpPr>
          <p:cNvPr id="194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4" y="4560889"/>
            <a:ext cx="5362575" cy="4319587"/>
          </a:xfrm>
          <a:noFill/>
          <a:ln/>
        </p:spPr>
        <p:txBody>
          <a:bodyPr lIns="96507" tIns="47407" rIns="96507" bIns="47407"/>
          <a:lstStyle/>
          <a:p>
            <a:pPr eaLnBrk="1" hangingPunct="1"/>
            <a:endParaRPr lang="en-US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012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" pitchFamily="48" charset="0"/>
              </a:rPr>
              <a:t>Architecting Parallel Software</a:t>
            </a:r>
          </a:p>
          <a:p>
            <a:r>
              <a:rPr lang="en-US">
                <a:latin typeface="Times" pitchFamily="48" charset="0"/>
              </a:rPr>
              <a:t>Keutzer and Mattson</a:t>
            </a:r>
          </a:p>
        </p:txBody>
      </p:sp>
      <p:sp>
        <p:nvSpPr>
          <p:cNvPr id="195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9120E-CDB4-4E80-A0C5-D6F0D5D7E167}" type="slidenum">
              <a:rPr lang="en-US">
                <a:latin typeface="Times" pitchFamily="48" charset="0"/>
              </a:rPr>
              <a:pPr/>
              <a:t>63</a:t>
            </a:fld>
            <a:endParaRPr lang="en-US">
              <a:latin typeface="Times" pitchFamily="48" charset="0"/>
            </a:endParaRPr>
          </a:p>
        </p:txBody>
      </p:sp>
      <p:sp>
        <p:nvSpPr>
          <p:cNvPr id="195588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482557" eaLnBrk="1" hangingPunct="1"/>
            <a:fld id="{EE522880-22A8-45FC-945E-11A678E5B919}" type="slidenum">
              <a:rPr lang="en-US" sz="1300" b="0">
                <a:latin typeface="Calibri" pitchFamily="34" charset="0"/>
              </a:rPr>
              <a:pPr algn="r" defTabSz="482557" eaLnBrk="1" hangingPunct="1"/>
              <a:t>63</a:t>
            </a:fld>
            <a:endParaRPr lang="en-US" sz="1300" b="0" dirty="0">
              <a:latin typeface="Calibri" pitchFamily="34" charset="0"/>
            </a:endParaRPr>
          </a:p>
        </p:txBody>
      </p:sp>
      <p:sp>
        <p:nvSpPr>
          <p:cNvPr id="195589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21" tIns="46211" rIns="92421" bIns="46211" anchor="b"/>
          <a:lstStyle/>
          <a:p>
            <a:pPr algn="r" defTabSz="923843" eaLnBrk="1" hangingPunct="1"/>
            <a:fld id="{E68E1CCE-CC62-4164-9649-FD7E39CF4183}" type="slidenum">
              <a:rPr lang="en-US" sz="1200" b="0"/>
              <a:pPr algn="r" defTabSz="923843" eaLnBrk="1" hangingPunct="1"/>
              <a:t>63</a:t>
            </a:fld>
            <a:endParaRPr lang="en-US" sz="1200" b="0" dirty="0"/>
          </a:p>
        </p:txBody>
      </p:sp>
      <p:sp>
        <p:nvSpPr>
          <p:cNvPr id="195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421" tIns="46211" rIns="92421" bIns="46211"/>
          <a:lstStyle/>
          <a:p>
            <a:pPr defTabSz="457159" eaLnBrk="1" hangingPunct="1"/>
            <a:endParaRPr lang="en-US" dirty="0">
              <a:latin typeface="Times" pitchFamily="48" charset="0"/>
            </a:endParaRPr>
          </a:p>
          <a:p>
            <a:pPr defTabSz="457159" eaLnBrk="1" hangingPunct="1"/>
            <a:endParaRPr lang="en-US" dirty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62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eaLnBrk="1" hangingPunct="1"/>
            <a:fld id="{DB52D582-882D-47B9-BC53-0A4F9D1BA997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5</a:t>
            </a:fld>
            <a:endParaRPr lang="en-US" altLang="zh-CN" sz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722313"/>
            <a:ext cx="6411913" cy="360838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4573588"/>
            <a:ext cx="5046663" cy="4327525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63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Two cases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、对多个对象中每一对象，做同一件事情；</a:t>
            </a:r>
            <a:r>
              <a:rPr lang="en-US" altLang="zh-CN" dirty="0"/>
              <a:t>2</a:t>
            </a:r>
            <a:r>
              <a:rPr lang="zh-CN" altLang="en-US" dirty="0"/>
              <a:t>、对一对象，重复做同一件事情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47630-19D0-4D37-ADDC-2640E72CCBD0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530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" pitchFamily="48" charset="0"/>
              </a:rPr>
              <a:t>Architecting Parallel Software</a:t>
            </a:r>
          </a:p>
          <a:p>
            <a:r>
              <a:rPr lang="en-US">
                <a:latin typeface="Times" pitchFamily="48" charset="0"/>
              </a:rPr>
              <a:t>Keutzer and Mattson</a:t>
            </a:r>
          </a:p>
        </p:txBody>
      </p:sp>
      <p:sp>
        <p:nvSpPr>
          <p:cNvPr id="1966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5648E-635D-4DC9-81BD-BBD10B19B75B}" type="slidenum">
              <a:rPr lang="en-US">
                <a:latin typeface="Times" pitchFamily="48" charset="0"/>
              </a:rPr>
              <a:pPr/>
              <a:t>68</a:t>
            </a:fld>
            <a:endParaRPr lang="en-US">
              <a:latin typeface="Times" pitchFamily="48" charset="0"/>
            </a:endParaRPr>
          </a:p>
        </p:txBody>
      </p:sp>
      <p:sp>
        <p:nvSpPr>
          <p:cNvPr id="19661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482557" eaLnBrk="1" hangingPunct="1"/>
            <a:fld id="{13AF703F-4F46-4D7D-9C25-FF590111C10C}" type="slidenum">
              <a:rPr lang="en-US" sz="1300" b="0">
                <a:latin typeface="Calibri" pitchFamily="34" charset="0"/>
                <a:ea typeface="MS PGothic" pitchFamily="34" charset="-128"/>
              </a:rPr>
              <a:pPr algn="r" defTabSz="482557" eaLnBrk="1" hangingPunct="1"/>
              <a:t>68</a:t>
            </a:fld>
            <a:endParaRPr lang="en-US" sz="1300" b="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96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196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noFill/>
          <a:ln/>
        </p:spPr>
        <p:txBody>
          <a:bodyPr lIns="96653" tIns="48326" rIns="96653" bIns="48326"/>
          <a:lstStyle/>
          <a:p>
            <a:pPr defTabSz="457159" eaLnBrk="1" hangingPunct="1">
              <a:spcBef>
                <a:spcPct val="0"/>
              </a:spcBef>
            </a:pPr>
            <a:endParaRPr lang="en-US" dirty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2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eaLnBrk="1" hangingPunct="1"/>
            <a:fld id="{7E7A80E6-BF71-4F3E-82D7-045DF5B25E0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10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103" tIns="43769" rIns="89103" bIns="43769" anchor="b"/>
          <a:lstStyle/>
          <a:p>
            <a:pPr algn="r" defTabSz="900113" eaLnBrk="0" hangingPunct="0"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14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9238" y="727075"/>
            <a:ext cx="6391275" cy="3595688"/>
          </a:xfrm>
          <a:ln w="12700" cap="flat">
            <a:solidFill>
              <a:schemeClr val="tx1"/>
            </a:solidFill>
          </a:ln>
        </p:spPr>
      </p:sp>
      <p:sp>
        <p:nvSpPr>
          <p:cNvPr id="819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5" y="4572000"/>
            <a:ext cx="5053013" cy="43291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103" tIns="43769" rIns="89103" bIns="43769"/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eaLnBrk="1" hangingPunct="1"/>
            <a:fld id="{D246CBBC-74BB-491F-9BB2-D71DE0AD1DC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14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B431B-8D14-4460-9E2D-AE86CFB3831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93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defTabSz="93027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7312396-CEBD-4858-A965-D6050EDD758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04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9253" eaLnBrk="0" hangingPunct="0"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1pPr>
            <a:lvl2pPr marL="707660" indent="-272177" defTabSz="969253" eaLnBrk="0" hangingPunct="0"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2pPr>
            <a:lvl3pPr marL="1088708" indent="-217742" defTabSz="969253" eaLnBrk="0" hangingPunct="0"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3pPr>
            <a:lvl4pPr marL="1524191" indent="-217742" defTabSz="969253" eaLnBrk="0" hangingPunct="0"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4pPr>
            <a:lvl5pPr marL="1959674" indent="-217742" defTabSz="969253" eaLnBrk="0" hangingPunct="0"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5pPr>
            <a:lvl6pPr marL="2395157" indent="-217742" algn="ctr" defTabSz="96925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6pPr>
            <a:lvl7pPr marL="2830640" indent="-217742" algn="ctr" defTabSz="96925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7pPr>
            <a:lvl8pPr marL="3266123" indent="-217742" algn="ctr" defTabSz="96925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8pPr>
            <a:lvl9pPr marL="3701606" indent="-217742" algn="ctr" defTabSz="96925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9pPr>
          </a:lstStyle>
          <a:p>
            <a:pPr eaLnBrk="1" hangingPunct="1"/>
            <a:fld id="{496B7EFD-4086-4A08-ABB5-42C1295056B4}" type="slidenum">
              <a:rPr lang="es-ES" altLang="en-US" sz="1300">
                <a:solidFill>
                  <a:schemeClr val="tx1"/>
                </a:solidFill>
                <a:latin typeface="Gill Sans" charset="0"/>
              </a:rPr>
              <a:pPr eaLnBrk="1" hangingPunct="1"/>
              <a:t>26</a:t>
            </a:fld>
            <a:endParaRPr lang="es-ES" altLang="en-US" sz="1300">
              <a:solidFill>
                <a:schemeClr val="tx1"/>
              </a:solidFill>
              <a:latin typeface="Gill Sans" charset="0"/>
            </a:endParaRPr>
          </a:p>
        </p:txBody>
      </p:sp>
      <p:sp>
        <p:nvSpPr>
          <p:cNvPr id="156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722313"/>
            <a:ext cx="6415087" cy="360997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6626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Linux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操作系统在加载程序时，将程序所使用的内存分为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段：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text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（程序段）、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data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（数据段）、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bss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bss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数据段）、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heap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（堆）、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stack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（栈）。</a:t>
            </a: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text segment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（程序段）</a:t>
            </a: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text segment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用于存放程序指令本身，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Linux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在执行程序时，要把这个程序的代码加载进内存，放入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text segment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。程序段内存位于整个程序所占内存的最上方，并且长度固定（因为代码需要多少内存给放进去，操作系统是清楚的）。</a:t>
            </a: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data segment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（数据段）</a:t>
            </a: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data segment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用于存放已经在代码中赋值的全局变量和静态变量。因为这类变量的数据类型（需要的内存大小）和其数值都已在代码中确定，因此，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data segment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紧挨着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text segment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，并且长度固定（这块需要多少内存也已经事先知道了）。</a:t>
            </a:r>
          </a:p>
          <a:p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bss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相比，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data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就容易明白多了，它的名字就暗示着里面存放着数据。当然，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如果数据全是零，为了优化考虑，编译器把它当作</a:t>
            </a:r>
            <a:r>
              <a:rPr kumimoji="1" lang="en-US" altLang="zh-CN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bss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处理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。通俗的说，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data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指那些初始化过（非零）的非</a:t>
            </a:r>
            <a:r>
              <a:rPr kumimoji="1" lang="en-US" altLang="zh-CN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const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的全局变量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data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类型的全局变量是即占文件空间，又占用运行时内存空间的。</a:t>
            </a: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en-US" altLang="zh-CN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bss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segment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bss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数据段）</a:t>
            </a: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bss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segment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用于存放未赋值的全局变量和静态变量。这块挨着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data segment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，长度固定。</a:t>
            </a:r>
          </a:p>
          <a:p>
            <a:r>
              <a:rPr kumimoji="1" lang="en-US" altLang="zh-CN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bss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是指那些没有初始化的和初始化为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的全局变量。</a:t>
            </a:r>
            <a:r>
              <a:rPr kumimoji="1" lang="en-US" altLang="zh-CN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bss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类型的全局变量只占运行时的内存空间，而不占文件空间。</a:t>
            </a: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heap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（堆）</a:t>
            </a: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这块内存用于存放程序所需的动态内存空间，比如使用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malloc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函数请求内存空间，就是从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heap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里面取。这块内存挨着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bss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，长度不确定。</a:t>
            </a: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stack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（栈）</a:t>
            </a: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b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stack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用于存放局部变量，当程序调用某个函数（包括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main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函数）时，这个函数内部的一些变量的数值入栈，函数调用完成返回后，局部变量的数值就没有用了，因此出栈，把内存让出来给另一个函数的变量使用（程序在执行时，总是会在某一个函数调用里面）。</a:t>
            </a:r>
          </a:p>
          <a:p>
            <a:endParaRPr lang="en-US" alt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defTabSz="93027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BBC20B7-E129-4FAF-BFDE-595D7E47053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8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341F-9094-46BD-837E-A6A6CFBBFC31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6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2F6-AC61-4571-B167-BF7CCBFF6A4B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5BD2-660B-40FD-B915-4CAB82A16002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21E8-74EC-48FF-A29C-262D750D6DF7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07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7AEA-C2F6-4E2D-A422-8CC29FB94C7A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18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1363-81C0-402A-BF74-4AA2779E5ECB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68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09D-FA81-4B66-BBD2-11870D320C18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7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32FC-B76E-472B-AA51-C6DD5EDFFC40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19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E074-B8EE-4B74-B4CB-571FFAD035B9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52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7D1F-3AEC-4424-975E-02DA7848C6B6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92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236F-FFD2-425B-9032-8AD1808D14E3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3DCF-1434-4590-938D-F55D93849F7D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77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F1FD-4398-405E-A135-0A4C7ED6009A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95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AA03-01BF-4C87-8C0C-97DB9BF75338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14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8542-9A5E-4CAA-9091-41219087905F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2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5FC4-FCD5-4189-9667-C99AB1470207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26EC-037D-4838-9A9F-0702441716B5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2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A0B8-EECF-430A-A8CC-0260093A404A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9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93EC-CAF6-4633-AF66-8998582B9FB6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D45C-8080-4BC2-AEA2-C3AB89E4654E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2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42EE-B7B4-473D-A365-729CFFB4C535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9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6798-6BE2-47EB-87B3-BC467B8690A6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7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EC81C4-B024-4BB9-B353-CB96A7B5E173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4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D93FC4-07DA-426F-9ED1-8A72ADE4372B}" type="datetime1">
              <a:rPr lang="en-US" altLang="zh-CN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10" Type="http://schemas.openxmlformats.org/officeDocument/2006/relationships/image" Target="../media/image9.gif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A5333-9D7D-45CB-8A1C-214208DA8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Foundation to Parallel Programming</a:t>
            </a:r>
            <a:br>
              <a:rPr lang="en-US" altLang="zh-CN" sz="4400" dirty="0"/>
            </a:br>
            <a:r>
              <a:rPr lang="zh-CN" altLang="en-US" sz="6600" dirty="0">
                <a:solidFill>
                  <a:srgbClr val="003399"/>
                </a:solidFill>
                <a:ea typeface="华文新魏" pitchFamily="2" charset="-122"/>
              </a:rPr>
              <a:t>并行程序设计基础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6BF9ED-4764-4E1E-8849-E3EA6EF45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袁平鹏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E6B62-65CF-4E48-A11A-DDD4939A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7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并行程序设计模型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顺序程序设计模型</a:t>
            </a:r>
            <a:r>
              <a:rPr lang="en-US" altLang="zh-CN" sz="2800" dirty="0"/>
              <a:t>-</a:t>
            </a:r>
            <a:r>
              <a:rPr lang="en-US" altLang="ko-KR" sz="2800" dirty="0"/>
              <a:t>Sequential Programming Model</a:t>
            </a:r>
            <a:endParaRPr lang="en-US" altLang="zh-CN" sz="2800" dirty="0"/>
          </a:p>
          <a:p>
            <a:pPr eaLnBrk="1" hangingPunct="1"/>
            <a:r>
              <a:rPr lang="zh-CN" altLang="en-US" sz="2800" dirty="0">
                <a:ea typeface="宋体" pitchFamily="2" charset="-122"/>
              </a:rPr>
              <a:t>共享内存模型</a:t>
            </a:r>
            <a:r>
              <a:rPr lang="en-US" altLang="zh-CN" sz="2800" dirty="0">
                <a:ea typeface="宋体" pitchFamily="2" charset="-122"/>
              </a:rPr>
              <a:t>-</a:t>
            </a:r>
            <a:r>
              <a:rPr lang="en-US" sz="2800" dirty="0">
                <a:ea typeface="宋体" pitchFamily="2" charset="-122"/>
              </a:rPr>
              <a:t>Shared Memory Model</a:t>
            </a:r>
            <a:r>
              <a:rPr lang="en-US" altLang="zh-CN" sz="2800" dirty="0"/>
              <a:t> (Shared Address Space Model)</a:t>
            </a:r>
            <a:endParaRPr lang="en-US" sz="2800" dirty="0">
              <a:ea typeface="宋体" pitchFamily="2" charset="-122"/>
            </a:endParaRPr>
          </a:p>
          <a:p>
            <a:pPr lvl="1" eaLnBrk="1" hangingPunct="1"/>
            <a:r>
              <a:rPr lang="en-US" sz="2400" dirty="0">
                <a:ea typeface="宋体" pitchFamily="2" charset="-122"/>
              </a:rPr>
              <a:t>DSM</a:t>
            </a:r>
          </a:p>
          <a:p>
            <a:pPr lvl="1" eaLnBrk="1" hangingPunct="1"/>
            <a:r>
              <a:rPr lang="en-US" sz="2400" dirty="0">
                <a:ea typeface="宋体" pitchFamily="2" charset="-122"/>
              </a:rPr>
              <a:t>Threads/</a:t>
            </a:r>
            <a:r>
              <a:rPr lang="en-US" sz="2400" dirty="0" err="1">
                <a:ea typeface="宋体" pitchFamily="2" charset="-122"/>
              </a:rPr>
              <a:t>OpenMP</a:t>
            </a:r>
            <a:r>
              <a:rPr lang="en-US" sz="2400" dirty="0">
                <a:ea typeface="宋体" pitchFamily="2" charset="-122"/>
              </a:rPr>
              <a:t>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TBB/PPL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en-US" altLang="zh-CN" sz="2400" dirty="0" err="1">
                <a:ea typeface="宋体" pitchFamily="2" charset="-122"/>
              </a:rPr>
              <a:t>Cilkplus</a:t>
            </a:r>
            <a:endParaRPr lang="en-US" sz="2400" dirty="0">
              <a:ea typeface="宋体" pitchFamily="2" charset="-122"/>
            </a:endParaRPr>
          </a:p>
          <a:p>
            <a:pPr lvl="1" eaLnBrk="1" hangingPunct="1"/>
            <a:r>
              <a:rPr lang="en-US" sz="2400" dirty="0">
                <a:ea typeface="宋体" pitchFamily="2" charset="-122"/>
              </a:rPr>
              <a:t>Java threads</a:t>
            </a:r>
          </a:p>
          <a:p>
            <a:pPr eaLnBrk="1" hangingPunct="1"/>
            <a:r>
              <a:rPr lang="zh-CN" altLang="en-US" sz="2800" dirty="0">
                <a:ea typeface="宋体" pitchFamily="2" charset="-122"/>
              </a:rPr>
              <a:t>消息传递模型</a:t>
            </a:r>
            <a:r>
              <a:rPr lang="en-US" sz="2800" dirty="0">
                <a:ea typeface="宋体" pitchFamily="2" charset="-122"/>
              </a:rPr>
              <a:t>Message Passing Model</a:t>
            </a:r>
          </a:p>
          <a:p>
            <a:pPr lvl="1" eaLnBrk="1" hangingPunct="1"/>
            <a:r>
              <a:rPr lang="en-US" sz="2400" dirty="0">
                <a:ea typeface="宋体" pitchFamily="2" charset="-122"/>
              </a:rPr>
              <a:t>PVM </a:t>
            </a:r>
          </a:p>
          <a:p>
            <a:pPr lvl="1" eaLnBrk="1" hangingPunct="1"/>
            <a:r>
              <a:rPr lang="en-US" sz="2400" dirty="0">
                <a:ea typeface="宋体" pitchFamily="2" charset="-122"/>
              </a:rPr>
              <a:t>MPI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8A28D1-529C-4D23-8842-4C543786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并行程序设计模型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Partitioned Global Address Space Programming (PGAS)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UPC, </a:t>
            </a:r>
            <a:r>
              <a:rPr lang="en-US" altLang="en-US" dirty="0" err="1"/>
              <a:t>Coarray</a:t>
            </a:r>
            <a:r>
              <a:rPr lang="en-US" altLang="en-US" dirty="0"/>
              <a:t> Fortran, Titanium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宋体" pitchFamily="2" charset="-122"/>
              </a:rPr>
              <a:t>函数程序设计</a:t>
            </a:r>
            <a:r>
              <a:rPr lang="en-US" altLang="zh-CN" sz="2800" dirty="0">
                <a:ea typeface="宋体" pitchFamily="2" charset="-122"/>
              </a:rPr>
              <a:t>Functional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>
                <a:ea typeface="宋体" pitchFamily="2" charset="-122"/>
              </a:rPr>
              <a:t>MapReduce</a:t>
            </a:r>
            <a:endParaRPr lang="en-US" altLang="zh-CN" dirty="0">
              <a:ea typeface="宋体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Languages and Paradigm for Hardware Accelerators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CUDA, OpenCL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Hybrid: MPI + OpenMP + CUDA/OpenCL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4C19B-A8CC-4786-BE03-2DDF99CF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6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Sequential Programming Model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TextBox 10"/>
          <p:cNvSpPr txBox="1">
            <a:spLocks noChangeArrowheads="1"/>
          </p:cNvSpPr>
          <p:nvPr/>
        </p:nvSpPr>
        <p:spPr bwMode="auto">
          <a:xfrm>
            <a:off x="3695701" y="5803900"/>
            <a:ext cx="696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0B050"/>
                </a:solidFill>
                <a:ea typeface="宋体" panose="02010600030101010101" pitchFamily="2" charset="-122"/>
              </a:rPr>
              <a:t>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29050" y="2001838"/>
            <a:ext cx="381000" cy="51911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S1</a:t>
            </a: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3829050" y="5078413"/>
            <a:ext cx="381000" cy="5334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29050" y="2505076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29050" y="3022601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29050" y="3524251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29050" y="4041776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29050" y="4559301"/>
            <a:ext cx="381000" cy="5191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S2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390900" y="2470150"/>
            <a:ext cx="0" cy="5016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4" name="TextBox 35"/>
          <p:cNvSpPr txBox="1">
            <a:spLocks noChangeArrowheads="1"/>
          </p:cNvSpPr>
          <p:nvPr/>
        </p:nvSpPr>
        <p:spPr bwMode="auto">
          <a:xfrm rot="-5400000">
            <a:off x="3189288" y="2135188"/>
            <a:ext cx="390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20495" name="TextBox 36"/>
          <p:cNvSpPr txBox="1">
            <a:spLocks noChangeArrowheads="1"/>
          </p:cNvSpPr>
          <p:nvPr/>
        </p:nvSpPr>
        <p:spPr bwMode="auto">
          <a:xfrm>
            <a:off x="3505200" y="1524000"/>
            <a:ext cx="1111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Single Thread</a:t>
            </a:r>
          </a:p>
        </p:txBody>
      </p:sp>
      <p:sp>
        <p:nvSpPr>
          <p:cNvPr id="2" name="Rectangle 1"/>
          <p:cNvSpPr/>
          <p:nvPr/>
        </p:nvSpPr>
        <p:spPr>
          <a:xfrm>
            <a:off x="3505200" y="1892300"/>
            <a:ext cx="1111250" cy="382270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6312024" y="2281060"/>
            <a:ext cx="3898776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=8;</a:t>
            </a:r>
          </a:p>
          <a:p>
            <a:pPr algn="l"/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b="1" dirty="0" err="1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b="1" dirty="0" err="1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b="1" dirty="0" err="1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a[</a:t>
            </a:r>
            <a:r>
              <a:rPr lang="en-US" altLang="zh-CN" b="1" dirty="0" err="1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 = b[</a:t>
            </a:r>
            <a:r>
              <a:rPr lang="en-US" altLang="zh-CN" b="1" dirty="0" err="1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 + c[</a:t>
            </a:r>
            <a:r>
              <a:rPr lang="en-US" altLang="zh-CN" b="1" dirty="0" err="1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sum = 0;</a:t>
            </a:r>
          </a:p>
          <a:p>
            <a:pPr algn="l"/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b="1" dirty="0" err="1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b="1" dirty="0" err="1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b="1" dirty="0" err="1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(a[</a:t>
            </a:r>
            <a:r>
              <a:rPr lang="en-US" altLang="zh-CN" b="1" dirty="0" err="1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 &gt; 0)</a:t>
            </a:r>
          </a:p>
          <a:p>
            <a:pPr algn="l"/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sum = sum + a[</a:t>
            </a:r>
            <a:r>
              <a:rPr lang="en-US" altLang="zh-CN" b="1" dirty="0" err="1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2606C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Print sum;</a:t>
            </a:r>
          </a:p>
        </p:txBody>
      </p:sp>
      <p:sp>
        <p:nvSpPr>
          <p:cNvPr id="53" name="TextBox 32"/>
          <p:cNvSpPr txBox="1">
            <a:spLocks noChangeArrowheads="1"/>
          </p:cNvSpPr>
          <p:nvPr/>
        </p:nvSpPr>
        <p:spPr bwMode="auto">
          <a:xfrm>
            <a:off x="1752601" y="1524000"/>
            <a:ext cx="1133475" cy="6159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i="1">
                <a:ea typeface="宋体" panose="02010600030101010101" pitchFamily="2" charset="-122"/>
              </a:rPr>
              <a:t>S</a:t>
            </a:r>
            <a:r>
              <a:rPr lang="en-US" altLang="zh-CN" sz="1400" i="1" baseline="-25000">
                <a:ea typeface="宋体" panose="02010600030101010101" pitchFamily="2" charset="-122"/>
              </a:rPr>
              <a:t>i</a:t>
            </a:r>
            <a:r>
              <a:rPr lang="en-US" altLang="zh-CN" sz="1400" i="1">
                <a:ea typeface="宋体" panose="02010600030101010101" pitchFamily="2" charset="-122"/>
              </a:rPr>
              <a:t> = Serial</a:t>
            </a:r>
          </a:p>
          <a:p>
            <a:pPr eaLnBrk="1" hangingPunct="1"/>
            <a:r>
              <a:rPr lang="en-US" altLang="zh-CN" sz="1400" i="1">
                <a:ea typeface="宋体" panose="02010600030101010101" pitchFamily="2" charset="-122"/>
              </a:rPr>
              <a:t>P</a:t>
            </a:r>
            <a:r>
              <a:rPr lang="en-US" altLang="zh-CN" sz="1400" i="1" baseline="-25000">
                <a:ea typeface="宋体" panose="02010600030101010101" pitchFamily="2" charset="-122"/>
              </a:rPr>
              <a:t>j</a:t>
            </a:r>
            <a:r>
              <a:rPr lang="en-US" altLang="zh-CN" sz="1400" i="1">
                <a:ea typeface="宋体" panose="02010600030101010101" pitchFamily="2" charset="-122"/>
              </a:rPr>
              <a:t> = Parallel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020E46-7EFD-494E-BC04-FBAA6B81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80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Sequential Programming Model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/>
              <a:t>Functional</a:t>
            </a:r>
          </a:p>
          <a:p>
            <a:pPr lvl="1" eaLnBrk="1" hangingPunct="1"/>
            <a:r>
              <a:rPr lang="zh-CN" altLang="en-US" sz="2800" dirty="0"/>
              <a:t>命名（</a:t>
            </a:r>
            <a:r>
              <a:rPr lang="en-US" altLang="ko-KR" sz="2800" dirty="0"/>
              <a:t>Naming</a:t>
            </a:r>
            <a:r>
              <a:rPr lang="zh-CN" altLang="en-US" sz="2800" dirty="0"/>
              <a:t>）</a:t>
            </a:r>
            <a:r>
              <a:rPr lang="en-US" altLang="ko-KR" sz="2800" dirty="0"/>
              <a:t>:  </a:t>
            </a:r>
            <a:r>
              <a:rPr lang="zh-CN" altLang="en-US" sz="2800" dirty="0"/>
              <a:t>能够在虚地址空间里命名任何变量</a:t>
            </a:r>
            <a:endParaRPr lang="en-US" altLang="ko-KR" sz="2800" dirty="0"/>
          </a:p>
          <a:p>
            <a:pPr lvl="2" eaLnBrk="1" hangingPunct="1"/>
            <a:r>
              <a:rPr lang="zh-CN" altLang="en-US" sz="2400" dirty="0"/>
              <a:t>硬件（或者编译器）将虚地址空间的地址映射到物理地址</a:t>
            </a:r>
            <a:endParaRPr lang="en-US" altLang="ko-KR" sz="2400" dirty="0"/>
          </a:p>
          <a:p>
            <a:pPr lvl="1" eaLnBrk="1" hangingPunct="1"/>
            <a:r>
              <a:rPr lang="zh-CN" altLang="en-US" sz="2800" dirty="0"/>
              <a:t>操作（</a:t>
            </a:r>
            <a:r>
              <a:rPr lang="en-US" altLang="ko-KR" sz="2800" dirty="0"/>
              <a:t>Operations): Loads and Stores</a:t>
            </a:r>
          </a:p>
          <a:p>
            <a:pPr lvl="1" eaLnBrk="1" hangingPunct="1"/>
            <a:r>
              <a:rPr lang="zh-CN" altLang="en-US" sz="2800" dirty="0"/>
              <a:t>顺序（</a:t>
            </a:r>
            <a:r>
              <a:rPr lang="en-US" altLang="ko-KR" sz="2800" dirty="0"/>
              <a:t>Ordering</a:t>
            </a:r>
            <a:r>
              <a:rPr lang="zh-CN" altLang="en-US" sz="2800" dirty="0"/>
              <a:t>）</a:t>
            </a:r>
            <a:r>
              <a:rPr lang="en-US" altLang="ko-KR" sz="2800" dirty="0"/>
              <a:t>:  Sequential program order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FB6C41-3FB4-41DF-B6D8-E86B4462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Sequential Programming Model</a:t>
            </a:r>
            <a:endParaRPr lang="en-US" alt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性能</a:t>
            </a:r>
            <a:endParaRPr lang="en-US" altLang="ko-KR" dirty="0"/>
          </a:p>
          <a:p>
            <a:pPr lvl="1" eaLnBrk="1" hangingPunct="1"/>
            <a:r>
              <a:rPr lang="zh-CN" altLang="en-US" dirty="0"/>
              <a:t>决定于单一位置依赖</a:t>
            </a:r>
            <a:r>
              <a:rPr lang="en-US" altLang="ko-KR" dirty="0"/>
              <a:t>: </a:t>
            </a:r>
            <a:r>
              <a:rPr lang="zh-CN" altLang="en-US" dirty="0"/>
              <a:t>依赖顺序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编译器</a:t>
            </a:r>
            <a:r>
              <a:rPr lang="en-US" altLang="ko-KR" dirty="0"/>
              <a:t>: </a:t>
            </a:r>
            <a:r>
              <a:rPr lang="zh-CN" altLang="en-US" dirty="0"/>
              <a:t>重组代码以及寄存器分配</a:t>
            </a:r>
            <a:endParaRPr lang="en-US" altLang="ko-KR" dirty="0"/>
          </a:p>
          <a:p>
            <a:pPr lvl="1" eaLnBrk="1" hangingPunct="1"/>
            <a:r>
              <a:rPr lang="zh-CN" altLang="en-US" dirty="0"/>
              <a:t>硬件</a:t>
            </a:r>
            <a:r>
              <a:rPr lang="en-US" altLang="ko-KR" dirty="0"/>
              <a:t>: </a:t>
            </a:r>
            <a:r>
              <a:rPr lang="zh-CN" altLang="en-US" dirty="0"/>
              <a:t>乱序执行</a:t>
            </a:r>
            <a:r>
              <a:rPr lang="en-US" altLang="ko-KR" dirty="0"/>
              <a:t>, pipeline bypassing, write buffers</a:t>
            </a:r>
          </a:p>
          <a:p>
            <a:pPr lvl="1" eaLnBrk="1" hangingPunct="1"/>
            <a:r>
              <a:rPr lang="zh-CN" altLang="en-US" dirty="0"/>
              <a:t>透明：</a:t>
            </a:r>
            <a:r>
              <a:rPr lang="en-US" altLang="ko-KR" dirty="0"/>
              <a:t> replication in caches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85811" y="4107320"/>
            <a:ext cx="457949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=8;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a[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] = b[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] + c[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sum = 0;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if (a[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] &gt; 0)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sum = sum + a[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Print sum;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C63D6D-6648-4F43-86DF-B385288C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ko-KR" dirty="0"/>
              <a:t>SAS (</a:t>
            </a:r>
            <a:r>
              <a:rPr lang="en-US" altLang="zh-CN" dirty="0"/>
              <a:t>Shared Address Space</a:t>
            </a:r>
            <a:r>
              <a:rPr lang="en-US" altLang="ko-KR" dirty="0"/>
              <a:t>) Programming Model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2207568" y="2346263"/>
            <a:ext cx="7632848" cy="367353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2722143" y="2571606"/>
            <a:ext cx="1886771" cy="1326556"/>
          </a:xfrm>
          <a:prstGeom prst="ellipse">
            <a:avLst/>
          </a:prstGeom>
          <a:solidFill>
            <a:srgbClr val="CC99FF"/>
          </a:solidFill>
          <a:ln>
            <a:noFill/>
          </a:ln>
          <a:effectLst>
            <a:prstShdw prst="shdw17" dist="17961" dir="27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>
                <a:latin typeface="Georgia" pitchFamily="18" charset="0"/>
                <a:ea typeface="Gulim" pitchFamily="34" charset="-127"/>
              </a:rPr>
              <a:t>Thread</a:t>
            </a:r>
          </a:p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>
                <a:latin typeface="Georgia" pitchFamily="18" charset="0"/>
                <a:ea typeface="Gulim" pitchFamily="34" charset="-127"/>
              </a:rPr>
              <a:t>(Process)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2464855" y="4387117"/>
            <a:ext cx="7118274" cy="132655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prstShdw prst="shdw17" dist="17961" dir="2700000">
              <a:srgbClr val="99993D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1" lang="en-US" sz="2000" b="1">
              <a:latin typeface="Georgia" pitchFamily="18" charset="0"/>
              <a:ea typeface="Gulim" pitchFamily="34" charset="-127"/>
            </a:endParaRPr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7353309" y="2571606"/>
            <a:ext cx="1886771" cy="1326556"/>
          </a:xfrm>
          <a:prstGeom prst="ellipse">
            <a:avLst/>
          </a:prstGeom>
          <a:solidFill>
            <a:srgbClr val="CC99FF"/>
          </a:solidFill>
          <a:ln>
            <a:noFill/>
          </a:ln>
          <a:effectLst>
            <a:prstShdw prst="shdw17" dist="17961" dir="27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>
                <a:latin typeface="Georgia" pitchFamily="18" charset="0"/>
                <a:ea typeface="Gulim" pitchFamily="34" charset="-127"/>
              </a:rPr>
              <a:t>Thread</a:t>
            </a:r>
          </a:p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>
                <a:latin typeface="Georgia" pitchFamily="18" charset="0"/>
                <a:ea typeface="Gulim" pitchFamily="34" charset="-127"/>
              </a:rPr>
              <a:t>(Process)</a:t>
            </a:r>
          </a:p>
        </p:txBody>
      </p:sp>
      <p:sp>
        <p:nvSpPr>
          <p:cNvPr id="226311" name="Line 7"/>
          <p:cNvSpPr>
            <a:spLocks noChangeShapeType="1"/>
          </p:cNvSpPr>
          <p:nvPr/>
        </p:nvSpPr>
        <p:spPr bwMode="auto">
          <a:xfrm>
            <a:off x="3665528" y="3898162"/>
            <a:ext cx="0" cy="51021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6312" name="Line 8"/>
          <p:cNvSpPr>
            <a:spLocks noChangeShapeType="1"/>
          </p:cNvSpPr>
          <p:nvPr/>
        </p:nvSpPr>
        <p:spPr bwMode="auto">
          <a:xfrm>
            <a:off x="8296694" y="3898162"/>
            <a:ext cx="0" cy="51021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5437950" y="1916832"/>
            <a:ext cx="1003801" cy="40011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prstShdw prst="shdw17" dist="17961" dir="2700000">
              <a:srgbClr val="7A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>
                <a:solidFill>
                  <a:schemeClr val="tx1"/>
                </a:solidFill>
                <a:latin typeface="Georgia" pitchFamily="18" charset="0"/>
                <a:ea typeface="Gulim" pitchFamily="34" charset="-127"/>
              </a:rPr>
              <a:t>System</a:t>
            </a:r>
          </a:p>
        </p:txBody>
      </p:sp>
      <p:sp>
        <p:nvSpPr>
          <p:cNvPr id="37899" name="AutoShape 10"/>
          <p:cNvSpPr>
            <a:spLocks noChangeArrowheads="1"/>
          </p:cNvSpPr>
          <p:nvPr/>
        </p:nvSpPr>
        <p:spPr bwMode="auto">
          <a:xfrm>
            <a:off x="5295012" y="4693245"/>
            <a:ext cx="1457960" cy="51021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>
                <a:latin typeface="Georgia" pitchFamily="18" charset="0"/>
                <a:ea typeface="Gulim" pitchFamily="34" charset="-127"/>
              </a:rPr>
              <a:t>X</a:t>
            </a:r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3665528" y="3876903"/>
            <a:ext cx="12202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>
                <a:solidFill>
                  <a:schemeClr val="folHlink"/>
                </a:solidFill>
                <a:latin typeface="Georgia" pitchFamily="18" charset="0"/>
                <a:ea typeface="Gulim" pitchFamily="34" charset="-127"/>
              </a:rPr>
              <a:t>read(X)</a:t>
            </a:r>
          </a:p>
        </p:txBody>
      </p:sp>
      <p:sp>
        <p:nvSpPr>
          <p:cNvPr id="37901" name="Text Box 12"/>
          <p:cNvSpPr txBox="1">
            <a:spLocks noChangeArrowheads="1"/>
          </p:cNvSpPr>
          <p:nvPr/>
        </p:nvSpPr>
        <p:spPr bwMode="auto">
          <a:xfrm>
            <a:off x="8323495" y="3876903"/>
            <a:ext cx="13131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>
                <a:solidFill>
                  <a:schemeClr val="folHlink"/>
                </a:solidFill>
                <a:latin typeface="Georgia" pitchFamily="18" charset="0"/>
                <a:ea typeface="Gulim" pitchFamily="34" charset="-127"/>
              </a:rPr>
              <a:t>write(X)</a:t>
            </a:r>
          </a:p>
        </p:txBody>
      </p:sp>
      <p:sp>
        <p:nvSpPr>
          <p:cNvPr id="226317" name="Line 13"/>
          <p:cNvSpPr>
            <a:spLocks noChangeShapeType="1"/>
          </p:cNvSpPr>
          <p:nvPr/>
        </p:nvSpPr>
        <p:spPr bwMode="auto">
          <a:xfrm>
            <a:off x="3408241" y="3876903"/>
            <a:ext cx="0" cy="112247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6318" name="Line 14"/>
          <p:cNvSpPr>
            <a:spLocks noChangeShapeType="1"/>
          </p:cNvSpPr>
          <p:nvPr/>
        </p:nvSpPr>
        <p:spPr bwMode="auto">
          <a:xfrm>
            <a:off x="3408242" y="4999373"/>
            <a:ext cx="1886771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6319" name="Line 15"/>
          <p:cNvSpPr>
            <a:spLocks noChangeShapeType="1"/>
          </p:cNvSpPr>
          <p:nvPr/>
        </p:nvSpPr>
        <p:spPr bwMode="auto">
          <a:xfrm>
            <a:off x="6752973" y="4999373"/>
            <a:ext cx="128643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6320" name="Line 16"/>
          <p:cNvSpPr>
            <a:spLocks noChangeShapeType="1"/>
          </p:cNvSpPr>
          <p:nvPr/>
        </p:nvSpPr>
        <p:spPr bwMode="auto">
          <a:xfrm>
            <a:off x="8039407" y="3876903"/>
            <a:ext cx="0" cy="112247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906" name="Text Box 21"/>
          <p:cNvSpPr txBox="1">
            <a:spLocks noChangeArrowheads="1"/>
          </p:cNvSpPr>
          <p:nvPr/>
        </p:nvSpPr>
        <p:spPr bwMode="auto">
          <a:xfrm>
            <a:off x="4780439" y="5203459"/>
            <a:ext cx="22669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>
                <a:solidFill>
                  <a:schemeClr val="tx1"/>
                </a:solidFill>
                <a:latin typeface="Georgia" pitchFamily="18" charset="0"/>
                <a:ea typeface="Gulim" pitchFamily="34" charset="-127"/>
              </a:rPr>
              <a:t>Shared variable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BFD3BC-432D-4130-8AB5-1C42A3A6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SAS Model</a:t>
            </a:r>
          </a:p>
        </p:txBody>
      </p:sp>
      <p:sp>
        <p:nvSpPr>
          <p:cNvPr id="20484" name="TextBox 10"/>
          <p:cNvSpPr txBox="1">
            <a:spLocks noChangeArrowheads="1"/>
          </p:cNvSpPr>
          <p:nvPr/>
        </p:nvSpPr>
        <p:spPr bwMode="auto">
          <a:xfrm>
            <a:off x="3695701" y="5803900"/>
            <a:ext cx="696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0B050"/>
                </a:solidFill>
                <a:ea typeface="宋体" panose="02010600030101010101" pitchFamily="2" charset="-122"/>
              </a:rPr>
              <a:t>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29050" y="2001838"/>
            <a:ext cx="381000" cy="51911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S1</a:t>
            </a: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3829050" y="5078413"/>
            <a:ext cx="381000" cy="5334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29050" y="2505076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29050" y="3022601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29050" y="3524251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29050" y="4041776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29050" y="4559301"/>
            <a:ext cx="381000" cy="5191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S2</a:t>
            </a:r>
          </a:p>
        </p:txBody>
      </p:sp>
      <p:sp>
        <p:nvSpPr>
          <p:cNvPr id="20492" name="TextBox 32"/>
          <p:cNvSpPr txBox="1">
            <a:spLocks noChangeArrowheads="1"/>
          </p:cNvSpPr>
          <p:nvPr/>
        </p:nvSpPr>
        <p:spPr bwMode="auto">
          <a:xfrm>
            <a:off x="1752601" y="1524000"/>
            <a:ext cx="1133475" cy="6159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i="1">
                <a:ea typeface="宋体" panose="02010600030101010101" pitchFamily="2" charset="-122"/>
              </a:rPr>
              <a:t>S</a:t>
            </a:r>
            <a:r>
              <a:rPr lang="en-US" altLang="zh-CN" sz="1400" i="1" baseline="-25000">
                <a:ea typeface="宋体" panose="02010600030101010101" pitchFamily="2" charset="-122"/>
              </a:rPr>
              <a:t>i</a:t>
            </a:r>
            <a:r>
              <a:rPr lang="en-US" altLang="zh-CN" sz="1400" i="1">
                <a:ea typeface="宋体" panose="02010600030101010101" pitchFamily="2" charset="-122"/>
              </a:rPr>
              <a:t> = Serial</a:t>
            </a:r>
          </a:p>
          <a:p>
            <a:pPr eaLnBrk="1" hangingPunct="1"/>
            <a:r>
              <a:rPr lang="en-US" altLang="zh-CN" sz="1400" i="1">
                <a:ea typeface="宋体" panose="02010600030101010101" pitchFamily="2" charset="-122"/>
              </a:rPr>
              <a:t>P</a:t>
            </a:r>
            <a:r>
              <a:rPr lang="en-US" altLang="zh-CN" sz="1400" i="1" baseline="-25000">
                <a:ea typeface="宋体" panose="02010600030101010101" pitchFamily="2" charset="-122"/>
              </a:rPr>
              <a:t>j</a:t>
            </a:r>
            <a:r>
              <a:rPr lang="en-US" altLang="zh-CN" sz="1400" i="1">
                <a:ea typeface="宋体" panose="02010600030101010101" pitchFamily="2" charset="-122"/>
              </a:rPr>
              <a:t> = Parallel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390900" y="2470150"/>
            <a:ext cx="0" cy="5016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4" name="TextBox 35"/>
          <p:cNvSpPr txBox="1">
            <a:spLocks noChangeArrowheads="1"/>
          </p:cNvSpPr>
          <p:nvPr/>
        </p:nvSpPr>
        <p:spPr bwMode="auto">
          <a:xfrm rot="-5400000">
            <a:off x="3189288" y="2135188"/>
            <a:ext cx="390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20495" name="TextBox 36"/>
          <p:cNvSpPr txBox="1">
            <a:spLocks noChangeArrowheads="1"/>
          </p:cNvSpPr>
          <p:nvPr/>
        </p:nvSpPr>
        <p:spPr bwMode="auto">
          <a:xfrm>
            <a:off x="3505200" y="1524000"/>
            <a:ext cx="1111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Single Thread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29375" y="1984376"/>
            <a:ext cx="381000" cy="5175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S1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765800" y="2470150"/>
            <a:ext cx="0" cy="5016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 rot="-5400000">
            <a:off x="5564188" y="2135188"/>
            <a:ext cx="390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27788" y="2759076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239000" y="2759076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032750" y="2757489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839200" y="2759076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P4</a:t>
            </a:r>
          </a:p>
        </p:txBody>
      </p:sp>
      <p:sp>
        <p:nvSpPr>
          <p:cNvPr id="45" name="Isosceles Triangle 44"/>
          <p:cNvSpPr/>
          <p:nvPr/>
        </p:nvSpPr>
        <p:spPr>
          <a:xfrm rot="10800000">
            <a:off x="6429375" y="4114800"/>
            <a:ext cx="381000" cy="5334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29375" y="3597276"/>
            <a:ext cx="381000" cy="5175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S2</a:t>
            </a:r>
          </a:p>
        </p:txBody>
      </p:sp>
      <p:cxnSp>
        <p:nvCxnSpPr>
          <p:cNvPr id="34" name="Straight Arrow Connector 33"/>
          <p:cNvCxnSpPr>
            <a:stCxn id="38" idx="2"/>
            <a:endCxn id="41" idx="0"/>
          </p:cNvCxnSpPr>
          <p:nvPr/>
        </p:nvCxnSpPr>
        <p:spPr>
          <a:xfrm flipH="1">
            <a:off x="6618289" y="2501901"/>
            <a:ext cx="1587" cy="257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2"/>
          </p:cNvCxnSpPr>
          <p:nvPr/>
        </p:nvCxnSpPr>
        <p:spPr>
          <a:xfrm>
            <a:off x="6619876" y="2501900"/>
            <a:ext cx="809625" cy="255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2"/>
            <a:endCxn id="43" idx="0"/>
          </p:cNvCxnSpPr>
          <p:nvPr/>
        </p:nvCxnSpPr>
        <p:spPr>
          <a:xfrm>
            <a:off x="6619876" y="2501900"/>
            <a:ext cx="1603375" cy="255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2"/>
            <a:endCxn id="44" idx="0"/>
          </p:cNvCxnSpPr>
          <p:nvPr/>
        </p:nvCxnSpPr>
        <p:spPr>
          <a:xfrm>
            <a:off x="6619876" y="2501901"/>
            <a:ext cx="2409825" cy="257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1" idx="2"/>
            <a:endCxn id="46" idx="0"/>
          </p:cNvCxnSpPr>
          <p:nvPr/>
        </p:nvCxnSpPr>
        <p:spPr>
          <a:xfrm>
            <a:off x="6618289" y="3276601"/>
            <a:ext cx="1587" cy="320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4" idx="2"/>
          </p:cNvCxnSpPr>
          <p:nvPr/>
        </p:nvCxnSpPr>
        <p:spPr>
          <a:xfrm flipH="1">
            <a:off x="6618288" y="3276601"/>
            <a:ext cx="2411412" cy="320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2"/>
          </p:cNvCxnSpPr>
          <p:nvPr/>
        </p:nvCxnSpPr>
        <p:spPr>
          <a:xfrm flipH="1">
            <a:off x="6619876" y="3275013"/>
            <a:ext cx="1603375" cy="322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6" idx="0"/>
          </p:cNvCxnSpPr>
          <p:nvPr/>
        </p:nvCxnSpPr>
        <p:spPr>
          <a:xfrm flipH="1">
            <a:off x="6619875" y="3281363"/>
            <a:ext cx="801688" cy="315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" name="Rectangle 4095"/>
          <p:cNvSpPr/>
          <p:nvPr/>
        </p:nvSpPr>
        <p:spPr>
          <a:xfrm>
            <a:off x="6934200" y="3802063"/>
            <a:ext cx="2667000" cy="239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Shared Address Space</a:t>
            </a:r>
          </a:p>
        </p:txBody>
      </p:sp>
      <p:cxnSp>
        <p:nvCxnSpPr>
          <p:cNvPr id="4111" name="Straight Arrow Connector 4110"/>
          <p:cNvCxnSpPr>
            <a:endCxn id="41" idx="3"/>
          </p:cNvCxnSpPr>
          <p:nvPr/>
        </p:nvCxnSpPr>
        <p:spPr>
          <a:xfrm flipH="1">
            <a:off x="6808788" y="3016250"/>
            <a:ext cx="215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3" name="Straight Arrow Connector 4112"/>
          <p:cNvCxnSpPr/>
          <p:nvPr/>
        </p:nvCxnSpPr>
        <p:spPr>
          <a:xfrm>
            <a:off x="7021513" y="3022601"/>
            <a:ext cx="0" cy="77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7620000" y="3022600"/>
            <a:ext cx="215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832725" y="3028950"/>
            <a:ext cx="0" cy="781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8394700" y="3022600"/>
            <a:ext cx="215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607425" y="3028950"/>
            <a:ext cx="0" cy="781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9220200" y="3022600"/>
            <a:ext cx="215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432925" y="3028950"/>
            <a:ext cx="0" cy="781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486400" y="1784350"/>
            <a:ext cx="0" cy="415925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rved Up Arrow 91"/>
          <p:cNvSpPr/>
          <p:nvPr/>
        </p:nvSpPr>
        <p:spPr>
          <a:xfrm>
            <a:off x="5105400" y="5943600"/>
            <a:ext cx="839788" cy="381000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270750" y="1536700"/>
            <a:ext cx="1003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Multi-Thread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467601" y="4889500"/>
            <a:ext cx="696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0B050"/>
                </a:solidFill>
                <a:ea typeface="宋体" panose="02010600030101010101" pitchFamily="2" charset="-122"/>
              </a:rPr>
              <a:t>Process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6932614" y="2154238"/>
            <a:ext cx="5476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Spawn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027738" y="3479800"/>
            <a:ext cx="3286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Join</a:t>
            </a:r>
          </a:p>
        </p:txBody>
      </p:sp>
      <p:sp>
        <p:nvSpPr>
          <p:cNvPr id="2" name="Rectangle 1"/>
          <p:cNvSpPr/>
          <p:nvPr/>
        </p:nvSpPr>
        <p:spPr>
          <a:xfrm>
            <a:off x="3505200" y="1892300"/>
            <a:ext cx="1111250" cy="382270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45188" y="1892300"/>
            <a:ext cx="3884612" cy="292735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B275CA-3116-44AD-9FC3-CCE92532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096" grpId="0" animBg="1"/>
      <p:bldP spid="92" grpId="0" animBg="1"/>
      <p:bldP spid="94" grpId="0"/>
      <p:bldP spid="95" grpId="0"/>
      <p:bldP spid="107" grpId="0"/>
      <p:bldP spid="108" grpId="0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SAS</a:t>
            </a:r>
            <a:r>
              <a:rPr lang="zh-CN" altLang="en-US" dirty="0">
                <a:ea typeface="宋体" panose="02010600030101010101" pitchFamily="2" charset="-122"/>
              </a:rPr>
              <a:t>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581594" y="2618234"/>
            <a:ext cx="3091309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=8;</a:t>
            </a:r>
          </a:p>
          <a:p>
            <a:pPr algn="l"/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a[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] = b[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] + c[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sum = 0;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if (a[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] &gt; 0)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  sum = sum + a[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Print sum;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65724" y="1100895"/>
            <a:ext cx="5486400" cy="4832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begin parallel 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// spawn a child thread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private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end_iter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shared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=4, sum=0;</a:t>
            </a:r>
          </a:p>
          <a:p>
            <a:pPr algn="l"/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shared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double sum=0.0, a[], b[], c[];</a:t>
            </a:r>
          </a:p>
          <a:p>
            <a:pPr algn="l"/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shared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lock_type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mylock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getid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local_iter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end_iter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end_iter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 = b[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 + c[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barrier;</a:t>
            </a:r>
          </a:p>
          <a:p>
            <a:pPr algn="l"/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end_iter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if (a[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 &gt; 0) {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lock(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mylock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= sum + 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unlock(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mylock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algn="l"/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barrier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;    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// necessary</a:t>
            </a:r>
          </a:p>
          <a:p>
            <a:pPr algn="l"/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end parallel 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// kill the child thread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Print sum;</a:t>
            </a:r>
          </a:p>
        </p:txBody>
      </p:sp>
      <p:sp>
        <p:nvSpPr>
          <p:cNvPr id="21509" name="TextBox 2"/>
          <p:cNvSpPr txBox="1">
            <a:spLocks noChangeArrowheads="1"/>
          </p:cNvSpPr>
          <p:nvPr/>
        </p:nvSpPr>
        <p:spPr bwMode="auto">
          <a:xfrm>
            <a:off x="2351585" y="1993895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i="1" dirty="0">
                <a:ea typeface="宋体" panose="02010600030101010101" pitchFamily="2" charset="-122"/>
              </a:rPr>
              <a:t>Sequential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032105" y="647700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i="1" dirty="0">
                <a:ea typeface="宋体" panose="02010600030101010101" pitchFamily="2" charset="-122"/>
              </a:rPr>
              <a:t>Parallel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722813" y="1555750"/>
            <a:ext cx="0" cy="503555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rved Up Arrow 11"/>
          <p:cNvSpPr/>
          <p:nvPr/>
        </p:nvSpPr>
        <p:spPr>
          <a:xfrm flipV="1">
            <a:off x="4117848" y="764702"/>
            <a:ext cx="1258072" cy="451625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" name="Curved Up Arrow 11"/>
          <p:cNvSpPr/>
          <p:nvPr/>
        </p:nvSpPr>
        <p:spPr>
          <a:xfrm flipV="1">
            <a:off x="3905449" y="2847645"/>
            <a:ext cx="1714974" cy="522734"/>
          </a:xfrm>
          <a:prstGeom prst="curvedUpArrow">
            <a:avLst>
              <a:gd name="adj1" fmla="val 25000"/>
              <a:gd name="adj2" fmla="val 50000"/>
              <a:gd name="adj3" fmla="val 574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3" name="Curved Up Arrow 11"/>
          <p:cNvSpPr/>
          <p:nvPr/>
        </p:nvSpPr>
        <p:spPr>
          <a:xfrm flipV="1">
            <a:off x="3848480" y="3768340"/>
            <a:ext cx="1996950" cy="467802"/>
          </a:xfrm>
          <a:prstGeom prst="curvedUpArrow">
            <a:avLst>
              <a:gd name="adj1" fmla="val 25000"/>
              <a:gd name="adj2" fmla="val 50000"/>
              <a:gd name="adj3" fmla="val 441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6F2067-1202-44B3-832D-8E1600C5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 animBg="1"/>
      <p:bldP spid="10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ko-KR" dirty="0"/>
              <a:t>Shared Address Space Programming Model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变量命名：</a:t>
            </a:r>
            <a:r>
              <a:rPr lang="zh-CN" altLang="en-US" sz="2400" dirty="0"/>
              <a:t>任何进程在共享空间里可以命名任何变量</a:t>
            </a:r>
            <a:endParaRPr lang="en-US" altLang="ko-KR" sz="2400" dirty="0"/>
          </a:p>
          <a:p>
            <a:pPr eaLnBrk="1" hangingPunct="1"/>
            <a:r>
              <a:rPr lang="en-US" altLang="ko-KR" sz="2800" dirty="0"/>
              <a:t>Operations</a:t>
            </a:r>
            <a:r>
              <a:rPr lang="zh-CN" altLang="en-US" sz="2800" dirty="0"/>
              <a:t>：</a:t>
            </a:r>
            <a:r>
              <a:rPr lang="en-US" altLang="ko-KR" sz="2400" dirty="0"/>
              <a:t>Load</a:t>
            </a:r>
            <a:r>
              <a:rPr lang="zh-CN" altLang="en-US" sz="2400" dirty="0"/>
              <a:t>和</a:t>
            </a:r>
            <a:r>
              <a:rPr lang="en-US" altLang="ko-KR" sz="2400" dirty="0"/>
              <a:t>store, </a:t>
            </a:r>
            <a:r>
              <a:rPr lang="zh-CN" altLang="en-US" sz="2400" dirty="0"/>
              <a:t>以及用于控制排序的操作</a:t>
            </a:r>
            <a:endParaRPr lang="en-US" altLang="ko-KR" sz="2400" dirty="0"/>
          </a:p>
          <a:p>
            <a:pPr eaLnBrk="1" hangingPunct="1"/>
            <a:r>
              <a:rPr lang="en-US" altLang="ko-KR" sz="2800" dirty="0"/>
              <a:t>Simplest Ordering Model</a:t>
            </a:r>
          </a:p>
          <a:p>
            <a:pPr lvl="1" eaLnBrk="1" hangingPunct="1"/>
            <a:r>
              <a:rPr lang="zh-CN" altLang="en-US" sz="2400" dirty="0"/>
              <a:t>在进程</a:t>
            </a:r>
            <a:r>
              <a:rPr lang="en-US" altLang="ko-KR" sz="2400" dirty="0"/>
              <a:t>/</a:t>
            </a:r>
            <a:r>
              <a:rPr lang="zh-CN" altLang="en-US" sz="2400" dirty="0"/>
              <a:t>线程内</a:t>
            </a:r>
            <a:r>
              <a:rPr lang="en-US" altLang="ko-KR" sz="2400" dirty="0"/>
              <a:t>: sequential program order</a:t>
            </a:r>
          </a:p>
          <a:p>
            <a:pPr lvl="1" eaLnBrk="1" hangingPunct="1"/>
            <a:r>
              <a:rPr lang="zh-CN" altLang="en-US" sz="2400" dirty="0"/>
              <a:t>线程之间</a:t>
            </a:r>
            <a:r>
              <a:rPr lang="en-US" altLang="ko-KR" sz="2400" dirty="0"/>
              <a:t>: </a:t>
            </a:r>
            <a:r>
              <a:rPr lang="zh-CN" altLang="en-US" sz="2400" dirty="0"/>
              <a:t>执行存在交叉</a:t>
            </a:r>
            <a:endParaRPr lang="en-US" altLang="ko-KR" sz="2400" dirty="0"/>
          </a:p>
          <a:p>
            <a:pPr lvl="1" eaLnBrk="1" hangingPunct="1"/>
            <a:r>
              <a:rPr lang="en-US" altLang="ko-KR" sz="2400" dirty="0"/>
              <a:t>Additional orders through synchronization </a:t>
            </a:r>
            <a:r>
              <a:rPr lang="en-US" altLang="ko-KR" sz="2400" dirty="0" err="1"/>
              <a:t>etc</a:t>
            </a:r>
            <a:endParaRPr lang="en-US" altLang="ko-KR" sz="2400" dirty="0"/>
          </a:p>
          <a:p>
            <a:pPr lvl="2">
              <a:lnSpc>
                <a:spcPct val="90000"/>
              </a:lnSpc>
            </a:pPr>
            <a:r>
              <a:rPr lang="zh-CN" altLang="en-US" sz="2200" dirty="0"/>
              <a:t>互斥</a:t>
            </a:r>
            <a:r>
              <a:rPr lang="en-US" altLang="ko-KR" sz="2200" dirty="0"/>
              <a:t>Mutual exclusion (locks)</a:t>
            </a:r>
            <a:r>
              <a:rPr lang="zh-CN" altLang="en-US" sz="2200" dirty="0"/>
              <a:t>：</a:t>
            </a:r>
            <a:r>
              <a:rPr lang="zh-CN" altLang="en-US" sz="1900" dirty="0"/>
              <a:t>不保证顺序</a:t>
            </a:r>
            <a:endParaRPr lang="en-US" altLang="ko-KR" sz="1900" dirty="0"/>
          </a:p>
          <a:p>
            <a:pPr lvl="2">
              <a:lnSpc>
                <a:spcPct val="90000"/>
              </a:lnSpc>
            </a:pPr>
            <a:r>
              <a:rPr lang="zh-CN" altLang="en-US" sz="2200" dirty="0"/>
              <a:t>事件同步</a:t>
            </a:r>
            <a:r>
              <a:rPr lang="en-US" altLang="ko-KR" sz="2200" dirty="0"/>
              <a:t>Event synchronization</a:t>
            </a:r>
            <a:r>
              <a:rPr lang="en-US" altLang="ko-KR" sz="1400" dirty="0"/>
              <a:t> </a:t>
            </a:r>
          </a:p>
          <a:p>
            <a:pPr lvl="3">
              <a:lnSpc>
                <a:spcPct val="90000"/>
              </a:lnSpc>
            </a:pPr>
            <a:r>
              <a:rPr lang="zh-CN" altLang="en-US" sz="1900" dirty="0"/>
              <a:t>排序事件确保它们之间的依赖关系</a:t>
            </a:r>
            <a:r>
              <a:rPr lang="en-US" altLang="ko-KR" sz="1900" dirty="0"/>
              <a:t> </a:t>
            </a:r>
          </a:p>
          <a:p>
            <a:pPr lvl="3">
              <a:lnSpc>
                <a:spcPct val="90000"/>
              </a:lnSpc>
            </a:pPr>
            <a:r>
              <a:rPr lang="en-US" altLang="ko-KR" sz="1900" dirty="0"/>
              <a:t>e.g.  producer </a:t>
            </a:r>
            <a:r>
              <a:rPr lang="en-US" altLang="ko-KR" sz="1900" dirty="0">
                <a:latin typeface="Arial" charset="0"/>
              </a:rPr>
              <a:t>—</a:t>
            </a:r>
            <a:r>
              <a:rPr lang="en-US" altLang="ko-KR" sz="1900" dirty="0"/>
              <a:t>&gt; consumer of data</a:t>
            </a:r>
          </a:p>
          <a:p>
            <a:pPr lvl="1" eaLnBrk="1" hangingPunct="1"/>
            <a:endParaRPr lang="en-US" altLang="ko-KR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0F1225-B2B8-4273-9C87-39AA9A19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MP Programming Model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2362200" y="2453531"/>
            <a:ext cx="3352800" cy="2590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6400800" y="2453531"/>
            <a:ext cx="3352800" cy="2590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9158" name="Oval 5"/>
          <p:cNvSpPr>
            <a:spLocks noChangeArrowheads="1"/>
          </p:cNvSpPr>
          <p:nvPr/>
        </p:nvSpPr>
        <p:spPr bwMode="auto">
          <a:xfrm>
            <a:off x="3429000" y="2621806"/>
            <a:ext cx="1066800" cy="990600"/>
          </a:xfrm>
          <a:prstGeom prst="ellipse">
            <a:avLst/>
          </a:prstGeom>
          <a:solidFill>
            <a:srgbClr val="CC99FF"/>
          </a:solidFill>
          <a:ln>
            <a:noFill/>
          </a:ln>
          <a:effectLst>
            <a:prstShdw prst="shdw17" dist="17961" dir="27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>
                <a:latin typeface="Georgia" pitchFamily="18" charset="0"/>
                <a:ea typeface="Gulim" pitchFamily="34" charset="-127"/>
              </a:rPr>
              <a:t>process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2590800" y="3993406"/>
            <a:ext cx="2895600" cy="8382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H="1">
            <a:off x="2819400" y="6034931"/>
            <a:ext cx="655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>
            <a:off x="4267200" y="4603007"/>
            <a:ext cx="0" cy="12033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9385" name="Line 9"/>
          <p:cNvSpPr>
            <a:spLocks noChangeShapeType="1"/>
          </p:cNvSpPr>
          <p:nvPr/>
        </p:nvSpPr>
        <p:spPr bwMode="auto">
          <a:xfrm flipH="1">
            <a:off x="4038600" y="5120531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9386" name="Line 10"/>
          <p:cNvSpPr>
            <a:spLocks noChangeShapeType="1"/>
          </p:cNvSpPr>
          <p:nvPr/>
        </p:nvSpPr>
        <p:spPr bwMode="auto">
          <a:xfrm>
            <a:off x="8077200" y="5044331"/>
            <a:ext cx="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9387" name="Line 11"/>
          <p:cNvSpPr>
            <a:spLocks noChangeShapeType="1"/>
          </p:cNvSpPr>
          <p:nvPr/>
        </p:nvSpPr>
        <p:spPr bwMode="auto">
          <a:xfrm>
            <a:off x="4267200" y="5806331"/>
            <a:ext cx="35814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6629400" y="3993406"/>
            <a:ext cx="2895600" cy="8382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9389" name="Line 13"/>
          <p:cNvSpPr>
            <a:spLocks noChangeShapeType="1"/>
          </p:cNvSpPr>
          <p:nvPr/>
        </p:nvSpPr>
        <p:spPr bwMode="auto">
          <a:xfrm>
            <a:off x="7848600" y="4603007"/>
            <a:ext cx="0" cy="12033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67" name="Oval 14"/>
          <p:cNvSpPr>
            <a:spLocks noChangeArrowheads="1"/>
          </p:cNvSpPr>
          <p:nvPr/>
        </p:nvSpPr>
        <p:spPr bwMode="auto">
          <a:xfrm>
            <a:off x="7543800" y="2621806"/>
            <a:ext cx="1066800" cy="990600"/>
          </a:xfrm>
          <a:prstGeom prst="ellipse">
            <a:avLst/>
          </a:prstGeom>
          <a:solidFill>
            <a:srgbClr val="CC99FF"/>
          </a:solidFill>
          <a:ln>
            <a:noFill/>
          </a:ln>
          <a:effectLst>
            <a:prstShdw prst="shdw17" dist="17961" dir="27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>
                <a:latin typeface="Georgia" pitchFamily="18" charset="0"/>
                <a:ea typeface="Gulim" pitchFamily="34" charset="-127"/>
              </a:rPr>
              <a:t>process</a:t>
            </a:r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>
            <a:off x="3962400" y="3612406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>
            <a:off x="8077200" y="3612406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429000" y="2132857"/>
            <a:ext cx="10160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prstShdw prst="shdw17" dist="17961" dir="2700000">
              <a:srgbClr val="7A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dirty="0">
                <a:solidFill>
                  <a:srgbClr val="FF0000"/>
                </a:solidFill>
                <a:latin typeface="Georgia" pitchFamily="18" charset="0"/>
                <a:ea typeface="Gulim" pitchFamily="34" charset="-127"/>
              </a:rPr>
              <a:t>Node A</a:t>
            </a:r>
          </a:p>
        </p:txBody>
      </p:sp>
      <p:sp>
        <p:nvSpPr>
          <p:cNvPr id="49171" name="Rectangle 18"/>
          <p:cNvSpPr>
            <a:spLocks noChangeArrowheads="1"/>
          </p:cNvSpPr>
          <p:nvPr/>
        </p:nvSpPr>
        <p:spPr bwMode="auto">
          <a:xfrm>
            <a:off x="5334000" y="5272931"/>
            <a:ext cx="1447800" cy="381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>
                <a:latin typeface="Georgia" pitchFamily="18" charset="0"/>
                <a:ea typeface="Gulim" pitchFamily="34" charset="-127"/>
              </a:rPr>
              <a:t>message</a:t>
            </a:r>
          </a:p>
        </p:txBody>
      </p:sp>
      <p:sp>
        <p:nvSpPr>
          <p:cNvPr id="49172" name="Rectangle 19"/>
          <p:cNvSpPr>
            <a:spLocks noChangeArrowheads="1"/>
          </p:cNvSpPr>
          <p:nvPr/>
        </p:nvSpPr>
        <p:spPr bwMode="auto">
          <a:xfrm>
            <a:off x="3213100" y="4222006"/>
            <a:ext cx="1447800" cy="381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>
                <a:latin typeface="Georgia" pitchFamily="18" charset="0"/>
                <a:ea typeface="Gulim" pitchFamily="34" charset="-127"/>
              </a:rPr>
              <a:t>Y</a:t>
            </a:r>
          </a:p>
        </p:txBody>
      </p:sp>
      <p:sp>
        <p:nvSpPr>
          <p:cNvPr id="49173" name="Rectangle 20"/>
          <p:cNvSpPr>
            <a:spLocks noChangeArrowheads="1"/>
          </p:cNvSpPr>
          <p:nvPr/>
        </p:nvSpPr>
        <p:spPr bwMode="auto">
          <a:xfrm>
            <a:off x="7444740" y="4210670"/>
            <a:ext cx="1447800" cy="381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 dirty="0">
                <a:latin typeface="Georgia" pitchFamily="18" charset="0"/>
                <a:ea typeface="Gulim" pitchFamily="34" charset="-127"/>
              </a:rPr>
              <a:t>Y’</a:t>
            </a:r>
          </a:p>
        </p:txBody>
      </p:sp>
      <p:sp>
        <p:nvSpPr>
          <p:cNvPr id="49174" name="Text Box 21"/>
          <p:cNvSpPr txBox="1">
            <a:spLocks noChangeArrowheads="1"/>
          </p:cNvSpPr>
          <p:nvPr/>
        </p:nvSpPr>
        <p:spPr bwMode="auto">
          <a:xfrm>
            <a:off x="3962400" y="3596532"/>
            <a:ext cx="1277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 dirty="0">
                <a:solidFill>
                  <a:srgbClr val="FFC000"/>
                </a:solidFill>
                <a:latin typeface="Georgia" pitchFamily="18" charset="0"/>
                <a:ea typeface="Gulim" pitchFamily="34" charset="-127"/>
              </a:rPr>
              <a:t>send (Y)</a:t>
            </a:r>
          </a:p>
        </p:txBody>
      </p:sp>
      <p:sp>
        <p:nvSpPr>
          <p:cNvPr id="49175" name="Text Box 22"/>
          <p:cNvSpPr txBox="1">
            <a:spLocks noChangeArrowheads="1"/>
          </p:cNvSpPr>
          <p:nvPr/>
        </p:nvSpPr>
        <p:spPr bwMode="auto">
          <a:xfrm>
            <a:off x="8101013" y="3596532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b="1" dirty="0">
                <a:solidFill>
                  <a:srgbClr val="FFC000"/>
                </a:solidFill>
                <a:latin typeface="Georgia" pitchFamily="18" charset="0"/>
                <a:ea typeface="Gulim" pitchFamily="34" charset="-127"/>
              </a:rPr>
              <a:t>receive (Y’)</a:t>
            </a:r>
          </a:p>
        </p:txBody>
      </p:sp>
      <p:sp>
        <p:nvSpPr>
          <p:cNvPr id="49176" name="Text Box 23"/>
          <p:cNvSpPr txBox="1">
            <a:spLocks noChangeArrowheads="1"/>
          </p:cNvSpPr>
          <p:nvPr/>
        </p:nvSpPr>
        <p:spPr bwMode="auto">
          <a:xfrm>
            <a:off x="7521576" y="2132857"/>
            <a:ext cx="1012825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prstShdw prst="shdw17" dist="17961" dir="2700000">
              <a:srgbClr val="7A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dirty="0">
                <a:solidFill>
                  <a:srgbClr val="FF0000"/>
                </a:solidFill>
                <a:latin typeface="Georgia" pitchFamily="18" charset="0"/>
                <a:ea typeface="Gulim" pitchFamily="34" charset="-127"/>
              </a:rPr>
              <a:t>Node B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E8275E-C25A-4534-8DCF-A8C00BE0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简介</a:t>
            </a:r>
            <a:endParaRPr lang="en-US" altLang="zh-CN" sz="3200" dirty="0"/>
          </a:p>
          <a:p>
            <a:pPr eaLnBrk="1" hangingPunct="1"/>
            <a:r>
              <a:rPr lang="zh-CN" altLang="en-US" sz="3200" dirty="0"/>
              <a:t>并行程序设计模型</a:t>
            </a:r>
            <a:endParaRPr lang="en-US" altLang="zh-CN" sz="3200" dirty="0"/>
          </a:p>
          <a:p>
            <a:pPr eaLnBrk="1" hangingPunct="1"/>
            <a:r>
              <a:rPr lang="zh-CN" altLang="en-US" sz="3200" dirty="0"/>
              <a:t>并行程序设计模式</a:t>
            </a:r>
            <a:endParaRPr lang="en-US" altLang="zh-CN" sz="32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62163C-F27E-4812-A0A9-19DB77F7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Passing Programming Model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00450" y="2001838"/>
            <a:ext cx="381000" cy="51911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S1</a:t>
            </a: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3600450" y="5078413"/>
            <a:ext cx="381000" cy="5334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00450" y="2505076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00450" y="3022601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00450" y="3524251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00450" y="4041776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00450" y="4559301"/>
            <a:ext cx="381000" cy="5191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S2</a:t>
            </a:r>
          </a:p>
        </p:txBody>
      </p:sp>
      <p:sp>
        <p:nvSpPr>
          <p:cNvPr id="24587" name="TextBox 32"/>
          <p:cNvSpPr txBox="1">
            <a:spLocks noChangeArrowheads="1"/>
          </p:cNvSpPr>
          <p:nvPr/>
        </p:nvSpPr>
        <p:spPr bwMode="auto">
          <a:xfrm>
            <a:off x="1716088" y="1524001"/>
            <a:ext cx="1103312" cy="61436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i="1">
                <a:ea typeface="宋体" panose="02010600030101010101" pitchFamily="2" charset="-122"/>
              </a:rPr>
              <a:t>S = Serial</a:t>
            </a:r>
          </a:p>
          <a:p>
            <a:pPr eaLnBrk="1" hangingPunct="1"/>
            <a:r>
              <a:rPr lang="en-US" altLang="zh-CN" sz="1400" i="1">
                <a:ea typeface="宋体" panose="02010600030101010101" pitchFamily="2" charset="-122"/>
              </a:rPr>
              <a:t>P = Parallel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98800" y="2470150"/>
            <a:ext cx="0" cy="5016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9" name="TextBox 35"/>
          <p:cNvSpPr txBox="1">
            <a:spLocks noChangeArrowheads="1"/>
          </p:cNvSpPr>
          <p:nvPr/>
        </p:nvSpPr>
        <p:spPr bwMode="auto">
          <a:xfrm rot="-5400000">
            <a:off x="2897188" y="2135188"/>
            <a:ext cx="390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24590" name="TextBox 36"/>
          <p:cNvSpPr txBox="1">
            <a:spLocks noChangeArrowheads="1"/>
          </p:cNvSpPr>
          <p:nvPr/>
        </p:nvSpPr>
        <p:spPr bwMode="auto">
          <a:xfrm>
            <a:off x="3276600" y="1384300"/>
            <a:ext cx="1111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Single Thread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5257800" y="1784350"/>
            <a:ext cx="0" cy="415925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rved Up Arrow 91"/>
          <p:cNvSpPr/>
          <p:nvPr/>
        </p:nvSpPr>
        <p:spPr>
          <a:xfrm>
            <a:off x="4876800" y="5943600"/>
            <a:ext cx="839788" cy="381000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096001" y="4422775"/>
            <a:ext cx="796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B050"/>
                </a:solidFill>
                <a:ea typeface="宋体" panose="02010600030101010101" pitchFamily="2" charset="-122"/>
              </a:rPr>
              <a:t>Process 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99200" y="2001838"/>
            <a:ext cx="381000" cy="51911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S1</a:t>
            </a:r>
          </a:p>
        </p:txBody>
      </p:sp>
      <p:sp>
        <p:nvSpPr>
          <p:cNvPr id="57" name="Isosceles Triangle 56"/>
          <p:cNvSpPr/>
          <p:nvPr/>
        </p:nvSpPr>
        <p:spPr>
          <a:xfrm rot="10800000">
            <a:off x="6299200" y="3544888"/>
            <a:ext cx="381000" cy="5334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99200" y="2505076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99200" y="3027364"/>
            <a:ext cx="381000" cy="5175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S2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057900" y="2470150"/>
            <a:ext cx="0" cy="5016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>
            <a:spLocks noChangeArrowheads="1"/>
          </p:cNvSpPr>
          <p:nvPr/>
        </p:nvSpPr>
        <p:spPr bwMode="auto">
          <a:xfrm rot="-5400000">
            <a:off x="5856288" y="2135188"/>
            <a:ext cx="390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119938" y="1371600"/>
            <a:ext cx="1414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Message Passing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6200775" y="4813300"/>
            <a:ext cx="596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 i="1">
                <a:ea typeface="宋体" panose="02010600030101010101" pitchFamily="2" charset="-122"/>
              </a:rPr>
              <a:t>Node 1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975476" y="4422775"/>
            <a:ext cx="796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B050"/>
                </a:solidFill>
                <a:ea typeface="宋体" panose="02010600030101010101" pitchFamily="2" charset="-122"/>
              </a:rPr>
              <a:t>Process 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178675" y="2001838"/>
            <a:ext cx="381000" cy="51911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S1</a:t>
            </a:r>
          </a:p>
        </p:txBody>
      </p:sp>
      <p:sp>
        <p:nvSpPr>
          <p:cNvPr id="75" name="Isosceles Triangle 74"/>
          <p:cNvSpPr/>
          <p:nvPr/>
        </p:nvSpPr>
        <p:spPr>
          <a:xfrm rot="10800000">
            <a:off x="7178675" y="3544888"/>
            <a:ext cx="381000" cy="5334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178675" y="2505076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178675" y="3027364"/>
            <a:ext cx="381000" cy="5175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S2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7081838" y="4813300"/>
            <a:ext cx="5953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 i="1">
                <a:ea typeface="宋体" panose="02010600030101010101" pitchFamily="2" charset="-122"/>
              </a:rPr>
              <a:t>Node 2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848601" y="4425951"/>
            <a:ext cx="7969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B050"/>
                </a:solidFill>
                <a:ea typeface="宋体" panose="02010600030101010101" pitchFamily="2" charset="-122"/>
              </a:rPr>
              <a:t>Process 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051800" y="2005014"/>
            <a:ext cx="381000" cy="5175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S1</a:t>
            </a:r>
          </a:p>
        </p:txBody>
      </p:sp>
      <p:sp>
        <p:nvSpPr>
          <p:cNvPr id="113" name="Isosceles Triangle 112"/>
          <p:cNvSpPr/>
          <p:nvPr/>
        </p:nvSpPr>
        <p:spPr>
          <a:xfrm rot="10800000">
            <a:off x="8051800" y="3546475"/>
            <a:ext cx="381000" cy="5334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051800" y="2506664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P3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051800" y="3028951"/>
            <a:ext cx="381000" cy="5175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S2</a:t>
            </a:r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7953375" y="4816476"/>
            <a:ext cx="596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 i="1">
                <a:ea typeface="宋体" panose="02010600030101010101" pitchFamily="2" charset="-122"/>
              </a:rPr>
              <a:t>Node 3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8728076" y="4425951"/>
            <a:ext cx="7969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B050"/>
                </a:solidFill>
                <a:ea typeface="宋体" panose="02010600030101010101" pitchFamily="2" charset="-122"/>
              </a:rPr>
              <a:t>Process 3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31275" y="2005014"/>
            <a:ext cx="381000" cy="5175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S1</a:t>
            </a:r>
          </a:p>
        </p:txBody>
      </p:sp>
      <p:sp>
        <p:nvSpPr>
          <p:cNvPr id="122" name="Isosceles Triangle 121"/>
          <p:cNvSpPr/>
          <p:nvPr/>
        </p:nvSpPr>
        <p:spPr>
          <a:xfrm rot="10800000">
            <a:off x="8931275" y="3546475"/>
            <a:ext cx="381000" cy="5334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931275" y="2506664"/>
            <a:ext cx="381000" cy="517525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P4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31275" y="3028951"/>
            <a:ext cx="381000" cy="5175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S2</a:t>
            </a:r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8834438" y="4816476"/>
            <a:ext cx="5953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 i="1">
                <a:ea typeface="宋体" panose="02010600030101010101" pitchFamily="2" charset="-122"/>
              </a:rPr>
              <a:t>Node 4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764338" y="2720975"/>
            <a:ext cx="32226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635875" y="2725738"/>
            <a:ext cx="32385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8542338" y="2728913"/>
            <a:ext cx="32226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24676" y="2895600"/>
            <a:ext cx="9525" cy="259080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34200" y="5486400"/>
            <a:ext cx="185738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121526" y="5313364"/>
            <a:ext cx="3021013" cy="307975"/>
          </a:xfrm>
          <a:prstGeom prst="rect">
            <a:avLst/>
          </a:prstGeom>
          <a:noFill/>
          <a:ln w="9525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Data transmission over the Network</a:t>
            </a:r>
          </a:p>
        </p:txBody>
      </p:sp>
      <p:sp>
        <p:nvSpPr>
          <p:cNvPr id="24626" name="TextBox 10"/>
          <p:cNvSpPr txBox="1">
            <a:spLocks noChangeArrowheads="1"/>
          </p:cNvSpPr>
          <p:nvPr/>
        </p:nvSpPr>
        <p:spPr bwMode="auto">
          <a:xfrm>
            <a:off x="3467101" y="5918200"/>
            <a:ext cx="696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0B050"/>
                </a:solidFill>
                <a:ea typeface="宋体" panose="02010600030101010101" pitchFamily="2" charset="-122"/>
              </a:rPr>
              <a:t>Process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76600" y="1698626"/>
            <a:ext cx="1111250" cy="41687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2051" y="1689101"/>
            <a:ext cx="504825" cy="26447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15176" y="1698626"/>
            <a:ext cx="504825" cy="26447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001001" y="1698626"/>
            <a:ext cx="504825" cy="26447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867776" y="1698626"/>
            <a:ext cx="504825" cy="26447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0200" y="2161957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send()</a:t>
            </a:r>
          </a:p>
          <a:p>
            <a:r>
              <a:rPr lang="en-US" altLang="zh-CN" sz="1000" dirty="0" err="1">
                <a:solidFill>
                  <a:srgbClr val="FF0000"/>
                </a:solidFill>
              </a:rPr>
              <a:t>recv</a:t>
            </a:r>
            <a:r>
              <a:rPr lang="en-US" altLang="zh-CN" sz="1000" dirty="0">
                <a:solidFill>
                  <a:srgbClr val="FF0000"/>
                </a:solidFill>
              </a:rPr>
              <a:t>()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558867" y="2132856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send()</a:t>
            </a:r>
          </a:p>
          <a:p>
            <a:r>
              <a:rPr lang="en-US" altLang="zh-CN" sz="1000" dirty="0" err="1">
                <a:solidFill>
                  <a:srgbClr val="FF0000"/>
                </a:solidFill>
              </a:rPr>
              <a:t>recv</a:t>
            </a:r>
            <a:r>
              <a:rPr lang="en-US" altLang="zh-CN" sz="1000" dirty="0">
                <a:solidFill>
                  <a:srgbClr val="FF0000"/>
                </a:solidFill>
              </a:rPr>
              <a:t>()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422963" y="2134017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send()</a:t>
            </a:r>
          </a:p>
          <a:p>
            <a:r>
              <a:rPr lang="en-US" altLang="zh-CN" sz="1000" dirty="0" err="1">
                <a:solidFill>
                  <a:srgbClr val="FF0000"/>
                </a:solidFill>
              </a:rPr>
              <a:t>recv</a:t>
            </a:r>
            <a:r>
              <a:rPr lang="en-US" altLang="zh-CN" sz="1000" dirty="0">
                <a:solidFill>
                  <a:srgbClr val="FF0000"/>
                </a:solidFill>
              </a:rPr>
              <a:t>()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F2624A-BB7B-4DAD-8DE3-1AEEA826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54" grpId="0"/>
      <p:bldP spid="55" grpId="0" animBg="1"/>
      <p:bldP spid="57" grpId="0" animBg="1"/>
      <p:bldP spid="58" grpId="0" animBg="1"/>
      <p:bldP spid="65" grpId="0" animBg="1"/>
      <p:bldP spid="70" grpId="0"/>
      <p:bldP spid="71" grpId="0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81" grpId="0"/>
      <p:bldP spid="111" grpId="0"/>
      <p:bldP spid="112" grpId="0" animBg="1"/>
      <p:bldP spid="113" grpId="0" animBg="1"/>
      <p:bldP spid="114" grpId="0" animBg="1"/>
      <p:bldP spid="115" grpId="0" animBg="1"/>
      <p:bldP spid="119" grpId="0"/>
      <p:bldP spid="120" grpId="0"/>
      <p:bldP spid="121" grpId="0" animBg="1"/>
      <p:bldP spid="122" grpId="0" animBg="1"/>
      <p:bldP spid="123" grpId="0" animBg="1"/>
      <p:bldP spid="124" grpId="0" animBg="1"/>
      <p:bldP spid="128" grpId="0"/>
      <p:bldP spid="16" grpId="0" animBg="1"/>
      <p:bldP spid="2" grpId="0" animBg="1"/>
      <p:bldP spid="87" grpId="0" animBg="1"/>
      <p:bldP spid="88" grpId="0" animBg="1"/>
      <p:bldP spid="89" grpId="0" animBg="1"/>
      <p:bldP spid="3" grpId="0"/>
      <p:bldP spid="59" grpId="0"/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MP</a:t>
            </a:r>
            <a:r>
              <a:rPr lang="zh-CN" altLang="en-US" dirty="0">
                <a:ea typeface="宋体" panose="02010600030101010101" pitchFamily="2" charset="-122"/>
              </a:rPr>
              <a:t>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332413" y="2604829"/>
            <a:ext cx="3239587" cy="2062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=8;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a[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] = b[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] + c[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sum = 0;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if (a[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] &gt; 0)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  sum = sum + a[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Print sum;</a:t>
            </a:r>
          </a:p>
        </p:txBody>
      </p:sp>
      <p:sp>
        <p:nvSpPr>
          <p:cNvPr id="25604" name="TextBox 2"/>
          <p:cNvSpPr txBox="1">
            <a:spLocks noChangeArrowheads="1"/>
          </p:cNvSpPr>
          <p:nvPr/>
        </p:nvSpPr>
        <p:spPr bwMode="auto">
          <a:xfrm>
            <a:off x="2679912" y="4725145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i="1" dirty="0">
                <a:ea typeface="宋体" panose="02010600030101010101" pitchFamily="2" charset="-122"/>
              </a:rPr>
              <a:t>Sequential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234691" y="6309321"/>
            <a:ext cx="95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i="1" dirty="0">
                <a:ea typeface="宋体" panose="02010600030101010101" pitchFamily="2" charset="-122"/>
              </a:rPr>
              <a:t>Parallel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875213" y="1290638"/>
            <a:ext cx="0" cy="5300662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rved Up Arrow 11"/>
          <p:cNvSpPr/>
          <p:nvPr/>
        </p:nvSpPr>
        <p:spPr>
          <a:xfrm>
            <a:off x="4494214" y="6400800"/>
            <a:ext cx="839787" cy="381000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27918" y="307678"/>
            <a:ext cx="5247690" cy="60016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id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getpid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(); </a:t>
            </a:r>
          </a:p>
          <a:p>
            <a:pPr algn="l"/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local_iter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= 4;</a:t>
            </a:r>
          </a:p>
          <a:p>
            <a:pPr algn="l"/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= id *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local_iter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;  </a:t>
            </a:r>
          </a:p>
          <a:p>
            <a:pPr algn="l"/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end_iter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local_iter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if (id == 0)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send_msg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(P1, b[4..7], c[4..7])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else 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recv_msg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(P0, b[4..7], c[4..7])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end_iter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a[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] = b[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] + c[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local_sum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= 0;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start_iter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end_iter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if (a[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] &gt; 0)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local_sum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local_sum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+ a[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if (id == 0) {</a:t>
            </a:r>
          </a:p>
          <a:p>
            <a:pPr algn="l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recv_msg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(P1, &amp;local_sum1)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sum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local_sum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+ local_sum1;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Print sum;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else 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send_msg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(P0, 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local_sum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0" name="Curved Up Arrow 11"/>
          <p:cNvSpPr/>
          <p:nvPr/>
        </p:nvSpPr>
        <p:spPr>
          <a:xfrm flipV="1">
            <a:off x="3339522" y="2105225"/>
            <a:ext cx="3795281" cy="867790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4" name="Curved Up Arrow 11"/>
          <p:cNvSpPr/>
          <p:nvPr/>
        </p:nvSpPr>
        <p:spPr>
          <a:xfrm rot="263476" flipV="1">
            <a:off x="3216484" y="3026480"/>
            <a:ext cx="4235034" cy="718243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993413-9B4B-42C4-A30B-AE1C24AE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0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rtlCol="0" anchor="b" anchorCtr="0">
            <a:spAutoFit/>
          </a:bodyPr>
          <a:lstStyle/>
          <a:p>
            <a:pPr eaLnBrk="1" hangingPunct="1"/>
            <a:r>
              <a:rPr lang="en-US" altLang="zh-CN" dirty="0"/>
              <a:t>Message-Passing Programming Model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64544" y="4767950"/>
            <a:ext cx="8218487" cy="17014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7" tIns="44450" rIns="90487" bIns="44450" rtlCol="0">
            <a:normAutofit/>
          </a:bodyPr>
          <a:lstStyle/>
          <a:p>
            <a:pPr lvl="1">
              <a:spcBef>
                <a:spcPts val="500"/>
              </a:spcBef>
            </a:pPr>
            <a:r>
              <a:rPr lang="en-US" altLang="zh-CN" sz="2000" dirty="0"/>
              <a:t>Send</a:t>
            </a:r>
            <a:r>
              <a:rPr lang="zh-CN" altLang="en-US" sz="2000" dirty="0"/>
              <a:t>指定待传输的数据缓存以及接受进程</a:t>
            </a:r>
            <a:endParaRPr lang="en-US" altLang="zh-CN" sz="2000" dirty="0"/>
          </a:p>
          <a:p>
            <a:pPr lvl="1">
              <a:spcBef>
                <a:spcPts val="500"/>
              </a:spcBef>
            </a:pPr>
            <a:r>
              <a:rPr lang="en-US" altLang="zh-CN" sz="2000" dirty="0" err="1"/>
              <a:t>Recv</a:t>
            </a:r>
            <a:r>
              <a:rPr lang="zh-CN" altLang="en-US" sz="2000" dirty="0"/>
              <a:t>指定发送进程以及存放接受数据的存储空间</a:t>
            </a:r>
            <a:endParaRPr lang="en-US" altLang="zh-CN" sz="2000" dirty="0"/>
          </a:p>
          <a:p>
            <a:pPr lvl="1">
              <a:spcBef>
                <a:spcPts val="500"/>
              </a:spcBef>
            </a:pPr>
            <a:r>
              <a:rPr lang="zh-CN" altLang="en-US" sz="2000" dirty="0"/>
              <a:t>用户进程只能在进程地址空间里命名局部变量和实体</a:t>
            </a:r>
            <a:endParaRPr lang="en-US" altLang="zh-CN" sz="2000" dirty="0"/>
          </a:p>
          <a:p>
            <a:pPr lvl="1">
              <a:spcBef>
                <a:spcPts val="500"/>
              </a:spcBef>
            </a:pPr>
            <a:r>
              <a:rPr lang="zh-CN" altLang="en-US" sz="2000" dirty="0"/>
              <a:t>存在许多开销：拷贝、缓存管理、保护</a:t>
            </a:r>
            <a:endParaRPr lang="en-US" altLang="zh-CN" sz="2000" dirty="0"/>
          </a:p>
        </p:txBody>
      </p:sp>
      <p:grpSp>
        <p:nvGrpSpPr>
          <p:cNvPr id="246788" name="Group 4"/>
          <p:cNvGrpSpPr>
            <a:grpSpLocks/>
          </p:cNvGrpSpPr>
          <p:nvPr/>
        </p:nvGrpSpPr>
        <p:grpSpPr bwMode="auto">
          <a:xfrm>
            <a:off x="5427929" y="2092196"/>
            <a:ext cx="560387" cy="706438"/>
            <a:chOff x="2733" y="774"/>
            <a:chExt cx="353" cy="445"/>
          </a:xfrm>
        </p:grpSpPr>
        <p:sp>
          <p:nvSpPr>
            <p:cNvPr id="246789" name="Freeform 5"/>
            <p:cNvSpPr>
              <a:spLocks/>
            </p:cNvSpPr>
            <p:nvPr/>
          </p:nvSpPr>
          <p:spPr bwMode="auto">
            <a:xfrm>
              <a:off x="2733" y="774"/>
              <a:ext cx="353" cy="353"/>
            </a:xfrm>
            <a:custGeom>
              <a:avLst/>
              <a:gdLst>
                <a:gd name="T0" fmla="*/ 87 w 353"/>
                <a:gd name="T1" fmla="*/ 90 h 353"/>
                <a:gd name="T2" fmla="*/ 87 w 353"/>
                <a:gd name="T3" fmla="*/ 0 h 353"/>
                <a:gd name="T4" fmla="*/ 177 w 353"/>
                <a:gd name="T5" fmla="*/ 90 h 353"/>
                <a:gd name="T6" fmla="*/ 353 w 353"/>
                <a:gd name="T7" fmla="*/ 0 h 353"/>
                <a:gd name="T8" fmla="*/ 353 w 353"/>
                <a:gd name="T9" fmla="*/ 177 h 353"/>
                <a:gd name="T10" fmla="*/ 264 w 353"/>
                <a:gd name="T11" fmla="*/ 177 h 353"/>
                <a:gd name="T12" fmla="*/ 353 w 353"/>
                <a:gd name="T13" fmla="*/ 353 h 353"/>
                <a:gd name="T14" fmla="*/ 177 w 353"/>
                <a:gd name="T15" fmla="*/ 266 h 353"/>
                <a:gd name="T16" fmla="*/ 87 w 353"/>
                <a:gd name="T17" fmla="*/ 353 h 353"/>
                <a:gd name="T18" fmla="*/ 87 w 353"/>
                <a:gd name="T19" fmla="*/ 177 h 353"/>
                <a:gd name="T20" fmla="*/ 0 w 353"/>
                <a:gd name="T21" fmla="*/ 266 h 353"/>
                <a:gd name="T22" fmla="*/ 87 w 353"/>
                <a:gd name="T23" fmla="*/ 9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3" h="353">
                  <a:moveTo>
                    <a:pt x="87" y="90"/>
                  </a:moveTo>
                  <a:lnTo>
                    <a:pt x="87" y="0"/>
                  </a:lnTo>
                  <a:lnTo>
                    <a:pt x="177" y="90"/>
                  </a:lnTo>
                  <a:lnTo>
                    <a:pt x="353" y="0"/>
                  </a:lnTo>
                  <a:lnTo>
                    <a:pt x="353" y="177"/>
                  </a:lnTo>
                  <a:lnTo>
                    <a:pt x="264" y="177"/>
                  </a:lnTo>
                  <a:lnTo>
                    <a:pt x="353" y="353"/>
                  </a:lnTo>
                  <a:lnTo>
                    <a:pt x="177" y="266"/>
                  </a:lnTo>
                  <a:lnTo>
                    <a:pt x="87" y="353"/>
                  </a:lnTo>
                  <a:lnTo>
                    <a:pt x="87" y="177"/>
                  </a:lnTo>
                  <a:lnTo>
                    <a:pt x="0" y="266"/>
                  </a:lnTo>
                  <a:lnTo>
                    <a:pt x="87" y="9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31" name="Rectangle 6"/>
            <p:cNvSpPr>
              <a:spLocks noChangeArrowheads="1"/>
            </p:cNvSpPr>
            <p:nvPr/>
          </p:nvSpPr>
          <p:spPr bwMode="auto">
            <a:xfrm>
              <a:off x="2820" y="1123"/>
              <a:ext cx="21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Match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0182" name="Group 7"/>
          <p:cNvGrpSpPr>
            <a:grpSpLocks/>
          </p:cNvGrpSpPr>
          <p:nvPr/>
        </p:nvGrpSpPr>
        <p:grpSpPr bwMode="auto">
          <a:xfrm>
            <a:off x="6967804" y="2235072"/>
            <a:ext cx="1747837" cy="2479675"/>
            <a:chOff x="3703" y="864"/>
            <a:chExt cx="1101" cy="1562"/>
          </a:xfrm>
        </p:grpSpPr>
        <p:sp>
          <p:nvSpPr>
            <p:cNvPr id="246792" name="Rectangle 8"/>
            <p:cNvSpPr>
              <a:spLocks noChangeArrowheads="1"/>
            </p:cNvSpPr>
            <p:nvPr/>
          </p:nvSpPr>
          <p:spPr bwMode="auto">
            <a:xfrm>
              <a:off x="3703" y="864"/>
              <a:ext cx="707" cy="1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793" name="Rectangle 9"/>
            <p:cNvSpPr>
              <a:spLocks noChangeArrowheads="1"/>
            </p:cNvSpPr>
            <p:nvPr/>
          </p:nvSpPr>
          <p:spPr bwMode="auto">
            <a:xfrm>
              <a:off x="3703" y="864"/>
              <a:ext cx="707" cy="14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794" name="Rectangle 10"/>
            <p:cNvSpPr>
              <a:spLocks noChangeArrowheads="1"/>
            </p:cNvSpPr>
            <p:nvPr/>
          </p:nvSpPr>
          <p:spPr bwMode="auto">
            <a:xfrm>
              <a:off x="3703" y="1217"/>
              <a:ext cx="707" cy="17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795" name="Rectangle 11"/>
            <p:cNvSpPr>
              <a:spLocks noChangeArrowheads="1"/>
            </p:cNvSpPr>
            <p:nvPr/>
          </p:nvSpPr>
          <p:spPr bwMode="auto">
            <a:xfrm>
              <a:off x="3703" y="1217"/>
              <a:ext cx="707" cy="17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20" name="Rectangle 12"/>
            <p:cNvSpPr>
              <a:spLocks noChangeArrowheads="1"/>
            </p:cNvSpPr>
            <p:nvPr/>
          </p:nvSpPr>
          <p:spPr bwMode="auto">
            <a:xfrm>
              <a:off x="3887" y="2290"/>
              <a:ext cx="8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Pr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1" name="Rectangle 13"/>
            <p:cNvSpPr>
              <a:spLocks noChangeArrowheads="1"/>
            </p:cNvSpPr>
            <p:nvPr/>
          </p:nvSpPr>
          <p:spPr bwMode="auto">
            <a:xfrm>
              <a:off x="3962" y="2290"/>
              <a:ext cx="23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ocess 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2" name="Rectangle 14"/>
            <p:cNvSpPr>
              <a:spLocks noChangeArrowheads="1"/>
            </p:cNvSpPr>
            <p:nvPr/>
          </p:nvSpPr>
          <p:spPr bwMode="auto">
            <a:xfrm>
              <a:off x="4180" y="2290"/>
              <a:ext cx="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Q</a:t>
              </a:r>
              <a:endPara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3" name="Rectangle 15"/>
            <p:cNvSpPr>
              <a:spLocks noChangeArrowheads="1"/>
            </p:cNvSpPr>
            <p:nvPr/>
          </p:nvSpPr>
          <p:spPr bwMode="auto">
            <a:xfrm>
              <a:off x="4462" y="1325"/>
              <a:ext cx="16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 dirty="0" err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Addr</a:t>
              </a:r>
              <a:endParaRPr lang="en-US" altLang="zh-CN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4" name="Rectangle 16"/>
            <p:cNvSpPr>
              <a:spLocks noChangeArrowheads="1"/>
            </p:cNvSpPr>
            <p:nvPr/>
          </p:nvSpPr>
          <p:spPr bwMode="auto">
            <a:xfrm>
              <a:off x="4626" y="1325"/>
              <a:ext cx="1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 dirty="0" err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ess</a:t>
              </a:r>
              <a:endParaRPr lang="en-US" altLang="zh-CN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5" name="Rectangle 17"/>
            <p:cNvSpPr>
              <a:spLocks noChangeArrowheads="1"/>
            </p:cNvSpPr>
            <p:nvPr/>
          </p:nvSpPr>
          <p:spPr bwMode="auto">
            <a:xfrm>
              <a:off x="4728" y="1325"/>
              <a:ext cx="7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 Y</a:t>
              </a:r>
              <a:endParaRPr lang="en-US" altLang="zh-CN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6" name="Rectangle 18"/>
            <p:cNvSpPr>
              <a:spLocks noChangeArrowheads="1"/>
            </p:cNvSpPr>
            <p:nvPr/>
          </p:nvSpPr>
          <p:spPr bwMode="auto">
            <a:xfrm>
              <a:off x="3819" y="1801"/>
              <a:ext cx="28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Local pr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7" name="Rectangle 19"/>
            <p:cNvSpPr>
              <a:spLocks noChangeArrowheads="1"/>
            </p:cNvSpPr>
            <p:nvPr/>
          </p:nvSpPr>
          <p:spPr bwMode="auto">
            <a:xfrm>
              <a:off x="4097" y="1801"/>
              <a:ext cx="20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ocess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8" name="Rectangle 20"/>
            <p:cNvSpPr>
              <a:spLocks noChangeArrowheads="1"/>
            </p:cNvSpPr>
            <p:nvPr/>
          </p:nvSpPr>
          <p:spPr bwMode="auto">
            <a:xfrm>
              <a:off x="3809" y="1888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addr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29" name="Rectangle 21"/>
            <p:cNvSpPr>
              <a:spLocks noChangeArrowheads="1"/>
            </p:cNvSpPr>
            <p:nvPr/>
          </p:nvSpPr>
          <p:spPr bwMode="auto">
            <a:xfrm>
              <a:off x="3965" y="1888"/>
              <a:ext cx="3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ess space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0183" name="Group 22"/>
          <p:cNvGrpSpPr>
            <a:grpSpLocks/>
          </p:cNvGrpSpPr>
          <p:nvPr/>
        </p:nvGrpSpPr>
        <p:grpSpPr bwMode="auto">
          <a:xfrm>
            <a:off x="2673615" y="2235072"/>
            <a:ext cx="1771650" cy="2479675"/>
            <a:chOff x="998" y="864"/>
            <a:chExt cx="1116" cy="1562"/>
          </a:xfrm>
        </p:grpSpPr>
        <p:sp>
          <p:nvSpPr>
            <p:cNvPr id="246807" name="Rectangle 23"/>
            <p:cNvSpPr>
              <a:spLocks noChangeArrowheads="1"/>
            </p:cNvSpPr>
            <p:nvPr/>
          </p:nvSpPr>
          <p:spPr bwMode="auto">
            <a:xfrm>
              <a:off x="1407" y="864"/>
              <a:ext cx="707" cy="1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8" name="Rectangle 24"/>
            <p:cNvSpPr>
              <a:spLocks noChangeArrowheads="1"/>
            </p:cNvSpPr>
            <p:nvPr/>
          </p:nvSpPr>
          <p:spPr bwMode="auto">
            <a:xfrm>
              <a:off x="1407" y="864"/>
              <a:ext cx="707" cy="14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9" name="Rectangle 25"/>
            <p:cNvSpPr>
              <a:spLocks noChangeArrowheads="1"/>
            </p:cNvSpPr>
            <p:nvPr/>
          </p:nvSpPr>
          <p:spPr bwMode="auto">
            <a:xfrm>
              <a:off x="1407" y="1570"/>
              <a:ext cx="707" cy="17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0" name="Rectangle 26"/>
            <p:cNvSpPr>
              <a:spLocks noChangeArrowheads="1"/>
            </p:cNvSpPr>
            <p:nvPr/>
          </p:nvSpPr>
          <p:spPr bwMode="auto">
            <a:xfrm>
              <a:off x="1407" y="1570"/>
              <a:ext cx="707" cy="17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06" name="Rectangle 27"/>
            <p:cNvSpPr>
              <a:spLocks noChangeArrowheads="1"/>
            </p:cNvSpPr>
            <p:nvPr/>
          </p:nvSpPr>
          <p:spPr bwMode="auto">
            <a:xfrm>
              <a:off x="1570" y="2290"/>
              <a:ext cx="8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Pr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07" name="Rectangle 28"/>
            <p:cNvSpPr>
              <a:spLocks noChangeArrowheads="1"/>
            </p:cNvSpPr>
            <p:nvPr/>
          </p:nvSpPr>
          <p:spPr bwMode="auto">
            <a:xfrm>
              <a:off x="1648" y="2290"/>
              <a:ext cx="20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ocess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08" name="Rectangle 29"/>
            <p:cNvSpPr>
              <a:spLocks noChangeArrowheads="1"/>
            </p:cNvSpPr>
            <p:nvPr/>
          </p:nvSpPr>
          <p:spPr bwMode="auto">
            <a:xfrm>
              <a:off x="1842" y="2290"/>
              <a:ext cx="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 </a:t>
              </a:r>
              <a:r>
                <a:rPr lang="en-US" altLang="zh-CN" sz="1400" b="1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P</a:t>
              </a:r>
              <a:endPara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09" name="Rectangle 30"/>
            <p:cNvSpPr>
              <a:spLocks noChangeArrowheads="1"/>
            </p:cNvSpPr>
            <p:nvPr/>
          </p:nvSpPr>
          <p:spPr bwMode="auto">
            <a:xfrm>
              <a:off x="998" y="1683"/>
              <a:ext cx="16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 dirty="0" err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Addr</a:t>
              </a:r>
              <a:endParaRPr lang="en-US" altLang="zh-CN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10" name="Rectangle 31"/>
            <p:cNvSpPr>
              <a:spLocks noChangeArrowheads="1"/>
            </p:cNvSpPr>
            <p:nvPr/>
          </p:nvSpPr>
          <p:spPr bwMode="auto">
            <a:xfrm>
              <a:off x="1163" y="1683"/>
              <a:ext cx="14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ess 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11" name="Rectangle 32"/>
            <p:cNvSpPr>
              <a:spLocks noChangeArrowheads="1"/>
            </p:cNvSpPr>
            <p:nvPr/>
          </p:nvSpPr>
          <p:spPr bwMode="auto">
            <a:xfrm>
              <a:off x="1285" y="1683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en-US" altLang="zh-CN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12" name="Rectangle 33"/>
            <p:cNvSpPr>
              <a:spLocks noChangeArrowheads="1"/>
            </p:cNvSpPr>
            <p:nvPr/>
          </p:nvSpPr>
          <p:spPr bwMode="auto">
            <a:xfrm>
              <a:off x="1518" y="1838"/>
              <a:ext cx="28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Local pr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13" name="Rectangle 34"/>
            <p:cNvSpPr>
              <a:spLocks noChangeArrowheads="1"/>
            </p:cNvSpPr>
            <p:nvPr/>
          </p:nvSpPr>
          <p:spPr bwMode="auto">
            <a:xfrm>
              <a:off x="1796" y="1838"/>
              <a:ext cx="20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ocess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14" name="Rectangle 35"/>
            <p:cNvSpPr>
              <a:spLocks noChangeArrowheads="1"/>
            </p:cNvSpPr>
            <p:nvPr/>
          </p:nvSpPr>
          <p:spPr bwMode="auto">
            <a:xfrm>
              <a:off x="1506" y="1928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addr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215" name="Rectangle 36"/>
            <p:cNvSpPr>
              <a:spLocks noChangeArrowheads="1"/>
            </p:cNvSpPr>
            <p:nvPr/>
          </p:nvSpPr>
          <p:spPr bwMode="auto">
            <a:xfrm>
              <a:off x="1662" y="1928"/>
              <a:ext cx="3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ess space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46821" name="Group 37"/>
          <p:cNvGrpSpPr>
            <a:grpSpLocks/>
          </p:cNvGrpSpPr>
          <p:nvPr/>
        </p:nvGrpSpPr>
        <p:grpSpPr bwMode="auto">
          <a:xfrm>
            <a:off x="4445265" y="2208085"/>
            <a:ext cx="1106488" cy="1285875"/>
            <a:chOff x="2114" y="847"/>
            <a:chExt cx="697" cy="810"/>
          </a:xfrm>
        </p:grpSpPr>
        <p:sp>
          <p:nvSpPr>
            <p:cNvPr id="246822" name="Freeform 38"/>
            <p:cNvSpPr>
              <a:spLocks/>
            </p:cNvSpPr>
            <p:nvPr/>
          </p:nvSpPr>
          <p:spPr bwMode="auto">
            <a:xfrm>
              <a:off x="2738" y="847"/>
              <a:ext cx="73" cy="43"/>
            </a:xfrm>
            <a:custGeom>
              <a:avLst/>
              <a:gdLst>
                <a:gd name="T0" fmla="*/ 0 w 73"/>
                <a:gd name="T1" fmla="*/ 21 h 43"/>
                <a:gd name="T2" fmla="*/ 0 w 73"/>
                <a:gd name="T3" fmla="*/ 0 h 43"/>
                <a:gd name="T4" fmla="*/ 73 w 73"/>
                <a:gd name="T5" fmla="*/ 17 h 43"/>
                <a:gd name="T6" fmla="*/ 2 w 73"/>
                <a:gd name="T7" fmla="*/ 43 h 43"/>
                <a:gd name="T8" fmla="*/ 0 w 73"/>
                <a:gd name="T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3">
                  <a:moveTo>
                    <a:pt x="0" y="21"/>
                  </a:moveTo>
                  <a:lnTo>
                    <a:pt x="0" y="0"/>
                  </a:lnTo>
                  <a:lnTo>
                    <a:pt x="73" y="17"/>
                  </a:lnTo>
                  <a:lnTo>
                    <a:pt x="2" y="43"/>
                  </a:lnTo>
                  <a:lnTo>
                    <a:pt x="0" y="2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0197" name="Group 39"/>
            <p:cNvGrpSpPr>
              <a:grpSpLocks/>
            </p:cNvGrpSpPr>
            <p:nvPr/>
          </p:nvGrpSpPr>
          <p:grpSpPr bwMode="auto">
            <a:xfrm>
              <a:off x="2114" y="847"/>
              <a:ext cx="697" cy="810"/>
              <a:chOff x="2114" y="847"/>
              <a:chExt cx="697" cy="810"/>
            </a:xfrm>
          </p:grpSpPr>
          <p:sp>
            <p:nvSpPr>
              <p:cNvPr id="50198" name="Rectangle 40"/>
              <p:cNvSpPr>
                <a:spLocks noChangeArrowheads="1"/>
              </p:cNvSpPr>
              <p:nvPr/>
            </p:nvSpPr>
            <p:spPr bwMode="auto">
              <a:xfrm>
                <a:off x="2201" y="1407"/>
                <a:ext cx="209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Send </a:t>
                </a: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199" name="Rectangle 41"/>
              <p:cNvSpPr>
                <a:spLocks noChangeArrowheads="1"/>
              </p:cNvSpPr>
              <p:nvPr/>
            </p:nvSpPr>
            <p:spPr bwMode="auto">
              <a:xfrm>
                <a:off x="2426" y="1407"/>
                <a:ext cx="22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X, Q, t</a:t>
                </a:r>
                <a:endParaRPr lang="en-US" altLang="zh-CN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6826" name="Freeform 42"/>
              <p:cNvSpPr>
                <a:spLocks/>
              </p:cNvSpPr>
              <p:nvPr/>
            </p:nvSpPr>
            <p:spPr bwMode="auto">
              <a:xfrm>
                <a:off x="2738" y="847"/>
                <a:ext cx="73" cy="43"/>
              </a:xfrm>
              <a:custGeom>
                <a:avLst/>
                <a:gdLst>
                  <a:gd name="T0" fmla="*/ 0 w 73"/>
                  <a:gd name="T1" fmla="*/ 21 h 43"/>
                  <a:gd name="T2" fmla="*/ 0 w 73"/>
                  <a:gd name="T3" fmla="*/ 0 h 43"/>
                  <a:gd name="T4" fmla="*/ 73 w 73"/>
                  <a:gd name="T5" fmla="*/ 17 h 43"/>
                  <a:gd name="T6" fmla="*/ 2 w 73"/>
                  <a:gd name="T7" fmla="*/ 43 h 43"/>
                  <a:gd name="T8" fmla="*/ 0 w 73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3">
                    <a:moveTo>
                      <a:pt x="0" y="21"/>
                    </a:moveTo>
                    <a:lnTo>
                      <a:pt x="0" y="0"/>
                    </a:lnTo>
                    <a:lnTo>
                      <a:pt x="73" y="17"/>
                    </a:lnTo>
                    <a:lnTo>
                      <a:pt x="2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27" name="Freeform 43"/>
              <p:cNvSpPr>
                <a:spLocks/>
              </p:cNvSpPr>
              <p:nvPr/>
            </p:nvSpPr>
            <p:spPr bwMode="auto">
              <a:xfrm>
                <a:off x="2114" y="868"/>
                <a:ext cx="622" cy="789"/>
              </a:xfrm>
              <a:custGeom>
                <a:avLst/>
                <a:gdLst>
                  <a:gd name="T0" fmla="*/ 0 w 622"/>
                  <a:gd name="T1" fmla="*/ 789 h 789"/>
                  <a:gd name="T2" fmla="*/ 9 w 622"/>
                  <a:gd name="T3" fmla="*/ 669 h 789"/>
                  <a:gd name="T4" fmla="*/ 30 w 622"/>
                  <a:gd name="T5" fmla="*/ 554 h 789"/>
                  <a:gd name="T6" fmla="*/ 68 w 622"/>
                  <a:gd name="T7" fmla="*/ 445 h 789"/>
                  <a:gd name="T8" fmla="*/ 118 w 622"/>
                  <a:gd name="T9" fmla="*/ 344 h 789"/>
                  <a:gd name="T10" fmla="*/ 179 w 622"/>
                  <a:gd name="T11" fmla="*/ 252 h 789"/>
                  <a:gd name="T12" fmla="*/ 252 w 622"/>
                  <a:gd name="T13" fmla="*/ 172 h 789"/>
                  <a:gd name="T14" fmla="*/ 332 w 622"/>
                  <a:gd name="T15" fmla="*/ 104 h 789"/>
                  <a:gd name="T16" fmla="*/ 421 w 622"/>
                  <a:gd name="T17" fmla="*/ 52 h 789"/>
                  <a:gd name="T18" fmla="*/ 520 w 622"/>
                  <a:gd name="T19" fmla="*/ 19 h 789"/>
                  <a:gd name="T20" fmla="*/ 622 w 622"/>
                  <a:gd name="T21" fmla="*/ 0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2" h="789">
                    <a:moveTo>
                      <a:pt x="0" y="789"/>
                    </a:moveTo>
                    <a:lnTo>
                      <a:pt x="9" y="669"/>
                    </a:lnTo>
                    <a:lnTo>
                      <a:pt x="30" y="554"/>
                    </a:lnTo>
                    <a:lnTo>
                      <a:pt x="68" y="445"/>
                    </a:lnTo>
                    <a:lnTo>
                      <a:pt x="118" y="344"/>
                    </a:lnTo>
                    <a:lnTo>
                      <a:pt x="179" y="252"/>
                    </a:lnTo>
                    <a:lnTo>
                      <a:pt x="252" y="172"/>
                    </a:lnTo>
                    <a:lnTo>
                      <a:pt x="332" y="104"/>
                    </a:lnTo>
                    <a:lnTo>
                      <a:pt x="421" y="52"/>
                    </a:lnTo>
                    <a:lnTo>
                      <a:pt x="520" y="19"/>
                    </a:lnTo>
                    <a:lnTo>
                      <a:pt x="622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246828" name="Group 44"/>
          <p:cNvGrpSpPr>
            <a:grpSpLocks/>
          </p:cNvGrpSpPr>
          <p:nvPr/>
        </p:nvGrpSpPr>
        <p:grpSpPr bwMode="auto">
          <a:xfrm>
            <a:off x="5985140" y="2185859"/>
            <a:ext cx="1004888" cy="874712"/>
            <a:chOff x="3084" y="833"/>
            <a:chExt cx="633" cy="551"/>
          </a:xfrm>
        </p:grpSpPr>
        <p:sp>
          <p:nvSpPr>
            <p:cNvPr id="246829" name="Freeform 45"/>
            <p:cNvSpPr>
              <a:spLocks/>
            </p:cNvSpPr>
            <p:nvPr/>
          </p:nvSpPr>
          <p:spPr bwMode="auto">
            <a:xfrm>
              <a:off x="3675" y="1309"/>
              <a:ext cx="42" cy="75"/>
            </a:xfrm>
            <a:custGeom>
              <a:avLst/>
              <a:gdLst>
                <a:gd name="T0" fmla="*/ 21 w 42"/>
                <a:gd name="T1" fmla="*/ 2 h 75"/>
                <a:gd name="T2" fmla="*/ 42 w 42"/>
                <a:gd name="T3" fmla="*/ 0 h 75"/>
                <a:gd name="T4" fmla="*/ 28 w 42"/>
                <a:gd name="T5" fmla="*/ 75 h 75"/>
                <a:gd name="T6" fmla="*/ 0 w 42"/>
                <a:gd name="T7" fmla="*/ 4 h 75"/>
                <a:gd name="T8" fmla="*/ 21 w 42"/>
                <a:gd name="T9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5">
                  <a:moveTo>
                    <a:pt x="21" y="2"/>
                  </a:moveTo>
                  <a:lnTo>
                    <a:pt x="42" y="0"/>
                  </a:lnTo>
                  <a:lnTo>
                    <a:pt x="28" y="75"/>
                  </a:lnTo>
                  <a:lnTo>
                    <a:pt x="0" y="4"/>
                  </a:lnTo>
                  <a:lnTo>
                    <a:pt x="21" y="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0187" name="Group 46"/>
            <p:cNvGrpSpPr>
              <a:grpSpLocks/>
            </p:cNvGrpSpPr>
            <p:nvPr/>
          </p:nvGrpSpPr>
          <p:grpSpPr bwMode="auto">
            <a:xfrm>
              <a:off x="3084" y="833"/>
              <a:ext cx="633" cy="551"/>
              <a:chOff x="3084" y="833"/>
              <a:chExt cx="633" cy="551"/>
            </a:xfrm>
          </p:grpSpPr>
          <p:sp>
            <p:nvSpPr>
              <p:cNvPr id="50188" name="Rectangle 47"/>
              <p:cNvSpPr>
                <a:spLocks noChangeArrowheads="1"/>
              </p:cNvSpPr>
              <p:nvPr/>
            </p:nvSpPr>
            <p:spPr bwMode="auto">
              <a:xfrm>
                <a:off x="3107" y="1125"/>
                <a:ext cx="311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Receive </a:t>
                </a: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189" name="Rectangle 48"/>
              <p:cNvSpPr>
                <a:spLocks noChangeArrowheads="1"/>
              </p:cNvSpPr>
              <p:nvPr/>
            </p:nvSpPr>
            <p:spPr bwMode="auto">
              <a:xfrm>
                <a:off x="3454" y="1125"/>
                <a:ext cx="53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Y</a:t>
                </a: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190" name="Rectangle 49"/>
              <p:cNvSpPr>
                <a:spLocks noChangeArrowheads="1"/>
              </p:cNvSpPr>
              <p:nvPr/>
            </p:nvSpPr>
            <p:spPr bwMode="auto">
              <a:xfrm>
                <a:off x="3484" y="1125"/>
                <a:ext cx="2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,</a:t>
                </a: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191" name="Rectangle 50"/>
              <p:cNvSpPr>
                <a:spLocks noChangeArrowheads="1"/>
              </p:cNvSpPr>
              <p:nvPr/>
            </p:nvSpPr>
            <p:spPr bwMode="auto">
              <a:xfrm>
                <a:off x="3506" y="1125"/>
                <a:ext cx="7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 P</a:t>
                </a: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192" name="Rectangle 51"/>
              <p:cNvSpPr>
                <a:spLocks noChangeArrowheads="1"/>
              </p:cNvSpPr>
              <p:nvPr/>
            </p:nvSpPr>
            <p:spPr bwMode="auto">
              <a:xfrm>
                <a:off x="3567" y="1125"/>
                <a:ext cx="2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,</a:t>
                </a: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193" name="Rectangle 52"/>
              <p:cNvSpPr>
                <a:spLocks noChangeArrowheads="1"/>
              </p:cNvSpPr>
              <p:nvPr/>
            </p:nvSpPr>
            <p:spPr bwMode="auto">
              <a:xfrm>
                <a:off x="3590" y="1125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</a:pPr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 t</a:t>
                </a:r>
                <a:endParaRPr lang="en-US" altLang="zh-CN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6837" name="Freeform 53"/>
              <p:cNvSpPr>
                <a:spLocks/>
              </p:cNvSpPr>
              <p:nvPr/>
            </p:nvSpPr>
            <p:spPr bwMode="auto">
              <a:xfrm>
                <a:off x="3675" y="1309"/>
                <a:ext cx="42" cy="75"/>
              </a:xfrm>
              <a:custGeom>
                <a:avLst/>
                <a:gdLst>
                  <a:gd name="T0" fmla="*/ 21 w 42"/>
                  <a:gd name="T1" fmla="*/ 2 h 75"/>
                  <a:gd name="T2" fmla="*/ 42 w 42"/>
                  <a:gd name="T3" fmla="*/ 0 h 75"/>
                  <a:gd name="T4" fmla="*/ 28 w 42"/>
                  <a:gd name="T5" fmla="*/ 75 h 75"/>
                  <a:gd name="T6" fmla="*/ 0 w 42"/>
                  <a:gd name="T7" fmla="*/ 4 h 75"/>
                  <a:gd name="T8" fmla="*/ 21 w 42"/>
                  <a:gd name="T9" fmla="*/ 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5">
                    <a:moveTo>
                      <a:pt x="21" y="2"/>
                    </a:moveTo>
                    <a:lnTo>
                      <a:pt x="42" y="0"/>
                    </a:lnTo>
                    <a:lnTo>
                      <a:pt x="28" y="75"/>
                    </a:lnTo>
                    <a:lnTo>
                      <a:pt x="0" y="4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38" name="Freeform 54"/>
              <p:cNvSpPr>
                <a:spLocks/>
              </p:cNvSpPr>
              <p:nvPr/>
            </p:nvSpPr>
            <p:spPr bwMode="auto">
              <a:xfrm>
                <a:off x="3084" y="833"/>
                <a:ext cx="612" cy="476"/>
              </a:xfrm>
              <a:custGeom>
                <a:avLst/>
                <a:gdLst>
                  <a:gd name="T0" fmla="*/ 0 w 612"/>
                  <a:gd name="T1" fmla="*/ 0 h 476"/>
                  <a:gd name="T2" fmla="*/ 94 w 612"/>
                  <a:gd name="T3" fmla="*/ 7 h 476"/>
                  <a:gd name="T4" fmla="*/ 181 w 612"/>
                  <a:gd name="T5" fmla="*/ 24 h 476"/>
                  <a:gd name="T6" fmla="*/ 266 w 612"/>
                  <a:gd name="T7" fmla="*/ 52 h 476"/>
                  <a:gd name="T8" fmla="*/ 344 w 612"/>
                  <a:gd name="T9" fmla="*/ 89 h 476"/>
                  <a:gd name="T10" fmla="*/ 414 w 612"/>
                  <a:gd name="T11" fmla="*/ 137 h 476"/>
                  <a:gd name="T12" fmla="*/ 478 w 612"/>
                  <a:gd name="T13" fmla="*/ 191 h 476"/>
                  <a:gd name="T14" fmla="*/ 530 w 612"/>
                  <a:gd name="T15" fmla="*/ 254 h 476"/>
                  <a:gd name="T16" fmla="*/ 570 w 612"/>
                  <a:gd name="T17" fmla="*/ 323 h 476"/>
                  <a:gd name="T18" fmla="*/ 598 w 612"/>
                  <a:gd name="T19" fmla="*/ 396 h 476"/>
                  <a:gd name="T20" fmla="*/ 612 w 612"/>
                  <a:gd name="T21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2" h="476">
                    <a:moveTo>
                      <a:pt x="0" y="0"/>
                    </a:moveTo>
                    <a:lnTo>
                      <a:pt x="94" y="7"/>
                    </a:lnTo>
                    <a:lnTo>
                      <a:pt x="181" y="24"/>
                    </a:lnTo>
                    <a:lnTo>
                      <a:pt x="266" y="52"/>
                    </a:lnTo>
                    <a:lnTo>
                      <a:pt x="344" y="89"/>
                    </a:lnTo>
                    <a:lnTo>
                      <a:pt x="414" y="137"/>
                    </a:lnTo>
                    <a:lnTo>
                      <a:pt x="478" y="191"/>
                    </a:lnTo>
                    <a:lnTo>
                      <a:pt x="530" y="254"/>
                    </a:lnTo>
                    <a:lnTo>
                      <a:pt x="570" y="323"/>
                    </a:lnTo>
                    <a:lnTo>
                      <a:pt x="598" y="396"/>
                    </a:lnTo>
                    <a:lnTo>
                      <a:pt x="612" y="47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034548-F9FF-4041-972F-213AD79F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 dirty="0"/>
              <a:t>Message Passing Programming Model</a:t>
            </a:r>
            <a:endParaRPr lang="en-US" altLang="zh-CN" sz="36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CN" altLang="en-US" sz="3200" dirty="0"/>
              <a:t>不存在共享地址空间</a:t>
            </a:r>
            <a:endParaRPr lang="en-US" altLang="ko-KR" sz="3200" dirty="0"/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CN" altLang="en-US" sz="3200" dirty="0"/>
              <a:t>命名：</a:t>
            </a:r>
            <a:r>
              <a:rPr lang="zh-CN" altLang="en-US" sz="2800" dirty="0"/>
              <a:t>进程可以直接命名局部变量</a:t>
            </a:r>
            <a:r>
              <a:rPr lang="en-US" altLang="ko-KR" sz="2800" dirty="0"/>
              <a:t> 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ko-KR" sz="3200" dirty="0"/>
              <a:t>Operations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zh-CN" altLang="en-US" sz="2800" dirty="0"/>
              <a:t>明确通信</a:t>
            </a:r>
            <a:r>
              <a:rPr lang="en-US" altLang="ko-KR" sz="2800" dirty="0"/>
              <a:t>: send </a:t>
            </a:r>
            <a:r>
              <a:rPr lang="zh-CN" altLang="en-US" sz="2800" dirty="0"/>
              <a:t>和</a:t>
            </a:r>
            <a:r>
              <a:rPr lang="en-US" altLang="ko-KR" sz="2800" dirty="0"/>
              <a:t>receive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zh-CN" altLang="en-US" sz="2800" dirty="0"/>
              <a:t>必须能够命名进程</a:t>
            </a:r>
            <a:endParaRPr lang="en-US" altLang="ko-KR" sz="2800" dirty="0"/>
          </a:p>
          <a:p>
            <a:pPr eaLnBrk="1" hangingPunct="1"/>
            <a:r>
              <a:rPr lang="en-US" altLang="ko-KR" sz="3200" dirty="0"/>
              <a:t>Ordering</a:t>
            </a:r>
          </a:p>
          <a:p>
            <a:pPr lvl="1" eaLnBrk="1" hangingPunct="1"/>
            <a:r>
              <a:rPr lang="zh-CN" altLang="en-US" sz="2800" dirty="0"/>
              <a:t>进程里面由程序确定顺序</a:t>
            </a:r>
            <a:endParaRPr lang="en-US" altLang="ko-KR" sz="2800" dirty="0"/>
          </a:p>
          <a:p>
            <a:pPr lvl="1" eaLnBrk="1" hangingPunct="1"/>
            <a:r>
              <a:rPr lang="en-US" altLang="ko-KR" sz="2800" dirty="0"/>
              <a:t>Send</a:t>
            </a:r>
            <a:r>
              <a:rPr lang="zh-CN" altLang="en-US" sz="2800" dirty="0"/>
              <a:t>和</a:t>
            </a:r>
            <a:r>
              <a:rPr lang="en-US" altLang="ko-KR" sz="2800" dirty="0"/>
              <a:t>receive</a:t>
            </a:r>
            <a:r>
              <a:rPr lang="zh-CN" altLang="en-US" sz="2800" dirty="0"/>
              <a:t>提供了进程间点对点的同步</a:t>
            </a:r>
            <a:endParaRPr lang="en-US" altLang="ko-KR" sz="2800" dirty="0"/>
          </a:p>
          <a:p>
            <a:pPr eaLnBrk="1" hangingPunct="1"/>
            <a:r>
              <a:rPr lang="zh-CN" altLang="en-US" sz="3200" dirty="0"/>
              <a:t>可以构建全局地址空间</a:t>
            </a:r>
            <a:endParaRPr lang="en-US" altLang="ko-KR" sz="3200" dirty="0"/>
          </a:p>
          <a:p>
            <a:pPr lvl="1" eaLnBrk="1" hangingPunct="1"/>
            <a:r>
              <a:rPr lang="zh-CN" altLang="en-US" sz="2800" dirty="0"/>
              <a:t>例如：进程</a:t>
            </a:r>
            <a:r>
              <a:rPr lang="en-US" altLang="zh-CN" sz="2800" dirty="0"/>
              <a:t>id</a:t>
            </a:r>
            <a:r>
              <a:rPr lang="en-US" altLang="ko-KR" sz="2800" dirty="0"/>
              <a:t> + </a:t>
            </a:r>
            <a:r>
              <a:rPr lang="zh-CN" altLang="en-US" sz="2800" dirty="0"/>
              <a:t>进程地址空间内部地址</a:t>
            </a:r>
            <a:endParaRPr lang="en-US" altLang="ko-KR" sz="2800" dirty="0"/>
          </a:p>
          <a:p>
            <a:pPr lvl="1" eaLnBrk="1" hangingPunct="1"/>
            <a:r>
              <a:rPr lang="zh-CN" altLang="en-US" sz="2800" dirty="0"/>
              <a:t>但对其不存在直接操作</a:t>
            </a:r>
            <a:endParaRPr lang="en-US" altLang="ko-KR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E9381A-BB94-47CD-9197-45477217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Partitioned Global Address Space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45127" y="1828800"/>
            <a:ext cx="5329250" cy="4351337"/>
          </a:xfrm>
        </p:spPr>
        <p:txBody>
          <a:bodyPr>
            <a:normAutofit/>
          </a:bodyPr>
          <a:lstStyle/>
          <a:p>
            <a:pPr marL="203200" indent="-203200">
              <a:lnSpc>
                <a:spcPct val="90000"/>
              </a:lnSpc>
            </a:pPr>
            <a:r>
              <a:rPr lang="zh-CN" altLang="en-US" sz="2400" dirty="0"/>
              <a:t>大多数并行程序实现用如下方法</a:t>
            </a:r>
            <a:r>
              <a:rPr lang="en-US" altLang="en-US" sz="2400" dirty="0"/>
              <a:t>:</a:t>
            </a:r>
            <a:endParaRPr lang="en-US" altLang="en-US" sz="2800" dirty="0"/>
          </a:p>
          <a:p>
            <a:pPr marL="685800" lvl="1" indent="-190500">
              <a:lnSpc>
                <a:spcPct val="90000"/>
              </a:lnSpc>
            </a:pPr>
            <a:r>
              <a:rPr lang="zh-CN" altLang="en-US" sz="2000" dirty="0"/>
              <a:t>共享内存：如</a:t>
            </a:r>
            <a:r>
              <a:rPr lang="en-US" altLang="en-US" sz="2000" dirty="0" err="1"/>
              <a:t>OpenMP</a:t>
            </a:r>
            <a:r>
              <a:rPr lang="en-US" altLang="en-US" sz="2000" dirty="0"/>
              <a:t>,  </a:t>
            </a:r>
            <a:r>
              <a:rPr lang="en-US" altLang="en-US" sz="2000" dirty="0" err="1"/>
              <a:t>Threads+C</a:t>
            </a:r>
            <a:r>
              <a:rPr lang="en-US" altLang="en-US" sz="2000" dirty="0"/>
              <a:t>/C++/F or Java</a:t>
            </a:r>
            <a:endParaRPr lang="en-US" altLang="en-US" sz="2400" dirty="0"/>
          </a:p>
          <a:p>
            <a:pPr marL="1139825" lvl="2" indent="-225425">
              <a:lnSpc>
                <a:spcPct val="90000"/>
              </a:lnSpc>
            </a:pPr>
            <a:r>
              <a:rPr lang="zh-CN" altLang="en-US" sz="1800" dirty="0"/>
              <a:t>通常用于非科学计算</a:t>
            </a:r>
            <a:endParaRPr lang="en-US" altLang="en-US" sz="1800" dirty="0"/>
          </a:p>
          <a:p>
            <a:pPr marL="1139825" lvl="2" indent="-225425">
              <a:lnSpc>
                <a:spcPct val="90000"/>
              </a:lnSpc>
            </a:pPr>
            <a:r>
              <a:rPr lang="en-US" altLang="en-US" sz="1800" dirty="0"/>
              <a:t>Easier to program, but less scalable performance</a:t>
            </a:r>
          </a:p>
          <a:p>
            <a:pPr marL="685800" lvl="1" indent="-190500">
              <a:lnSpc>
                <a:spcPct val="90000"/>
              </a:lnSpc>
            </a:pPr>
            <a:r>
              <a:rPr lang="en-US" altLang="en-US" sz="2000" dirty="0"/>
              <a:t>Message passing with a SPMD model (MPI)</a:t>
            </a:r>
          </a:p>
          <a:p>
            <a:pPr marL="1139825" lvl="2" indent="-225425">
              <a:lnSpc>
                <a:spcPct val="90000"/>
              </a:lnSpc>
            </a:pPr>
            <a:r>
              <a:rPr lang="zh-CN" altLang="en-US" sz="1800" dirty="0"/>
              <a:t>通常用于</a:t>
            </a:r>
            <a:r>
              <a:rPr lang="en-US" altLang="en-US" sz="1800" dirty="0"/>
              <a:t>C++/Fortran</a:t>
            </a:r>
            <a:r>
              <a:rPr lang="zh-CN" altLang="en-US" sz="1800" dirty="0"/>
              <a:t>科学应用</a:t>
            </a:r>
            <a:endParaRPr lang="en-US" altLang="en-US" sz="1800" dirty="0"/>
          </a:p>
          <a:p>
            <a:pPr marL="1139825" lvl="2" indent="-225425">
              <a:lnSpc>
                <a:spcPct val="90000"/>
              </a:lnSpc>
            </a:pPr>
            <a:r>
              <a:rPr lang="en-US" altLang="en-US" sz="1800" dirty="0"/>
              <a:t>Scales easily</a:t>
            </a:r>
          </a:p>
          <a:p>
            <a:pPr marL="1139825" lvl="2" indent="-225425"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5" name="Picture 5" descr="Hybrid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1149"/>
            <a:ext cx="6069360" cy="325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7977B1-05B5-4D0F-96B1-808ACE6F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65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PGAS Overview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3200" indent="-203200">
              <a:lnSpc>
                <a:spcPct val="90000"/>
              </a:lnSpc>
            </a:pPr>
            <a:r>
              <a:rPr lang="en-US" altLang="en-US" sz="2800" dirty="0"/>
              <a:t>Partitioned Global Address Space (PGAS) </a:t>
            </a:r>
            <a:r>
              <a:rPr lang="zh-CN" altLang="en-US" sz="2800" dirty="0"/>
              <a:t>语言综合了以上两点</a:t>
            </a:r>
            <a:endParaRPr lang="en-US" altLang="en-US" sz="28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区分</a:t>
            </a:r>
            <a:r>
              <a:rPr lang="en-US" altLang="zh-CN" sz="2400" dirty="0"/>
              <a:t>Local/global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Global Address Space</a:t>
            </a:r>
            <a:r>
              <a:rPr lang="en-US" altLang="en-US" sz="2400" dirty="0"/>
              <a:t>:  </a:t>
            </a:r>
            <a:r>
              <a:rPr lang="zh-CN" altLang="en-US" sz="2400" dirty="0"/>
              <a:t>每一线程可以看到全部数据，所以不需要复制数据，方便线程之间共享数据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Partitioned</a:t>
            </a:r>
            <a:r>
              <a:rPr lang="en-US" altLang="en-US" sz="2400" dirty="0"/>
              <a:t>:  </a:t>
            </a:r>
            <a:r>
              <a:rPr lang="zh-CN" altLang="en-US" sz="2400" dirty="0"/>
              <a:t>将全局地址空间分割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实现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GA Library from PNNL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Unified Parallel C (UPC), FORTRAN 2009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X10, Chapel</a:t>
            </a:r>
          </a:p>
          <a:p>
            <a:pPr marL="685800" lvl="1" indent="-190500">
              <a:lnSpc>
                <a:spcPct val="90000"/>
              </a:lnSpc>
            </a:pPr>
            <a:endParaRPr lang="en-US" altLang="en-US" sz="2400" dirty="0"/>
          </a:p>
          <a:p>
            <a:pPr marL="685800" lvl="1" indent="-190500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1E22C8-9C8E-4E84-A610-B8D93413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722" name="Rectangle 50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0" tIns="0" rIns="0" bIns="0" rtlCol="0" anchor="t">
            <a:normAutofit/>
          </a:bodyPr>
          <a:lstStyle/>
          <a:p>
            <a:pPr defTabSz="708769">
              <a:tabLst>
                <a:tab pos="508974" algn="l"/>
                <a:tab pos="1017948" algn="l"/>
                <a:tab pos="1526922" algn="l"/>
                <a:tab pos="2035896" algn="l"/>
                <a:tab pos="2544870" algn="l"/>
                <a:tab pos="3053845" algn="l"/>
                <a:tab pos="3561703" algn="l"/>
                <a:tab pos="4071793" algn="l"/>
                <a:tab pos="4580767" algn="l"/>
                <a:tab pos="5087509" algn="l"/>
                <a:tab pos="5596483" algn="l"/>
                <a:tab pos="6107689" algn="l"/>
              </a:tabLst>
              <a:defRPr/>
            </a:pPr>
            <a:r>
              <a:rPr lang="en-US" dirty="0">
                <a:ea typeface="+mj-ea"/>
                <a:cs typeface="+mj-cs"/>
              </a:rPr>
              <a:t>PGAS</a:t>
            </a:r>
            <a:r>
              <a:rPr lang="zh-CN" altLang="en-US" dirty="0">
                <a:ea typeface="+mj-ea"/>
                <a:cs typeface="+mj-cs"/>
              </a:rPr>
              <a:t>模型与其它模型比较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64674" name="Rectangle 2"/>
          <p:cNvSpPr>
            <a:spLocks noGrp="1" noChangeArrowheads="1"/>
          </p:cNvSpPr>
          <p:nvPr>
            <p:ph sz="half" idx="4294967295"/>
          </p:nvPr>
        </p:nvSpPr>
        <p:spPr>
          <a:xfrm>
            <a:off x="1828581" y="4132415"/>
            <a:ext cx="8900318" cy="2149179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160729" indent="-160729">
              <a:lnSpc>
                <a:spcPct val="100000"/>
              </a:lnSpc>
            </a:pPr>
            <a:r>
              <a:rPr lang="zh-CN" altLang="en-US" sz="2000" dirty="0"/>
              <a:t>计算在多个</a:t>
            </a:r>
            <a:r>
              <a:rPr lang="en-US" altLang="en-US" sz="2000" dirty="0">
                <a:solidFill>
                  <a:srgbClr val="D60093"/>
                </a:solidFill>
              </a:rPr>
              <a:t>places</a:t>
            </a:r>
            <a:r>
              <a:rPr lang="zh-CN" altLang="en-US" sz="2000" dirty="0"/>
              <a:t>执行</a:t>
            </a:r>
            <a:r>
              <a:rPr lang="en-US" altLang="en-US" sz="2000" i="1" dirty="0"/>
              <a:t>.</a:t>
            </a:r>
          </a:p>
          <a:p>
            <a:pPr marL="160729" indent="-160729">
              <a:lnSpc>
                <a:spcPct val="100000"/>
              </a:lnSpc>
            </a:pPr>
            <a:r>
              <a:rPr lang="en-US" altLang="en-US" sz="2000" dirty="0"/>
              <a:t>Place</a:t>
            </a:r>
            <a:r>
              <a:rPr lang="zh-CN" altLang="en-US" sz="2000" dirty="0"/>
              <a:t>包含可以操作远端进程的数据</a:t>
            </a:r>
            <a:endParaRPr lang="en-US" altLang="en-US" sz="2000" dirty="0"/>
          </a:p>
          <a:p>
            <a:pPr marL="160729" indent="-160729">
              <a:lnSpc>
                <a:spcPct val="100000"/>
              </a:lnSpc>
            </a:pPr>
            <a:r>
              <a:rPr lang="zh-CN" altLang="en-US" sz="2000" dirty="0"/>
              <a:t>数据在生命周期里存在于创建该数据的</a:t>
            </a:r>
            <a:r>
              <a:rPr lang="en-US" altLang="en-US" sz="2000" dirty="0"/>
              <a:t>place</a:t>
            </a:r>
          </a:p>
          <a:p>
            <a:pPr marL="160729" indent="-160729">
              <a:lnSpc>
                <a:spcPct val="100000"/>
              </a:lnSpc>
            </a:pPr>
            <a:r>
              <a:rPr lang="zh-CN" altLang="en-US" sz="2000" dirty="0"/>
              <a:t>一个</a:t>
            </a:r>
            <a:r>
              <a:rPr lang="en-US" altLang="en-US" sz="2000" dirty="0"/>
              <a:t>place</a:t>
            </a:r>
            <a:r>
              <a:rPr lang="zh-CN" altLang="en-US" sz="2000" dirty="0"/>
              <a:t>的数据可以指向另外</a:t>
            </a:r>
            <a:r>
              <a:rPr lang="en-US" altLang="en-US" sz="2000" dirty="0"/>
              <a:t>place</a:t>
            </a:r>
            <a:r>
              <a:rPr lang="zh-CN" altLang="en-US" sz="2000" dirty="0"/>
              <a:t>的数据</a:t>
            </a:r>
            <a:r>
              <a:rPr lang="en-US" altLang="en-US" sz="2000" dirty="0"/>
              <a:t>.</a:t>
            </a:r>
          </a:p>
          <a:p>
            <a:pPr marL="160729" indent="-160729">
              <a:lnSpc>
                <a:spcPct val="100000"/>
              </a:lnSpc>
            </a:pPr>
            <a:r>
              <a:rPr lang="zh-CN" altLang="en-US" sz="2000" dirty="0"/>
              <a:t>数据结构</a:t>
            </a:r>
            <a:r>
              <a:rPr lang="en-US" altLang="en-US" sz="2000" dirty="0"/>
              <a:t> (e.g. arrays) </a:t>
            </a:r>
            <a:r>
              <a:rPr lang="zh-CN" altLang="en-US" sz="2000" dirty="0"/>
              <a:t>可以分布到多个</a:t>
            </a:r>
            <a:r>
              <a:rPr lang="en-US" altLang="en-US" sz="2000" dirty="0"/>
              <a:t>places. </a:t>
            </a:r>
          </a:p>
          <a:p>
            <a:pPr marL="160729" indent="-160729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1564676" name="Text Box 4"/>
          <p:cNvSpPr txBox="1">
            <a:spLocks noChangeArrowheads="1"/>
          </p:cNvSpPr>
          <p:nvPr/>
        </p:nvSpPr>
        <p:spPr bwMode="auto">
          <a:xfrm>
            <a:off x="3143673" y="6281594"/>
            <a:ext cx="5866805" cy="38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07" tIns="45704" rIns="91407" bIns="45704">
            <a:spAutoFit/>
          </a:bodyPr>
          <a:lstStyle>
            <a:lvl1pPr marL="323850" indent="-323850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marL="650875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marL="1301750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marL="1951038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marL="2601913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marL="30591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marL="35163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marL="39735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marL="44307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6666FF"/>
              </a:buClr>
              <a:buFont typeface="Wingdings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A place expresses locality.</a:t>
            </a:r>
          </a:p>
        </p:txBody>
      </p:sp>
      <p:sp>
        <p:nvSpPr>
          <p:cNvPr id="1564677" name="Rectangle 5"/>
          <p:cNvSpPr>
            <a:spLocks noChangeArrowheads="1"/>
          </p:cNvSpPr>
          <p:nvPr/>
        </p:nvSpPr>
        <p:spPr bwMode="auto">
          <a:xfrm>
            <a:off x="7239000" y="1178719"/>
            <a:ext cx="243334" cy="38174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>
            <a:lvl1pPr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1pPr>
            <a:lvl2pPr marL="742950" indent="-285750"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2pPr>
            <a:lvl3pPr marL="1143000" indent="-228600"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3pPr>
            <a:lvl4pPr marL="1600200" indent="-228600"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4pPr>
            <a:lvl5pPr marL="2057400" indent="-228600"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64678" name="Text Box 6"/>
          <p:cNvSpPr txBox="1">
            <a:spLocks noChangeArrowheads="1"/>
          </p:cNvSpPr>
          <p:nvPr/>
        </p:nvSpPr>
        <p:spPr bwMode="auto">
          <a:xfrm>
            <a:off x="7467825" y="1178719"/>
            <a:ext cx="1554881" cy="37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07" tIns="45704" rIns="91407" bIns="45704">
            <a:spAutoFit/>
          </a:bodyPr>
          <a:lstStyle>
            <a:lvl1pPr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marL="650875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marL="1301750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marL="1951038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marL="2601913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marL="30591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marL="35163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marL="39735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marL="44307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Times New Roman" charset="0"/>
                <a:cs typeface="Times New Roman" charset="0"/>
              </a:rPr>
              <a:t>Address Space</a:t>
            </a: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4724178" y="1790404"/>
            <a:ext cx="2819549" cy="2172757"/>
            <a:chOff x="2016" y="1152"/>
            <a:chExt cx="1776" cy="1369"/>
          </a:xfrm>
        </p:grpSpPr>
        <p:grpSp>
          <p:nvGrpSpPr>
            <p:cNvPr id="43050" name="Group 8"/>
            <p:cNvGrpSpPr>
              <a:grpSpLocks/>
            </p:cNvGrpSpPr>
            <p:nvPr/>
          </p:nvGrpSpPr>
          <p:grpSpPr bwMode="auto">
            <a:xfrm>
              <a:off x="2304" y="1152"/>
              <a:ext cx="960" cy="912"/>
              <a:chOff x="2400" y="1824"/>
              <a:chExt cx="1200" cy="1056"/>
            </a:xfrm>
          </p:grpSpPr>
          <p:sp>
            <p:nvSpPr>
              <p:cNvPr id="1564681" name="Rectangle 9"/>
              <p:cNvSpPr>
                <a:spLocks noChangeArrowheads="1"/>
              </p:cNvSpPr>
              <p:nvPr/>
            </p:nvSpPr>
            <p:spPr bwMode="auto">
              <a:xfrm>
                <a:off x="2450" y="2304"/>
                <a:ext cx="1150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682" name="Oval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683" name="Line 11"/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684" name="Oval 12"/>
              <p:cNvSpPr>
                <a:spLocks noChangeArrowheads="1"/>
              </p:cNvSpPr>
              <p:nvPr/>
            </p:nvSpPr>
            <p:spPr bwMode="auto">
              <a:xfrm>
                <a:off x="278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685" name="Line 13"/>
              <p:cNvSpPr>
                <a:spLocks noChangeShapeType="1"/>
              </p:cNvSpPr>
              <p:nvPr/>
            </p:nvSpPr>
            <p:spPr bwMode="auto">
              <a:xfrm>
                <a:off x="297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686" name="Oval 14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687" name="Line 15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</p:grpSp>
        <p:sp>
          <p:nvSpPr>
            <p:cNvPr id="1564688" name="Text Box 16"/>
            <p:cNvSpPr txBox="1">
              <a:spLocks noChangeArrowheads="1"/>
            </p:cNvSpPr>
            <p:nvPr/>
          </p:nvSpPr>
          <p:spPr bwMode="auto">
            <a:xfrm>
              <a:off x="2016" y="2112"/>
              <a:ext cx="1776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005" tIns="65003" rIns="130005" bIns="65003">
              <a:spAutoFit/>
            </a:bodyPr>
            <a:lstStyle>
              <a:lvl1pPr marL="323850" indent="-323850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1pPr>
              <a:lvl2pPr marL="650875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2pPr>
              <a:lvl3pPr marL="1301750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3pPr>
              <a:lvl4pPr marL="1951038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4pPr>
              <a:lvl5pPr marL="2601913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5pPr>
              <a:lvl6pPr marL="30591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6pPr>
              <a:lvl7pPr marL="35163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7pPr>
              <a:lvl8pPr marL="39735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8pPr>
              <a:lvl9pPr marL="44307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6666FF"/>
                </a:buClr>
                <a:buFont typeface="Wingdings" charset="0"/>
                <a:buNone/>
                <a:defRPr/>
              </a:pPr>
              <a:r>
                <a:rPr lang="en-US" sz="1600" b="1">
                  <a:solidFill>
                    <a:srgbClr val="009900"/>
                  </a:solidFill>
                  <a:latin typeface="Arial" charset="0"/>
                  <a:cs typeface="Arial" charset="0"/>
                </a:rPr>
                <a:t>Shared Memory</a:t>
              </a:r>
            </a:p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6666FF"/>
                </a:buClr>
                <a:buFont typeface="Wingdings" charset="0"/>
                <a:buNone/>
                <a:defRPr/>
              </a:pPr>
              <a:r>
                <a:rPr lang="en-US" sz="1600" b="1">
                  <a:solidFill>
                    <a:srgbClr val="009900"/>
                  </a:solidFill>
                  <a:latin typeface="Arial" charset="0"/>
                  <a:cs typeface="Arial" charset="0"/>
                </a:rPr>
                <a:t>OpenMP</a:t>
              </a:r>
            </a:p>
          </p:txBody>
        </p:sp>
      </p:grpSp>
      <p:grpSp>
        <p:nvGrpSpPr>
          <p:cNvPr id="43016" name="Group 17"/>
          <p:cNvGrpSpPr>
            <a:grpSpLocks/>
          </p:cNvGrpSpPr>
          <p:nvPr/>
        </p:nvGrpSpPr>
        <p:grpSpPr bwMode="auto">
          <a:xfrm>
            <a:off x="7314903" y="1714502"/>
            <a:ext cx="3048372" cy="2171141"/>
            <a:chOff x="3648" y="1104"/>
            <a:chExt cx="1920" cy="1369"/>
          </a:xfrm>
        </p:grpSpPr>
        <p:grpSp>
          <p:nvGrpSpPr>
            <p:cNvPr id="43035" name="Group 18"/>
            <p:cNvGrpSpPr>
              <a:grpSpLocks/>
            </p:cNvGrpSpPr>
            <p:nvPr/>
          </p:nvGrpSpPr>
          <p:grpSpPr bwMode="auto">
            <a:xfrm>
              <a:off x="3984" y="1104"/>
              <a:ext cx="1152" cy="912"/>
              <a:chOff x="3840" y="1824"/>
              <a:chExt cx="1296" cy="1056"/>
            </a:xfrm>
          </p:grpSpPr>
          <p:sp>
            <p:nvSpPr>
              <p:cNvPr id="1564691" name="Rectangle 19"/>
              <p:cNvSpPr>
                <a:spLocks noChangeArrowheads="1"/>
              </p:cNvSpPr>
              <p:nvPr/>
            </p:nvSpPr>
            <p:spPr bwMode="auto">
              <a:xfrm>
                <a:off x="3936" y="2304"/>
                <a:ext cx="1201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692" name="Oval 20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693" name="Line 21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694" name="Oval 22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695" name="Line 23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696" name="Oval 24"/>
              <p:cNvSpPr>
                <a:spLocks noChangeArrowheads="1"/>
              </p:cNvSpPr>
              <p:nvPr/>
            </p:nvSpPr>
            <p:spPr bwMode="auto">
              <a:xfrm>
                <a:off x="4752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697" name="Line 25"/>
              <p:cNvSpPr>
                <a:spLocks noChangeShapeType="1"/>
              </p:cNvSpPr>
              <p:nvPr/>
            </p:nvSpPr>
            <p:spPr bwMode="auto">
              <a:xfrm>
                <a:off x="4944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698" name="Line 26"/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699" name="Line 27"/>
              <p:cNvSpPr>
                <a:spLocks noChangeShapeType="1"/>
              </p:cNvSpPr>
              <p:nvPr/>
            </p:nvSpPr>
            <p:spPr bwMode="auto">
              <a:xfrm>
                <a:off x="4561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700" name="Line 28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</p:grpSp>
        <p:sp>
          <p:nvSpPr>
            <p:cNvPr id="1564701" name="Text Box 29"/>
            <p:cNvSpPr txBox="1">
              <a:spLocks noChangeArrowheads="1"/>
            </p:cNvSpPr>
            <p:nvPr/>
          </p:nvSpPr>
          <p:spPr bwMode="auto">
            <a:xfrm>
              <a:off x="3648" y="2064"/>
              <a:ext cx="192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005" tIns="65003" rIns="130005" bIns="65003">
              <a:spAutoFit/>
            </a:bodyPr>
            <a:lstStyle>
              <a:lvl1pPr marL="323850" indent="-323850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1pPr>
              <a:lvl2pPr marL="650875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2pPr>
              <a:lvl3pPr marL="1301750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3pPr>
              <a:lvl4pPr marL="1951038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4pPr>
              <a:lvl5pPr marL="2601913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5pPr>
              <a:lvl6pPr marL="30591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6pPr>
              <a:lvl7pPr marL="35163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7pPr>
              <a:lvl8pPr marL="39735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8pPr>
              <a:lvl9pPr marL="44307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6666FF"/>
                </a:buClr>
                <a:buFont typeface="Wingdings" charset="0"/>
                <a:buNone/>
                <a:defRPr/>
              </a:pPr>
              <a:r>
                <a:rPr lang="en-US" sz="1600" b="1">
                  <a:solidFill>
                    <a:srgbClr val="009900"/>
                  </a:solidFill>
                  <a:latin typeface="Arial" charset="0"/>
                  <a:cs typeface="Arial" charset="0"/>
                </a:rPr>
                <a:t>PGAS</a:t>
              </a:r>
            </a:p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6666FF"/>
                </a:buClr>
                <a:buFont typeface="Wingdings" charset="0"/>
                <a:buNone/>
                <a:defRPr/>
              </a:pPr>
              <a:r>
                <a:rPr lang="en-US" sz="1600" b="1">
                  <a:solidFill>
                    <a:srgbClr val="009900"/>
                  </a:solidFill>
                  <a:latin typeface="Arial" charset="0"/>
                  <a:cs typeface="Arial" charset="0"/>
                </a:rPr>
                <a:t>UPC, CAF, X10</a:t>
              </a:r>
            </a:p>
          </p:txBody>
        </p:sp>
        <p:sp>
          <p:nvSpPr>
            <p:cNvPr id="1564702" name="Line 30"/>
            <p:cNvSpPr>
              <a:spLocks noChangeShapeType="1"/>
            </p:cNvSpPr>
            <p:nvPr/>
          </p:nvSpPr>
          <p:spPr bwMode="auto">
            <a:xfrm>
              <a:off x="4224" y="1680"/>
              <a:ext cx="5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1564703" name="Line 31"/>
            <p:cNvSpPr>
              <a:spLocks noChangeShapeType="1"/>
            </p:cNvSpPr>
            <p:nvPr/>
          </p:nvSpPr>
          <p:spPr bwMode="auto">
            <a:xfrm>
              <a:off x="4704" y="177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1564704" name="Line 32"/>
            <p:cNvSpPr>
              <a:spLocks noChangeShapeType="1"/>
            </p:cNvSpPr>
            <p:nvPr/>
          </p:nvSpPr>
          <p:spPr bwMode="auto">
            <a:xfrm>
              <a:off x="4464" y="182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</p:grpSp>
      <p:grpSp>
        <p:nvGrpSpPr>
          <p:cNvPr id="43017" name="Group 33"/>
          <p:cNvGrpSpPr>
            <a:grpSpLocks/>
          </p:cNvGrpSpPr>
          <p:nvPr/>
        </p:nvGrpSpPr>
        <p:grpSpPr bwMode="auto">
          <a:xfrm>
            <a:off x="1981647" y="1332756"/>
            <a:ext cx="2818433" cy="2706942"/>
            <a:chOff x="288" y="864"/>
            <a:chExt cx="1776" cy="1706"/>
          </a:xfrm>
        </p:grpSpPr>
        <p:grpSp>
          <p:nvGrpSpPr>
            <p:cNvPr id="43021" name="Group 34"/>
            <p:cNvGrpSpPr>
              <a:grpSpLocks/>
            </p:cNvGrpSpPr>
            <p:nvPr/>
          </p:nvGrpSpPr>
          <p:grpSpPr bwMode="auto">
            <a:xfrm>
              <a:off x="480" y="864"/>
              <a:ext cx="1200" cy="1248"/>
              <a:chOff x="576" y="1440"/>
              <a:chExt cx="1488" cy="1440"/>
            </a:xfrm>
          </p:grpSpPr>
          <p:sp>
            <p:nvSpPr>
              <p:cNvPr id="1564707" name="Rectangle 35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708" name="Oval 36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709" name="Line 37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710" name="Rectangle 38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338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711" name="Oval 39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338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712" name="Line 40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713" name="Rectangle 41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714" name="Oval 42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1pPr>
                <a:lvl2pPr marL="742950" indent="-28575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2pPr>
                <a:lvl3pPr marL="11430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3pPr>
                <a:lvl4pPr marL="16002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4pPr>
                <a:lvl5pPr marL="2057400" indent="-228600" eaLnBrk="0" hangingPunct="0"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rgbClr val="000000"/>
                    </a:solidFill>
                    <a:latin typeface="Courier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64715" name="Line 43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716" name="Freeform 44"/>
              <p:cNvSpPr>
                <a:spLocks/>
              </p:cNvSpPr>
              <p:nvPr/>
            </p:nvSpPr>
            <p:spPr bwMode="auto">
              <a:xfrm>
                <a:off x="768" y="1440"/>
                <a:ext cx="1056" cy="384"/>
              </a:xfrm>
              <a:custGeom>
                <a:avLst/>
                <a:gdLst>
                  <a:gd name="T0" fmla="*/ 0 w 1056"/>
                  <a:gd name="T1" fmla="*/ 384 h 384"/>
                  <a:gd name="T2" fmla="*/ 480 w 1056"/>
                  <a:gd name="T3" fmla="*/ 0 h 384"/>
                  <a:gd name="T4" fmla="*/ 1056 w 1056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56" h="384">
                    <a:moveTo>
                      <a:pt x="0" y="384"/>
                    </a:moveTo>
                    <a:cubicBezTo>
                      <a:pt x="152" y="192"/>
                      <a:pt x="304" y="0"/>
                      <a:pt x="480" y="0"/>
                    </a:cubicBezTo>
                    <a:cubicBezTo>
                      <a:pt x="656" y="0"/>
                      <a:pt x="856" y="192"/>
                      <a:pt x="1056" y="3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4717" name="Line 45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1564718" name="Line 46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</p:grpSp>
        <p:sp>
          <p:nvSpPr>
            <p:cNvPr id="1564719" name="Text Box 47"/>
            <p:cNvSpPr txBox="1">
              <a:spLocks noChangeArrowheads="1"/>
            </p:cNvSpPr>
            <p:nvPr/>
          </p:nvSpPr>
          <p:spPr bwMode="auto">
            <a:xfrm>
              <a:off x="288" y="2161"/>
              <a:ext cx="1776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005" tIns="65003" rIns="130005" bIns="65003">
              <a:spAutoFit/>
            </a:bodyPr>
            <a:lstStyle>
              <a:lvl1pPr marL="323850" indent="-323850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1pPr>
              <a:lvl2pPr marL="650875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2pPr>
              <a:lvl3pPr marL="1301750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3pPr>
              <a:lvl4pPr marL="1951038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4pPr>
              <a:lvl5pPr marL="2601913" algn="l" defTabSz="1301750"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5pPr>
              <a:lvl6pPr marL="30591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6pPr>
              <a:lvl7pPr marL="35163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7pPr>
              <a:lvl8pPr marL="39735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8pPr>
              <a:lvl9pPr marL="4430713" defTabSz="1301750"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6666FF"/>
                </a:buClr>
                <a:buFont typeface="Wingdings" charset="0"/>
                <a:buNone/>
                <a:defRPr/>
              </a:pPr>
              <a:r>
                <a:rPr lang="en-US" sz="1600" b="1">
                  <a:solidFill>
                    <a:srgbClr val="009900"/>
                  </a:solidFill>
                  <a:latin typeface="Arial" charset="0"/>
                  <a:cs typeface="Arial" charset="0"/>
                </a:rPr>
                <a:t>Message passing </a:t>
              </a:r>
            </a:p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6666FF"/>
                </a:buClr>
                <a:buFont typeface="Wingdings" charset="0"/>
                <a:buNone/>
                <a:defRPr/>
              </a:pPr>
              <a:r>
                <a:rPr lang="en-US" sz="1600" b="1">
                  <a:solidFill>
                    <a:srgbClr val="009900"/>
                  </a:solidFill>
                  <a:latin typeface="Arial" charset="0"/>
                  <a:cs typeface="Arial" charset="0"/>
                </a:rPr>
                <a:t>MPI</a:t>
              </a:r>
            </a:p>
          </p:txBody>
        </p:sp>
      </p:grpSp>
      <p:sp>
        <p:nvSpPr>
          <p:cNvPr id="1564720" name="Oval 48"/>
          <p:cNvSpPr>
            <a:spLocks noChangeArrowheads="1"/>
          </p:cNvSpPr>
          <p:nvPr/>
        </p:nvSpPr>
        <p:spPr bwMode="auto">
          <a:xfrm>
            <a:off x="4724178" y="1178720"/>
            <a:ext cx="321469" cy="34156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>
            <a:lvl1pPr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1pPr>
            <a:lvl2pPr marL="742950" indent="-285750"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2pPr>
            <a:lvl3pPr marL="1143000" indent="-228600"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3pPr>
            <a:lvl4pPr marL="1600200" indent="-228600"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4pPr>
            <a:lvl5pPr marL="2057400" indent="-228600" eaLnBrk="0" hangingPunct="0"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ourier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64721" name="Text Box 49"/>
          <p:cNvSpPr txBox="1">
            <a:spLocks noChangeArrowheads="1"/>
          </p:cNvSpPr>
          <p:nvPr/>
        </p:nvSpPr>
        <p:spPr bwMode="auto">
          <a:xfrm>
            <a:off x="5105922" y="1178719"/>
            <a:ext cx="1612924" cy="37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07" tIns="45704" rIns="91407" bIns="45704">
            <a:spAutoFit/>
          </a:bodyPr>
          <a:lstStyle>
            <a:lvl1pPr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marL="650875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marL="1301750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marL="1951038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marL="2601913" algn="l" defTabSz="1301750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marL="30591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marL="35163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marL="39735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marL="4430713" defTabSz="130175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Times New Roman" charset="0"/>
                <a:cs typeface="Times New Roman" charset="0"/>
              </a:rPr>
              <a:t>Process/Thread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DA0E98-66AA-4173-BF10-3E4FDDCF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01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软件内存</a:t>
            </a:r>
            <a:r>
              <a:rPr lang="en-US" altLang="en-US" dirty="0"/>
              <a:t>Software Memory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45126" y="1828800"/>
            <a:ext cx="5250873" cy="455458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zh-CN" altLang="en-US" sz="2600" dirty="0"/>
              <a:t>执行</a:t>
            </a:r>
            <a:r>
              <a:rPr lang="en-US" altLang="en-US" sz="2600" dirty="0"/>
              <a:t>Image</a:t>
            </a:r>
          </a:p>
          <a:p>
            <a:pPr lvl="1">
              <a:lnSpc>
                <a:spcPct val="70000"/>
              </a:lnSpc>
            </a:pPr>
            <a:r>
              <a:rPr lang="en-US" altLang="en-US" sz="2200" dirty="0"/>
              <a:t>“Program linked, loaded and ready to run”</a:t>
            </a:r>
          </a:p>
          <a:p>
            <a:pPr>
              <a:lnSpc>
                <a:spcPct val="70000"/>
              </a:lnSpc>
            </a:pPr>
            <a:r>
              <a:rPr lang="en-US" altLang="en-US" sz="2600" dirty="0"/>
              <a:t>Software Memories</a:t>
            </a:r>
          </a:p>
          <a:p>
            <a:pPr lvl="1">
              <a:lnSpc>
                <a:spcPct val="70000"/>
              </a:lnSpc>
              <a:buSzPts val="2000"/>
              <a:buFont typeface="Arial" pitchFamily="34" charset="0"/>
              <a:buChar char="•"/>
            </a:pPr>
            <a:r>
              <a:rPr lang="zh-CN" altLang="en-US" sz="2200" dirty="0"/>
              <a:t>静态内存（</a:t>
            </a:r>
            <a:r>
              <a:rPr lang="en-US" altLang="en-US" sz="2200" dirty="0"/>
              <a:t>Static memory</a:t>
            </a:r>
            <a:r>
              <a:rPr lang="zh-CN" altLang="en-US" sz="2200" dirty="0"/>
              <a:t>）</a:t>
            </a:r>
            <a:r>
              <a:rPr lang="en-US" altLang="en-US" sz="2200" dirty="0"/>
              <a:t> </a:t>
            </a:r>
          </a:p>
          <a:p>
            <a:pPr lvl="2">
              <a:lnSpc>
                <a:spcPct val="70000"/>
              </a:lnSpc>
              <a:buSzPts val="2000"/>
            </a:pPr>
            <a:r>
              <a:rPr lang="zh-CN" altLang="en-US" sz="1900" dirty="0"/>
              <a:t>数据段（</a:t>
            </a:r>
            <a:r>
              <a:rPr lang="en-US" altLang="en-US" sz="1900" dirty="0"/>
              <a:t>data segment</a:t>
            </a:r>
            <a:r>
              <a:rPr lang="zh-CN" altLang="en-US" sz="1900" dirty="0"/>
              <a:t>）</a:t>
            </a:r>
            <a:endParaRPr lang="en-US" altLang="en-US" sz="1900" dirty="0"/>
          </a:p>
          <a:p>
            <a:pPr lvl="1">
              <a:lnSpc>
                <a:spcPct val="70000"/>
              </a:lnSpc>
              <a:buSzPts val="2000"/>
              <a:buFont typeface="Arial" pitchFamily="34" charset="0"/>
              <a:buChar char="•"/>
            </a:pPr>
            <a:r>
              <a:rPr lang="zh-CN" altLang="en-US" sz="2200" dirty="0"/>
              <a:t>堆（</a:t>
            </a:r>
            <a:r>
              <a:rPr lang="en-US" altLang="en-US" sz="2200" dirty="0"/>
              <a:t>Heap memory</a:t>
            </a:r>
            <a:r>
              <a:rPr lang="zh-CN" altLang="en-US" sz="2200" dirty="0"/>
              <a:t>）</a:t>
            </a:r>
            <a:r>
              <a:rPr lang="en-US" altLang="en-US" sz="2200" dirty="0"/>
              <a:t> </a:t>
            </a:r>
          </a:p>
          <a:p>
            <a:pPr lvl="2">
              <a:lnSpc>
                <a:spcPct val="70000"/>
              </a:lnSpc>
              <a:buSzPts val="2000"/>
            </a:pPr>
            <a:r>
              <a:rPr lang="zh-CN" altLang="en-US" sz="1900" dirty="0"/>
              <a:t>存放分配的结构</a:t>
            </a:r>
            <a:endParaRPr lang="en-US" altLang="en-US" sz="1900" dirty="0"/>
          </a:p>
          <a:p>
            <a:pPr lvl="2">
              <a:lnSpc>
                <a:spcPct val="70000"/>
              </a:lnSpc>
              <a:buSzPts val="2000"/>
            </a:pPr>
            <a:r>
              <a:rPr lang="zh-CN" altLang="en-US" sz="1900" dirty="0"/>
              <a:t>由程序员管理</a:t>
            </a:r>
            <a:r>
              <a:rPr lang="en-US" altLang="en-US" sz="1900" dirty="0"/>
              <a:t> (</a:t>
            </a:r>
            <a:r>
              <a:rPr lang="en-US" altLang="en-US" sz="1900" dirty="0" err="1"/>
              <a:t>malloc</a:t>
            </a:r>
            <a:r>
              <a:rPr lang="en-US" altLang="en-US" sz="1900" dirty="0"/>
              <a:t>, free)</a:t>
            </a:r>
          </a:p>
          <a:p>
            <a:pPr lvl="1">
              <a:lnSpc>
                <a:spcPct val="70000"/>
              </a:lnSpc>
              <a:buSzPts val="2000"/>
              <a:buFont typeface="Arial" pitchFamily="34" charset="0"/>
              <a:buChar char="•"/>
            </a:pPr>
            <a:r>
              <a:rPr lang="zh-CN" altLang="en-US" sz="2200" dirty="0"/>
              <a:t>栈（</a:t>
            </a:r>
            <a:r>
              <a:rPr lang="en-US" altLang="en-US" sz="2200" dirty="0"/>
              <a:t>Stack memory</a:t>
            </a:r>
            <a:r>
              <a:rPr lang="zh-CN" altLang="en-US" sz="2200" dirty="0"/>
              <a:t>）</a:t>
            </a:r>
            <a:endParaRPr lang="en-US" altLang="en-US" sz="2200" dirty="0"/>
          </a:p>
          <a:p>
            <a:pPr lvl="2">
              <a:lnSpc>
                <a:spcPct val="70000"/>
              </a:lnSpc>
              <a:buSzPts val="2000"/>
            </a:pPr>
            <a:r>
              <a:rPr lang="zh-CN" altLang="en-US" sz="1900" dirty="0"/>
              <a:t>函数调用</a:t>
            </a:r>
            <a:endParaRPr lang="en-US" altLang="en-US" sz="1900" dirty="0"/>
          </a:p>
          <a:p>
            <a:pPr lvl="2">
              <a:lnSpc>
                <a:spcPct val="70000"/>
              </a:lnSpc>
              <a:buSzPts val="2000"/>
            </a:pPr>
            <a:r>
              <a:rPr lang="zh-CN" altLang="en-US" sz="1900" dirty="0"/>
              <a:t>由运行时系统管理</a:t>
            </a:r>
            <a:endParaRPr lang="en-US" altLang="en-US" sz="1900" dirty="0"/>
          </a:p>
        </p:txBody>
      </p:sp>
      <p:pic>
        <p:nvPicPr>
          <p:cNvPr id="39940" name="Content Placeholder 9" descr="proccontext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02" y="1691321"/>
            <a:ext cx="5250873" cy="4437559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040799-262C-469B-B36C-F27B2438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56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Memories and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7429443" cy="43513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软件内存</a:t>
            </a:r>
            <a:r>
              <a:rPr lang="en-US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Software Memories</a:t>
            </a:r>
            <a:r>
              <a:rPr lang="zh-CN" altLang="en-US" dirty="0"/>
              <a:t>）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计算机程序中逻辑存储区域</a:t>
            </a:r>
            <a:r>
              <a:rPr lang="en-US" dirty="0"/>
              <a:t> (e.g., heap or stack)</a:t>
            </a:r>
          </a:p>
          <a:p>
            <a:pPr lvl="1">
              <a:defRPr/>
            </a:pPr>
            <a:r>
              <a:rPr lang="zh-CN" altLang="en-US" dirty="0"/>
              <a:t>对于并行软件，使用多块内存</a:t>
            </a:r>
            <a:endParaRPr lang="en-US" dirty="0"/>
          </a:p>
          <a:p>
            <a:pPr>
              <a:defRPr/>
            </a:pPr>
            <a:r>
              <a:rPr lang="zh-CN" altLang="en-US" dirty="0"/>
              <a:t>结构（</a:t>
            </a:r>
            <a:r>
              <a:rPr lang="en-US" dirty="0"/>
              <a:t>Structure</a:t>
            </a:r>
            <a:r>
              <a:rPr lang="zh-CN" altLang="en-US" dirty="0"/>
              <a:t>）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程序执行中创建的数据集合</a:t>
            </a:r>
            <a:r>
              <a:rPr lang="en-US" dirty="0"/>
              <a:t> (arrays, trees, graphs, etc.)</a:t>
            </a:r>
          </a:p>
          <a:p>
            <a:pPr>
              <a:defRPr/>
            </a:pPr>
            <a:r>
              <a:rPr lang="en-US" dirty="0"/>
              <a:t>Partition </a:t>
            </a:r>
          </a:p>
          <a:p>
            <a:pPr lvl="1">
              <a:defRPr/>
            </a:pPr>
            <a:r>
              <a:rPr lang="zh-CN" altLang="en-US" dirty="0"/>
              <a:t>将结构划分成</a:t>
            </a:r>
            <a:r>
              <a:rPr lang="en-US" dirty="0"/>
              <a:t>parts</a:t>
            </a:r>
          </a:p>
          <a:p>
            <a:pPr>
              <a:defRPr/>
            </a:pPr>
            <a:r>
              <a:rPr lang="en-US" dirty="0"/>
              <a:t>Mapping</a:t>
            </a:r>
          </a:p>
          <a:p>
            <a:pPr lvl="1">
              <a:defRPr/>
            </a:pPr>
            <a:r>
              <a:rPr lang="zh-CN" altLang="en-US" dirty="0"/>
              <a:t>将</a:t>
            </a:r>
            <a:r>
              <a:rPr lang="en-US" dirty="0"/>
              <a:t>parts</a:t>
            </a:r>
            <a:r>
              <a:rPr lang="zh-CN" altLang="en-US" dirty="0"/>
              <a:t>分配给物理</a:t>
            </a:r>
            <a:r>
              <a:rPr lang="en-US" dirty="0"/>
              <a:t>memories</a:t>
            </a:r>
          </a:p>
        </p:txBody>
      </p:sp>
      <p:pic>
        <p:nvPicPr>
          <p:cNvPr id="41988" name="Picture 9" descr="memory-big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252" y="542627"/>
            <a:ext cx="14986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10" descr="struct-in-memory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252" y="2028527"/>
            <a:ext cx="14986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11" descr="partitioned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89" y="3420765"/>
            <a:ext cx="13970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2" descr="assigned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578052"/>
            <a:ext cx="21209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04D2CC-322E-4E83-AB5A-AF4340BB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3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Affinity</a:t>
            </a:r>
            <a:r>
              <a:rPr lang="zh-CN" altLang="en-US" dirty="0"/>
              <a:t>和非局部访问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6568498" cy="4351337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Affinity</a:t>
            </a:r>
            <a:r>
              <a:rPr lang="zh-CN" altLang="en-US" sz="2800" dirty="0"/>
              <a:t>是线程与内存的关联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如果线程与内存存在关系，它可以存取它的结构</a:t>
            </a:r>
            <a:endParaRPr lang="en-US" altLang="en-US" sz="2400" dirty="0"/>
          </a:p>
          <a:p>
            <a:pPr lvl="1"/>
            <a:r>
              <a:rPr lang="zh-CN" altLang="en-US" sz="2400" dirty="0"/>
              <a:t>这些的内存称为局部内存</a:t>
            </a:r>
            <a:endParaRPr lang="en-US" altLang="en-US" sz="2400" dirty="0"/>
          </a:p>
          <a:p>
            <a:r>
              <a:rPr lang="zh-CN" altLang="en-US" sz="2800" dirty="0"/>
              <a:t>非局部访问</a:t>
            </a:r>
            <a:r>
              <a:rPr lang="en-US" altLang="en-US" sz="3200" dirty="0"/>
              <a:t> </a:t>
            </a:r>
          </a:p>
          <a:p>
            <a:pPr lvl="1"/>
            <a:r>
              <a:rPr lang="en-US" altLang="en-US" sz="2400" dirty="0"/>
              <a:t>Thread 0 </a:t>
            </a:r>
            <a:r>
              <a:rPr lang="zh-CN" altLang="en-US" sz="2400" dirty="0"/>
              <a:t>需要</a:t>
            </a:r>
            <a:r>
              <a:rPr lang="en-US" altLang="en-US" sz="2400" dirty="0"/>
              <a:t>part B</a:t>
            </a:r>
            <a:r>
              <a:rPr lang="zh-CN" altLang="en-US" sz="2400" dirty="0"/>
              <a:t>；</a:t>
            </a:r>
            <a:r>
              <a:rPr lang="en-US" altLang="en-US" sz="2400" dirty="0"/>
              <a:t>Part B in Memory 1</a:t>
            </a:r>
            <a:r>
              <a:rPr lang="zh-CN" altLang="en-US" sz="2400" dirty="0"/>
              <a:t>；</a:t>
            </a:r>
            <a:r>
              <a:rPr lang="en-US" altLang="en-US" sz="2400" dirty="0"/>
              <a:t>Thread 0</a:t>
            </a:r>
            <a:r>
              <a:rPr lang="zh-CN" altLang="en-US" sz="2400" dirty="0"/>
              <a:t>跟</a:t>
            </a:r>
            <a:r>
              <a:rPr lang="en-US" altLang="en-US" sz="2400" dirty="0"/>
              <a:t>memory 1</a:t>
            </a:r>
            <a:r>
              <a:rPr lang="zh-CN" altLang="en-US" sz="2400" dirty="0"/>
              <a:t>没有关系</a:t>
            </a:r>
            <a:endParaRPr lang="en-US" altLang="en-US" sz="2400" dirty="0"/>
          </a:p>
          <a:p>
            <a:r>
              <a:rPr lang="zh-CN" altLang="en-US" sz="2800" dirty="0"/>
              <a:t>非局部访问通常通过进程之间通信实现，因此开销较大</a:t>
            </a:r>
            <a:endParaRPr lang="en-US" altLang="en-US" sz="2800" dirty="0"/>
          </a:p>
        </p:txBody>
      </p:sp>
      <p:pic>
        <p:nvPicPr>
          <p:cNvPr id="46084" name="Picture 7" descr="affinity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406103"/>
            <a:ext cx="27178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8" descr="nonlocal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44528"/>
            <a:ext cx="27178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A752C8-F539-49D2-8D69-5ADFF861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6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0" tIns="44446" rIns="90480" bIns="44446" rtlCol="0" anchor="t">
            <a:noAutofit/>
          </a:bodyPr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并行层次</a:t>
            </a:r>
            <a:r>
              <a:rPr lang="en-US" dirty="0">
                <a:ea typeface="宋体" pitchFamily="2" charset="-122"/>
              </a:rPr>
              <a:t>Levels of Parallelism</a:t>
            </a: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7922589" y="1052736"/>
            <a:ext cx="2851174" cy="562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dirty="0">
                <a:solidFill>
                  <a:srgbClr val="00B050"/>
                </a:solidFill>
                <a:ea typeface="宋体" pitchFamily="2" charset="-122"/>
              </a:rPr>
              <a:t>Code-Granularity</a:t>
            </a:r>
          </a:p>
          <a:p>
            <a:pPr algn="l" eaLnBrk="0" hangingPunct="0">
              <a:spcBef>
                <a:spcPct val="0"/>
              </a:spcBef>
            </a:pPr>
            <a:r>
              <a:rPr lang="en-US" dirty="0">
                <a:solidFill>
                  <a:schemeClr val="accent1"/>
                </a:solidFill>
                <a:ea typeface="宋体" pitchFamily="2" charset="-122"/>
              </a:rPr>
              <a:t>Code Item</a:t>
            </a:r>
          </a:p>
          <a:p>
            <a:pPr algn="l" eaLnBrk="0" hangingPunct="0">
              <a:spcBef>
                <a:spcPct val="0"/>
              </a:spcBef>
            </a:pPr>
            <a:r>
              <a:rPr lang="en-US" dirty="0">
                <a:solidFill>
                  <a:srgbClr val="00B050"/>
                </a:solidFill>
                <a:ea typeface="宋体" pitchFamily="2" charset="-122"/>
              </a:rPr>
              <a:t>Large grain (task level)</a:t>
            </a:r>
          </a:p>
          <a:p>
            <a:pPr algn="l" eaLnBrk="0" hangingPunct="0">
              <a:spcBef>
                <a:spcPct val="0"/>
              </a:spcBef>
            </a:pPr>
            <a:r>
              <a:rPr lang="en-US" dirty="0">
                <a:solidFill>
                  <a:schemeClr val="accent1"/>
                </a:solidFill>
                <a:ea typeface="宋体" pitchFamily="2" charset="-122"/>
              </a:rPr>
              <a:t>Program</a:t>
            </a:r>
            <a:endParaRPr lang="en-US" dirty="0"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dirty="0">
                <a:solidFill>
                  <a:srgbClr val="00B050"/>
                </a:solidFill>
                <a:ea typeface="宋体" pitchFamily="2" charset="-122"/>
              </a:rPr>
              <a:t>Medium grain (control level)</a:t>
            </a:r>
          </a:p>
          <a:p>
            <a:pPr algn="l" eaLnBrk="0" hangingPunct="0">
              <a:spcBef>
                <a:spcPct val="0"/>
              </a:spcBef>
            </a:pPr>
            <a:r>
              <a:rPr lang="en-US" dirty="0">
                <a:solidFill>
                  <a:schemeClr val="accent1"/>
                </a:solidFill>
                <a:ea typeface="宋体" pitchFamily="2" charset="-122"/>
              </a:rPr>
              <a:t>Function (thread)</a:t>
            </a:r>
            <a:endParaRPr lang="en-US" dirty="0"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dirty="0">
                <a:solidFill>
                  <a:srgbClr val="00B050"/>
                </a:solidFill>
                <a:ea typeface="宋体" pitchFamily="2" charset="-122"/>
              </a:rPr>
              <a:t>Fine grain (data level)</a:t>
            </a:r>
          </a:p>
          <a:p>
            <a:pPr algn="l" eaLnBrk="0" hangingPunct="0">
              <a:spcBef>
                <a:spcPct val="0"/>
              </a:spcBef>
            </a:pPr>
            <a:r>
              <a:rPr lang="en-US" dirty="0">
                <a:solidFill>
                  <a:schemeClr val="accent1"/>
                </a:solidFill>
                <a:ea typeface="宋体" pitchFamily="2" charset="-122"/>
              </a:rPr>
              <a:t>Loop (Compiler)</a:t>
            </a:r>
          </a:p>
          <a:p>
            <a:pPr algn="l" eaLnBrk="0" hangingPunct="0"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dirty="0">
                <a:solidFill>
                  <a:srgbClr val="00B050"/>
                </a:solidFill>
                <a:ea typeface="宋体" pitchFamily="2" charset="-122"/>
              </a:rPr>
              <a:t>Very fine grain (multiple issue)</a:t>
            </a:r>
          </a:p>
          <a:p>
            <a:pPr algn="l" eaLnBrk="0" hangingPunct="0">
              <a:spcBef>
                <a:spcPct val="0"/>
              </a:spcBef>
            </a:pPr>
            <a:r>
              <a:rPr lang="en-US" dirty="0">
                <a:solidFill>
                  <a:schemeClr val="accent1"/>
                </a:solidFill>
                <a:ea typeface="宋体" pitchFamily="2" charset="-122"/>
              </a:rPr>
              <a:t>With hardware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5556250" y="41276"/>
            <a:ext cx="50990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1844" name="Line 4"/>
          <p:cNvSpPr>
            <a:spLocks noChangeShapeType="1"/>
          </p:cNvSpPr>
          <p:nvPr/>
        </p:nvSpPr>
        <p:spPr bwMode="auto">
          <a:xfrm>
            <a:off x="8132764" y="2000250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1559496" y="1628800"/>
            <a:ext cx="6340450" cy="4602162"/>
            <a:chOff x="35496" y="1697038"/>
            <a:chExt cx="6340450" cy="4602162"/>
          </a:xfrm>
        </p:grpSpPr>
        <p:sp>
          <p:nvSpPr>
            <p:cNvPr id="17415" name="AutoShape 5"/>
            <p:cNvSpPr>
              <a:spLocks noChangeArrowheads="1"/>
            </p:cNvSpPr>
            <p:nvPr/>
          </p:nvSpPr>
          <p:spPr bwMode="auto">
            <a:xfrm>
              <a:off x="1735684" y="1697038"/>
              <a:ext cx="1317625" cy="538162"/>
            </a:xfrm>
            <a:prstGeom prst="octagon">
              <a:avLst>
                <a:gd name="adj" fmla="val 29282"/>
              </a:avLst>
            </a:prstGeom>
            <a:solidFill>
              <a:srgbClr val="31650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Task </a:t>
              </a:r>
              <a:r>
                <a:rPr lang="en-US" b="1" i="1" dirty="0" err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-l</a:t>
              </a:r>
            </a:p>
          </p:txBody>
        </p:sp>
        <p:sp>
          <p:nvSpPr>
            <p:cNvPr id="17416" name="AutoShape 6"/>
            <p:cNvSpPr>
              <a:spLocks noChangeArrowheads="1"/>
            </p:cNvSpPr>
            <p:nvPr/>
          </p:nvSpPr>
          <p:spPr bwMode="auto">
            <a:xfrm>
              <a:off x="3397796" y="1697038"/>
              <a:ext cx="1317625" cy="538162"/>
            </a:xfrm>
            <a:prstGeom prst="octagon">
              <a:avLst>
                <a:gd name="adj" fmla="val 29282"/>
              </a:avLst>
            </a:prstGeom>
            <a:solidFill>
              <a:srgbClr val="31650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Task</a:t>
              </a:r>
              <a:r>
                <a:rPr lang="en-US" b="1" dirty="0"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b="1" i="1" dirty="0" err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endParaRPr lang="en-US" b="1" i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417" name="AutoShape 7"/>
            <p:cNvSpPr>
              <a:spLocks noChangeArrowheads="1"/>
            </p:cNvSpPr>
            <p:nvPr/>
          </p:nvSpPr>
          <p:spPr bwMode="auto">
            <a:xfrm>
              <a:off x="5059909" y="1697038"/>
              <a:ext cx="1316037" cy="538162"/>
            </a:xfrm>
            <a:prstGeom prst="octagon">
              <a:avLst>
                <a:gd name="adj" fmla="val 29282"/>
              </a:avLst>
            </a:prstGeom>
            <a:solidFill>
              <a:srgbClr val="31650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Task </a:t>
              </a:r>
              <a:r>
                <a:rPr lang="en-US" b="1" i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+1</a:t>
              </a:r>
            </a:p>
          </p:txBody>
        </p:sp>
        <p:sp>
          <p:nvSpPr>
            <p:cNvPr id="17418" name="Rectangle 8"/>
            <p:cNvSpPr>
              <a:spLocks noChangeArrowheads="1"/>
            </p:cNvSpPr>
            <p:nvPr/>
          </p:nvSpPr>
          <p:spPr bwMode="auto">
            <a:xfrm>
              <a:off x="2178596" y="3019425"/>
              <a:ext cx="762000" cy="1198563"/>
            </a:xfrm>
            <a:prstGeom prst="rect">
              <a:avLst/>
            </a:prstGeom>
            <a:gradFill rotWithShape="0">
              <a:gsLst>
                <a:gs pos="0">
                  <a:srgbClr val="6E0043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0"/>
                </a:spcBef>
              </a:pPr>
              <a:r>
                <a:rPr lang="en-US" sz="1400" b="1">
                  <a:solidFill>
                    <a:srgbClr val="800080"/>
                  </a:solidFill>
                  <a:latin typeface="Times New Roman" pitchFamily="18" charset="0"/>
                  <a:ea typeface="宋体" pitchFamily="2" charset="-122"/>
                </a:rPr>
                <a:t>func1 ( )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n-US" sz="1400" b="1">
                  <a:solidFill>
                    <a:srgbClr val="800080"/>
                  </a:solidFill>
                  <a:latin typeface="Times New Roman" pitchFamily="18" charset="0"/>
                  <a:ea typeface="宋体" pitchFamily="2" charset="-122"/>
                </a:rPr>
                <a:t>{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n-US" sz="1400" b="1">
                  <a:solidFill>
                    <a:srgbClr val="800080"/>
                  </a:solidFill>
                  <a:latin typeface="Times New Roman" pitchFamily="18" charset="0"/>
                  <a:ea typeface="宋体" pitchFamily="2" charset="-122"/>
                </a:rPr>
                <a:t>....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n-US" sz="1400" b="1">
                  <a:solidFill>
                    <a:srgbClr val="800080"/>
                  </a:solidFill>
                  <a:latin typeface="Times New Roman" pitchFamily="18" charset="0"/>
                  <a:ea typeface="宋体" pitchFamily="2" charset="-122"/>
                </a:rPr>
                <a:t>....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n-US" sz="1400" b="1">
                  <a:solidFill>
                    <a:srgbClr val="800080"/>
                  </a:solidFill>
                  <a:latin typeface="Times New Roman" pitchFamily="18" charset="0"/>
                  <a:ea typeface="宋体" pitchFamily="2" charset="-122"/>
                </a:rPr>
                <a:t>}</a:t>
              </a:r>
            </a:p>
          </p:txBody>
        </p:sp>
        <p:sp>
          <p:nvSpPr>
            <p:cNvPr id="17419" name="Rectangle 9"/>
            <p:cNvSpPr>
              <a:spLocks noChangeArrowheads="1"/>
            </p:cNvSpPr>
            <p:nvPr/>
          </p:nvSpPr>
          <p:spPr bwMode="auto">
            <a:xfrm>
              <a:off x="3620046" y="3019425"/>
              <a:ext cx="762000" cy="1198563"/>
            </a:xfrm>
            <a:prstGeom prst="rect">
              <a:avLst/>
            </a:prstGeom>
            <a:gradFill rotWithShape="0">
              <a:gsLst>
                <a:gs pos="0">
                  <a:srgbClr val="6E0043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0"/>
                </a:spcBef>
              </a:pPr>
              <a:r>
                <a:rPr lang="en-US" sz="1400" b="1">
                  <a:solidFill>
                    <a:srgbClr val="800080"/>
                  </a:solidFill>
                  <a:latin typeface="Times New Roman" pitchFamily="18" charset="0"/>
                  <a:ea typeface="宋体" pitchFamily="2" charset="-122"/>
                </a:rPr>
                <a:t>func2 ( )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n-US" sz="1400" b="1">
                  <a:solidFill>
                    <a:srgbClr val="800080"/>
                  </a:solidFill>
                  <a:latin typeface="Times New Roman" pitchFamily="18" charset="0"/>
                  <a:ea typeface="宋体" pitchFamily="2" charset="-122"/>
                </a:rPr>
                <a:t>{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n-US" sz="1400" b="1">
                  <a:solidFill>
                    <a:srgbClr val="800080"/>
                  </a:solidFill>
                  <a:latin typeface="Times New Roman" pitchFamily="18" charset="0"/>
                  <a:ea typeface="宋体" pitchFamily="2" charset="-122"/>
                </a:rPr>
                <a:t>....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n-US" sz="1400" b="1">
                  <a:solidFill>
                    <a:srgbClr val="800080"/>
                  </a:solidFill>
                  <a:latin typeface="Times New Roman" pitchFamily="18" charset="0"/>
                  <a:ea typeface="宋体" pitchFamily="2" charset="-122"/>
                </a:rPr>
                <a:t>....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n-US" sz="1400" b="1">
                  <a:solidFill>
                    <a:srgbClr val="800080"/>
                  </a:solidFill>
                  <a:latin typeface="Times New Roman" pitchFamily="18" charset="0"/>
                  <a:ea typeface="宋体" pitchFamily="2" charset="-122"/>
                </a:rPr>
                <a:t>}</a:t>
              </a:r>
            </a:p>
          </p:txBody>
        </p:sp>
        <p:sp>
          <p:nvSpPr>
            <p:cNvPr id="17420" name="Rectangle 10"/>
            <p:cNvSpPr>
              <a:spLocks noChangeArrowheads="1"/>
            </p:cNvSpPr>
            <p:nvPr/>
          </p:nvSpPr>
          <p:spPr bwMode="auto">
            <a:xfrm>
              <a:off x="5169446" y="3035300"/>
              <a:ext cx="765175" cy="1182688"/>
            </a:xfrm>
            <a:prstGeom prst="rect">
              <a:avLst/>
            </a:prstGeom>
            <a:gradFill rotWithShape="0">
              <a:gsLst>
                <a:gs pos="0">
                  <a:srgbClr val="6E0043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0"/>
                </a:spcBef>
              </a:pPr>
              <a:r>
                <a:rPr lang="en-US" sz="1400" b="1">
                  <a:solidFill>
                    <a:srgbClr val="800080"/>
                  </a:solidFill>
                  <a:latin typeface="Times New Roman" pitchFamily="18" charset="0"/>
                  <a:ea typeface="宋体" pitchFamily="2" charset="-122"/>
                </a:rPr>
                <a:t>func3 ( )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n-US" sz="1400" b="1">
                  <a:solidFill>
                    <a:srgbClr val="800080"/>
                  </a:solidFill>
                  <a:latin typeface="Times New Roman" pitchFamily="18" charset="0"/>
                  <a:ea typeface="宋体" pitchFamily="2" charset="-122"/>
                </a:rPr>
                <a:t>{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n-US" sz="1400" b="1">
                  <a:solidFill>
                    <a:srgbClr val="800080"/>
                  </a:solidFill>
                  <a:latin typeface="Times New Roman" pitchFamily="18" charset="0"/>
                  <a:ea typeface="宋体" pitchFamily="2" charset="-122"/>
                </a:rPr>
                <a:t>....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n-US" sz="1400" b="1">
                  <a:solidFill>
                    <a:srgbClr val="800080"/>
                  </a:solidFill>
                  <a:latin typeface="Times New Roman" pitchFamily="18" charset="0"/>
                  <a:ea typeface="宋体" pitchFamily="2" charset="-122"/>
                </a:rPr>
                <a:t>....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n-US" sz="1400" b="1">
                  <a:solidFill>
                    <a:srgbClr val="800080"/>
                  </a:solidFill>
                  <a:latin typeface="Times New Roman" pitchFamily="18" charset="0"/>
                  <a:ea typeface="宋体" pitchFamily="2" charset="-122"/>
                </a:rPr>
                <a:t>}</a:t>
              </a:r>
            </a:p>
          </p:txBody>
        </p:sp>
        <p:sp>
          <p:nvSpPr>
            <p:cNvPr id="291851" name="Line 11"/>
            <p:cNvSpPr>
              <a:spLocks noChangeShapeType="1"/>
            </p:cNvSpPr>
            <p:nvPr/>
          </p:nvSpPr>
          <p:spPr bwMode="auto">
            <a:xfrm>
              <a:off x="3943896" y="2247900"/>
              <a:ext cx="0" cy="758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852" name="Line 12"/>
            <p:cNvSpPr>
              <a:spLocks noChangeShapeType="1"/>
            </p:cNvSpPr>
            <p:nvPr/>
          </p:nvSpPr>
          <p:spPr bwMode="auto">
            <a:xfrm flipH="1">
              <a:off x="2373859" y="2266950"/>
              <a:ext cx="1576387" cy="736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853" name="Line 13"/>
            <p:cNvSpPr>
              <a:spLocks noChangeShapeType="1"/>
            </p:cNvSpPr>
            <p:nvPr/>
          </p:nvSpPr>
          <p:spPr bwMode="auto">
            <a:xfrm>
              <a:off x="3950246" y="2247900"/>
              <a:ext cx="1760538" cy="758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24" name="AutoShape 14"/>
            <p:cNvSpPr>
              <a:spLocks noChangeArrowheads="1"/>
            </p:cNvSpPr>
            <p:nvPr/>
          </p:nvSpPr>
          <p:spPr bwMode="auto">
            <a:xfrm>
              <a:off x="2067471" y="4878388"/>
              <a:ext cx="873125" cy="428625"/>
            </a:xfrm>
            <a:prstGeom prst="roundRect">
              <a:avLst>
                <a:gd name="adj" fmla="val 12495"/>
              </a:avLst>
            </a:prstGeom>
            <a:gradFill rotWithShape="0">
              <a:gsLst>
                <a:gs pos="0">
                  <a:srgbClr val="FC0128"/>
                </a:gs>
                <a:gs pos="100000">
                  <a:srgbClr val="FD7F93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1400" b="1">
                  <a:latin typeface="Times New Roman" pitchFamily="18" charset="0"/>
                  <a:ea typeface="宋体" pitchFamily="2" charset="-122"/>
                </a:rPr>
                <a:t>a ( 0 ) =..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1400" b="1">
                  <a:latin typeface="Times New Roman" pitchFamily="18" charset="0"/>
                  <a:ea typeface="宋体" pitchFamily="2" charset="-122"/>
                </a:rPr>
                <a:t>b ( 0 ) =..</a:t>
              </a:r>
            </a:p>
          </p:txBody>
        </p:sp>
        <p:sp>
          <p:nvSpPr>
            <p:cNvPr id="17425" name="AutoShape 15"/>
            <p:cNvSpPr>
              <a:spLocks noChangeArrowheads="1"/>
            </p:cNvSpPr>
            <p:nvPr/>
          </p:nvSpPr>
          <p:spPr bwMode="auto">
            <a:xfrm>
              <a:off x="3507334" y="4878388"/>
              <a:ext cx="874712" cy="428625"/>
            </a:xfrm>
            <a:prstGeom prst="roundRect">
              <a:avLst>
                <a:gd name="adj" fmla="val 12495"/>
              </a:avLst>
            </a:prstGeom>
            <a:gradFill rotWithShape="0">
              <a:gsLst>
                <a:gs pos="0">
                  <a:srgbClr val="FC0128"/>
                </a:gs>
                <a:gs pos="100000">
                  <a:srgbClr val="FD7F93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1400" b="1">
                  <a:latin typeface="Times New Roman" pitchFamily="18" charset="0"/>
                  <a:ea typeface="宋体" pitchFamily="2" charset="-122"/>
                </a:rPr>
                <a:t>a ( 1 )=..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1400" b="1">
                  <a:latin typeface="Times New Roman" pitchFamily="18" charset="0"/>
                  <a:ea typeface="宋体" pitchFamily="2" charset="-122"/>
                </a:rPr>
                <a:t>b ( 1 )=..</a:t>
              </a:r>
            </a:p>
          </p:txBody>
        </p:sp>
        <p:sp>
          <p:nvSpPr>
            <p:cNvPr id="17426" name="AutoShape 16"/>
            <p:cNvSpPr>
              <a:spLocks noChangeArrowheads="1"/>
            </p:cNvSpPr>
            <p:nvPr/>
          </p:nvSpPr>
          <p:spPr bwMode="auto">
            <a:xfrm>
              <a:off x="4948784" y="4878388"/>
              <a:ext cx="874712" cy="428625"/>
            </a:xfrm>
            <a:prstGeom prst="roundRect">
              <a:avLst>
                <a:gd name="adj" fmla="val 12495"/>
              </a:avLst>
            </a:prstGeom>
            <a:gradFill rotWithShape="0">
              <a:gsLst>
                <a:gs pos="0">
                  <a:srgbClr val="FC0128"/>
                </a:gs>
                <a:gs pos="100000">
                  <a:srgbClr val="FD7F93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1400" b="1">
                  <a:latin typeface="Times New Roman" pitchFamily="18" charset="0"/>
                  <a:ea typeface="宋体" pitchFamily="2" charset="-122"/>
                </a:rPr>
                <a:t>a ( 2 )=..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1400" b="1">
                  <a:latin typeface="Times New Roman" pitchFamily="18" charset="0"/>
                  <a:ea typeface="宋体" pitchFamily="2" charset="-122"/>
                </a:rPr>
                <a:t>b ( 2 )=..</a:t>
              </a:r>
            </a:p>
          </p:txBody>
        </p:sp>
        <p:sp>
          <p:nvSpPr>
            <p:cNvPr id="17427" name="Oval 17"/>
            <p:cNvSpPr>
              <a:spLocks noChangeArrowheads="1"/>
            </p:cNvSpPr>
            <p:nvPr/>
          </p:nvSpPr>
          <p:spPr bwMode="auto">
            <a:xfrm>
              <a:off x="2511971" y="5870575"/>
              <a:ext cx="541338" cy="42862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b="1"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17428" name="Oval 18"/>
            <p:cNvSpPr>
              <a:spLocks noChangeArrowheads="1"/>
            </p:cNvSpPr>
            <p:nvPr/>
          </p:nvSpPr>
          <p:spPr bwMode="auto">
            <a:xfrm>
              <a:off x="3731171" y="5870575"/>
              <a:ext cx="541338" cy="42862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b="1"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7429" name="Oval 19"/>
            <p:cNvSpPr>
              <a:spLocks noChangeArrowheads="1"/>
            </p:cNvSpPr>
            <p:nvPr/>
          </p:nvSpPr>
          <p:spPr bwMode="auto">
            <a:xfrm>
              <a:off x="4837659" y="5870575"/>
              <a:ext cx="652462" cy="42862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b="1">
                  <a:latin typeface="Times New Roman" pitchFamily="18" charset="0"/>
                  <a:ea typeface="宋体" pitchFamily="2" charset="-122"/>
                </a:rPr>
                <a:t>Load</a:t>
              </a:r>
            </a:p>
          </p:txBody>
        </p:sp>
        <p:sp>
          <p:nvSpPr>
            <p:cNvPr id="291860" name="Line 20"/>
            <p:cNvSpPr>
              <a:spLocks noChangeShapeType="1"/>
            </p:cNvSpPr>
            <p:nvPr/>
          </p:nvSpPr>
          <p:spPr bwMode="auto">
            <a:xfrm>
              <a:off x="3940721" y="4235450"/>
              <a:ext cx="3175" cy="630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861" name="Line 21"/>
            <p:cNvSpPr>
              <a:spLocks noChangeShapeType="1"/>
            </p:cNvSpPr>
            <p:nvPr/>
          </p:nvSpPr>
          <p:spPr bwMode="auto">
            <a:xfrm flipH="1">
              <a:off x="2499271" y="4254500"/>
              <a:ext cx="1466850" cy="611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862" name="Line 22"/>
            <p:cNvSpPr>
              <a:spLocks noChangeShapeType="1"/>
            </p:cNvSpPr>
            <p:nvPr/>
          </p:nvSpPr>
          <p:spPr bwMode="auto">
            <a:xfrm>
              <a:off x="3947071" y="4254500"/>
              <a:ext cx="1431925" cy="611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863" name="Line 23"/>
            <p:cNvSpPr>
              <a:spLocks noChangeShapeType="1"/>
            </p:cNvSpPr>
            <p:nvPr/>
          </p:nvSpPr>
          <p:spPr bwMode="auto">
            <a:xfrm>
              <a:off x="3943896" y="5319713"/>
              <a:ext cx="0" cy="538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864" name="Line 24"/>
            <p:cNvSpPr>
              <a:spLocks noChangeShapeType="1"/>
            </p:cNvSpPr>
            <p:nvPr/>
          </p:nvSpPr>
          <p:spPr bwMode="auto">
            <a:xfrm flipH="1">
              <a:off x="2719934" y="5319713"/>
              <a:ext cx="1230312" cy="538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865" name="Line 25"/>
            <p:cNvSpPr>
              <a:spLocks noChangeShapeType="1"/>
            </p:cNvSpPr>
            <p:nvPr/>
          </p:nvSpPr>
          <p:spPr bwMode="auto">
            <a:xfrm>
              <a:off x="3950246" y="5319713"/>
              <a:ext cx="1206500" cy="538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866" name="Line 26"/>
            <p:cNvSpPr>
              <a:spLocks noChangeShapeType="1"/>
            </p:cNvSpPr>
            <p:nvPr/>
          </p:nvSpPr>
          <p:spPr bwMode="auto">
            <a:xfrm>
              <a:off x="3140621" y="1981200"/>
              <a:ext cx="300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37" name="Text Box 27"/>
            <p:cNvSpPr txBox="1">
              <a:spLocks noChangeArrowheads="1"/>
            </p:cNvSpPr>
            <p:nvPr/>
          </p:nvSpPr>
          <p:spPr bwMode="auto">
            <a:xfrm>
              <a:off x="35496" y="1757363"/>
              <a:ext cx="1866217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500" b="1" dirty="0">
                  <a:solidFill>
                    <a:schemeClr val="tx2"/>
                  </a:solidFill>
                  <a:ea typeface="宋体" pitchFamily="2" charset="-122"/>
                </a:rPr>
                <a:t>PVM/MPI…</a:t>
              </a:r>
            </a:p>
          </p:txBody>
        </p:sp>
        <p:sp>
          <p:nvSpPr>
            <p:cNvPr id="291868" name="Line 28"/>
            <p:cNvSpPr>
              <a:spLocks noChangeShapeType="1"/>
            </p:cNvSpPr>
            <p:nvPr/>
          </p:nvSpPr>
          <p:spPr bwMode="auto">
            <a:xfrm>
              <a:off x="4740821" y="1981200"/>
              <a:ext cx="300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39" name="Text Box 29"/>
            <p:cNvSpPr txBox="1">
              <a:spLocks noChangeArrowheads="1"/>
            </p:cNvSpPr>
            <p:nvPr/>
          </p:nvSpPr>
          <p:spPr bwMode="auto">
            <a:xfrm>
              <a:off x="102692" y="3148772"/>
              <a:ext cx="1447832" cy="86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zh-CN" altLang="en-US" sz="2500" b="1" dirty="0">
                  <a:solidFill>
                    <a:schemeClr val="tx2"/>
                  </a:solidFill>
                  <a:ea typeface="宋体" pitchFamily="2" charset="-122"/>
                </a:rPr>
                <a:t>线程</a:t>
              </a:r>
              <a:endParaRPr lang="en-US" altLang="zh-CN" sz="2500" b="1" dirty="0">
                <a:solidFill>
                  <a:schemeClr val="tx2"/>
                </a:solidFill>
                <a:ea typeface="宋体" pitchFamily="2" charset="-122"/>
              </a:endParaRPr>
            </a:p>
            <a:p>
              <a:pPr algn="l">
                <a:spcBef>
                  <a:spcPct val="0"/>
                </a:spcBef>
              </a:pPr>
              <a:r>
                <a:rPr lang="en-US" sz="2500" b="1" dirty="0">
                  <a:solidFill>
                    <a:schemeClr val="tx2"/>
                  </a:solidFill>
                  <a:ea typeface="宋体" pitchFamily="2" charset="-122"/>
                </a:rPr>
                <a:t>Threads</a:t>
              </a:r>
            </a:p>
          </p:txBody>
        </p:sp>
        <p:sp>
          <p:nvSpPr>
            <p:cNvPr id="17440" name="Text Box 30"/>
            <p:cNvSpPr txBox="1">
              <a:spLocks noChangeArrowheads="1"/>
            </p:cNvSpPr>
            <p:nvPr/>
          </p:nvSpPr>
          <p:spPr bwMode="auto">
            <a:xfrm>
              <a:off x="58557" y="4628996"/>
              <a:ext cx="1638590" cy="86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zh-CN" altLang="en-US" sz="2500" b="1" dirty="0">
                  <a:solidFill>
                    <a:schemeClr val="tx2"/>
                  </a:solidFill>
                  <a:ea typeface="宋体" pitchFamily="2" charset="-122"/>
                </a:rPr>
                <a:t>编译器</a:t>
              </a:r>
              <a:endParaRPr lang="en-US" altLang="zh-CN" sz="2500" b="1" dirty="0">
                <a:solidFill>
                  <a:schemeClr val="tx2"/>
                </a:solidFill>
                <a:ea typeface="宋体" pitchFamily="2" charset="-122"/>
              </a:endParaRPr>
            </a:p>
            <a:p>
              <a:pPr algn="l">
                <a:spcBef>
                  <a:spcPct val="0"/>
                </a:spcBef>
              </a:pPr>
              <a:r>
                <a:rPr lang="en-US" sz="2500" b="1" dirty="0">
                  <a:solidFill>
                    <a:schemeClr val="tx2"/>
                  </a:solidFill>
                  <a:ea typeface="宋体" pitchFamily="2" charset="-122"/>
                </a:rPr>
                <a:t>Compilers</a:t>
              </a:r>
            </a:p>
          </p:txBody>
        </p:sp>
        <p:sp>
          <p:nvSpPr>
            <p:cNvPr id="17441" name="Text Box 31"/>
            <p:cNvSpPr txBox="1">
              <a:spLocks noChangeArrowheads="1"/>
            </p:cNvSpPr>
            <p:nvPr/>
          </p:nvSpPr>
          <p:spPr bwMode="auto">
            <a:xfrm>
              <a:off x="184379" y="5733256"/>
              <a:ext cx="784225" cy="473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itchFamily="66" charset="0"/>
                  <a:ea typeface="黑体" pitchFamily="2" charset="-12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500" b="1" dirty="0">
                  <a:solidFill>
                    <a:schemeClr val="tx2"/>
                  </a:solidFill>
                  <a:ea typeface="宋体" pitchFamily="2" charset="-122"/>
                </a:rPr>
                <a:t>CPU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97CF79-6C94-4475-91FA-6B285ED2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Private vs. Shared Variables in UPC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Private scalars (</a:t>
            </a:r>
            <a:r>
              <a:rPr lang="en-US" altLang="zh-CN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my_hits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Shared scalars (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hits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Shared arrays (</a:t>
            </a:r>
            <a:r>
              <a:rPr lang="en-US" altLang="zh-CN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all_hits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Shared locks (</a:t>
            </a:r>
            <a:r>
              <a:rPr lang="en-US" altLang="zh-CN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hit_lock</a:t>
            </a:r>
            <a:r>
              <a:rPr lang="en-US" altLang="zh-CN" dirty="0"/>
              <a:t>)</a:t>
            </a:r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3168650" y="3603626"/>
            <a:ext cx="5334000" cy="1590675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1448" name="Line 5"/>
          <p:cNvSpPr>
            <a:spLocks noChangeShapeType="1"/>
          </p:cNvSpPr>
          <p:nvPr/>
        </p:nvSpPr>
        <p:spPr bwMode="auto">
          <a:xfrm>
            <a:off x="6237288" y="3603625"/>
            <a:ext cx="30162" cy="27051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Rectangle 6"/>
          <p:cNvSpPr>
            <a:spLocks noChangeArrowheads="1"/>
          </p:cNvSpPr>
          <p:nvPr/>
        </p:nvSpPr>
        <p:spPr bwMode="auto">
          <a:xfrm>
            <a:off x="8642350" y="4638675"/>
            <a:ext cx="99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99"/>
                </a:solidFill>
              </a:rPr>
              <a:t>Shared</a:t>
            </a:r>
          </a:p>
        </p:txBody>
      </p:sp>
      <p:sp>
        <p:nvSpPr>
          <p:cNvPr id="61450" name="Rectangle 7"/>
          <p:cNvSpPr>
            <a:spLocks noChangeArrowheads="1"/>
          </p:cNvSpPr>
          <p:nvPr/>
        </p:nvSpPr>
        <p:spPr bwMode="auto">
          <a:xfrm>
            <a:off x="3168650" y="5208589"/>
            <a:ext cx="5334000" cy="11001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61451" name="Line 8"/>
          <p:cNvSpPr>
            <a:spLocks noChangeShapeType="1"/>
          </p:cNvSpPr>
          <p:nvPr/>
        </p:nvSpPr>
        <p:spPr bwMode="auto">
          <a:xfrm>
            <a:off x="6267450" y="5168900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Line 9"/>
          <p:cNvSpPr>
            <a:spLocks noChangeShapeType="1"/>
          </p:cNvSpPr>
          <p:nvPr/>
        </p:nvSpPr>
        <p:spPr bwMode="auto">
          <a:xfrm flipH="1">
            <a:off x="4710113" y="5184776"/>
            <a:ext cx="0" cy="1096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3" name="Line 10"/>
          <p:cNvSpPr>
            <a:spLocks noChangeShapeType="1"/>
          </p:cNvSpPr>
          <p:nvPr/>
        </p:nvSpPr>
        <p:spPr bwMode="auto">
          <a:xfrm>
            <a:off x="6932614" y="3603626"/>
            <a:ext cx="14287" cy="2441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4" name="Line 11"/>
          <p:cNvSpPr>
            <a:spLocks noChangeShapeType="1"/>
          </p:cNvSpPr>
          <p:nvPr/>
        </p:nvSpPr>
        <p:spPr bwMode="auto">
          <a:xfrm flipH="1">
            <a:off x="6932614" y="5210175"/>
            <a:ext cx="14287" cy="10985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5" name="Text Box 12"/>
          <p:cNvSpPr txBox="1">
            <a:spLocks noChangeArrowheads="1"/>
          </p:cNvSpPr>
          <p:nvPr/>
        </p:nvSpPr>
        <p:spPr bwMode="auto">
          <a:xfrm rot="-5400000">
            <a:off x="1574801" y="4854576"/>
            <a:ext cx="206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99"/>
                </a:solidFill>
              </a:rPr>
              <a:t>Global address space</a:t>
            </a:r>
          </a:p>
        </p:txBody>
      </p:sp>
      <p:sp>
        <p:nvSpPr>
          <p:cNvPr id="61456" name="Oval 13"/>
          <p:cNvSpPr>
            <a:spLocks noChangeArrowheads="1"/>
          </p:cNvSpPr>
          <p:nvPr/>
        </p:nvSpPr>
        <p:spPr bwMode="auto">
          <a:xfrm>
            <a:off x="6337300" y="5457825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61457" name="Oval 14"/>
          <p:cNvSpPr>
            <a:spLocks noChangeArrowheads="1"/>
          </p:cNvSpPr>
          <p:nvPr/>
        </p:nvSpPr>
        <p:spPr bwMode="auto">
          <a:xfrm>
            <a:off x="6515100" y="5457825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61458" name="Oval 15"/>
          <p:cNvSpPr>
            <a:spLocks noChangeArrowheads="1"/>
          </p:cNvSpPr>
          <p:nvPr/>
        </p:nvSpPr>
        <p:spPr bwMode="auto">
          <a:xfrm>
            <a:off x="6692900" y="5457825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61459" name="Rectangle 16"/>
          <p:cNvSpPr>
            <a:spLocks noChangeArrowheads="1"/>
          </p:cNvSpPr>
          <p:nvPr/>
        </p:nvSpPr>
        <p:spPr bwMode="auto">
          <a:xfrm>
            <a:off x="8662988" y="55880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99"/>
                </a:solidFill>
              </a:rPr>
              <a:t>Private</a:t>
            </a:r>
          </a:p>
        </p:txBody>
      </p:sp>
      <p:sp>
        <p:nvSpPr>
          <p:cNvPr id="61460" name="Text Box 17"/>
          <p:cNvSpPr txBox="1">
            <a:spLocks noChangeArrowheads="1"/>
          </p:cNvSpPr>
          <p:nvPr/>
        </p:nvSpPr>
        <p:spPr bwMode="auto">
          <a:xfrm>
            <a:off x="3273425" y="5353050"/>
            <a:ext cx="1157288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</a:rPr>
              <a:t>my_hits: </a:t>
            </a:r>
          </a:p>
        </p:txBody>
      </p:sp>
      <p:sp>
        <p:nvSpPr>
          <p:cNvPr id="61461" name="Text Box 18"/>
          <p:cNvSpPr txBox="1">
            <a:spLocks noChangeArrowheads="1"/>
          </p:cNvSpPr>
          <p:nvPr/>
        </p:nvSpPr>
        <p:spPr bwMode="auto">
          <a:xfrm>
            <a:off x="4776789" y="5326063"/>
            <a:ext cx="1157287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</a:rPr>
              <a:t>my_hits: </a:t>
            </a:r>
          </a:p>
        </p:txBody>
      </p:sp>
      <p:sp>
        <p:nvSpPr>
          <p:cNvPr id="61462" name="Text Box 19"/>
          <p:cNvSpPr txBox="1">
            <a:spLocks noChangeArrowheads="1"/>
          </p:cNvSpPr>
          <p:nvPr/>
        </p:nvSpPr>
        <p:spPr bwMode="auto">
          <a:xfrm>
            <a:off x="7285039" y="5326063"/>
            <a:ext cx="1157287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</a:rPr>
              <a:t>my_hits: </a:t>
            </a:r>
          </a:p>
        </p:txBody>
      </p:sp>
      <p:sp>
        <p:nvSpPr>
          <p:cNvPr id="61463" name="Line 20"/>
          <p:cNvSpPr>
            <a:spLocks noChangeShapeType="1"/>
          </p:cNvSpPr>
          <p:nvPr/>
        </p:nvSpPr>
        <p:spPr bwMode="auto">
          <a:xfrm flipH="1">
            <a:off x="4710114" y="3603625"/>
            <a:ext cx="1587" cy="271938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4" name="Text Box 21"/>
          <p:cNvSpPr txBox="1">
            <a:spLocks noChangeArrowheads="1"/>
          </p:cNvSpPr>
          <p:nvPr/>
        </p:nvSpPr>
        <p:spPr bwMode="auto">
          <a:xfrm>
            <a:off x="3110696" y="3236913"/>
            <a:ext cx="53864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Thread</a:t>
            </a:r>
            <a:r>
              <a:rPr lang="en-US" altLang="zh-CN" sz="1800" baseline="-25000" dirty="0">
                <a:solidFill>
                  <a:srgbClr val="000099"/>
                </a:solidFill>
              </a:rPr>
              <a:t>0</a:t>
            </a:r>
            <a:r>
              <a:rPr lang="en-US" altLang="zh-CN" sz="1800" dirty="0">
                <a:solidFill>
                  <a:srgbClr val="000099"/>
                </a:solidFill>
              </a:rPr>
              <a:t>               Thread</a:t>
            </a:r>
            <a:r>
              <a:rPr lang="en-US" altLang="zh-CN" sz="1800" baseline="-25000" dirty="0">
                <a:solidFill>
                  <a:srgbClr val="000099"/>
                </a:solidFill>
              </a:rPr>
              <a:t>1</a:t>
            </a:r>
            <a:r>
              <a:rPr lang="en-US" altLang="zh-CN" sz="1800" dirty="0">
                <a:solidFill>
                  <a:srgbClr val="000099"/>
                </a:solidFill>
              </a:rPr>
              <a:t>                          </a:t>
            </a:r>
            <a:r>
              <a:rPr lang="en-US" altLang="zh-CN" sz="1800" dirty="0" err="1">
                <a:solidFill>
                  <a:srgbClr val="000099"/>
                </a:solidFill>
              </a:rPr>
              <a:t>Thread</a:t>
            </a:r>
            <a:r>
              <a:rPr lang="en-US" altLang="zh-CN" sz="1800" baseline="-25000" dirty="0" err="1">
                <a:solidFill>
                  <a:srgbClr val="000099"/>
                </a:solidFill>
              </a:rPr>
              <a:t>n</a:t>
            </a:r>
            <a:endParaRPr lang="en-US" altLang="zh-CN" sz="1800" baseline="-25000" dirty="0">
              <a:solidFill>
                <a:srgbClr val="000099"/>
              </a:solidFill>
            </a:endParaRPr>
          </a:p>
        </p:txBody>
      </p:sp>
      <p:sp>
        <p:nvSpPr>
          <p:cNvPr id="61465" name="Text Box 22"/>
          <p:cNvSpPr txBox="1">
            <a:spLocks noChangeArrowheads="1"/>
          </p:cNvSpPr>
          <p:nvPr/>
        </p:nvSpPr>
        <p:spPr bwMode="auto">
          <a:xfrm>
            <a:off x="3205163" y="4762500"/>
            <a:ext cx="14779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</a:rPr>
              <a:t>all_hits[0]:</a:t>
            </a:r>
          </a:p>
        </p:txBody>
      </p:sp>
      <p:sp>
        <p:nvSpPr>
          <p:cNvPr id="61466" name="Text Box 23"/>
          <p:cNvSpPr txBox="1">
            <a:spLocks noChangeArrowheads="1"/>
          </p:cNvSpPr>
          <p:nvPr/>
        </p:nvSpPr>
        <p:spPr bwMode="auto">
          <a:xfrm>
            <a:off x="3273426" y="3856038"/>
            <a:ext cx="83661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</a:rPr>
              <a:t>hits: </a:t>
            </a:r>
          </a:p>
        </p:txBody>
      </p:sp>
      <p:sp>
        <p:nvSpPr>
          <p:cNvPr id="61467" name="Text Box 24"/>
          <p:cNvSpPr txBox="1">
            <a:spLocks noChangeArrowheads="1"/>
          </p:cNvSpPr>
          <p:nvPr/>
        </p:nvSpPr>
        <p:spPr bwMode="auto">
          <a:xfrm>
            <a:off x="6965951" y="4762500"/>
            <a:ext cx="14779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</a:rPr>
              <a:t>all_hits[n]:</a:t>
            </a:r>
          </a:p>
        </p:txBody>
      </p:sp>
      <p:sp>
        <p:nvSpPr>
          <p:cNvPr id="61468" name="Text Box 25"/>
          <p:cNvSpPr txBox="1">
            <a:spLocks noChangeArrowheads="1"/>
          </p:cNvSpPr>
          <p:nvPr/>
        </p:nvSpPr>
        <p:spPr bwMode="auto">
          <a:xfrm>
            <a:off x="4764088" y="4762500"/>
            <a:ext cx="14779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</a:rPr>
              <a:t>all_hits[1]:</a:t>
            </a:r>
          </a:p>
        </p:txBody>
      </p:sp>
      <p:sp>
        <p:nvSpPr>
          <p:cNvPr id="61469" name="Text Box 26"/>
          <p:cNvSpPr txBox="1">
            <a:spLocks noChangeArrowheads="1"/>
          </p:cNvSpPr>
          <p:nvPr/>
        </p:nvSpPr>
        <p:spPr bwMode="auto">
          <a:xfrm>
            <a:off x="3273425" y="4243388"/>
            <a:ext cx="1263650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tx1"/>
                </a:solidFill>
                <a:latin typeface="Courier New" panose="02070309020205020404" pitchFamily="49" charset="0"/>
              </a:rPr>
              <a:t>hit_lock: </a:t>
            </a:r>
          </a:p>
        </p:txBody>
      </p:sp>
      <p:sp>
        <p:nvSpPr>
          <p:cNvPr id="61470" name="Rectangle 27"/>
          <p:cNvSpPr>
            <a:spLocks noChangeArrowheads="1"/>
          </p:cNvSpPr>
          <p:nvPr/>
        </p:nvSpPr>
        <p:spPr bwMode="auto">
          <a:xfrm>
            <a:off x="8662988" y="3603625"/>
            <a:ext cx="170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99"/>
                </a:solidFill>
              </a:rPr>
              <a:t>where:</a:t>
            </a:r>
          </a:p>
          <a:p>
            <a:pPr eaLnBrk="1" hangingPunct="1"/>
            <a:r>
              <a:rPr lang="en-US" altLang="zh-CN">
                <a:solidFill>
                  <a:srgbClr val="000099"/>
                </a:solidFill>
                <a:latin typeface="Courier New" panose="02070309020205020404" pitchFamily="49" charset="0"/>
              </a:rPr>
              <a:t>n=Threads-1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CC1A19-5563-449E-BCC7-57F77783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7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idx="1"/>
          </p:nvPr>
        </p:nvSpPr>
        <p:spPr>
          <a:xfrm>
            <a:off x="1439056" y="1361309"/>
            <a:ext cx="8771744" cy="49377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shared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hits</a:t>
            </a:r>
            <a:r>
              <a:rPr lang="en-US" altLang="zh-CN" sz="16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  main(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argc</a:t>
            </a:r>
            <a:r>
              <a:rPr lang="en-US" altLang="zh-CN" sz="1600" b="1" dirty="0">
                <a:latin typeface="Courier New" panose="02070309020205020404" pitchFamily="49" charset="0"/>
              </a:rPr>
              <a:t>, char **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argv</a:t>
            </a:r>
            <a:r>
              <a:rPr lang="en-US" altLang="zh-CN" sz="16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my_hits</a:t>
            </a:r>
            <a:r>
              <a:rPr lang="en-US" altLang="zh-CN" sz="1600" b="1" dirty="0">
                <a:latin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my_trials</a:t>
            </a:r>
            <a:r>
              <a:rPr lang="en-US" altLang="zh-CN" sz="1600" b="1" dirty="0"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		</a:t>
            </a:r>
            <a:r>
              <a:rPr lang="en-US" altLang="zh-CN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upc_lock_t</a:t>
            </a:r>
            <a:r>
              <a:rPr lang="en-US" altLang="zh-CN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hit_lock</a:t>
            </a:r>
            <a:r>
              <a:rPr lang="en-US" altLang="zh-CN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upc_all_lock_alloc</a:t>
            </a:r>
            <a:r>
              <a:rPr lang="en-US" altLang="zh-CN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</a:rPr>
              <a:t> trials =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atoi</a:t>
            </a:r>
            <a:r>
              <a:rPr lang="en-US" altLang="zh-CN" sz="1600" b="1" dirty="0"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argv</a:t>
            </a:r>
            <a:r>
              <a:rPr lang="en-US" altLang="zh-CN" sz="1600" b="1" dirty="0">
                <a:latin typeface="Courier New" panose="02070309020205020404" pitchFamily="49" charset="0"/>
              </a:rPr>
              <a:t>[1]);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my_trials</a:t>
            </a:r>
            <a:r>
              <a:rPr lang="en-US" altLang="zh-CN" sz="1600" b="1" dirty="0">
                <a:latin typeface="Courier New" panose="02070309020205020404" pitchFamily="49" charset="0"/>
              </a:rPr>
              <a:t> = (trials + THREADS - 1)/THREADS;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srand</a:t>
            </a:r>
            <a:r>
              <a:rPr lang="en-US" altLang="zh-CN" sz="1600" b="1" dirty="0">
                <a:latin typeface="Courier New" panose="02070309020205020404" pitchFamily="49" charset="0"/>
              </a:rPr>
              <a:t>(MYTHREAD*17);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      for 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</a:rPr>
              <a:t>=0;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</a:rPr>
              <a:t> &lt;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my_trials</a:t>
            </a:r>
            <a:r>
              <a:rPr lang="en-US" altLang="zh-CN" sz="1600" b="1" dirty="0">
                <a:latin typeface="Courier New" panose="02070309020205020404" pitchFamily="49" charset="0"/>
              </a:rPr>
              <a:t>;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</a:rPr>
              <a:t>++)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CN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my_hits</a:t>
            </a:r>
            <a:r>
              <a:rPr lang="en-US" altLang="zh-CN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+= hit();</a:t>
            </a:r>
            <a:endParaRPr lang="en-US" altLang="zh-CN" sz="16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upc_lock</a:t>
            </a:r>
            <a:r>
              <a:rPr lang="en-US" altLang="zh-CN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hit_lock</a:t>
            </a:r>
            <a:r>
              <a:rPr lang="en-US" altLang="zh-CN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     hits += </a:t>
            </a:r>
            <a:r>
              <a:rPr lang="en-US" altLang="zh-CN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my_hits</a:t>
            </a:r>
            <a:r>
              <a:rPr lang="en-US" altLang="zh-CN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upc_unlock</a:t>
            </a:r>
            <a:r>
              <a:rPr lang="en-US" altLang="zh-CN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hit_lock</a:t>
            </a:r>
            <a:r>
              <a:rPr lang="en-US" altLang="zh-CN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upc_barrier</a:t>
            </a:r>
            <a:r>
              <a:rPr lang="en-US" altLang="zh-CN" sz="16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      if (MYTHREAD == 0)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1600" b="1" dirty="0">
                <a:latin typeface="Courier New" panose="02070309020205020404" pitchFamily="49" charset="0"/>
              </a:rPr>
              <a:t>("PI: %f", 4.0*hits/trials);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   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0C1E7E-3AC7-4983-8812-48648853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6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DE99A-49BD-4EE3-8A9E-11F7AE54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Functional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0B57D-228E-4F36-A77A-B09488E8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函数式语言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en-US" altLang="zh-CN" dirty="0"/>
              <a:t>“Pure” functional language</a:t>
            </a:r>
          </a:p>
          <a:p>
            <a:pPr lvl="2">
              <a:lnSpc>
                <a:spcPct val="80000"/>
              </a:lnSpc>
            </a:pPr>
            <a:r>
              <a:rPr lang="zh-CN" altLang="en-US" sz="2400" dirty="0"/>
              <a:t>计算视之为将输入映射到输出的函数</a:t>
            </a:r>
            <a:endParaRPr lang="en-US" altLang="zh-CN" sz="2400" dirty="0"/>
          </a:p>
          <a:p>
            <a:pPr lvl="2">
              <a:lnSpc>
                <a:spcPct val="80000"/>
              </a:lnSpc>
            </a:pPr>
            <a:r>
              <a:rPr lang="zh-CN" altLang="en-US" sz="2400" dirty="0"/>
              <a:t>没有状态，因此无需赋值</a:t>
            </a:r>
            <a:endParaRPr lang="en-US" altLang="zh-CN" sz="2400" dirty="0"/>
          </a:p>
          <a:p>
            <a:pPr lvl="2">
              <a:lnSpc>
                <a:spcPct val="80000"/>
              </a:lnSpc>
            </a:pPr>
            <a:r>
              <a:rPr lang="zh-CN" altLang="en-US" sz="2400" dirty="0"/>
              <a:t>迭代通过递归实现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实际的函数式语言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en-US" altLang="zh-CN" sz="2400" dirty="0"/>
              <a:t>LISP</a:t>
            </a:r>
            <a:r>
              <a:rPr lang="zh-CN" altLang="en-US" sz="2400" dirty="0"/>
              <a:t>，</a:t>
            </a:r>
            <a:r>
              <a:rPr lang="en-US" altLang="zh-CN" sz="2400" dirty="0"/>
              <a:t>Scheme</a:t>
            </a:r>
            <a:r>
              <a:rPr lang="zh-CN" altLang="en-US" sz="2400" dirty="0"/>
              <a:t>，其它函数式语言也支持迭代、赋值等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709CDF-8553-4977-B749-91C85753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92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7F61A-5F69-4CD4-A8B4-9C970E2B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 Calculus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C97DD4-8E2C-4042-B416-103EF648C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dirty="0"/>
                  <a:t>Alonzo Church, 1941</a:t>
                </a:r>
              </a:p>
              <a:p>
                <a:pPr>
                  <a:lnSpc>
                    <a:spcPct val="80000"/>
                  </a:lnSpc>
                </a:pPr>
                <a:r>
                  <a:rPr lang="zh-CN" altLang="en-US" b="1" spc="-10" dirty="0">
                    <a:latin typeface="Verdana"/>
                    <a:cs typeface="Verdana"/>
                  </a:rPr>
                  <a:t>纯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b="1" spc="-10" dirty="0">
                    <a:latin typeface="Verdana"/>
                    <a:cs typeface="Verdana"/>
                  </a:rPr>
                  <a:t>演算语法</a:t>
                </a:r>
                <a:endParaRPr lang="en-US" altLang="zh-CN" b="1" spc="-10" dirty="0">
                  <a:latin typeface="Verdana"/>
                  <a:cs typeface="Verdana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zh-CN" b="1" spc="-10" dirty="0">
                    <a:latin typeface="Verdana"/>
                    <a:cs typeface="Verdana"/>
                  </a:rPr>
                  <a:t>M </a:t>
                </a:r>
                <a:r>
                  <a:rPr lang="en-US" altLang="zh-CN" b="1" spc="-5" dirty="0">
                    <a:latin typeface="Verdana"/>
                    <a:cs typeface="Verdana"/>
                  </a:rPr>
                  <a:t>::</a:t>
                </a:r>
                <a:r>
                  <a:rPr lang="en-US" altLang="zh-CN" b="1" spc="-10" dirty="0">
                    <a:latin typeface="Verdana"/>
                    <a:cs typeface="Verdana"/>
                  </a:rPr>
                  <a:t>=</a:t>
                </a:r>
                <a:r>
                  <a:rPr lang="en-US" altLang="zh-CN" b="1" spc="-5" dirty="0">
                    <a:latin typeface="Verdana"/>
                    <a:cs typeface="Verdana"/>
                  </a:rPr>
                  <a:t> </a:t>
                </a:r>
                <a:r>
                  <a:rPr lang="en-US" altLang="zh-CN" b="1" spc="-10" dirty="0">
                    <a:latin typeface="Verdana"/>
                    <a:cs typeface="Verdana"/>
                  </a:rPr>
                  <a:t>x</a:t>
                </a:r>
                <a:r>
                  <a:rPr lang="en-US" altLang="zh-CN" b="1" dirty="0">
                    <a:latin typeface="Verdana"/>
                    <a:cs typeface="Verdana"/>
                  </a:rPr>
                  <a:t> </a:t>
                </a:r>
                <a:r>
                  <a:rPr lang="en-US" altLang="zh-CN" b="1" spc="-5" dirty="0">
                    <a:latin typeface="Verdana"/>
                    <a:cs typeface="Verdana"/>
                  </a:rPr>
                  <a:t>|</a:t>
                </a:r>
                <a:r>
                  <a:rPr lang="en-US" altLang="zh-CN" b="1" dirty="0">
                    <a:latin typeface="Verdana"/>
                    <a:cs typeface="Verdana"/>
                  </a:rPr>
                  <a:t> </a:t>
                </a:r>
                <a:r>
                  <a:rPr lang="en-US" altLang="zh-CN" b="1" spc="-5" dirty="0">
                    <a:latin typeface="Symbol"/>
                    <a:cs typeface="Symbol"/>
                  </a:rPr>
                  <a:t></a:t>
                </a:r>
                <a:r>
                  <a:rPr lang="en-US" altLang="zh-CN" b="1" spc="-5" dirty="0" err="1">
                    <a:latin typeface="Verdana"/>
                    <a:cs typeface="Verdana"/>
                  </a:rPr>
                  <a:t>x.</a:t>
                </a:r>
                <a:r>
                  <a:rPr lang="en-US" altLang="zh-CN" b="1" spc="-10" dirty="0" err="1">
                    <a:latin typeface="Verdana"/>
                    <a:cs typeface="Verdana"/>
                  </a:rPr>
                  <a:t>M</a:t>
                </a:r>
                <a:r>
                  <a:rPr lang="en-US" altLang="zh-CN" b="1" dirty="0">
                    <a:latin typeface="Verdana"/>
                    <a:cs typeface="Verdana"/>
                  </a:rPr>
                  <a:t> </a:t>
                </a:r>
                <a:r>
                  <a:rPr lang="en-US" altLang="zh-CN" b="1" spc="-5" dirty="0">
                    <a:latin typeface="Verdana"/>
                    <a:cs typeface="Verdana"/>
                  </a:rPr>
                  <a:t>|</a:t>
                </a:r>
                <a:r>
                  <a:rPr lang="en-US" altLang="zh-CN" b="1" dirty="0">
                    <a:latin typeface="Verdana"/>
                    <a:cs typeface="Verdana"/>
                  </a:rPr>
                  <a:t> </a:t>
                </a:r>
                <a:r>
                  <a:rPr lang="en-US" altLang="zh-CN" b="1" spc="-10" dirty="0">
                    <a:latin typeface="Verdana"/>
                    <a:cs typeface="Verdana"/>
                  </a:rPr>
                  <a:t>M</a:t>
                </a:r>
                <a:r>
                  <a:rPr lang="en-US" altLang="zh-CN" b="1" dirty="0">
                    <a:latin typeface="Verdana"/>
                    <a:cs typeface="Verdana"/>
                  </a:rPr>
                  <a:t> </a:t>
                </a:r>
                <a:r>
                  <a:rPr lang="en-US" altLang="zh-CN" b="1" spc="-10" dirty="0" err="1">
                    <a:latin typeface="Verdana"/>
                    <a:cs typeface="Verdana"/>
                  </a:rPr>
                  <a:t>M</a:t>
                </a:r>
                <a:endParaRPr lang="en-US" altLang="zh-CN" b="1" spc="-10" dirty="0">
                  <a:latin typeface="Verdana"/>
                  <a:cs typeface="Verdana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zh-CN" spc="-10" dirty="0">
                    <a:latin typeface="Verdana"/>
                    <a:cs typeface="Verdana"/>
                  </a:rPr>
                  <a:t>x</a:t>
                </a:r>
                <a:r>
                  <a:rPr lang="zh-CN" altLang="en-US" spc="-10" dirty="0">
                    <a:latin typeface="Verdana"/>
                    <a:cs typeface="Verdana"/>
                  </a:rPr>
                  <a:t>：变量名</a:t>
                </a:r>
                <a:endParaRPr lang="en-US" altLang="zh-CN" spc="-5" dirty="0">
                  <a:latin typeface="Verdana"/>
                  <a:cs typeface="Verdana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zh-CN" spc="-5" dirty="0">
                    <a:latin typeface="Verdana"/>
                    <a:cs typeface="Verdana"/>
                  </a:rPr>
                  <a:t>E</a:t>
                </a:r>
                <a:r>
                  <a:rPr lang="en-US" altLang="zh-CN" spc="-10" dirty="0">
                    <a:latin typeface="Verdana"/>
                    <a:cs typeface="Verdana"/>
                  </a:rPr>
                  <a:t>ach</a:t>
                </a:r>
                <a:r>
                  <a:rPr lang="en-US" altLang="zh-CN" spc="10" dirty="0">
                    <a:latin typeface="Verdana"/>
                    <a:cs typeface="Verdana"/>
                  </a:rPr>
                  <a:t> </a:t>
                </a:r>
                <a:r>
                  <a:rPr lang="en-US" altLang="zh-CN" spc="-5" dirty="0">
                    <a:latin typeface="Verdana"/>
                    <a:cs typeface="Verdana"/>
                  </a:rPr>
                  <a:t>expressio</a:t>
                </a:r>
                <a:r>
                  <a:rPr lang="en-US" altLang="zh-CN" spc="-10" dirty="0">
                    <a:latin typeface="Verdana"/>
                    <a:cs typeface="Verdana"/>
                  </a:rPr>
                  <a:t>n</a:t>
                </a:r>
                <a:r>
                  <a:rPr lang="en-US" altLang="zh-CN" spc="10" dirty="0">
                    <a:latin typeface="Verdana"/>
                    <a:cs typeface="Verdana"/>
                  </a:rPr>
                  <a:t> </a:t>
                </a:r>
                <a:r>
                  <a:rPr lang="en-US" altLang="zh-CN" spc="-5" dirty="0">
                    <a:latin typeface="Verdana"/>
                    <a:cs typeface="Verdana"/>
                  </a:rPr>
                  <a:t>is</a:t>
                </a:r>
                <a:r>
                  <a:rPr lang="en-US" altLang="zh-CN" spc="10" dirty="0">
                    <a:latin typeface="Verdana"/>
                    <a:cs typeface="Verdana"/>
                  </a:rPr>
                  <a:t> </a:t>
                </a:r>
                <a:r>
                  <a:rPr lang="en-US" altLang="zh-CN" spc="-5" dirty="0">
                    <a:latin typeface="Verdana"/>
                    <a:cs typeface="Verdana"/>
                  </a:rPr>
                  <a:t>call</a:t>
                </a:r>
                <a:r>
                  <a:rPr lang="en-US" altLang="zh-CN" spc="-10" dirty="0">
                    <a:latin typeface="Verdana"/>
                    <a:cs typeface="Verdana"/>
                  </a:rPr>
                  <a:t>ed</a:t>
                </a:r>
                <a:r>
                  <a:rPr lang="en-US" altLang="zh-CN" spc="10" dirty="0">
                    <a:latin typeface="Verdana"/>
                    <a:cs typeface="Verdana"/>
                  </a:rPr>
                  <a:t> </a:t>
                </a:r>
                <a:r>
                  <a:rPr lang="en-US" altLang="zh-CN" spc="-10" dirty="0">
                    <a:latin typeface="Verdana"/>
                    <a:cs typeface="Verdana"/>
                  </a:rPr>
                  <a:t>a</a:t>
                </a:r>
                <a:r>
                  <a:rPr lang="en-US" altLang="zh-CN" spc="10" dirty="0">
                    <a:latin typeface="Verdana"/>
                    <a:cs typeface="Verdana"/>
                  </a:rPr>
                  <a:t> </a:t>
                </a:r>
                <a:r>
                  <a:rPr lang="en-US" altLang="zh-CN" spc="-5" dirty="0">
                    <a:latin typeface="Verdana"/>
                    <a:cs typeface="Verdana"/>
                  </a:rPr>
                  <a:t>l</a:t>
                </a:r>
                <a:r>
                  <a:rPr lang="en-US" altLang="zh-CN" spc="-10" dirty="0">
                    <a:latin typeface="Verdana"/>
                    <a:cs typeface="Verdana"/>
                  </a:rPr>
                  <a:t>amb</a:t>
                </a:r>
                <a:r>
                  <a:rPr lang="en-US" altLang="zh-CN" spc="-5" dirty="0">
                    <a:latin typeface="Verdana"/>
                    <a:cs typeface="Verdana"/>
                  </a:rPr>
                  <a:t>d</a:t>
                </a:r>
                <a:r>
                  <a:rPr lang="en-US" altLang="zh-CN" spc="-10" dirty="0">
                    <a:latin typeface="Verdana"/>
                    <a:cs typeface="Verdana"/>
                  </a:rPr>
                  <a:t>a</a:t>
                </a:r>
                <a:r>
                  <a:rPr lang="en-US" altLang="zh-CN" spc="10" dirty="0">
                    <a:latin typeface="Verdana"/>
                    <a:cs typeface="Verdana"/>
                  </a:rPr>
                  <a:t> </a:t>
                </a:r>
                <a:r>
                  <a:rPr lang="en-US" altLang="zh-CN" spc="-5" dirty="0">
                    <a:latin typeface="Verdana"/>
                    <a:cs typeface="Verdana"/>
                  </a:rPr>
                  <a:t>t</a:t>
                </a:r>
                <a:r>
                  <a:rPr lang="en-US" altLang="zh-CN" spc="-10" dirty="0">
                    <a:latin typeface="Verdana"/>
                    <a:cs typeface="Verdana"/>
                  </a:rPr>
                  <a:t>erm</a:t>
                </a:r>
                <a:r>
                  <a:rPr lang="en-US" altLang="zh-CN" spc="10" dirty="0">
                    <a:latin typeface="Verdana"/>
                    <a:cs typeface="Verdana"/>
                  </a:rPr>
                  <a:t> </a:t>
                </a:r>
                <a:r>
                  <a:rPr lang="en-US" altLang="zh-CN" spc="-5" dirty="0">
                    <a:latin typeface="Verdana"/>
                    <a:cs typeface="Verdana"/>
                  </a:rPr>
                  <a:t>or</a:t>
                </a:r>
                <a:r>
                  <a:rPr lang="en-US" altLang="zh-CN" spc="10" dirty="0">
                    <a:latin typeface="Verdana"/>
                    <a:cs typeface="Verdana"/>
                  </a:rPr>
                  <a:t> </a:t>
                </a:r>
                <a:r>
                  <a:rPr lang="en-US" altLang="zh-CN" spc="-10" dirty="0">
                    <a:latin typeface="Verdana"/>
                    <a:cs typeface="Verdana"/>
                  </a:rPr>
                  <a:t>a</a:t>
                </a:r>
                <a:r>
                  <a:rPr lang="en-US" altLang="zh-CN" spc="10" dirty="0">
                    <a:latin typeface="Verdana"/>
                    <a:cs typeface="Verdana"/>
                  </a:rPr>
                  <a:t> </a:t>
                </a:r>
                <a:r>
                  <a:rPr lang="en-US" altLang="zh-CN" spc="-5" dirty="0">
                    <a:latin typeface="Verdana"/>
                    <a:cs typeface="Verdana"/>
                  </a:rPr>
                  <a:t>l</a:t>
                </a:r>
                <a:r>
                  <a:rPr lang="en-US" altLang="zh-CN" spc="-10" dirty="0">
                    <a:latin typeface="Verdana"/>
                    <a:cs typeface="Verdana"/>
                  </a:rPr>
                  <a:t>amb</a:t>
                </a:r>
                <a:r>
                  <a:rPr lang="en-US" altLang="zh-CN" spc="-5" dirty="0">
                    <a:latin typeface="Verdana"/>
                    <a:cs typeface="Verdana"/>
                  </a:rPr>
                  <a:t>d</a:t>
                </a:r>
                <a:r>
                  <a:rPr lang="en-US" altLang="zh-CN" spc="-10" dirty="0">
                    <a:latin typeface="Verdana"/>
                    <a:cs typeface="Verdana"/>
                  </a:rPr>
                  <a:t>a</a:t>
                </a:r>
                <a:r>
                  <a:rPr lang="en-US" altLang="zh-CN" spc="-5" dirty="0">
                    <a:latin typeface="Verdana"/>
                    <a:cs typeface="Verdana"/>
                  </a:rPr>
                  <a:t> </a:t>
                </a:r>
                <a:r>
                  <a:rPr lang="en-US" altLang="zh-CN" spc="-10" dirty="0">
                    <a:latin typeface="Verdana"/>
                    <a:cs typeface="Verdana"/>
                  </a:rPr>
                  <a:t>ex</a:t>
                </a:r>
                <a:r>
                  <a:rPr lang="en-US" altLang="zh-CN" spc="-5" dirty="0">
                    <a:latin typeface="Verdana"/>
                    <a:cs typeface="Verdana"/>
                  </a:rPr>
                  <a:t>press</a:t>
                </a:r>
                <a:r>
                  <a:rPr lang="en-US" altLang="zh-CN" dirty="0">
                    <a:latin typeface="Verdana"/>
                    <a:cs typeface="Verdana"/>
                  </a:rPr>
                  <a:t>i</a:t>
                </a:r>
                <a:r>
                  <a:rPr lang="en-US" altLang="zh-CN" spc="-5" dirty="0">
                    <a:latin typeface="Verdana"/>
                    <a:cs typeface="Verdana"/>
                  </a:rPr>
                  <a:t>o</a:t>
                </a:r>
                <a:r>
                  <a:rPr lang="en-US" altLang="zh-CN" spc="-10" dirty="0">
                    <a:latin typeface="Verdana"/>
                    <a:cs typeface="Verdana"/>
                  </a:rPr>
                  <a:t>n</a:t>
                </a:r>
                <a:endParaRPr lang="en-US" altLang="zh-CN" dirty="0">
                  <a:latin typeface="Verdana"/>
                  <a:cs typeface="Verdana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zh-CN" altLang="en-US" dirty="0"/>
                  <a:t>函数式程序设计的基础</a:t>
                </a: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r>
                  <a:rPr lang="zh-CN" altLang="en-US" dirty="0"/>
                  <a:t>一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表达式包含</a:t>
                </a:r>
                <a:r>
                  <a:rPr lang="en-US" altLang="zh-CN" dirty="0"/>
                  <a:t>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zh-CN" altLang="en-US" dirty="0"/>
                  <a:t>参数</a:t>
                </a: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r>
                  <a:rPr lang="en-US" altLang="zh-CN" dirty="0"/>
                  <a:t>Body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C97DD4-8E2C-4042-B416-103EF648C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0B63CC-63BF-46E9-96DE-1B2639F5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79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t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 dirty="0"/>
              <a:t>Functional Programming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845127" y="1828800"/>
            <a:ext cx="10515600" cy="4770666"/>
          </a:xfrm>
        </p:spPr>
        <p:txBody>
          <a:bodyPr vert="horz" lIns="90000" tIns="46800" rIns="90000" bIns="46800" rtlCol="0">
            <a:spAutoFit/>
          </a:bodyPr>
          <a:lstStyle/>
          <a:p>
            <a:pPr>
              <a:lnSpc>
                <a:spcPct val="93000"/>
              </a:lnSpc>
              <a:buFont typeface="Wingdings" panose="05000000000000000000" pitchFamily="2" charset="2"/>
              <a:buChar char="u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任务是一系列函数变换</a:t>
            </a:r>
            <a:endParaRPr lang="en-US" altLang="zh-CN" dirty="0"/>
          </a:p>
          <a:p>
            <a:pPr lvl="1">
              <a:lnSpc>
                <a:spcPct val="93000"/>
              </a:lnSpc>
              <a:buFont typeface="Wingdings" panose="05000000000000000000" pitchFamily="2" charset="2"/>
              <a:buChar char="u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矩阵运算</a:t>
            </a:r>
            <a:endParaRPr lang="en-US" altLang="zh-CN" dirty="0"/>
          </a:p>
          <a:p>
            <a:pPr lvl="1">
              <a:lnSpc>
                <a:spcPct val="93000"/>
              </a:lnSpc>
              <a:buFont typeface="Wingdings" panose="05000000000000000000" pitchFamily="2" charset="2"/>
              <a:buChar char="u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图像处理</a:t>
            </a:r>
            <a:endParaRPr lang="en-US" altLang="zh-CN" dirty="0"/>
          </a:p>
          <a:p>
            <a:pPr lvl="1">
              <a:lnSpc>
                <a:spcPct val="93000"/>
              </a:lnSpc>
              <a:buFont typeface="Wingdings" panose="05000000000000000000" pitchFamily="2" charset="2"/>
              <a:buChar char="u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统计</a:t>
            </a:r>
            <a:endParaRPr lang="en-US" altLang="zh-CN" dirty="0"/>
          </a:p>
          <a:p>
            <a:pPr lvl="1">
              <a:lnSpc>
                <a:spcPct val="93000"/>
              </a:lnSpc>
              <a:buFont typeface="Wingdings" panose="05000000000000000000" pitchFamily="2" charset="2"/>
              <a:buChar char="u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…</a:t>
            </a:r>
            <a:endParaRPr lang="en-GB" altLang="en-US" dirty="0"/>
          </a:p>
          <a:p>
            <a:pPr>
              <a:lnSpc>
                <a:spcPct val="9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fun foo(</a:t>
            </a:r>
            <a:r>
              <a:rPr lang="en-GB" altLang="en-US" i="1" dirty="0"/>
              <a:t>l</a:t>
            </a:r>
            <a:r>
              <a:rPr lang="en-GB" altLang="en-US" dirty="0"/>
              <a:t>: int list) =</a:t>
            </a:r>
          </a:p>
          <a:p>
            <a:pPr>
              <a:lnSpc>
                <a:spcPct val="9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  sum(</a:t>
            </a:r>
            <a:r>
              <a:rPr lang="en-GB" altLang="en-US" i="1" dirty="0"/>
              <a:t>l</a:t>
            </a:r>
            <a:r>
              <a:rPr lang="en-GB" altLang="en-US" dirty="0"/>
              <a:t>) + </a:t>
            </a:r>
            <a:r>
              <a:rPr lang="en-GB" altLang="en-US" dirty="0" err="1"/>
              <a:t>mul</a:t>
            </a:r>
            <a:r>
              <a:rPr lang="en-GB" altLang="en-US" dirty="0"/>
              <a:t>(</a:t>
            </a:r>
            <a:r>
              <a:rPr lang="en-GB" altLang="en-US" i="1" dirty="0"/>
              <a:t>l</a:t>
            </a:r>
            <a:r>
              <a:rPr lang="en-GB" altLang="en-US" dirty="0"/>
              <a:t>) + length(</a:t>
            </a:r>
            <a:r>
              <a:rPr lang="en-GB" altLang="en-US" i="1" dirty="0"/>
              <a:t>l</a:t>
            </a:r>
            <a:r>
              <a:rPr lang="en-GB" altLang="en-US" dirty="0"/>
              <a:t>)</a:t>
            </a:r>
          </a:p>
          <a:p>
            <a:pPr>
              <a:lnSpc>
                <a:spcPct val="9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/>
          </a:p>
          <a:p>
            <a:pPr>
              <a:lnSpc>
                <a:spcPct val="9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   Order of sum() and </a:t>
            </a:r>
            <a:r>
              <a:rPr lang="en-GB" altLang="en-US" dirty="0" err="1"/>
              <a:t>mul</a:t>
            </a:r>
            <a:r>
              <a:rPr lang="en-GB" altLang="en-US" dirty="0"/>
              <a:t>(), </a:t>
            </a:r>
            <a:r>
              <a:rPr lang="en-GB" altLang="en-US" dirty="0" err="1"/>
              <a:t>etc</a:t>
            </a:r>
            <a:r>
              <a:rPr lang="en-GB" altLang="en-US" dirty="0"/>
              <a:t> does not matter – they do not modify </a:t>
            </a:r>
            <a:r>
              <a:rPr lang="en-GB" altLang="en-US" i="1" dirty="0"/>
              <a:t>l</a:t>
            </a:r>
          </a:p>
          <a:p>
            <a:pPr>
              <a:lnSpc>
                <a:spcPct val="9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i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C398AC-93DD-4038-969E-79CDF691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77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t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dirty="0"/>
              <a:t>Map/Reduce</a:t>
            </a:r>
            <a:endParaRPr lang="en-GB" altLang="zh-CN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845127" y="1828800"/>
            <a:ext cx="10515600" cy="2616102"/>
          </a:xfrm>
        </p:spPr>
        <p:txBody>
          <a:bodyPr vert="horz" lIns="90000" tIns="46800" rIns="90000" bIns="46800" rtlCol="0">
            <a:spAutoFit/>
          </a:bodyPr>
          <a:lstStyle/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/>
              <a:t>two functions:</a:t>
            </a: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/>
          </a:p>
          <a:p>
            <a:pPr lvl="1">
              <a:lnSpc>
                <a:spcPct val="94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 (</a:t>
            </a:r>
            <a:r>
              <a:rPr lang="en-GB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in_key</a:t>
            </a:r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in_value</a:t>
            </a:r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-&gt; (</a:t>
            </a:r>
            <a:r>
              <a:rPr lang="en-GB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out_key</a:t>
            </a:r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intermediate_value</a:t>
            </a:r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list</a:t>
            </a:r>
          </a:p>
          <a:p>
            <a:pPr lvl="1">
              <a:lnSpc>
                <a:spcPct val="94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4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(</a:t>
            </a:r>
            <a:r>
              <a:rPr lang="en-GB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out_key</a:t>
            </a:r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intermediate_value</a:t>
            </a:r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list) -&gt;	</a:t>
            </a:r>
            <a:r>
              <a:rPr lang="en-GB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out_value</a:t>
            </a:r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  <a:p>
            <a:pPr lvl="1">
              <a:lnSpc>
                <a:spcPct val="94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8E1855-F9F4-4BF6-BFF5-15F8792C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738704"/>
              </p:ext>
            </p:extLst>
          </p:nvPr>
        </p:nvGraphicFramePr>
        <p:xfrm>
          <a:off x="2033507" y="584616"/>
          <a:ext cx="8175758" cy="5734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4" imgW="9111240" imgH="6914880" progId="">
                  <p:embed/>
                </p:oleObj>
              </mc:Choice>
              <mc:Fallback>
                <p:oleObj r:id="rId4" imgW="9111240" imgH="6914880" progId="">
                  <p:embed/>
                  <p:pic>
                    <p:nvPicPr>
                      <p:cNvPr id="307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07" y="584616"/>
                        <a:ext cx="8175758" cy="573430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D9D06A-7C9C-4944-B025-D1A23667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56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Count with </a:t>
            </a:r>
            <a:r>
              <a:rPr lang="en-US" altLang="zh-CN" dirty="0" err="1"/>
              <a:t>MapReduce</a:t>
            </a:r>
            <a:endParaRPr lang="en-US" altLang="zh-CN" dirty="0"/>
          </a:p>
        </p:txBody>
      </p:sp>
      <p:sp>
        <p:nvSpPr>
          <p:cNvPr id="23555" name="TextBox 217"/>
          <p:cNvSpPr txBox="1">
            <a:spLocks noChangeArrowheads="1"/>
          </p:cNvSpPr>
          <p:nvPr/>
        </p:nvSpPr>
        <p:spPr bwMode="auto">
          <a:xfrm>
            <a:off x="2133600" y="1511505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Input</a:t>
            </a:r>
          </a:p>
        </p:txBody>
      </p:sp>
      <p:sp>
        <p:nvSpPr>
          <p:cNvPr id="23556" name="TextBox 218"/>
          <p:cNvSpPr txBox="1">
            <a:spLocks noChangeArrowheads="1"/>
          </p:cNvSpPr>
          <p:nvPr/>
        </p:nvSpPr>
        <p:spPr bwMode="auto">
          <a:xfrm>
            <a:off x="3200401" y="1511505"/>
            <a:ext cx="183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Map &amp; Combine</a:t>
            </a:r>
          </a:p>
        </p:txBody>
      </p:sp>
      <p:sp>
        <p:nvSpPr>
          <p:cNvPr id="23557" name="TextBox 219"/>
          <p:cNvSpPr txBox="1">
            <a:spLocks noChangeArrowheads="1"/>
          </p:cNvSpPr>
          <p:nvPr/>
        </p:nvSpPr>
        <p:spPr bwMode="auto">
          <a:xfrm>
            <a:off x="5270500" y="1511505"/>
            <a:ext cx="166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Shuffle &amp; Sort</a:t>
            </a:r>
          </a:p>
        </p:txBody>
      </p:sp>
      <p:sp>
        <p:nvSpPr>
          <p:cNvPr id="23558" name="TextBox 220"/>
          <p:cNvSpPr txBox="1">
            <a:spLocks noChangeArrowheads="1"/>
          </p:cNvSpPr>
          <p:nvPr/>
        </p:nvSpPr>
        <p:spPr bwMode="auto">
          <a:xfrm>
            <a:off x="7315201" y="1511505"/>
            <a:ext cx="98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Reduce</a:t>
            </a:r>
          </a:p>
        </p:txBody>
      </p:sp>
      <p:sp>
        <p:nvSpPr>
          <p:cNvPr id="23559" name="TextBox 221"/>
          <p:cNvSpPr txBox="1">
            <a:spLocks noChangeArrowheads="1"/>
          </p:cNvSpPr>
          <p:nvPr/>
        </p:nvSpPr>
        <p:spPr bwMode="auto">
          <a:xfrm>
            <a:off x="9256714" y="1511505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Output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572000" y="3581400"/>
            <a:ext cx="609600" cy="457200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23561" name="Group 79"/>
          <p:cNvGrpSpPr>
            <a:grpSpLocks/>
          </p:cNvGrpSpPr>
          <p:nvPr/>
        </p:nvGrpSpPr>
        <p:grpSpPr bwMode="auto">
          <a:xfrm>
            <a:off x="1828313" y="1890712"/>
            <a:ext cx="8306288" cy="4648200"/>
            <a:chOff x="380512" y="2133600"/>
            <a:chExt cx="8306288" cy="4495800"/>
          </a:xfrm>
        </p:grpSpPr>
        <p:sp>
          <p:nvSpPr>
            <p:cNvPr id="81" name="Folded Corner 80"/>
            <p:cNvSpPr/>
            <p:nvPr/>
          </p:nvSpPr>
          <p:spPr>
            <a:xfrm rot="10800000">
              <a:off x="381000" y="2133600"/>
              <a:ext cx="1143000" cy="4495800"/>
            </a:xfrm>
            <a:prstGeom prst="foldedCorner">
              <a:avLst/>
            </a:prstGeom>
            <a:gradFill>
              <a:lin ang="5400000" scaled="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563" name="Straight Arrow Connector 81"/>
            <p:cNvCxnSpPr>
              <a:cxnSpLocks noChangeShapeType="1"/>
              <a:stCxn id="86" idx="2"/>
              <a:endCxn id="90" idx="1"/>
            </p:cNvCxnSpPr>
            <p:nvPr/>
          </p:nvCxnSpPr>
          <p:spPr bwMode="auto">
            <a:xfrm rot="10800000" flipH="1" flipV="1">
              <a:off x="1676400" y="2882899"/>
              <a:ext cx="609600" cy="516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4" name="TextBox 82"/>
            <p:cNvSpPr txBox="1">
              <a:spLocks noChangeArrowheads="1"/>
            </p:cNvSpPr>
            <p:nvPr/>
          </p:nvSpPr>
          <p:spPr bwMode="auto">
            <a:xfrm>
              <a:off x="381000" y="2561771"/>
              <a:ext cx="1143000" cy="53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the quick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brown fox</a:t>
              </a:r>
            </a:p>
          </p:txBody>
        </p:sp>
        <p:sp>
          <p:nvSpPr>
            <p:cNvPr id="23565" name="TextBox 83"/>
            <p:cNvSpPr txBox="1">
              <a:spLocks noChangeArrowheads="1"/>
            </p:cNvSpPr>
            <p:nvPr/>
          </p:nvSpPr>
          <p:spPr bwMode="auto">
            <a:xfrm>
              <a:off x="380512" y="4083619"/>
              <a:ext cx="1083951" cy="53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the fox ate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the mouse</a:t>
              </a:r>
            </a:p>
          </p:txBody>
        </p:sp>
        <p:sp>
          <p:nvSpPr>
            <p:cNvPr id="23566" name="TextBox 84"/>
            <p:cNvSpPr txBox="1">
              <a:spLocks noChangeArrowheads="1"/>
            </p:cNvSpPr>
            <p:nvPr/>
          </p:nvSpPr>
          <p:spPr bwMode="auto">
            <a:xfrm>
              <a:off x="381802" y="5558971"/>
              <a:ext cx="1106392" cy="53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how now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brown cow</a:t>
              </a:r>
            </a:p>
          </p:txBody>
        </p:sp>
        <p:sp>
          <p:nvSpPr>
            <p:cNvPr id="86" name="Right Bracket 85"/>
            <p:cNvSpPr/>
            <p:nvPr/>
          </p:nvSpPr>
          <p:spPr>
            <a:xfrm>
              <a:off x="1524000" y="21336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87" name="Right Bracket 86"/>
            <p:cNvSpPr/>
            <p:nvPr/>
          </p:nvSpPr>
          <p:spPr>
            <a:xfrm>
              <a:off x="1524000" y="36322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88" name="Right Bracket 87"/>
            <p:cNvSpPr/>
            <p:nvPr/>
          </p:nvSpPr>
          <p:spPr>
            <a:xfrm>
              <a:off x="1524000" y="51308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cxnSp>
          <p:nvCxnSpPr>
            <p:cNvPr id="23570" name="Straight Arrow Connector 88"/>
            <p:cNvCxnSpPr>
              <a:cxnSpLocks noChangeShapeType="1"/>
              <a:stCxn id="87" idx="2"/>
              <a:endCxn id="91" idx="1"/>
            </p:cNvCxnSpPr>
            <p:nvPr/>
          </p:nvCxnSpPr>
          <p:spPr bwMode="auto">
            <a:xfrm rot="10800000" flipH="1" flipV="1">
              <a:off x="1676400" y="4381500"/>
              <a:ext cx="609600" cy="4140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Rounded Rectangle 89"/>
            <p:cNvSpPr/>
            <p:nvPr/>
          </p:nvSpPr>
          <p:spPr>
            <a:xfrm>
              <a:off x="2286000" y="2663331"/>
              <a:ext cx="838200" cy="440674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Map</a:t>
              </a: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286000" y="4161931"/>
              <a:ext cx="838200" cy="448352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Map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286000" y="5662066"/>
              <a:ext cx="838200" cy="442210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Map</a:t>
              </a:r>
            </a:p>
          </p:txBody>
        </p:sp>
        <p:cxnSp>
          <p:nvCxnSpPr>
            <p:cNvPr id="23574" name="Straight Arrow Connector 92"/>
            <p:cNvCxnSpPr>
              <a:cxnSpLocks noChangeShapeType="1"/>
              <a:stCxn id="88" idx="2"/>
              <a:endCxn id="92" idx="1"/>
            </p:cNvCxnSpPr>
            <p:nvPr/>
          </p:nvCxnSpPr>
          <p:spPr bwMode="auto">
            <a:xfrm rot="10800000" flipH="1" flipV="1">
              <a:off x="1676400" y="5880100"/>
              <a:ext cx="609600" cy="3097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ounded Rectangle 93"/>
            <p:cNvSpPr/>
            <p:nvPr/>
          </p:nvSpPr>
          <p:spPr>
            <a:xfrm>
              <a:off x="5791200" y="3010343"/>
              <a:ext cx="1066800" cy="440674"/>
            </a:xfrm>
            <a:prstGeom prst="roundRect">
              <a:avLst/>
            </a:prstGeom>
            <a:solidFill>
              <a:srgbClr val="D0EDC2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Reduce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791200" y="5270527"/>
              <a:ext cx="1066800" cy="440674"/>
            </a:xfrm>
            <a:prstGeom prst="roundRect">
              <a:avLst/>
            </a:prstGeom>
            <a:solidFill>
              <a:srgbClr val="D0EDC2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Reduce</a:t>
              </a:r>
            </a:p>
          </p:txBody>
        </p:sp>
        <p:cxnSp>
          <p:nvCxnSpPr>
            <p:cNvPr id="23577" name="Straight Arrow Connector 95"/>
            <p:cNvCxnSpPr>
              <a:cxnSpLocks noChangeShapeType="1"/>
              <a:stCxn id="90" idx="3"/>
            </p:cNvCxnSpPr>
            <p:nvPr/>
          </p:nvCxnSpPr>
          <p:spPr bwMode="auto">
            <a:xfrm>
              <a:off x="3124199" y="2883416"/>
              <a:ext cx="2667001" cy="249251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Straight Arrow Connector 96"/>
            <p:cNvCxnSpPr>
              <a:cxnSpLocks noChangeShapeType="1"/>
              <a:stCxn id="90" idx="3"/>
            </p:cNvCxnSpPr>
            <p:nvPr/>
          </p:nvCxnSpPr>
          <p:spPr bwMode="auto">
            <a:xfrm>
              <a:off x="3124199" y="2883416"/>
              <a:ext cx="2667001" cy="2461470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Straight Arrow Connector 97"/>
            <p:cNvCxnSpPr>
              <a:cxnSpLocks noChangeShapeType="1"/>
              <a:stCxn id="92" idx="3"/>
            </p:cNvCxnSpPr>
            <p:nvPr/>
          </p:nvCxnSpPr>
          <p:spPr bwMode="auto">
            <a:xfrm flipV="1">
              <a:off x="3124199" y="3346752"/>
              <a:ext cx="2667001" cy="2536445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Straight Arrow Connector 98"/>
            <p:cNvCxnSpPr>
              <a:cxnSpLocks noChangeShapeType="1"/>
              <a:stCxn id="91" idx="3"/>
              <a:endCxn id="95" idx="1"/>
            </p:cNvCxnSpPr>
            <p:nvPr/>
          </p:nvCxnSpPr>
          <p:spPr bwMode="auto">
            <a:xfrm>
              <a:off x="3124199" y="4385640"/>
              <a:ext cx="2667001" cy="1105079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1" name="Straight Arrow Connector 99"/>
            <p:cNvCxnSpPr>
              <a:cxnSpLocks noChangeShapeType="1"/>
              <a:stCxn id="91" idx="3"/>
              <a:endCxn id="94" idx="1"/>
            </p:cNvCxnSpPr>
            <p:nvPr/>
          </p:nvCxnSpPr>
          <p:spPr bwMode="auto">
            <a:xfrm flipV="1">
              <a:off x="3124199" y="3230915"/>
              <a:ext cx="2667001" cy="1154725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Straight Arrow Connector 100"/>
            <p:cNvCxnSpPr>
              <a:cxnSpLocks noChangeShapeType="1"/>
              <a:stCxn id="92" idx="3"/>
            </p:cNvCxnSpPr>
            <p:nvPr/>
          </p:nvCxnSpPr>
          <p:spPr bwMode="auto">
            <a:xfrm flipV="1">
              <a:off x="3124199" y="5630333"/>
              <a:ext cx="2667001" cy="252864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3" name="Straight Arrow Connector 101"/>
            <p:cNvCxnSpPr>
              <a:cxnSpLocks noChangeShapeType="1"/>
              <a:stCxn id="94" idx="3"/>
              <a:endCxn id="107" idx="2"/>
            </p:cNvCxnSpPr>
            <p:nvPr/>
          </p:nvCxnSpPr>
          <p:spPr bwMode="auto">
            <a:xfrm>
              <a:off x="6858000" y="3230915"/>
              <a:ext cx="533400" cy="8795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4" name="Straight Arrow Connector 102"/>
            <p:cNvCxnSpPr>
              <a:cxnSpLocks noChangeShapeType="1"/>
              <a:stCxn id="95" idx="3"/>
              <a:endCxn id="108" idx="2"/>
            </p:cNvCxnSpPr>
            <p:nvPr/>
          </p:nvCxnSpPr>
          <p:spPr bwMode="auto">
            <a:xfrm flipV="1">
              <a:off x="6858000" y="5487610"/>
              <a:ext cx="533400" cy="3109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" name="Folded Corner 103"/>
            <p:cNvSpPr/>
            <p:nvPr/>
          </p:nvSpPr>
          <p:spPr>
            <a:xfrm rot="10800000">
              <a:off x="7543800" y="2133600"/>
              <a:ext cx="1143000" cy="4495800"/>
            </a:xfrm>
            <a:prstGeom prst="foldedCorner">
              <a:avLst/>
            </a:prstGeom>
            <a:gradFill>
              <a:lin ang="5400000" scaled="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86" name="TextBox 104"/>
            <p:cNvSpPr txBox="1">
              <a:spLocks noChangeArrowheads="1"/>
            </p:cNvSpPr>
            <p:nvPr/>
          </p:nvSpPr>
          <p:spPr bwMode="auto">
            <a:xfrm>
              <a:off x="7543799" y="2606875"/>
              <a:ext cx="1143000" cy="1205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brown, 2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fox, 2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how, 1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now, 1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the, 3</a:t>
              </a:r>
            </a:p>
          </p:txBody>
        </p:sp>
        <p:sp>
          <p:nvSpPr>
            <p:cNvPr id="23587" name="TextBox 105"/>
            <p:cNvSpPr txBox="1">
              <a:spLocks noChangeArrowheads="1"/>
            </p:cNvSpPr>
            <p:nvPr/>
          </p:nvSpPr>
          <p:spPr bwMode="auto">
            <a:xfrm>
              <a:off x="7543799" y="4978320"/>
              <a:ext cx="1143000" cy="982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ate, 1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cow, 1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mouse, 1</a:t>
              </a:r>
            </a:p>
            <a:p>
              <a:pPr algn="ctr" eaLnBrk="1" hangingPunct="1"/>
              <a:r>
                <a:rPr lang="en-US" altLang="zh-CN" sz="1500">
                  <a:ea typeface="宋体" panose="02010600030101010101" pitchFamily="2" charset="-122"/>
                </a:rPr>
                <a:t>quick, 1</a:t>
              </a:r>
            </a:p>
          </p:txBody>
        </p:sp>
        <p:sp>
          <p:nvSpPr>
            <p:cNvPr id="107" name="Right Bracket 106"/>
            <p:cNvSpPr/>
            <p:nvPr/>
          </p:nvSpPr>
          <p:spPr>
            <a:xfrm flipH="1">
              <a:off x="7391400" y="2133600"/>
              <a:ext cx="152400" cy="2212585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08" name="Right Bracket 107"/>
            <p:cNvSpPr/>
            <p:nvPr/>
          </p:nvSpPr>
          <p:spPr>
            <a:xfrm flipH="1">
              <a:off x="7391400" y="4346185"/>
              <a:ext cx="152400" cy="2283215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3590" name="TextBox 111"/>
            <p:cNvSpPr txBox="1">
              <a:spLocks noChangeArrowheads="1"/>
            </p:cNvSpPr>
            <p:nvPr/>
          </p:nvSpPr>
          <p:spPr bwMode="auto">
            <a:xfrm>
              <a:off x="3341968" y="2302244"/>
              <a:ext cx="772969" cy="625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the, 1</a:t>
              </a:r>
            </a:p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brown, 1</a:t>
              </a:r>
            </a:p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fox, 1</a:t>
              </a:r>
            </a:p>
          </p:txBody>
        </p:sp>
        <p:sp>
          <p:nvSpPr>
            <p:cNvPr id="23591" name="TextBox 112"/>
            <p:cNvSpPr txBox="1">
              <a:spLocks noChangeArrowheads="1"/>
            </p:cNvSpPr>
            <p:nvPr/>
          </p:nvSpPr>
          <p:spPr bwMode="auto">
            <a:xfrm>
              <a:off x="5076867" y="4514579"/>
              <a:ext cx="713657" cy="267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quick, 1</a:t>
              </a:r>
            </a:p>
          </p:txBody>
        </p:sp>
        <p:sp>
          <p:nvSpPr>
            <p:cNvPr id="23592" name="TextBox 113"/>
            <p:cNvSpPr txBox="1">
              <a:spLocks noChangeArrowheads="1"/>
            </p:cNvSpPr>
            <p:nvPr/>
          </p:nvSpPr>
          <p:spPr bwMode="auto">
            <a:xfrm>
              <a:off x="3059043" y="3667225"/>
              <a:ext cx="599418" cy="44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>
                  <a:ea typeface="宋体" panose="02010600030101010101" pitchFamily="2" charset="-122"/>
                </a:rPr>
                <a:t>the, 2</a:t>
              </a:r>
            </a:p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fox, 1</a:t>
              </a:r>
            </a:p>
          </p:txBody>
        </p:sp>
        <p:sp>
          <p:nvSpPr>
            <p:cNvPr id="23593" name="TextBox 114"/>
            <p:cNvSpPr txBox="1">
              <a:spLocks noChangeArrowheads="1"/>
            </p:cNvSpPr>
            <p:nvPr/>
          </p:nvSpPr>
          <p:spPr bwMode="auto">
            <a:xfrm>
              <a:off x="2773677" y="4882315"/>
              <a:ext cx="772969" cy="625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how, 1</a:t>
              </a:r>
            </a:p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now, 1</a:t>
              </a:r>
            </a:p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brown, 1</a:t>
              </a:r>
            </a:p>
          </p:txBody>
        </p:sp>
        <p:sp>
          <p:nvSpPr>
            <p:cNvPr id="23594" name="TextBox 116"/>
            <p:cNvSpPr txBox="1">
              <a:spLocks noChangeArrowheads="1"/>
            </p:cNvSpPr>
            <p:nvPr/>
          </p:nvSpPr>
          <p:spPr bwMode="auto">
            <a:xfrm>
              <a:off x="4288449" y="5059438"/>
              <a:ext cx="816249" cy="44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ate, 1</a:t>
              </a:r>
            </a:p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mouse, 1</a:t>
              </a:r>
            </a:p>
          </p:txBody>
        </p:sp>
        <p:sp>
          <p:nvSpPr>
            <p:cNvPr id="23595" name="TextBox 117"/>
            <p:cNvSpPr txBox="1">
              <a:spLocks noChangeArrowheads="1"/>
            </p:cNvSpPr>
            <p:nvPr/>
          </p:nvSpPr>
          <p:spPr bwMode="auto">
            <a:xfrm>
              <a:off x="4224189" y="5734824"/>
              <a:ext cx="620233" cy="267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cow, 1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B24FFB-111D-4C25-B769-8D4E944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27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147639"/>
            <a:ext cx="8229600" cy="1143000"/>
          </a:xfrm>
        </p:spPr>
        <p:txBody>
          <a:bodyPr vert="horz" lIns="0" tIns="45720" rIns="0" bIns="45720" rtlCol="0" anchor="t">
            <a:normAutofit/>
          </a:bodyPr>
          <a:lstStyle/>
          <a:p>
            <a:pPr eaLnBrk="1" hangingPunct="1"/>
            <a:r>
              <a:rPr lang="en-US" altLang="zh-CN" sz="4000" dirty="0">
                <a:ea typeface="宋体" panose="02010600030101010101" pitchFamily="2" charset="-122"/>
              </a:rPr>
              <a:t>Hadoop </a:t>
            </a:r>
            <a:r>
              <a:rPr lang="en-US" altLang="zh-CN" sz="4000" dirty="0" err="1">
                <a:ea typeface="宋体" panose="02010600030101010101" pitchFamily="2" charset="-122"/>
              </a:rPr>
              <a:t>MapReduce</a:t>
            </a:r>
            <a:r>
              <a:rPr lang="en-US" altLang="zh-CN" sz="4000" dirty="0">
                <a:ea typeface="宋体" panose="02010600030101010101" pitchFamily="2" charset="-122"/>
              </a:rPr>
              <a:t>: A Closer Look</a:t>
            </a:r>
          </a:p>
        </p:txBody>
      </p:sp>
      <p:sp>
        <p:nvSpPr>
          <p:cNvPr id="3" name="Can 2"/>
          <p:cNvSpPr/>
          <p:nvPr/>
        </p:nvSpPr>
        <p:spPr>
          <a:xfrm>
            <a:off x="2209800" y="17526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14600" y="2111376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file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86000" y="2543176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15065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8" name="Straight Connector 7"/>
          <p:cNvCxnSpPr>
            <a:stCxn id="3" idx="1"/>
          </p:cNvCxnSpPr>
          <p:nvPr/>
        </p:nvCxnSpPr>
        <p:spPr>
          <a:xfrm flipV="1">
            <a:off x="2590800" y="13716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13716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4267200" y="13716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800" y="2230439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38600" y="2233614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24400" y="2233614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7168" name="Straight Arrow Connector 7167"/>
          <p:cNvCxnSpPr>
            <a:endCxn id="13" idx="0"/>
          </p:cNvCxnSpPr>
          <p:nvPr/>
        </p:nvCxnSpPr>
        <p:spPr>
          <a:xfrm>
            <a:off x="3581400" y="20399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/>
          <p:cNvCxnSpPr>
            <a:stCxn id="6" idx="2"/>
            <a:endCxn id="33" idx="0"/>
          </p:cNvCxnSpPr>
          <p:nvPr/>
        </p:nvCxnSpPr>
        <p:spPr>
          <a:xfrm>
            <a:off x="4267200" y="2039939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/>
          <p:cNvCxnSpPr>
            <a:endCxn id="34" idx="0"/>
          </p:cNvCxnSpPr>
          <p:nvPr/>
        </p:nvCxnSpPr>
        <p:spPr>
          <a:xfrm>
            <a:off x="4953000" y="2039939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352800" y="2916239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38600" y="2919414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24400" y="2919414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7177" name="Straight Arrow Connector 7176"/>
          <p:cNvCxnSpPr>
            <a:stCxn id="13" idx="2"/>
            <a:endCxn id="41" idx="0"/>
          </p:cNvCxnSpPr>
          <p:nvPr/>
        </p:nvCxnSpPr>
        <p:spPr>
          <a:xfrm>
            <a:off x="3581400" y="2587626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/>
          <p:cNvCxnSpPr>
            <a:stCxn id="33" idx="2"/>
            <a:endCxn id="42" idx="0"/>
          </p:cNvCxnSpPr>
          <p:nvPr/>
        </p:nvCxnSpPr>
        <p:spPr>
          <a:xfrm>
            <a:off x="4267200" y="2590801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/>
          <p:cNvCxnSpPr>
            <a:stCxn id="34" idx="2"/>
            <a:endCxn id="43" idx="0"/>
          </p:cNvCxnSpPr>
          <p:nvPr/>
        </p:nvCxnSpPr>
        <p:spPr>
          <a:xfrm>
            <a:off x="4953000" y="2590801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352800" y="3602039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038600" y="3605214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724400" y="3605214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7183" name="Straight Arrow Connector 7182"/>
          <p:cNvCxnSpPr>
            <a:stCxn id="41" idx="2"/>
            <a:endCxn id="52" idx="0"/>
          </p:cNvCxnSpPr>
          <p:nvPr/>
        </p:nvCxnSpPr>
        <p:spPr>
          <a:xfrm>
            <a:off x="3581400" y="3273426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/>
          <p:cNvCxnSpPr>
            <a:stCxn id="42" idx="2"/>
            <a:endCxn id="53" idx="0"/>
          </p:cNvCxnSpPr>
          <p:nvPr/>
        </p:nvCxnSpPr>
        <p:spPr>
          <a:xfrm>
            <a:off x="4267200" y="3276601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/>
          <p:cNvCxnSpPr>
            <a:stCxn id="43" idx="2"/>
            <a:endCxn id="54" idx="0"/>
          </p:cNvCxnSpPr>
          <p:nvPr/>
        </p:nvCxnSpPr>
        <p:spPr>
          <a:xfrm>
            <a:off x="4953000" y="3276601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8" name="TextBox 7187"/>
          <p:cNvSpPr txBox="1">
            <a:spLocks noChangeArrowheads="1"/>
          </p:cNvSpPr>
          <p:nvPr/>
        </p:nvSpPr>
        <p:spPr bwMode="auto">
          <a:xfrm>
            <a:off x="2076450" y="3338513"/>
            <a:ext cx="13398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Input (K, V) pairs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10000" y="4214814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820864" y="3990976"/>
            <a:ext cx="1851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Intermediate (K, V) pairs</a:t>
            </a:r>
          </a:p>
        </p:txBody>
      </p:sp>
      <p:cxnSp>
        <p:nvCxnSpPr>
          <p:cNvPr id="7190" name="Straight Arrow Connector 7189"/>
          <p:cNvCxnSpPr>
            <a:stCxn id="52" idx="2"/>
            <a:endCxn id="62" idx="0"/>
          </p:cNvCxnSpPr>
          <p:nvPr/>
        </p:nvCxnSpPr>
        <p:spPr>
          <a:xfrm>
            <a:off x="3581400" y="3959225"/>
            <a:ext cx="685800" cy="255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/>
          <p:cNvCxnSpPr>
            <a:stCxn id="53" idx="2"/>
            <a:endCxn id="62" idx="0"/>
          </p:cNvCxnSpPr>
          <p:nvPr/>
        </p:nvCxnSpPr>
        <p:spPr>
          <a:xfrm>
            <a:off x="4267200" y="3962401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/>
          <p:cNvCxnSpPr>
            <a:stCxn id="54" idx="2"/>
            <a:endCxn id="62" idx="0"/>
          </p:cNvCxnSpPr>
          <p:nvPr/>
        </p:nvCxnSpPr>
        <p:spPr>
          <a:xfrm flipH="1">
            <a:off x="4267200" y="3962401"/>
            <a:ext cx="68580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352800" y="4824414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7196" name="Straight Arrow Connector 7195"/>
          <p:cNvCxnSpPr>
            <a:stCxn id="62" idx="2"/>
            <a:endCxn id="70" idx="0"/>
          </p:cNvCxnSpPr>
          <p:nvPr/>
        </p:nvCxnSpPr>
        <p:spPr>
          <a:xfrm>
            <a:off x="4267200" y="4572001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352800" y="5357814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352800" y="60198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7198" name="Straight Connector 7197"/>
          <p:cNvCxnSpPr>
            <a:stCxn id="74" idx="2"/>
          </p:cNvCxnSpPr>
          <p:nvPr/>
        </p:nvCxnSpPr>
        <p:spPr>
          <a:xfrm>
            <a:off x="4267200" y="6553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820864" y="6705600"/>
            <a:ext cx="24463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820863" y="1600200"/>
            <a:ext cx="0" cy="510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2182813" y="1066801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Files loaded from local HDFS store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2095500" y="2971801"/>
            <a:ext cx="1257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RecordReaders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820864" y="1600200"/>
            <a:ext cx="655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476500" y="1600200"/>
            <a:ext cx="0" cy="173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0" idx="2"/>
            <a:endCxn id="73" idx="0"/>
          </p:cNvCxnSpPr>
          <p:nvPr/>
        </p:nvCxnSpPr>
        <p:spPr>
          <a:xfrm>
            <a:off x="4267200" y="5181601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3" idx="2"/>
            <a:endCxn id="74" idx="0"/>
          </p:cNvCxnSpPr>
          <p:nvPr/>
        </p:nvCxnSpPr>
        <p:spPr>
          <a:xfrm>
            <a:off x="4267200" y="571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2274889" y="5729289"/>
            <a:ext cx="1328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Final (K, V) pairs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916114" y="6248401"/>
            <a:ext cx="1436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Writeback to local </a:t>
            </a:r>
            <a:br>
              <a:rPr lang="en-US" altLang="zh-CN" sz="1200">
                <a:ea typeface="宋体" panose="02010600030101010101" pitchFamily="2" charset="-122"/>
              </a:rPr>
            </a:br>
            <a:r>
              <a:rPr lang="en-US" altLang="zh-CN" sz="1200">
                <a:ea typeface="宋体" panose="02010600030101010101" pitchFamily="2" charset="-122"/>
              </a:rPr>
              <a:t>HDFS store</a:t>
            </a:r>
          </a:p>
        </p:txBody>
      </p:sp>
      <p:sp>
        <p:nvSpPr>
          <p:cNvPr id="99" name="Can 98"/>
          <p:cNvSpPr/>
          <p:nvPr/>
        </p:nvSpPr>
        <p:spPr>
          <a:xfrm>
            <a:off x="9296400" y="17526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9601200" y="2111376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file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9372600" y="2543176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file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094538" y="15065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03" name="Straight Connector 102"/>
          <p:cNvCxnSpPr>
            <a:stCxn id="99" idx="1"/>
          </p:cNvCxnSpPr>
          <p:nvPr/>
        </p:nvCxnSpPr>
        <p:spPr>
          <a:xfrm flipV="1">
            <a:off x="9677400" y="13716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8008938" y="1371600"/>
            <a:ext cx="1668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2" idx="0"/>
          </p:cNvCxnSpPr>
          <p:nvPr/>
        </p:nvCxnSpPr>
        <p:spPr>
          <a:xfrm>
            <a:off x="8008938" y="13716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094538" y="2230439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780338" y="2233614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466138" y="2233614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109" name="Straight Arrow Connector 108"/>
          <p:cNvCxnSpPr>
            <a:endCxn id="106" idx="0"/>
          </p:cNvCxnSpPr>
          <p:nvPr/>
        </p:nvCxnSpPr>
        <p:spPr>
          <a:xfrm>
            <a:off x="7323138" y="20399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  <a:endCxn id="107" idx="0"/>
          </p:cNvCxnSpPr>
          <p:nvPr/>
        </p:nvCxnSpPr>
        <p:spPr>
          <a:xfrm>
            <a:off x="8008938" y="2039939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8" idx="0"/>
          </p:cNvCxnSpPr>
          <p:nvPr/>
        </p:nvCxnSpPr>
        <p:spPr>
          <a:xfrm>
            <a:off x="8694738" y="2039939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094538" y="2916239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80338" y="2919414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466138" y="2919414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115" name="Straight Arrow Connector 114"/>
          <p:cNvCxnSpPr>
            <a:stCxn id="106" idx="2"/>
            <a:endCxn id="112" idx="0"/>
          </p:cNvCxnSpPr>
          <p:nvPr/>
        </p:nvCxnSpPr>
        <p:spPr>
          <a:xfrm>
            <a:off x="7323138" y="2587626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7" idx="2"/>
            <a:endCxn id="113" idx="0"/>
          </p:cNvCxnSpPr>
          <p:nvPr/>
        </p:nvCxnSpPr>
        <p:spPr>
          <a:xfrm>
            <a:off x="8008938" y="2590801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2"/>
            <a:endCxn id="114" idx="0"/>
          </p:cNvCxnSpPr>
          <p:nvPr/>
        </p:nvCxnSpPr>
        <p:spPr>
          <a:xfrm>
            <a:off x="8694738" y="2590801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7094538" y="3602039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780338" y="3605214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8466138" y="3605214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121" name="Straight Arrow Connector 120"/>
          <p:cNvCxnSpPr>
            <a:stCxn id="112" idx="2"/>
            <a:endCxn id="118" idx="0"/>
          </p:cNvCxnSpPr>
          <p:nvPr/>
        </p:nvCxnSpPr>
        <p:spPr>
          <a:xfrm>
            <a:off x="7323138" y="3273426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3" idx="2"/>
            <a:endCxn id="119" idx="0"/>
          </p:cNvCxnSpPr>
          <p:nvPr/>
        </p:nvCxnSpPr>
        <p:spPr>
          <a:xfrm>
            <a:off x="8008938" y="3276601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0" idx="0"/>
          </p:cNvCxnSpPr>
          <p:nvPr/>
        </p:nvCxnSpPr>
        <p:spPr>
          <a:xfrm>
            <a:off x="8694738" y="3276601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9007475" y="3348038"/>
            <a:ext cx="13398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Input (K, V) pairs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551738" y="4214814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8637589" y="3990976"/>
            <a:ext cx="1849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Intermediate (K, V) pairs</a:t>
            </a:r>
          </a:p>
        </p:txBody>
      </p:sp>
      <p:cxnSp>
        <p:nvCxnSpPr>
          <p:cNvPr id="127" name="Straight Arrow Connector 126"/>
          <p:cNvCxnSpPr>
            <a:stCxn id="118" idx="2"/>
            <a:endCxn id="125" idx="0"/>
          </p:cNvCxnSpPr>
          <p:nvPr/>
        </p:nvCxnSpPr>
        <p:spPr>
          <a:xfrm>
            <a:off x="7323138" y="3959225"/>
            <a:ext cx="685800" cy="255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9" idx="2"/>
            <a:endCxn id="125" idx="0"/>
          </p:cNvCxnSpPr>
          <p:nvPr/>
        </p:nvCxnSpPr>
        <p:spPr>
          <a:xfrm>
            <a:off x="8008938" y="3962401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0" idx="2"/>
            <a:endCxn id="125" idx="0"/>
          </p:cNvCxnSpPr>
          <p:nvPr/>
        </p:nvCxnSpPr>
        <p:spPr>
          <a:xfrm flipH="1">
            <a:off x="8008938" y="3962401"/>
            <a:ext cx="68580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7094538" y="4824414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131" name="Straight Arrow Connector 130"/>
          <p:cNvCxnSpPr>
            <a:stCxn id="125" idx="2"/>
            <a:endCxn id="130" idx="0"/>
          </p:cNvCxnSpPr>
          <p:nvPr/>
        </p:nvCxnSpPr>
        <p:spPr>
          <a:xfrm>
            <a:off x="8008938" y="4572001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094538" y="5357814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094538" y="60198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134" name="Straight Connector 133"/>
          <p:cNvCxnSpPr>
            <a:stCxn id="133" idx="2"/>
          </p:cNvCxnSpPr>
          <p:nvPr/>
        </p:nvCxnSpPr>
        <p:spPr>
          <a:xfrm>
            <a:off x="8008938" y="6553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0439400" y="1576388"/>
            <a:ext cx="0" cy="510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7077075" y="1066801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Files loaded from local HDFS store</a:t>
            </a: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8972550" y="2971801"/>
            <a:ext cx="1257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RecordReaders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9791700" y="1584325"/>
            <a:ext cx="654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9791700" y="1584325"/>
            <a:ext cx="0" cy="173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0" idx="2"/>
            <a:endCxn id="132" idx="0"/>
          </p:cNvCxnSpPr>
          <p:nvPr/>
        </p:nvCxnSpPr>
        <p:spPr>
          <a:xfrm>
            <a:off x="8008938" y="5181601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2" idx="2"/>
            <a:endCxn id="133" idx="0"/>
          </p:cNvCxnSpPr>
          <p:nvPr/>
        </p:nvCxnSpPr>
        <p:spPr>
          <a:xfrm>
            <a:off x="8008938" y="571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8867775" y="5729289"/>
            <a:ext cx="1328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Final (K, V) pairs</a:t>
            </a:r>
          </a:p>
        </p:txBody>
      </p:sp>
      <p:sp>
        <p:nvSpPr>
          <p:cNvPr id="144" name="TextBox 143"/>
          <p:cNvSpPr txBox="1">
            <a:spLocks noChangeArrowheads="1"/>
          </p:cNvSpPr>
          <p:nvPr/>
        </p:nvSpPr>
        <p:spPr bwMode="auto">
          <a:xfrm>
            <a:off x="9067800" y="6259513"/>
            <a:ext cx="1436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Writeback to local </a:t>
            </a:r>
            <a:br>
              <a:rPr lang="en-US" altLang="zh-CN" sz="1200">
                <a:ea typeface="宋体" panose="02010600030101010101" pitchFamily="2" charset="-122"/>
              </a:rPr>
            </a:br>
            <a:r>
              <a:rPr lang="en-US" altLang="zh-CN" sz="1200">
                <a:ea typeface="宋体" panose="02010600030101010101" pitchFamily="2" charset="-122"/>
              </a:rPr>
              <a:t>HDFS store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600200" y="1066800"/>
            <a:ext cx="3962400" cy="5715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629400" y="1058171"/>
            <a:ext cx="3962400" cy="57236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8008938" y="6705600"/>
            <a:ext cx="2430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3154710" y="76470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 i="1" dirty="0">
                <a:solidFill>
                  <a:srgbClr val="FF0000"/>
                </a:solidFill>
                <a:ea typeface="宋体" panose="02010600030101010101" pitchFamily="2" charset="-122"/>
              </a:rPr>
              <a:t>Node 1</a:t>
            </a: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8191500" y="76470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 i="1" dirty="0">
                <a:solidFill>
                  <a:srgbClr val="FF0000"/>
                </a:solidFill>
                <a:ea typeface="宋体" panose="02010600030101010101" pitchFamily="2" charset="-122"/>
              </a:rPr>
              <a:t>Node 2</a:t>
            </a:r>
          </a:p>
        </p:txBody>
      </p:sp>
      <p:cxnSp>
        <p:nvCxnSpPr>
          <p:cNvPr id="75" name="Straight Arrow Connector 74"/>
          <p:cNvCxnSpPr>
            <a:stCxn id="125" idx="2"/>
            <a:endCxn id="70" idx="0"/>
          </p:cNvCxnSpPr>
          <p:nvPr/>
        </p:nvCxnSpPr>
        <p:spPr>
          <a:xfrm flipH="1">
            <a:off x="4267200" y="4572001"/>
            <a:ext cx="3741738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2" idx="2"/>
            <a:endCxn id="130" idx="0"/>
          </p:cNvCxnSpPr>
          <p:nvPr/>
        </p:nvCxnSpPr>
        <p:spPr>
          <a:xfrm>
            <a:off x="4267200" y="4572001"/>
            <a:ext cx="3741738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5524500" y="4076700"/>
            <a:ext cx="1181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 i="1">
                <a:ea typeface="宋体" panose="02010600030101010101" pitchFamily="2" charset="-122"/>
              </a:rPr>
              <a:t>Shuffling </a:t>
            </a:r>
          </a:p>
          <a:p>
            <a:pPr algn="ctr" eaLnBrk="1" hangingPunct="1"/>
            <a:r>
              <a:rPr lang="en-US" altLang="zh-CN" sz="1200" b="1" i="1">
                <a:ea typeface="宋体" panose="02010600030101010101" pitchFamily="2" charset="-122"/>
              </a:rPr>
              <a:t>Process</a:t>
            </a:r>
          </a:p>
          <a:p>
            <a:pPr algn="ctr" eaLnBrk="1" hangingPunct="1"/>
            <a:endParaRPr lang="en-US" altLang="zh-CN" sz="1200"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1200"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zh-CN" sz="1200">
                <a:ea typeface="宋体" panose="02010600030101010101" pitchFamily="2" charset="-122"/>
              </a:rPr>
              <a:t>Intermediate </a:t>
            </a:r>
          </a:p>
          <a:p>
            <a:pPr algn="ctr" eaLnBrk="1" hangingPunct="1"/>
            <a:r>
              <a:rPr lang="en-US" altLang="zh-CN" sz="1200">
                <a:ea typeface="宋体" panose="02010600030101010101" pitchFamily="2" charset="-122"/>
              </a:rPr>
              <a:t>(K,V) pairs </a:t>
            </a:r>
          </a:p>
          <a:p>
            <a:pPr algn="ctr" eaLnBrk="1" hangingPunct="1"/>
            <a:r>
              <a:rPr lang="en-US" altLang="zh-CN" sz="1200">
                <a:ea typeface="宋体" panose="02010600030101010101" pitchFamily="2" charset="-122"/>
              </a:rPr>
              <a:t>exchanged by </a:t>
            </a:r>
          </a:p>
          <a:p>
            <a:pPr algn="ctr" eaLnBrk="1" hangingPunct="1"/>
            <a:r>
              <a:rPr lang="en-US" altLang="zh-CN" sz="1200">
                <a:ea typeface="宋体" panose="02010600030101010101" pitchFamily="2" charset="-122"/>
              </a:rPr>
              <a:t>all nodes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9F025B-7995-4A73-8EE4-3995E4B8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0" grpId="0" animBg="1"/>
      <p:bldP spid="6" grpId="0" animBg="1"/>
      <p:bldP spid="13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52" grpId="0" animBg="1"/>
      <p:bldP spid="53" grpId="0" animBg="1"/>
      <p:bldP spid="54" grpId="0" animBg="1"/>
      <p:bldP spid="7188" grpId="0"/>
      <p:bldP spid="62" grpId="0" animBg="1"/>
      <p:bldP spid="63" grpId="0"/>
      <p:bldP spid="70" grpId="0" animBg="1"/>
      <p:bldP spid="73" grpId="0" animBg="1"/>
      <p:bldP spid="74" grpId="0" animBg="1"/>
      <p:bldP spid="85" grpId="0"/>
      <p:bldP spid="8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6" grpId="0" animBg="1"/>
      <p:bldP spid="107" grpId="0" animBg="1"/>
      <p:bldP spid="108" grpId="0" animBg="1"/>
      <p:bldP spid="112" grpId="0" animBg="1"/>
      <p:bldP spid="113" grpId="0" animBg="1"/>
      <p:bldP spid="114" grpId="0" animBg="1"/>
      <p:bldP spid="118" grpId="0" animBg="1"/>
      <p:bldP spid="119" grpId="0" animBg="1"/>
      <p:bldP spid="120" grpId="0" animBg="1"/>
      <p:bldP spid="124" grpId="0"/>
      <p:bldP spid="125" grpId="0" animBg="1"/>
      <p:bldP spid="126" grpId="0"/>
      <p:bldP spid="130" grpId="0" animBg="1"/>
      <p:bldP spid="132" grpId="0" animBg="1"/>
      <p:bldP spid="133" grpId="0" animBg="1"/>
      <p:bldP spid="137" grpId="0"/>
      <p:bldP spid="138" grpId="0"/>
      <p:bldP spid="143" grpId="0"/>
      <p:bldP spid="144" grpId="0"/>
      <p:bldP spid="61" grpId="0" animBg="1"/>
      <p:bldP spid="150" grpId="0" animBg="1"/>
      <p:bldP spid="158" grpId="0"/>
      <p:bldP spid="159" grpId="0"/>
      <p:bldP spid="16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113503" y="71394"/>
            <a:ext cx="6008935" cy="6694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intcmp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(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void *v1,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void * v2 ) {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if( 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*) v1 &lt; 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*) v2 )      return -1;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else if( 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*) v1 &gt; 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*) v2 ) return  1;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else                 return  0;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sum_map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(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map_args_t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) {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nChunkSize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=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-&gt;length;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miniArray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*)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-&gt;data;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intermediate_sum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0;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for(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=0;i&lt;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nChunkSize;i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intermediate_sum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+=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miniArray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* key = new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  *key = 1;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new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  *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intermediate_sum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emit_intermediate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( key,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sizeof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(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* ) );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sum_reduce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(void *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key_in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, void **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vals_in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vals_len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) {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nElements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vals_len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**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p_array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**)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vals_in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sum = 0;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for(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=0;i&lt;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nElements;i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++) {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  sum +=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p_array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][0]; delete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p_array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* key = new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 *key = 0;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new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 *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sum;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emit( key,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);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algn="l"/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main(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argc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, char *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argv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[]){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scheduler_args_t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sched_args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final_data_t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result;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sched_args.task_data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a;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sched_args.data_size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sizeof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sched_args.map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sum_map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sched_args.reduce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sum_reduce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sched_args.key_cmp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intcmp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</a:rPr>
              <a:t>sched_args.result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= &amp;</a:t>
            </a:r>
            <a:r>
              <a:rPr lang="en-US" altLang="zh-CN" sz="11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result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if( 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map_reduce_scheduler</a:t>
            </a:r>
            <a:r>
              <a:rPr lang="en-US" altLang="zh-CN" sz="11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 &amp;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sched_args</a:t>
            </a:r>
            <a:r>
              <a:rPr lang="en-US" altLang="zh-CN" sz="11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) &lt; 0 )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    fatal("Scheduler had an error. Bailing out.\n");</a:t>
            </a:r>
          </a:p>
          <a:p>
            <a:pPr algn="l"/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</a:rPr>
              <a:t>   return 0;</a:t>
            </a:r>
          </a:p>
          <a:p>
            <a:pPr algn="l"/>
            <a:r>
              <a:rPr lang="en-US" altLang="zh-CN" sz="11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484027" y="2833689"/>
            <a:ext cx="3087973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sum = 0;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iter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sum = sum + a[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Print sum;</a:t>
            </a:r>
          </a:p>
        </p:txBody>
      </p:sp>
      <p:sp>
        <p:nvSpPr>
          <p:cNvPr id="25604" name="TextBox 2"/>
          <p:cNvSpPr txBox="1">
            <a:spLocks noChangeArrowheads="1"/>
          </p:cNvSpPr>
          <p:nvPr/>
        </p:nvSpPr>
        <p:spPr bwMode="auto">
          <a:xfrm>
            <a:off x="1907919" y="4575244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i="1" dirty="0">
                <a:ea typeface="宋体" panose="02010600030101010101" pitchFamily="2" charset="-122"/>
              </a:rPr>
              <a:t>Sequential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10800000" flipV="1">
            <a:off x="11122438" y="3899851"/>
            <a:ext cx="9896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i="1" dirty="0">
                <a:ea typeface="宋体" panose="02010600030101010101" pitchFamily="2" charset="-122"/>
              </a:rPr>
              <a:t>Parallel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875213" y="1290638"/>
            <a:ext cx="0" cy="5300662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rved Up Arrow 11"/>
          <p:cNvSpPr/>
          <p:nvPr/>
        </p:nvSpPr>
        <p:spPr>
          <a:xfrm>
            <a:off x="4494214" y="6400800"/>
            <a:ext cx="839787" cy="381000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09250C-4FDE-4EF5-8544-A3F5BD28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宋体" pitchFamily="2" charset="-122"/>
              </a:rPr>
              <a:t>Responsible for Parallelization</a:t>
            </a:r>
          </a:p>
        </p:txBody>
      </p:sp>
      <p:graphicFrame>
        <p:nvGraphicFramePr>
          <p:cNvPr id="293891" name="Group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60201962"/>
              </p:ext>
            </p:extLst>
          </p:nvPr>
        </p:nvGraphicFramePr>
        <p:xfrm>
          <a:off x="1611442" y="2012473"/>
          <a:ext cx="8208912" cy="4022726"/>
        </p:xfrm>
        <a:graphic>
          <a:graphicData uri="http://schemas.openxmlformats.org/drawingml/2006/table">
            <a:tbl>
              <a:tblPr/>
              <a:tblGrid>
                <a:gridCol w="17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Grain Size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Code Item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Parallelised by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Very Fine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Instruction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处理器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Fine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Loop/Instruction block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编译器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Medium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Function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程序员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Large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Program/Separate heavy-weight process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程序员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42301B-84D6-4802-898D-67B58040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 advTm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Spark framework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012" y="1461842"/>
            <a:ext cx="5623890" cy="5123988"/>
          </a:xfrm>
        </p:spPr>
      </p:pic>
      <p:sp>
        <p:nvSpPr>
          <p:cNvPr id="9" name="椭圆形标注 8"/>
          <p:cNvSpPr/>
          <p:nvPr/>
        </p:nvSpPr>
        <p:spPr>
          <a:xfrm>
            <a:off x="7176120" y="1268760"/>
            <a:ext cx="2520280" cy="936104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Spark + Hive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431704" y="1592796"/>
            <a:ext cx="2736304" cy="612068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Spark + </a:t>
            </a:r>
            <a:r>
              <a:rPr lang="en-US" altLang="zh-CN" sz="2400" dirty="0" err="1">
                <a:solidFill>
                  <a:schemeClr val="tx1"/>
                </a:solidFill>
              </a:rPr>
              <a:t>Pregel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78363" y="3566636"/>
            <a:ext cx="1778496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732D1D-0FD5-4CB5-9370-DB6D8867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5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t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 dirty="0"/>
              <a:t>Functional Programming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000" tIns="46800" rIns="90000" bIns="46800" rtlCol="0">
            <a:spAutoFit/>
          </a:bodyPr>
          <a:lstStyle/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sz="2800" dirty="0"/>
              <a:t>函数操作不会更改数据结构，而是创建新的数据结构</a:t>
            </a:r>
            <a:r>
              <a:rPr lang="en-GB" altLang="en-US" sz="2800" dirty="0"/>
              <a:t> </a:t>
            </a: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sz="2800" dirty="0"/>
              <a:t>原来数据始终未改</a:t>
            </a:r>
            <a:endParaRPr lang="en-GB" altLang="en-US" sz="2800" dirty="0"/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sz="2800" dirty="0"/>
              <a:t>数据流动未明确在程序设计中确定</a:t>
            </a:r>
            <a:endParaRPr lang="en-GB" alt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CD2C3A-B56B-46A2-9468-4F2AE48C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49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硬件加速：</a:t>
            </a:r>
            <a:r>
              <a:rPr lang="en-US" altLang="en-US" dirty="0"/>
              <a:t>GPU/FPGA</a:t>
            </a:r>
            <a:endParaRPr lang="en-IN" alt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845126" y="1828801"/>
            <a:ext cx="7994073" cy="13255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一个</a:t>
            </a:r>
            <a:r>
              <a:rPr lang="en-US" altLang="zh-CN" sz="2800" dirty="0"/>
              <a:t>GPU</a:t>
            </a:r>
            <a:r>
              <a:rPr lang="zh-CN" altLang="en-US" sz="2800" dirty="0"/>
              <a:t>由大量的核组成，比如上千个核</a:t>
            </a:r>
            <a:r>
              <a:rPr lang="en-US" altLang="en-US" sz="2800" dirty="0"/>
              <a:t>.</a:t>
            </a:r>
          </a:p>
          <a:p>
            <a:r>
              <a:rPr lang="zh-CN" altLang="en-US" sz="2800" dirty="0"/>
              <a:t>但通常</a:t>
            </a:r>
            <a:r>
              <a:rPr lang="en-US" altLang="zh-CN" sz="2800" dirty="0"/>
              <a:t>CPU</a:t>
            </a:r>
            <a:r>
              <a:rPr lang="zh-CN" altLang="en-US" sz="2800" dirty="0"/>
              <a:t>包含少量的核，如</a:t>
            </a:r>
            <a:r>
              <a:rPr lang="en-US" altLang="en-US" sz="2800" dirty="0"/>
              <a:t>8</a:t>
            </a:r>
            <a:r>
              <a:rPr lang="zh-CN" altLang="en-US" sz="2800" dirty="0"/>
              <a:t>或</a:t>
            </a:r>
            <a:r>
              <a:rPr lang="en-US" altLang="en-US" sz="2800" dirty="0"/>
              <a:t>12</a:t>
            </a:r>
            <a:r>
              <a:rPr lang="zh-CN" altLang="en-US" sz="2800" dirty="0"/>
              <a:t>个核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6D3714-A983-4A1C-9591-6C1DDD10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5D9C5D9-14C3-48D5-AA6E-FD5E0460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95" y="3429000"/>
            <a:ext cx="3386667" cy="267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835205FE-2FB7-456C-8B20-34420B375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7" y="3429000"/>
            <a:ext cx="3418417" cy="262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749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当前的</a:t>
            </a:r>
            <a:r>
              <a:rPr lang="en-US" altLang="zh-CN"/>
              <a:t>GPU</a:t>
            </a:r>
            <a:r>
              <a:rPr lang="zh-CN" altLang="zh-CN"/>
              <a:t>开发环境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ATI stream：</a:t>
            </a:r>
            <a:r>
              <a:rPr lang="zh-CN" altLang="en-US" dirty="0"/>
              <a:t>硬件上已经有了基础，但只有低层次汇编能够使用所有资源。高层次抽象本质上是基于上一代</a:t>
            </a:r>
            <a:r>
              <a:rPr lang="en-US" altLang="zh-CN" dirty="0"/>
              <a:t>GPU</a:t>
            </a:r>
            <a:r>
              <a:rPr lang="zh-CN" altLang="en-US" dirty="0"/>
              <a:t>的，缺乏良好的编程模型</a:t>
            </a:r>
          </a:p>
          <a:p>
            <a:pPr>
              <a:lnSpc>
                <a:spcPct val="100000"/>
              </a:lnSpc>
            </a:pPr>
            <a:r>
              <a:rPr lang="en-US" altLang="zh-CN" dirty="0" err="1"/>
              <a:t>OpenCL</a:t>
            </a:r>
            <a:r>
              <a:rPr lang="en-US" altLang="zh-CN" dirty="0"/>
              <a:t>：</a:t>
            </a:r>
            <a:r>
              <a:rPr lang="zh-CN" altLang="en-US" dirty="0"/>
              <a:t>抽象层次较低，对硬件直接操作更多，代码需要根据不同硬件优化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CUDA：</a:t>
            </a:r>
            <a:r>
              <a:rPr lang="zh-CN" altLang="en-US" dirty="0"/>
              <a:t>目前最佳选择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E4F866-3BB7-40D8-BA6F-C60F5D62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75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What is CUDA?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3200" dirty="0"/>
              <a:t>CUDA– Compute Unified Device Architecture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sz="2800" dirty="0"/>
              <a:t>由</a:t>
            </a:r>
            <a:r>
              <a:rPr lang="en-US" altLang="zh-CN" sz="2800" dirty="0">
                <a:solidFill>
                  <a:srgbClr val="73B900"/>
                </a:solidFill>
              </a:rPr>
              <a:t>NVIDIA </a:t>
            </a:r>
            <a:r>
              <a:rPr lang="en-US" altLang="zh-CN" sz="2800" dirty="0"/>
              <a:t>2007</a:t>
            </a:r>
            <a:r>
              <a:rPr lang="zh-CN" altLang="en-US" sz="2800" dirty="0"/>
              <a:t>年推出的通用并行计算架构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sz="2800" dirty="0"/>
              <a:t>在采用了统一架构的</a:t>
            </a:r>
            <a:r>
              <a:rPr lang="en-US" altLang="zh-CN" sz="2800" dirty="0"/>
              <a:t>GPU</a:t>
            </a:r>
            <a:r>
              <a:rPr lang="zh-CN" altLang="en-US" sz="2800" dirty="0"/>
              <a:t>上运行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2800" dirty="0"/>
              <a:t>NVIDIA</a:t>
            </a:r>
            <a:r>
              <a:rPr lang="zh-CN" altLang="en-US" sz="2800" dirty="0"/>
              <a:t>提供完全免费的</a:t>
            </a:r>
            <a:r>
              <a:rPr lang="en-US" altLang="zh-CN" sz="2800" dirty="0"/>
              <a:t>CUDA</a:t>
            </a:r>
            <a:r>
              <a:rPr lang="zh-CN" altLang="en-US" sz="2800" dirty="0"/>
              <a:t>开发工具包和</a:t>
            </a:r>
            <a:r>
              <a:rPr lang="en-US" altLang="zh-CN" sz="2800" dirty="0"/>
              <a:t>SDK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sz="2800" dirty="0"/>
              <a:t>对标准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语言的简单扩展</a:t>
            </a:r>
            <a:r>
              <a:rPr lang="en-US" altLang="zh-CN" sz="2800" dirty="0"/>
              <a:t>,  </a:t>
            </a:r>
            <a:r>
              <a:rPr lang="zh-CN" altLang="en-US" sz="2800" dirty="0"/>
              <a:t>以最小的扩展集实现</a:t>
            </a:r>
            <a:r>
              <a:rPr lang="en-US" altLang="zh-CN" sz="2800" dirty="0"/>
              <a:t>CUDA</a:t>
            </a:r>
            <a:r>
              <a:rPr lang="zh-CN" altLang="en-US" sz="2800" dirty="0"/>
              <a:t>架构，现包括</a:t>
            </a:r>
            <a:r>
              <a:rPr lang="en-US" altLang="zh-CN" sz="2800" dirty="0"/>
              <a:t>CUDA C/C++</a:t>
            </a:r>
            <a:r>
              <a:rPr lang="zh-CN" altLang="en-US" sz="2800" dirty="0"/>
              <a:t>、</a:t>
            </a:r>
            <a:r>
              <a:rPr lang="en-US" altLang="zh-CN" sz="2800" dirty="0"/>
              <a:t>CUDA  Fortran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PyCUDA</a:t>
            </a:r>
            <a:r>
              <a:rPr lang="zh-CN" altLang="en-US" sz="2800" dirty="0"/>
              <a:t>、</a:t>
            </a:r>
            <a:r>
              <a:rPr lang="en-US" altLang="zh-CN" sz="2800" dirty="0"/>
              <a:t>CUDAfy.NET</a:t>
            </a:r>
            <a:endParaRPr lang="zh-CN" altLang="en-US" sz="2800" dirty="0"/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80638644"/>
              </p:ext>
            </p:extLst>
          </p:nvPr>
        </p:nvGraphicFramePr>
        <p:xfrm>
          <a:off x="9218930" y="1867535"/>
          <a:ext cx="2546350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Picture" r:id="rId3" imgW="7619048" imgH="5714286" progId="StaticDib">
                  <p:embed/>
                </p:oleObj>
              </mc:Choice>
              <mc:Fallback>
                <p:oleObj name="Picture" r:id="rId3" imgW="7619048" imgH="5714286" progId="StaticDib">
                  <p:embed/>
                  <p:pic>
                    <p:nvPicPr>
                      <p:cNvPr id="2" name="对象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01" t="22403" r="3601" b="17603"/>
                      <a:stretch>
                        <a:fillRect/>
                      </a:stretch>
                    </p:blipFill>
                    <p:spPr bwMode="auto">
                      <a:xfrm>
                        <a:off x="9218930" y="1867535"/>
                        <a:ext cx="2546350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335567-0D3A-4540-9C87-D2D1FB4F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41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异构计算模型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845127" y="1828800"/>
            <a:ext cx="4493227" cy="4351337"/>
          </a:xfrm>
        </p:spPr>
        <p:txBody>
          <a:bodyPr/>
          <a:lstStyle/>
          <a:p>
            <a:r>
              <a:rPr lang="en-US" altLang="zh-CN" sz="2800" dirty="0"/>
              <a:t>CUDA: </a:t>
            </a:r>
            <a:r>
              <a:rPr lang="zh-CN" altLang="en-US" sz="2800" dirty="0">
                <a:ea typeface="宋体" panose="02010600030101010101" pitchFamily="2" charset="-122"/>
              </a:rPr>
              <a:t>集成</a:t>
            </a:r>
            <a:r>
              <a:rPr lang="en-US" altLang="zh-CN" sz="2800" dirty="0"/>
              <a:t>CPU + GPU</a:t>
            </a:r>
            <a:r>
              <a:rPr lang="zh-CN" altLang="zh-CN" sz="2800" dirty="0"/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应用程序</a:t>
            </a:r>
            <a:endParaRPr lang="zh-CN" altLang="en-US" sz="2800" dirty="0"/>
          </a:p>
          <a:p>
            <a:pPr lvl="1"/>
            <a:r>
              <a:rPr lang="en-US" altLang="zh-CN" sz="2400" dirty="0"/>
              <a:t>CPU: </a:t>
            </a:r>
            <a:r>
              <a:rPr lang="zh-CN" altLang="en-US" sz="2400" dirty="0">
                <a:ea typeface="宋体" panose="02010600030101010101" pitchFamily="2" charset="-122"/>
              </a:rPr>
              <a:t>顺序执行代码</a:t>
            </a:r>
            <a:endParaRPr lang="zh-CN" altLang="en-US" sz="2400" dirty="0"/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GPU = </a:t>
            </a:r>
            <a:r>
              <a:rPr lang="zh-CN" altLang="en-US" sz="2400" dirty="0">
                <a:ea typeface="宋体" panose="02010600030101010101" pitchFamily="2" charset="-122"/>
              </a:rPr>
              <a:t>超大规模数据并行协处理器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dirty="0">
                <a:ea typeface="宋体" panose="02010600030101010101" pitchFamily="2" charset="-122"/>
              </a:rPr>
              <a:t>批发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式执行大量细粒度线程</a:t>
            </a:r>
          </a:p>
        </p:txBody>
      </p:sp>
      <p:pic>
        <p:nvPicPr>
          <p:cNvPr id="1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7" y="1"/>
            <a:ext cx="5138537" cy="685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284A0A-53DD-4EF7-B9CF-ADA77F14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99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存储器模型总结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7091" y="1873567"/>
            <a:ext cx="4855436" cy="43005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/>
              <a:t>Thread</a:t>
            </a:r>
            <a:r>
              <a:rPr lang="zh-CN" altLang="en-US" dirty="0"/>
              <a:t>私有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solidFill>
                  <a:srgbClr val="73B900"/>
                </a:solidFill>
                <a:cs typeface="+mj-cs"/>
              </a:rPr>
              <a:t>register</a:t>
            </a:r>
            <a:r>
              <a:rPr lang="en-US" altLang="zh-CN" dirty="0"/>
              <a:t> (RW)</a:t>
            </a:r>
            <a:endParaRPr lang="zh-CN" altLang="en-US" dirty="0"/>
          </a:p>
          <a:p>
            <a:pPr lvl="1">
              <a:defRPr/>
            </a:pPr>
            <a:r>
              <a:rPr lang="en-US" altLang="zh-CN" dirty="0">
                <a:solidFill>
                  <a:srgbClr val="73B900"/>
                </a:solidFill>
                <a:cs typeface="+mj-cs"/>
              </a:rPr>
              <a:t>local memory</a:t>
            </a:r>
            <a:r>
              <a:rPr lang="zh-CN" altLang="en-US" dirty="0">
                <a:solidFill>
                  <a:srgbClr val="73B900"/>
                </a:solidFill>
                <a:cs typeface="+mj-cs"/>
              </a:rPr>
              <a:t> </a:t>
            </a:r>
            <a:r>
              <a:rPr lang="en-US" altLang="zh-CN" dirty="0"/>
              <a:t>(RW)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73B900"/>
                </a:solidFill>
                <a:cs typeface="+mj-cs"/>
              </a:rPr>
              <a:t>shared memory </a:t>
            </a:r>
            <a:r>
              <a:rPr lang="en-US" altLang="zh-CN" dirty="0"/>
              <a:t>(RW)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Grid</a:t>
            </a:r>
          </a:p>
          <a:p>
            <a:pPr lvl="1">
              <a:defRPr/>
            </a:pPr>
            <a:r>
              <a:rPr lang="en-US" altLang="zh-CN" dirty="0">
                <a:solidFill>
                  <a:srgbClr val="73B900"/>
                </a:solidFill>
                <a:cs typeface="+mj-cs"/>
              </a:rPr>
              <a:t>global memory </a:t>
            </a:r>
            <a:r>
              <a:rPr lang="en-US" altLang="zh-CN" dirty="0"/>
              <a:t>(RW)</a:t>
            </a:r>
            <a:endParaRPr lang="zh-CN" altLang="en-US" dirty="0"/>
          </a:p>
          <a:p>
            <a:pPr lvl="1">
              <a:defRPr/>
            </a:pPr>
            <a:r>
              <a:rPr lang="en-US" altLang="zh-CN" dirty="0">
                <a:solidFill>
                  <a:srgbClr val="73B900"/>
                </a:solidFill>
                <a:cs typeface="+mj-cs"/>
              </a:rPr>
              <a:t>constant memory </a:t>
            </a:r>
            <a:r>
              <a:rPr lang="en-US" altLang="zh-CN" dirty="0"/>
              <a:t>(RO)</a:t>
            </a:r>
            <a:endParaRPr lang="zh-CN" altLang="en-US" dirty="0"/>
          </a:p>
          <a:p>
            <a:pPr lvl="1">
              <a:defRPr/>
            </a:pPr>
            <a:r>
              <a:rPr lang="en-US" altLang="zh-CN" dirty="0">
                <a:solidFill>
                  <a:srgbClr val="73B900"/>
                </a:solidFill>
                <a:cs typeface="+mj-cs"/>
              </a:rPr>
              <a:t>texture memory  </a:t>
            </a:r>
            <a:r>
              <a:rPr lang="en-US" altLang="zh-CN" dirty="0"/>
              <a:t>(RO)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Host</a:t>
            </a:r>
            <a:r>
              <a:rPr lang="zh-CN" altLang="en-US" dirty="0"/>
              <a:t>可以通过</a:t>
            </a:r>
            <a:r>
              <a:rPr lang="en-US" altLang="zh-CN" dirty="0"/>
              <a:t>API</a:t>
            </a:r>
            <a:r>
              <a:rPr lang="zh-CN" altLang="en-US" dirty="0"/>
              <a:t>完成显存</a:t>
            </a:r>
            <a:br>
              <a:rPr lang="zh-CN" altLang="en-US" dirty="0"/>
            </a:br>
            <a:r>
              <a:rPr lang="zh-CN" altLang="en-US" dirty="0"/>
              <a:t>与主存交互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9F47C-AB69-4BFB-AC7E-C5E6ECE5D4F7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099175" y="1698626"/>
            <a:ext cx="4541838" cy="5045075"/>
            <a:chOff x="2842" y="974"/>
            <a:chExt cx="2861" cy="3178"/>
          </a:xfrm>
        </p:grpSpPr>
        <p:sp>
          <p:nvSpPr>
            <p:cNvPr id="7" name="AutoShape 5"/>
            <p:cNvSpPr>
              <a:spLocks noChangeAspect="1" noChangeArrowheads="1"/>
            </p:cNvSpPr>
            <p:nvPr/>
          </p:nvSpPr>
          <p:spPr bwMode="auto">
            <a:xfrm>
              <a:off x="3362" y="974"/>
              <a:ext cx="2341" cy="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365" y="977"/>
              <a:ext cx="2335" cy="31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(Device) Grid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397" y="3491"/>
              <a:ext cx="2271" cy="269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Constant</a:t>
              </a:r>
            </a:p>
            <a:p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397" y="3830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Texture</a:t>
              </a:r>
            </a:p>
            <a:p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97" y="31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Global</a:t>
              </a:r>
            </a:p>
            <a:p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396" y="1288"/>
              <a:ext cx="1116" cy="179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Block (0, 0)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7" y="1609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Shared Memory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427" y="2709"/>
              <a:ext cx="332" cy="34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Local</a:t>
              </a:r>
            </a:p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421" y="2257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Thread (0, 0)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421" y="1926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Registers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3874" y="1830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3617" y="2111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593" y="2567"/>
              <a:ext cx="1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798" y="2567"/>
              <a:ext cx="0" cy="5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919" y="2567"/>
              <a:ext cx="0" cy="1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858" y="2567"/>
              <a:ext cx="1" cy="9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975" y="2709"/>
              <a:ext cx="333" cy="34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Local</a:t>
              </a:r>
            </a:p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970" y="2257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Thread (1, 0)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970" y="1926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Registers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422" y="1830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4166" y="2111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4141" y="2567"/>
              <a:ext cx="1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4347" y="2567"/>
              <a:ext cx="0" cy="5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4467" y="2567"/>
              <a:ext cx="0" cy="1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4406" y="2567"/>
              <a:ext cx="1" cy="9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553" y="1288"/>
              <a:ext cx="1116" cy="179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Block (1, 0)</a:t>
              </a:r>
              <a:endParaRPr lang="en-US" altLang="zh-CN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583" y="1609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Shared Memory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4583" y="2709"/>
              <a:ext cx="332" cy="34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Local</a:t>
              </a:r>
            </a:p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578" y="2257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Thread (0, 0)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4578" y="1926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Registers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5030" y="1830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V="1">
              <a:off x="4774" y="2111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4749" y="2567"/>
              <a:ext cx="1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955" y="2567"/>
              <a:ext cx="0" cy="5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5075" y="2567"/>
              <a:ext cx="0" cy="1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5014" y="2567"/>
              <a:ext cx="1" cy="9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5132" y="2709"/>
              <a:ext cx="332" cy="34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Local</a:t>
              </a:r>
            </a:p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5127" y="2257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Thread (1, 0)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5127" y="1926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0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Registers</a:t>
              </a:r>
              <a:endParaRPr lang="en-US" altLang="zh-CN" sz="1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V="1">
              <a:off x="5579" y="1830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V="1">
              <a:off x="5322" y="2111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V="1">
              <a:off x="5298" y="2567"/>
              <a:ext cx="1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5504" y="2567"/>
              <a:ext cx="0" cy="5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5624" y="2567"/>
              <a:ext cx="0" cy="1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5563" y="2567"/>
              <a:ext cx="1" cy="9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2842" y="3144"/>
              <a:ext cx="355" cy="1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 flipV="1">
              <a:off x="3197" y="32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V="1">
              <a:off x="3197" y="361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V="1">
              <a:off x="3197" y="395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627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实例</a:t>
            </a:r>
            <a:endParaRPr lang="zh-CN" altLang="en-US" dirty="0"/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>
          <a:xfrm>
            <a:off x="2506663" y="1587501"/>
            <a:ext cx="3446462" cy="4962525"/>
          </a:xfr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/>
              <a:t>//CPU program</a:t>
            </a:r>
          </a:p>
          <a:p>
            <a:pPr marL="0" indent="0">
              <a:buNone/>
            </a:pPr>
            <a:r>
              <a:rPr lang="en-US" altLang="zh-CN" sz="1600"/>
              <a:t>//sum of two vectors a and b	</a:t>
            </a:r>
          </a:p>
          <a:p>
            <a:pPr marL="0" indent="0">
              <a:buNone/>
            </a:pPr>
            <a:r>
              <a:rPr lang="en-US" altLang="zh-CN" sz="1600"/>
              <a:t>void add_cpu(float *a, float *b, int N)</a:t>
            </a:r>
          </a:p>
          <a:p>
            <a:pPr marL="0" indent="0">
              <a:buNone/>
            </a:pPr>
            <a:r>
              <a:rPr lang="en-US" altLang="zh-CN" sz="1600"/>
              <a:t>{</a:t>
            </a:r>
          </a:p>
          <a:p>
            <a:pPr marL="538163" lvl="1" indent="-273050">
              <a:buNone/>
            </a:pPr>
            <a:r>
              <a:rPr lang="en-US" altLang="zh-CN" sz="1600"/>
              <a:t>for (int idx = 0; idx&lt;N; idx++) </a:t>
            </a:r>
          </a:p>
          <a:p>
            <a:pPr marL="538163" lvl="1" indent="-273050">
              <a:buNone/>
            </a:pPr>
            <a:r>
              <a:rPr lang="en-US" altLang="zh-CN" sz="1600"/>
              <a:t>	a[idx] += b[idx];</a:t>
            </a:r>
          </a:p>
          <a:p>
            <a:pPr marL="0" indent="0">
              <a:buNone/>
            </a:pPr>
            <a:r>
              <a:rPr lang="en-US" altLang="zh-CN" sz="1600"/>
              <a:t>}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void main()</a:t>
            </a:r>
          </a:p>
          <a:p>
            <a:pPr marL="0" indent="0">
              <a:buNone/>
            </a:pPr>
            <a:r>
              <a:rPr lang="en-US" altLang="zh-CN" sz="1600"/>
              <a:t>{</a:t>
            </a:r>
          </a:p>
          <a:p>
            <a:pPr marL="538163" lvl="1" indent="-273050">
              <a:buNone/>
            </a:pPr>
            <a:r>
              <a:rPr lang="en-US" altLang="zh-CN" sz="1600"/>
              <a:t>.....</a:t>
            </a:r>
          </a:p>
          <a:p>
            <a:pPr marL="538163" lvl="1" indent="-273050">
              <a:buNone/>
            </a:pPr>
            <a:r>
              <a:rPr lang="en-US" altLang="zh-CN" sz="1600"/>
              <a:t>fun_add(a, b, N);</a:t>
            </a:r>
          </a:p>
          <a:p>
            <a:pPr marL="0" indent="0"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6064251" y="1587500"/>
            <a:ext cx="4106863" cy="49657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1pPr>
            <a:lvl2pPr marL="538163" indent="-2730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2pPr>
            <a:lvl3pPr marL="1228725" indent="-22860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3pPr>
            <a:lvl4pPr marL="1636713" indent="-228600">
              <a:spcBef>
                <a:spcPct val="20000"/>
              </a:spcBef>
              <a:buClr>
                <a:schemeClr val="accent2"/>
              </a:buClr>
              <a:buChar char="&gt;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华文细黑" panose="02010600040101010101" pitchFamily="2" charset="-122"/>
              </a:defRPr>
            </a:lvl9pPr>
          </a:lstStyle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//CUDA program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//sum of two vectors a and b 	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__global__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add_gpu</a:t>
            </a:r>
            <a:r>
              <a:rPr lang="en-US" altLang="zh-CN" sz="1600" dirty="0"/>
              <a:t>(float *a, float *b,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N)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{</a:t>
            </a:r>
            <a:endParaRPr lang="en-US" altLang="zh-CN" sz="1600" b="0" dirty="0"/>
          </a:p>
          <a:p>
            <a:pPr lvl="1" algn="l">
              <a:buFont typeface="Wingdings" panose="05000000000000000000" pitchFamily="2" charset="2"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idx</a:t>
            </a:r>
            <a:r>
              <a:rPr lang="en-US" altLang="zh-CN" sz="1600" dirty="0"/>
              <a:t> =</a:t>
            </a:r>
            <a:r>
              <a:rPr lang="en-US" altLang="zh-CN" sz="1600" dirty="0" err="1">
                <a:solidFill>
                  <a:srgbClr val="FF0000"/>
                </a:solidFill>
              </a:rPr>
              <a:t>blockIdx.x</a:t>
            </a:r>
            <a:r>
              <a:rPr lang="en-US" altLang="zh-CN" sz="1600" dirty="0">
                <a:solidFill>
                  <a:srgbClr val="FF0000"/>
                </a:solidFill>
              </a:rPr>
              <a:t>* </a:t>
            </a:r>
            <a:r>
              <a:rPr lang="en-US" altLang="zh-CN" sz="1600" dirty="0" err="1">
                <a:solidFill>
                  <a:srgbClr val="FF0000"/>
                </a:solidFill>
              </a:rPr>
              <a:t>blockDim.x</a:t>
            </a:r>
            <a:r>
              <a:rPr lang="en-US" altLang="zh-CN" sz="1600" dirty="0">
                <a:solidFill>
                  <a:srgbClr val="FF0000"/>
                </a:solidFill>
              </a:rPr>
              <a:t>+ </a:t>
            </a:r>
            <a:r>
              <a:rPr lang="en-US" altLang="zh-CN" sz="1600" dirty="0" err="1">
                <a:solidFill>
                  <a:srgbClr val="FF0000"/>
                </a:solidFill>
              </a:rPr>
              <a:t>threadIdx.x</a:t>
            </a:r>
            <a:r>
              <a:rPr lang="en-US" altLang="zh-CN" sz="1600" dirty="0"/>
              <a:t>;</a:t>
            </a:r>
            <a:endParaRPr lang="en-US" altLang="zh-CN" sz="1600" b="0" dirty="0"/>
          </a:p>
          <a:p>
            <a:pPr lvl="1" algn="l">
              <a:buFont typeface="Wingdings" panose="05000000000000000000" pitchFamily="2" charset="2"/>
              <a:buNone/>
            </a:pPr>
            <a:r>
              <a:rPr lang="en-US" altLang="zh-CN" sz="1600" dirty="0"/>
              <a:t>if (</a:t>
            </a:r>
            <a:r>
              <a:rPr lang="en-US" altLang="zh-CN" sz="1600" dirty="0" err="1"/>
              <a:t>idx</a:t>
            </a:r>
            <a:r>
              <a:rPr lang="en-US" altLang="zh-CN" sz="1600" dirty="0"/>
              <a:t> &lt; N)</a:t>
            </a:r>
            <a:endParaRPr lang="en-US" altLang="zh-CN" sz="1600" b="0" dirty="0"/>
          </a:p>
          <a:p>
            <a:pPr lvl="1" algn="l">
              <a:buFont typeface="Wingdings" panose="05000000000000000000" pitchFamily="2" charset="2"/>
              <a:buNone/>
            </a:pPr>
            <a:r>
              <a:rPr lang="en-US" altLang="zh-CN" sz="1600" dirty="0"/>
              <a:t>	a[</a:t>
            </a:r>
            <a:r>
              <a:rPr lang="en-US" altLang="zh-CN" sz="1600" dirty="0" err="1"/>
              <a:t>idx</a:t>
            </a:r>
            <a:r>
              <a:rPr lang="en-US" altLang="zh-CN" sz="1600" dirty="0"/>
              <a:t>] += b[</a:t>
            </a:r>
            <a:r>
              <a:rPr lang="en-US" altLang="zh-CN" sz="1600" dirty="0" err="1"/>
              <a:t>idx</a:t>
            </a:r>
            <a:r>
              <a:rPr lang="en-US" altLang="zh-CN" sz="1600" dirty="0"/>
              <a:t>];</a:t>
            </a:r>
            <a:endParaRPr lang="en-US" altLang="zh-CN" sz="1600" b="0" dirty="0"/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}</a:t>
            </a:r>
          </a:p>
          <a:p>
            <a:pPr algn="l">
              <a:buFont typeface="Wingdings" panose="05000000000000000000" pitchFamily="2" charset="2"/>
              <a:buNone/>
            </a:pPr>
            <a:endParaRPr lang="en-US" altLang="zh-CN" sz="1600" b="0" dirty="0"/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void main()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{</a:t>
            </a:r>
            <a:endParaRPr lang="en-US" altLang="zh-CN" sz="1600" b="0" dirty="0"/>
          </a:p>
          <a:p>
            <a:pPr lvl="1" algn="l">
              <a:buFont typeface="Wingdings" panose="05000000000000000000" pitchFamily="2" charset="2"/>
              <a:buNone/>
            </a:pPr>
            <a:r>
              <a:rPr lang="en-US" altLang="zh-CN" sz="1600" dirty="0"/>
              <a:t>…..</a:t>
            </a:r>
            <a:endParaRPr lang="en-US" altLang="zh-CN" sz="1600" b="0" dirty="0"/>
          </a:p>
          <a:p>
            <a:pPr lvl="1" algn="l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dim3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dimBlock</a:t>
            </a:r>
            <a:r>
              <a:rPr lang="en-US" altLang="zh-CN" sz="1600" dirty="0"/>
              <a:t> (256);</a:t>
            </a:r>
            <a:endParaRPr lang="en-US" altLang="zh-CN" sz="1600" b="0" dirty="0"/>
          </a:p>
          <a:p>
            <a:pPr lvl="1" algn="l">
              <a:buFont typeface="Wingdings" panose="05000000000000000000" pitchFamily="2" charset="2"/>
              <a:buNone/>
            </a:pPr>
            <a:r>
              <a:rPr lang="en-US" altLang="zh-CN" sz="1600" dirty="0"/>
              <a:t>dim3 </a:t>
            </a:r>
            <a:r>
              <a:rPr lang="en-US" altLang="zh-CN" sz="1600" dirty="0" err="1"/>
              <a:t>dimGrid</a:t>
            </a:r>
            <a:r>
              <a:rPr lang="en-US" altLang="zh-CN" sz="1600" dirty="0"/>
              <a:t>( ceil( N / 256 );</a:t>
            </a:r>
            <a:endParaRPr lang="en-US" altLang="zh-CN" sz="1600" b="0" dirty="0"/>
          </a:p>
          <a:p>
            <a:pPr lvl="1" algn="l"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add_gpu</a:t>
            </a:r>
            <a:r>
              <a:rPr lang="en-US" altLang="zh-CN" sz="1600" dirty="0">
                <a:solidFill>
                  <a:srgbClr val="FF0000"/>
                </a:solidFill>
              </a:rPr>
              <a:t>&lt;&lt;&lt;</a:t>
            </a:r>
            <a:r>
              <a:rPr lang="en-US" altLang="zh-CN" sz="1600" dirty="0" err="1">
                <a:solidFill>
                  <a:srgbClr val="FF0000"/>
                </a:solidFill>
              </a:rPr>
              <a:t>dimGrid</a:t>
            </a:r>
            <a:r>
              <a:rPr lang="en-US" altLang="zh-CN" sz="1600" dirty="0">
                <a:solidFill>
                  <a:srgbClr val="FF0000"/>
                </a:solidFill>
              </a:rPr>
              <a:t>, </a:t>
            </a:r>
            <a:r>
              <a:rPr lang="en-US" altLang="zh-CN" sz="1600" dirty="0" err="1">
                <a:solidFill>
                  <a:srgbClr val="FF0000"/>
                </a:solidFill>
              </a:rPr>
              <a:t>dimBlock</a:t>
            </a:r>
            <a:r>
              <a:rPr lang="en-US" altLang="zh-CN" sz="1600" dirty="0">
                <a:solidFill>
                  <a:srgbClr val="FF0000"/>
                </a:solidFill>
              </a:rPr>
              <a:t>&gt;&gt;&gt;(a, b, N)</a:t>
            </a:r>
            <a:r>
              <a:rPr lang="en-US" altLang="zh-CN" sz="1600" dirty="0"/>
              <a:t>;</a:t>
            </a:r>
            <a:endParaRPr lang="en-US" altLang="zh-CN" sz="1600" b="0" dirty="0"/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3F3345-569F-4865-8B25-8DC4218B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64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不同程序设计模型中的线程和内存</a:t>
            </a:r>
            <a:endParaRPr lang="en-US" alt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905001" y="1875642"/>
          <a:ext cx="8113713" cy="3137535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9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Thread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Memory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Nonlocal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OpenMP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Either 1 or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No. Message required.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CUDA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 (host) +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 (device)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 (Host + device)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No.  DMA required.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UPC, FORTRAN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Supported.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X10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defRPr sz="2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37931725" indent="-37474525" defTabSz="457200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F3D4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Supported.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FD5CED-DD7C-4735-B77C-286E1568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90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dirty="0"/>
              <a:t>趋势</a:t>
            </a:r>
            <a:endParaRPr lang="en-US" altLang="en-US" dirty="0"/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2063750" y="3141664"/>
            <a:ext cx="2133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2400" i="1">
                <a:latin typeface="Tahoma" pitchFamily="34" charset="0"/>
              </a:rPr>
              <a:t>Vector</a:t>
            </a:r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3432175" y="4038601"/>
            <a:ext cx="1708150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2400" i="1">
                <a:latin typeface="Tahoma" pitchFamily="34" charset="0"/>
              </a:rPr>
              <a:t>Distributed memory</a:t>
            </a:r>
          </a:p>
        </p:txBody>
      </p:sp>
      <p:sp>
        <p:nvSpPr>
          <p:cNvPr id="438278" name="Text Box 6"/>
          <p:cNvSpPr txBox="1">
            <a:spLocks noChangeArrowheads="1"/>
          </p:cNvSpPr>
          <p:nvPr/>
        </p:nvSpPr>
        <p:spPr bwMode="auto">
          <a:xfrm>
            <a:off x="5264150" y="5029201"/>
            <a:ext cx="1887538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2400" i="1">
                <a:latin typeface="Tahoma" pitchFamily="34" charset="0"/>
              </a:rPr>
              <a:t>Shared Memory</a:t>
            </a:r>
          </a:p>
        </p:txBody>
      </p:sp>
      <p:sp>
        <p:nvSpPr>
          <p:cNvPr id="438279" name="Text Box 7"/>
          <p:cNvSpPr txBox="1">
            <a:spLocks noChangeArrowheads="1"/>
          </p:cNvSpPr>
          <p:nvPr/>
        </p:nvSpPr>
        <p:spPr bwMode="auto">
          <a:xfrm>
            <a:off x="7397750" y="5943601"/>
            <a:ext cx="20828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2400" i="1">
                <a:latin typeface="Tahoma" pitchFamily="34" charset="0"/>
              </a:rPr>
              <a:t>Hybrid codes</a:t>
            </a:r>
          </a:p>
        </p:txBody>
      </p:sp>
      <p:sp>
        <p:nvSpPr>
          <p:cNvPr id="438280" name="AutoShape 8"/>
          <p:cNvSpPr>
            <a:spLocks noChangeArrowheads="1"/>
          </p:cNvSpPr>
          <p:nvPr/>
        </p:nvSpPr>
        <p:spPr bwMode="auto">
          <a:xfrm>
            <a:off x="6940550" y="5029200"/>
            <a:ext cx="1905000" cy="1143000"/>
          </a:xfrm>
          <a:custGeom>
            <a:avLst/>
            <a:gdLst>
              <a:gd name="T0" fmla="*/ 2147483647 w 21600"/>
              <a:gd name="T1" fmla="*/ 166400321 h 21600"/>
              <a:gd name="T2" fmla="*/ 2147483647 w 21600"/>
              <a:gd name="T3" fmla="*/ 645157143 h 21600"/>
              <a:gd name="T4" fmla="*/ 2147483647 w 21600"/>
              <a:gd name="T5" fmla="*/ 883275581 h 21600"/>
              <a:gd name="T6" fmla="*/ 2147483647 w 21600"/>
              <a:gd name="T7" fmla="*/ 1600299325 h 21600"/>
              <a:gd name="T8" fmla="*/ 2147483647 w 21600"/>
              <a:gd name="T9" fmla="*/ 2147483647 h 21600"/>
              <a:gd name="T10" fmla="*/ 2147483647 w 21600"/>
              <a:gd name="T11" fmla="*/ 160029932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9618" y="5399"/>
                  <a:pt x="8470" y="5787"/>
                  <a:pt x="7529" y="6502"/>
                </a:cubicBezTo>
                <a:lnTo>
                  <a:pt x="4259" y="2205"/>
                </a:lnTo>
                <a:cubicBezTo>
                  <a:pt x="6140" y="774"/>
                  <a:pt x="8437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66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8281" name="AutoShape 9"/>
          <p:cNvSpPr>
            <a:spLocks noChangeArrowheads="1"/>
          </p:cNvSpPr>
          <p:nvPr/>
        </p:nvSpPr>
        <p:spPr bwMode="auto">
          <a:xfrm>
            <a:off x="4883150" y="4038600"/>
            <a:ext cx="1828800" cy="1143000"/>
          </a:xfrm>
          <a:custGeom>
            <a:avLst/>
            <a:gdLst>
              <a:gd name="T0" fmla="*/ 2147483647 w 21600"/>
              <a:gd name="T1" fmla="*/ 166400321 h 21600"/>
              <a:gd name="T2" fmla="*/ 2147483647 w 21600"/>
              <a:gd name="T3" fmla="*/ 645157143 h 21600"/>
              <a:gd name="T4" fmla="*/ 2147483647 w 21600"/>
              <a:gd name="T5" fmla="*/ 883275581 h 21600"/>
              <a:gd name="T6" fmla="*/ 2147483647 w 21600"/>
              <a:gd name="T7" fmla="*/ 1600299325 h 21600"/>
              <a:gd name="T8" fmla="*/ 2147483647 w 21600"/>
              <a:gd name="T9" fmla="*/ 2147483647 h 21600"/>
              <a:gd name="T10" fmla="*/ 2147483647 w 21600"/>
              <a:gd name="T11" fmla="*/ 160029932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9618" y="5399"/>
                  <a:pt x="8470" y="5787"/>
                  <a:pt x="7529" y="6502"/>
                </a:cubicBezTo>
                <a:lnTo>
                  <a:pt x="4259" y="2205"/>
                </a:lnTo>
                <a:cubicBezTo>
                  <a:pt x="6140" y="774"/>
                  <a:pt x="8437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8282" name="AutoShape 10"/>
          <p:cNvSpPr>
            <a:spLocks noChangeArrowheads="1"/>
          </p:cNvSpPr>
          <p:nvPr/>
        </p:nvSpPr>
        <p:spPr bwMode="auto">
          <a:xfrm>
            <a:off x="3124200" y="3048000"/>
            <a:ext cx="1828800" cy="1143000"/>
          </a:xfrm>
          <a:custGeom>
            <a:avLst/>
            <a:gdLst>
              <a:gd name="T0" fmla="*/ 2147483647 w 21600"/>
              <a:gd name="T1" fmla="*/ 166400321 h 21600"/>
              <a:gd name="T2" fmla="*/ 2147483647 w 21600"/>
              <a:gd name="T3" fmla="*/ 645157143 h 21600"/>
              <a:gd name="T4" fmla="*/ 2147483647 w 21600"/>
              <a:gd name="T5" fmla="*/ 883275581 h 21600"/>
              <a:gd name="T6" fmla="*/ 2147483647 w 21600"/>
              <a:gd name="T7" fmla="*/ 1600299325 h 21600"/>
              <a:gd name="T8" fmla="*/ 2147483647 w 21600"/>
              <a:gd name="T9" fmla="*/ 2147483647 h 21600"/>
              <a:gd name="T10" fmla="*/ 2147483647 w 21600"/>
              <a:gd name="T11" fmla="*/ 160029932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9618" y="5399"/>
                  <a:pt x="8470" y="5787"/>
                  <a:pt x="7529" y="6502"/>
                </a:cubicBezTo>
                <a:lnTo>
                  <a:pt x="4259" y="2205"/>
                </a:lnTo>
                <a:cubicBezTo>
                  <a:pt x="6140" y="774"/>
                  <a:pt x="8437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8283" name="Text Box 11"/>
          <p:cNvSpPr txBox="1">
            <a:spLocks noChangeArrowheads="1"/>
          </p:cNvSpPr>
          <p:nvPr/>
        </p:nvSpPr>
        <p:spPr bwMode="auto">
          <a:xfrm>
            <a:off x="4857750" y="2994025"/>
            <a:ext cx="341805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1600" dirty="0">
                <a:latin typeface="Tahoma" pitchFamily="34" charset="0"/>
              </a:rPr>
              <a:t>MPP System, Message Passing: MPI</a:t>
            </a:r>
          </a:p>
        </p:txBody>
      </p:sp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6330951" y="3832225"/>
            <a:ext cx="3149773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1600" dirty="0">
                <a:latin typeface="Tahoma" pitchFamily="34" charset="0"/>
              </a:rPr>
              <a:t>Multi core nodes: </a:t>
            </a:r>
            <a:r>
              <a:rPr lang="en-US" altLang="en-US" sz="1600" dirty="0" err="1">
                <a:latin typeface="Tahoma" pitchFamily="34" charset="0"/>
              </a:rPr>
              <a:t>OpenMP</a:t>
            </a:r>
            <a:r>
              <a:rPr lang="en-US" altLang="en-US" sz="1600" dirty="0">
                <a:latin typeface="Tahoma" pitchFamily="34" charset="0"/>
              </a:rPr>
              <a:t>, </a:t>
            </a:r>
            <a:r>
              <a:rPr lang="en-US" altLang="zh-CN" sz="1600" dirty="0" err="1">
                <a:latin typeface="Tahoma" pitchFamily="34" charset="0"/>
              </a:rPr>
              <a:t>Cilk</a:t>
            </a:r>
            <a:r>
              <a:rPr lang="en-US" altLang="en-US" sz="1600" dirty="0">
                <a:latin typeface="Tahoma" pitchFamily="34" charset="0"/>
              </a:rPr>
              <a:t>…</a:t>
            </a:r>
          </a:p>
        </p:txBody>
      </p: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8256589" y="4508501"/>
            <a:ext cx="2232025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1600" dirty="0">
                <a:latin typeface="Tahoma" pitchFamily="34" charset="0"/>
              </a:rPr>
              <a:t>Accelerator (GPGPU, FPGA): </a:t>
            </a:r>
            <a:r>
              <a:rPr lang="en-US" altLang="en-US" sz="1600" dirty="0" err="1">
                <a:latin typeface="Tahoma" pitchFamily="34" charset="0"/>
              </a:rPr>
              <a:t>Cuda</a:t>
            </a:r>
            <a:r>
              <a:rPr lang="en-US" altLang="en-US" sz="1600" dirty="0">
                <a:latin typeface="Tahoma" pitchFamily="34" charset="0"/>
              </a:rPr>
              <a:t>, </a:t>
            </a:r>
            <a:r>
              <a:rPr lang="en-US" altLang="en-US" sz="1600" dirty="0" err="1">
                <a:latin typeface="Tahoma" pitchFamily="34" charset="0"/>
              </a:rPr>
              <a:t>OpenCL</a:t>
            </a:r>
            <a:r>
              <a:rPr lang="en-US" altLang="en-US" sz="1600" dirty="0">
                <a:latin typeface="Tahoma" pitchFamily="34" charset="0"/>
              </a:rPr>
              <a:t>,..</a:t>
            </a:r>
          </a:p>
        </p:txBody>
      </p:sp>
      <p:sp>
        <p:nvSpPr>
          <p:cNvPr id="438286" name="Rectangle 14"/>
          <p:cNvSpPr>
            <a:spLocks noChangeArrowheads="1"/>
          </p:cNvSpPr>
          <p:nvPr/>
        </p:nvSpPr>
        <p:spPr bwMode="auto">
          <a:xfrm>
            <a:off x="1752600" y="2057400"/>
            <a:ext cx="198362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1800">
                <a:latin typeface="Tahoma" pitchFamily="34" charset="0"/>
              </a:rPr>
              <a:t>Scalar Application</a:t>
            </a:r>
          </a:p>
        </p:txBody>
      </p:sp>
      <p:sp>
        <p:nvSpPr>
          <p:cNvPr id="438287" name="AutoShape 15"/>
          <p:cNvSpPr>
            <a:spLocks noChangeArrowheads="1"/>
          </p:cNvSpPr>
          <p:nvPr/>
        </p:nvSpPr>
        <p:spPr bwMode="auto">
          <a:xfrm>
            <a:off x="2209800" y="2590800"/>
            <a:ext cx="7620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endParaRPr lang="en-US" altLang="en-US" sz="3600">
              <a:latin typeface="Tahoma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65C1FC-4F46-4EC5-B8D9-78D1FB8A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/>
      <p:bldP spid="438277" grpId="0"/>
      <p:bldP spid="438278" grpId="0"/>
      <p:bldP spid="438279" grpId="0"/>
      <p:bldP spid="438280" grpId="0" animBg="1"/>
      <p:bldP spid="438281" grpId="0" animBg="1"/>
      <p:bldP spid="438282" grpId="0" animBg="1"/>
      <p:bldP spid="438283" grpId="0"/>
      <p:bldP spid="438284" grpId="0"/>
      <p:bldP spid="438285" grpId="0"/>
      <p:bldP spid="438286" grpId="0"/>
      <p:bldP spid="4382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>
                <a:ea typeface="宋体" pitchFamily="2" charset="-122"/>
              </a:rPr>
              <a:t>Parallel Programming is a Complex Task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800" dirty="0"/>
              <a:t>并行程序开发人员面临的问题</a:t>
            </a:r>
            <a:r>
              <a:rPr lang="en-US" sz="2800" dirty="0"/>
              <a:t>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2400" dirty="0"/>
              <a:t>不确定性：</a:t>
            </a:r>
            <a:r>
              <a:rPr lang="zh-CN" altLang="en-US" dirty="0"/>
              <a:t>同步；竞争；死锁</a:t>
            </a:r>
            <a:endParaRPr lang="en-US" altLang="zh-CN" dirty="0"/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2400" dirty="0"/>
              <a:t>通讯</a:t>
            </a:r>
            <a:endParaRPr lang="en-US" altLang="zh-CN" sz="2400" dirty="0"/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2400" dirty="0"/>
              <a:t>划分与分发</a:t>
            </a:r>
            <a:endParaRPr lang="en-US" sz="2400" dirty="0"/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2400" dirty="0"/>
              <a:t>负载平衡</a:t>
            </a:r>
            <a:endParaRPr lang="en-US" altLang="zh-CN" sz="2400" dirty="0"/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2400" dirty="0"/>
              <a:t>容错</a:t>
            </a:r>
            <a:endParaRPr lang="en-US" sz="2400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/>
              <a:t>... 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1FE189-B88D-46F3-830E-31592DFC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1431"/>
      </p:ext>
    </p:extLst>
  </p:cSld>
  <p:clrMapOvr>
    <a:masterClrMapping/>
  </p:clrMapOvr>
  <p:transition advTm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混合程序设计模型</a:t>
            </a:r>
            <a:r>
              <a:rPr lang="en-US" altLang="en-US" dirty="0"/>
              <a:t> (</a:t>
            </a:r>
            <a:r>
              <a:rPr lang="en-US" altLang="en-US" dirty="0" err="1"/>
              <a:t>MPI+OpenMP+CUDA</a:t>
            </a:r>
            <a:r>
              <a:rPr lang="en-US" altLang="en-US" dirty="0"/>
              <a:t>+…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en-US" dirty="0"/>
              <a:t>Take the positive off all models</a:t>
            </a:r>
          </a:p>
          <a:p>
            <a:pPr algn="l"/>
            <a:r>
              <a:rPr lang="zh-CN" altLang="en-US" dirty="0"/>
              <a:t>许多</a:t>
            </a:r>
            <a:r>
              <a:rPr lang="en-US" altLang="en-US" dirty="0"/>
              <a:t>HPC</a:t>
            </a:r>
            <a:r>
              <a:rPr lang="zh-CN" altLang="en-US" dirty="0"/>
              <a:t>应用采用这种模型</a:t>
            </a:r>
            <a:endParaRPr lang="en-US" altLang="en-US" dirty="0"/>
          </a:p>
          <a:p>
            <a:pPr algn="l"/>
            <a:r>
              <a:rPr lang="en-US" altLang="en-US" dirty="0"/>
              <a:t>Mainly due to developer inertia</a:t>
            </a:r>
          </a:p>
          <a:p>
            <a:pPr algn="l"/>
            <a:r>
              <a:rPr lang="en-US" altLang="en-US" dirty="0"/>
              <a:t>Hard to rewrite million of source lines</a:t>
            </a:r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52AC7A-5790-454E-BC01-0C7B7ED7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93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Hybrid parallel programming</a:t>
            </a:r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3432175" y="2708275"/>
            <a:ext cx="5543550" cy="3168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endParaRPr lang="en-US" altLang="en-US" sz="3600">
              <a:latin typeface="Tahoma" pitchFamily="34" charset="0"/>
            </a:endParaRPr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4800601" y="3357564"/>
            <a:ext cx="3527425" cy="22320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endParaRPr lang="en-US" altLang="en-US" sz="3600">
              <a:latin typeface="Tahoma" pitchFamily="34" charset="0"/>
            </a:endParaRPr>
          </a:p>
        </p:txBody>
      </p:sp>
      <p:sp>
        <p:nvSpPr>
          <p:cNvPr id="459782" name="Rectangle 6"/>
          <p:cNvSpPr>
            <a:spLocks noChangeArrowheads="1"/>
          </p:cNvSpPr>
          <p:nvPr/>
        </p:nvSpPr>
        <p:spPr bwMode="auto">
          <a:xfrm>
            <a:off x="5519738" y="4076701"/>
            <a:ext cx="2520950" cy="11525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endParaRPr lang="en-US" altLang="en-US" sz="3600">
              <a:latin typeface="Tahoma" pitchFamily="34" charset="0"/>
            </a:endParaRPr>
          </a:p>
        </p:txBody>
      </p:sp>
      <p:sp>
        <p:nvSpPr>
          <p:cNvPr id="459783" name="Text Box 7"/>
          <p:cNvSpPr txBox="1">
            <a:spLocks noChangeArrowheads="1"/>
          </p:cNvSpPr>
          <p:nvPr/>
        </p:nvSpPr>
        <p:spPr bwMode="auto">
          <a:xfrm>
            <a:off x="3719514" y="2852738"/>
            <a:ext cx="218046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1600">
                <a:latin typeface="Tahoma" pitchFamily="34" charset="0"/>
              </a:rPr>
              <a:t>MPI: Domain partition</a:t>
            </a:r>
          </a:p>
        </p:txBody>
      </p:sp>
      <p:sp>
        <p:nvSpPr>
          <p:cNvPr id="459784" name="Text Box 8"/>
          <p:cNvSpPr txBox="1">
            <a:spLocks noChangeArrowheads="1"/>
          </p:cNvSpPr>
          <p:nvPr/>
        </p:nvSpPr>
        <p:spPr bwMode="auto">
          <a:xfrm>
            <a:off x="5159375" y="3454400"/>
            <a:ext cx="3074944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1600">
                <a:latin typeface="Tahoma" pitchFamily="34" charset="0"/>
              </a:rPr>
              <a:t>OpenMP: External loop partition</a:t>
            </a:r>
          </a:p>
        </p:txBody>
      </p:sp>
      <p:sp>
        <p:nvSpPr>
          <p:cNvPr id="459785" name="Text Box 9"/>
          <p:cNvSpPr txBox="1">
            <a:spLocks noChangeArrowheads="1"/>
          </p:cNvSpPr>
          <p:nvPr/>
        </p:nvSpPr>
        <p:spPr bwMode="auto">
          <a:xfrm>
            <a:off x="5591175" y="4149725"/>
            <a:ext cx="246702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1600">
                <a:latin typeface="Tahoma" pitchFamily="34" charset="0"/>
              </a:rPr>
              <a:t>CUDA: assign inner loops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z="1600">
                <a:latin typeface="Tahoma" pitchFamily="34" charset="0"/>
              </a:rPr>
              <a:t>Iteration to GPU threads</a:t>
            </a:r>
          </a:p>
        </p:txBody>
      </p:sp>
      <p:sp>
        <p:nvSpPr>
          <p:cNvPr id="459789" name="Rectangle 13"/>
          <p:cNvSpPr>
            <a:spLocks noChangeArrowheads="1"/>
          </p:cNvSpPr>
          <p:nvPr/>
        </p:nvSpPr>
        <p:spPr bwMode="auto">
          <a:xfrm>
            <a:off x="2566988" y="2205038"/>
            <a:ext cx="6913562" cy="3816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endParaRPr lang="en-US" altLang="en-US" sz="3600">
              <a:latin typeface="Tahoma" pitchFamily="34" charset="0"/>
            </a:endParaRPr>
          </a:p>
        </p:txBody>
      </p:sp>
      <p:sp>
        <p:nvSpPr>
          <p:cNvPr id="459790" name="Text Box 14"/>
          <p:cNvSpPr txBox="1">
            <a:spLocks noChangeArrowheads="1"/>
          </p:cNvSpPr>
          <p:nvPr/>
        </p:nvSpPr>
        <p:spPr bwMode="auto">
          <a:xfrm>
            <a:off x="2711451" y="2276475"/>
            <a:ext cx="2891817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tx2"/>
              </a:buClr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har char="ü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chemeClr val="tx2"/>
              </a:buClr>
              <a:buChar char="v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en-US" sz="1600">
                <a:latin typeface="Tahoma" pitchFamily="34" charset="0"/>
              </a:rPr>
              <a:t>Python: Ensemble simulations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0A4361-0968-4A90-BE07-E8F000F7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9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9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 animBg="1"/>
      <p:bldP spid="459781" grpId="0" animBg="1"/>
      <p:bldP spid="459782" grpId="0" animBg="1"/>
      <p:bldP spid="459783" grpId="0"/>
      <p:bldP spid="459784" grpId="0"/>
      <p:bldP spid="459785" grpId="0"/>
      <p:bldP spid="459789" grpId="0" animBg="1"/>
      <p:bldP spid="45979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简介</a:t>
            </a:r>
            <a:endParaRPr lang="en-US" altLang="zh-CN" sz="4000" dirty="0"/>
          </a:p>
          <a:p>
            <a:pPr eaLnBrk="1" hangingPunct="1"/>
            <a:r>
              <a:rPr lang="zh-CN" altLang="en-US" sz="4000" dirty="0"/>
              <a:t>并行程序设计模型</a:t>
            </a:r>
            <a:endParaRPr lang="en-US" altLang="zh-CN" sz="4000" dirty="0"/>
          </a:p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并行程序设计模式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F84DF2-7F05-4364-84A9-AB3F7A6D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47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PMingLiU" pitchFamily="18" charset="-120"/>
              </a:rPr>
              <a:t>构建并行程序</a:t>
            </a:r>
            <a:endParaRPr lang="ja-JP" altLang="en-US" dirty="0"/>
          </a:p>
        </p:txBody>
      </p:sp>
      <p:sp>
        <p:nvSpPr>
          <p:cNvPr id="300035" name="Oval 3"/>
          <p:cNvSpPr>
            <a:spLocks noChangeArrowheads="1"/>
          </p:cNvSpPr>
          <p:nvPr/>
        </p:nvSpPr>
        <p:spPr bwMode="auto">
          <a:xfrm>
            <a:off x="1920876" y="1917701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36" name="Oval 4"/>
          <p:cNvSpPr>
            <a:spLocks noChangeArrowheads="1"/>
          </p:cNvSpPr>
          <p:nvPr/>
        </p:nvSpPr>
        <p:spPr bwMode="auto">
          <a:xfrm>
            <a:off x="1992314" y="20605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37" name="Oval 5"/>
          <p:cNvSpPr>
            <a:spLocks noChangeArrowheads="1"/>
          </p:cNvSpPr>
          <p:nvPr/>
        </p:nvSpPr>
        <p:spPr bwMode="auto">
          <a:xfrm>
            <a:off x="2065339" y="22050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38" name="Oval 6"/>
          <p:cNvSpPr>
            <a:spLocks noChangeArrowheads="1"/>
          </p:cNvSpPr>
          <p:nvPr/>
        </p:nvSpPr>
        <p:spPr bwMode="auto">
          <a:xfrm>
            <a:off x="2208214" y="2349501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39" name="Oval 7"/>
          <p:cNvSpPr>
            <a:spLocks noChangeArrowheads="1"/>
          </p:cNvSpPr>
          <p:nvPr/>
        </p:nvSpPr>
        <p:spPr bwMode="auto">
          <a:xfrm>
            <a:off x="2352676" y="24923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0" name="Oval 8"/>
          <p:cNvSpPr>
            <a:spLocks noChangeArrowheads="1"/>
          </p:cNvSpPr>
          <p:nvPr/>
        </p:nvSpPr>
        <p:spPr bwMode="auto">
          <a:xfrm>
            <a:off x="2495551" y="2563814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1" name="Oval 9"/>
          <p:cNvSpPr>
            <a:spLocks noChangeArrowheads="1"/>
          </p:cNvSpPr>
          <p:nvPr/>
        </p:nvSpPr>
        <p:spPr bwMode="auto">
          <a:xfrm>
            <a:off x="2640014" y="2565401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2" name="Oval 10"/>
          <p:cNvSpPr>
            <a:spLocks noChangeArrowheads="1"/>
          </p:cNvSpPr>
          <p:nvPr/>
        </p:nvSpPr>
        <p:spPr bwMode="auto">
          <a:xfrm>
            <a:off x="2784476" y="24923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3" name="Oval 11"/>
          <p:cNvSpPr>
            <a:spLocks noChangeArrowheads="1"/>
          </p:cNvSpPr>
          <p:nvPr/>
        </p:nvSpPr>
        <p:spPr bwMode="auto">
          <a:xfrm>
            <a:off x="2928939" y="2349501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4" name="Oval 12"/>
          <p:cNvSpPr>
            <a:spLocks noChangeArrowheads="1"/>
          </p:cNvSpPr>
          <p:nvPr/>
        </p:nvSpPr>
        <p:spPr bwMode="auto">
          <a:xfrm>
            <a:off x="2928939" y="22050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5" name="Oval 13"/>
          <p:cNvSpPr>
            <a:spLocks noChangeArrowheads="1"/>
          </p:cNvSpPr>
          <p:nvPr/>
        </p:nvSpPr>
        <p:spPr bwMode="auto">
          <a:xfrm>
            <a:off x="2855914" y="20605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6" name="Oval 14"/>
          <p:cNvSpPr>
            <a:spLocks noChangeArrowheads="1"/>
          </p:cNvSpPr>
          <p:nvPr/>
        </p:nvSpPr>
        <p:spPr bwMode="auto">
          <a:xfrm>
            <a:off x="2713039" y="19891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7" name="Oval 15"/>
          <p:cNvSpPr>
            <a:spLocks noChangeArrowheads="1"/>
          </p:cNvSpPr>
          <p:nvPr/>
        </p:nvSpPr>
        <p:spPr bwMode="auto">
          <a:xfrm>
            <a:off x="2568576" y="20605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8" name="Oval 16"/>
          <p:cNvSpPr>
            <a:spLocks noChangeArrowheads="1"/>
          </p:cNvSpPr>
          <p:nvPr/>
        </p:nvSpPr>
        <p:spPr bwMode="auto">
          <a:xfrm>
            <a:off x="2497139" y="22050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49" name="Oval 17"/>
          <p:cNvSpPr>
            <a:spLocks noChangeArrowheads="1"/>
          </p:cNvSpPr>
          <p:nvPr/>
        </p:nvSpPr>
        <p:spPr bwMode="auto">
          <a:xfrm>
            <a:off x="2424114" y="2349501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50" name="Oval 18"/>
          <p:cNvSpPr>
            <a:spLocks noChangeArrowheads="1"/>
          </p:cNvSpPr>
          <p:nvPr/>
        </p:nvSpPr>
        <p:spPr bwMode="auto">
          <a:xfrm>
            <a:off x="2424114" y="24923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51" name="Oval 19"/>
          <p:cNvSpPr>
            <a:spLocks noChangeArrowheads="1"/>
          </p:cNvSpPr>
          <p:nvPr/>
        </p:nvSpPr>
        <p:spPr bwMode="auto">
          <a:xfrm>
            <a:off x="2424114" y="26368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52" name="Oval 20"/>
          <p:cNvSpPr>
            <a:spLocks noChangeArrowheads="1"/>
          </p:cNvSpPr>
          <p:nvPr/>
        </p:nvSpPr>
        <p:spPr bwMode="auto">
          <a:xfrm>
            <a:off x="2495551" y="2779714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53" name="Oval 21"/>
          <p:cNvSpPr>
            <a:spLocks noChangeArrowheads="1"/>
          </p:cNvSpPr>
          <p:nvPr/>
        </p:nvSpPr>
        <p:spPr bwMode="auto">
          <a:xfrm>
            <a:off x="2568576" y="29241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54" name="Oval 22"/>
          <p:cNvSpPr>
            <a:spLocks noChangeArrowheads="1"/>
          </p:cNvSpPr>
          <p:nvPr/>
        </p:nvSpPr>
        <p:spPr bwMode="auto">
          <a:xfrm>
            <a:off x="2711451" y="30686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55" name="AutoShape 23"/>
          <p:cNvSpPr>
            <a:spLocks noChangeArrowheads="1"/>
          </p:cNvSpPr>
          <p:nvPr/>
        </p:nvSpPr>
        <p:spPr bwMode="auto">
          <a:xfrm>
            <a:off x="3503613" y="2492376"/>
            <a:ext cx="1225550" cy="358775"/>
          </a:xfrm>
          <a:prstGeom prst="rightArrow">
            <a:avLst>
              <a:gd name="adj1" fmla="val 50000"/>
              <a:gd name="adj2" fmla="val 853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97" name="Text Box 24"/>
          <p:cNvSpPr txBox="1">
            <a:spLocks noChangeArrowheads="1"/>
          </p:cNvSpPr>
          <p:nvPr/>
        </p:nvSpPr>
        <p:spPr bwMode="auto">
          <a:xfrm>
            <a:off x="1332411" y="3429000"/>
            <a:ext cx="31784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1600" dirty="0">
                <a:solidFill>
                  <a:schemeClr val="tx1"/>
                </a:solidFill>
                <a:latin typeface="HGS創英角ﾎﾟｯﾌﾟ体" pitchFamily="50" charset="-128"/>
                <a:ea typeface="MS PGothic" pitchFamily="34" charset="-128"/>
              </a:rPr>
              <a:t>Sequential Computation/Tasks</a:t>
            </a:r>
          </a:p>
        </p:txBody>
      </p:sp>
      <p:sp>
        <p:nvSpPr>
          <p:cNvPr id="28698" name="Text Box 25"/>
          <p:cNvSpPr txBox="1">
            <a:spLocks noChangeArrowheads="1"/>
          </p:cNvSpPr>
          <p:nvPr/>
        </p:nvSpPr>
        <p:spPr bwMode="auto">
          <a:xfrm>
            <a:off x="3287713" y="2024064"/>
            <a:ext cx="2087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2000">
                <a:solidFill>
                  <a:schemeClr val="accent2"/>
                </a:solidFill>
                <a:latin typeface="HGS創英角ﾎﾟｯﾌﾟ体" pitchFamily="50" charset="-128"/>
                <a:ea typeface="MS PGothic" pitchFamily="34" charset="-128"/>
              </a:rPr>
              <a:t>Decomposition</a:t>
            </a:r>
          </a:p>
        </p:txBody>
      </p:sp>
      <p:sp>
        <p:nvSpPr>
          <p:cNvPr id="300058" name="Oval 26"/>
          <p:cNvSpPr>
            <a:spLocks noChangeArrowheads="1"/>
          </p:cNvSpPr>
          <p:nvPr/>
        </p:nvSpPr>
        <p:spPr bwMode="auto">
          <a:xfrm>
            <a:off x="5160964" y="22050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59" name="Oval 27"/>
          <p:cNvSpPr>
            <a:spLocks noChangeArrowheads="1"/>
          </p:cNvSpPr>
          <p:nvPr/>
        </p:nvSpPr>
        <p:spPr bwMode="auto">
          <a:xfrm>
            <a:off x="5881689" y="24209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0" name="Oval 28"/>
          <p:cNvSpPr>
            <a:spLocks noChangeArrowheads="1"/>
          </p:cNvSpPr>
          <p:nvPr/>
        </p:nvSpPr>
        <p:spPr bwMode="auto">
          <a:xfrm>
            <a:off x="6169026" y="17732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1" name="Oval 29"/>
          <p:cNvSpPr>
            <a:spLocks noChangeArrowheads="1"/>
          </p:cNvSpPr>
          <p:nvPr/>
        </p:nvSpPr>
        <p:spPr bwMode="auto">
          <a:xfrm>
            <a:off x="5737226" y="20605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2" name="Oval 30"/>
          <p:cNvSpPr>
            <a:spLocks noChangeArrowheads="1"/>
          </p:cNvSpPr>
          <p:nvPr/>
        </p:nvSpPr>
        <p:spPr bwMode="auto">
          <a:xfrm>
            <a:off x="5087939" y="26368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3" name="Oval 31"/>
          <p:cNvSpPr>
            <a:spLocks noChangeArrowheads="1"/>
          </p:cNvSpPr>
          <p:nvPr/>
        </p:nvSpPr>
        <p:spPr bwMode="auto">
          <a:xfrm>
            <a:off x="5160964" y="2997201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4" name="Oval 32"/>
          <p:cNvSpPr>
            <a:spLocks noChangeArrowheads="1"/>
          </p:cNvSpPr>
          <p:nvPr/>
        </p:nvSpPr>
        <p:spPr bwMode="auto">
          <a:xfrm>
            <a:off x="5665789" y="30686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5" name="Oval 33"/>
          <p:cNvSpPr>
            <a:spLocks noChangeArrowheads="1"/>
          </p:cNvSpPr>
          <p:nvPr/>
        </p:nvSpPr>
        <p:spPr bwMode="auto">
          <a:xfrm>
            <a:off x="6097589" y="28527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6" name="Oval 34"/>
          <p:cNvSpPr>
            <a:spLocks noChangeArrowheads="1"/>
          </p:cNvSpPr>
          <p:nvPr/>
        </p:nvSpPr>
        <p:spPr bwMode="auto">
          <a:xfrm>
            <a:off x="5521326" y="2563814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7" name="Oval 35"/>
          <p:cNvSpPr>
            <a:spLocks noChangeArrowheads="1"/>
          </p:cNvSpPr>
          <p:nvPr/>
        </p:nvSpPr>
        <p:spPr bwMode="auto">
          <a:xfrm>
            <a:off x="6529389" y="28527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8" name="Oval 36"/>
          <p:cNvSpPr>
            <a:spLocks noChangeArrowheads="1"/>
          </p:cNvSpPr>
          <p:nvPr/>
        </p:nvSpPr>
        <p:spPr bwMode="auto">
          <a:xfrm>
            <a:off x="5376864" y="17732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69" name="Oval 37"/>
          <p:cNvSpPr>
            <a:spLocks noChangeArrowheads="1"/>
          </p:cNvSpPr>
          <p:nvPr/>
        </p:nvSpPr>
        <p:spPr bwMode="auto">
          <a:xfrm>
            <a:off x="6384926" y="22764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711" name="Text Box 38"/>
          <p:cNvSpPr txBox="1">
            <a:spLocks noChangeArrowheads="1"/>
          </p:cNvSpPr>
          <p:nvPr/>
        </p:nvSpPr>
        <p:spPr bwMode="auto">
          <a:xfrm>
            <a:off x="5448301" y="3429000"/>
            <a:ext cx="79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1600">
                <a:solidFill>
                  <a:schemeClr val="tx1"/>
                </a:solidFill>
                <a:latin typeface="HGS創英角ﾎﾟｯﾌﾟ体" pitchFamily="50" charset="-128"/>
                <a:ea typeface="MS PGothic" pitchFamily="34" charset="-128"/>
              </a:rPr>
              <a:t>Tasks</a:t>
            </a:r>
          </a:p>
        </p:txBody>
      </p:sp>
      <p:sp>
        <p:nvSpPr>
          <p:cNvPr id="300071" name="AutoShape 39"/>
          <p:cNvSpPr>
            <a:spLocks noChangeArrowheads="1"/>
          </p:cNvSpPr>
          <p:nvPr/>
        </p:nvSpPr>
        <p:spPr bwMode="auto">
          <a:xfrm rot="1121873">
            <a:off x="6888163" y="2493964"/>
            <a:ext cx="1079500" cy="358775"/>
          </a:xfrm>
          <a:prstGeom prst="rightArrow">
            <a:avLst>
              <a:gd name="adj1" fmla="val 50000"/>
              <a:gd name="adj2" fmla="val 752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713" name="Text Box 40"/>
          <p:cNvSpPr txBox="1">
            <a:spLocks noChangeArrowheads="1"/>
          </p:cNvSpPr>
          <p:nvPr/>
        </p:nvSpPr>
        <p:spPr bwMode="auto">
          <a:xfrm>
            <a:off x="7175501" y="1989139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2000">
                <a:solidFill>
                  <a:schemeClr val="accent2"/>
                </a:solidFill>
                <a:latin typeface="HGS創英角ﾎﾟｯﾌﾟ体" pitchFamily="50" charset="-128"/>
                <a:ea typeface="MS PGothic" pitchFamily="34" charset="-128"/>
              </a:rPr>
              <a:t>Assignment</a:t>
            </a:r>
          </a:p>
        </p:txBody>
      </p:sp>
      <p:sp>
        <p:nvSpPr>
          <p:cNvPr id="300073" name="Oval 41"/>
          <p:cNvSpPr>
            <a:spLocks noChangeArrowheads="1"/>
          </p:cNvSpPr>
          <p:nvPr/>
        </p:nvSpPr>
        <p:spPr bwMode="auto">
          <a:xfrm>
            <a:off x="7896226" y="2854326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74" name="Oval 42"/>
          <p:cNvSpPr>
            <a:spLocks noChangeArrowheads="1"/>
          </p:cNvSpPr>
          <p:nvPr/>
        </p:nvSpPr>
        <p:spPr bwMode="auto">
          <a:xfrm>
            <a:off x="7969251" y="2925764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75" name="Oval 43"/>
          <p:cNvSpPr>
            <a:spLocks noChangeArrowheads="1"/>
          </p:cNvSpPr>
          <p:nvPr/>
        </p:nvSpPr>
        <p:spPr bwMode="auto">
          <a:xfrm>
            <a:off x="9409114" y="2852739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76" name="Oval 44"/>
          <p:cNvSpPr>
            <a:spLocks noChangeArrowheads="1"/>
          </p:cNvSpPr>
          <p:nvPr/>
        </p:nvSpPr>
        <p:spPr bwMode="auto">
          <a:xfrm>
            <a:off x="7896226" y="3502026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77" name="Oval 45"/>
          <p:cNvSpPr>
            <a:spLocks noChangeArrowheads="1"/>
          </p:cNvSpPr>
          <p:nvPr/>
        </p:nvSpPr>
        <p:spPr bwMode="auto">
          <a:xfrm>
            <a:off x="9409114" y="3502026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78" name="Oval 46"/>
          <p:cNvSpPr>
            <a:spLocks noChangeArrowheads="1"/>
          </p:cNvSpPr>
          <p:nvPr/>
        </p:nvSpPr>
        <p:spPr bwMode="auto">
          <a:xfrm>
            <a:off x="8256589" y="2925764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79" name="Oval 47"/>
          <p:cNvSpPr>
            <a:spLocks noChangeArrowheads="1"/>
          </p:cNvSpPr>
          <p:nvPr/>
        </p:nvSpPr>
        <p:spPr bwMode="auto">
          <a:xfrm>
            <a:off x="8545514" y="2925764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0" name="Oval 48"/>
          <p:cNvSpPr>
            <a:spLocks noChangeArrowheads="1"/>
          </p:cNvSpPr>
          <p:nvPr/>
        </p:nvSpPr>
        <p:spPr bwMode="auto">
          <a:xfrm>
            <a:off x="9553576" y="2925764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1" name="Oval 49"/>
          <p:cNvSpPr>
            <a:spLocks noChangeArrowheads="1"/>
          </p:cNvSpPr>
          <p:nvPr/>
        </p:nvSpPr>
        <p:spPr bwMode="auto">
          <a:xfrm>
            <a:off x="9840914" y="2925764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2" name="Oval 50"/>
          <p:cNvSpPr>
            <a:spLocks noChangeArrowheads="1"/>
          </p:cNvSpPr>
          <p:nvPr/>
        </p:nvSpPr>
        <p:spPr bwMode="auto">
          <a:xfrm>
            <a:off x="10129839" y="2925764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3" name="Oval 51"/>
          <p:cNvSpPr>
            <a:spLocks noChangeArrowheads="1"/>
          </p:cNvSpPr>
          <p:nvPr/>
        </p:nvSpPr>
        <p:spPr bwMode="auto">
          <a:xfrm>
            <a:off x="8040689" y="3644901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4" name="Oval 52"/>
          <p:cNvSpPr>
            <a:spLocks noChangeArrowheads="1"/>
          </p:cNvSpPr>
          <p:nvPr/>
        </p:nvSpPr>
        <p:spPr bwMode="auto">
          <a:xfrm>
            <a:off x="8328026" y="3644901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5" name="Oval 53"/>
          <p:cNvSpPr>
            <a:spLocks noChangeArrowheads="1"/>
          </p:cNvSpPr>
          <p:nvPr/>
        </p:nvSpPr>
        <p:spPr bwMode="auto">
          <a:xfrm>
            <a:off x="8616951" y="3644901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6" name="Oval 54"/>
          <p:cNvSpPr>
            <a:spLocks noChangeArrowheads="1"/>
          </p:cNvSpPr>
          <p:nvPr/>
        </p:nvSpPr>
        <p:spPr bwMode="auto">
          <a:xfrm>
            <a:off x="9553576" y="3644901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7" name="Oval 55"/>
          <p:cNvSpPr>
            <a:spLocks noChangeArrowheads="1"/>
          </p:cNvSpPr>
          <p:nvPr/>
        </p:nvSpPr>
        <p:spPr bwMode="auto">
          <a:xfrm>
            <a:off x="9840914" y="3644901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88" name="Oval 56"/>
          <p:cNvSpPr>
            <a:spLocks noChangeArrowheads="1"/>
          </p:cNvSpPr>
          <p:nvPr/>
        </p:nvSpPr>
        <p:spPr bwMode="auto">
          <a:xfrm>
            <a:off x="10129839" y="3644901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730" name="Text Box 57"/>
          <p:cNvSpPr txBox="1">
            <a:spLocks noChangeArrowheads="1"/>
          </p:cNvSpPr>
          <p:nvPr/>
        </p:nvSpPr>
        <p:spPr bwMode="auto">
          <a:xfrm>
            <a:off x="8328025" y="4127500"/>
            <a:ext cx="1944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1600">
                <a:solidFill>
                  <a:schemeClr val="tx1"/>
                </a:solidFill>
                <a:latin typeface="HGS創英角ﾎﾟｯﾌﾟ体" pitchFamily="50" charset="-128"/>
                <a:ea typeface="MS PGothic" pitchFamily="34" charset="-128"/>
              </a:rPr>
              <a:t>Process Elements</a:t>
            </a:r>
          </a:p>
        </p:txBody>
      </p:sp>
      <p:sp>
        <p:nvSpPr>
          <p:cNvPr id="300090" name="Oval 58"/>
          <p:cNvSpPr>
            <a:spLocks noChangeArrowheads="1"/>
          </p:cNvSpPr>
          <p:nvPr/>
        </p:nvSpPr>
        <p:spPr bwMode="auto">
          <a:xfrm>
            <a:off x="5518151" y="4508501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1" name="Oval 59"/>
          <p:cNvSpPr>
            <a:spLocks noChangeArrowheads="1"/>
          </p:cNvSpPr>
          <p:nvPr/>
        </p:nvSpPr>
        <p:spPr bwMode="auto">
          <a:xfrm>
            <a:off x="5591176" y="45799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2" name="Oval 60"/>
          <p:cNvSpPr>
            <a:spLocks noChangeArrowheads="1"/>
          </p:cNvSpPr>
          <p:nvPr/>
        </p:nvSpPr>
        <p:spPr bwMode="auto">
          <a:xfrm>
            <a:off x="7031039" y="4506914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3" name="Oval 61"/>
          <p:cNvSpPr>
            <a:spLocks noChangeArrowheads="1"/>
          </p:cNvSpPr>
          <p:nvPr/>
        </p:nvSpPr>
        <p:spPr bwMode="auto">
          <a:xfrm>
            <a:off x="5518151" y="5156201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4" name="Oval 62"/>
          <p:cNvSpPr>
            <a:spLocks noChangeArrowheads="1"/>
          </p:cNvSpPr>
          <p:nvPr/>
        </p:nvSpPr>
        <p:spPr bwMode="auto">
          <a:xfrm>
            <a:off x="7032626" y="5157789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5" name="Oval 63"/>
          <p:cNvSpPr>
            <a:spLocks noChangeArrowheads="1"/>
          </p:cNvSpPr>
          <p:nvPr/>
        </p:nvSpPr>
        <p:spPr bwMode="auto">
          <a:xfrm>
            <a:off x="5878514" y="45799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6" name="Oval 64"/>
          <p:cNvSpPr>
            <a:spLocks noChangeArrowheads="1"/>
          </p:cNvSpPr>
          <p:nvPr/>
        </p:nvSpPr>
        <p:spPr bwMode="auto">
          <a:xfrm>
            <a:off x="6167439" y="45799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7" name="Oval 65"/>
          <p:cNvSpPr>
            <a:spLocks noChangeArrowheads="1"/>
          </p:cNvSpPr>
          <p:nvPr/>
        </p:nvSpPr>
        <p:spPr bwMode="auto">
          <a:xfrm>
            <a:off x="7175501" y="45799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8" name="Oval 66"/>
          <p:cNvSpPr>
            <a:spLocks noChangeArrowheads="1"/>
          </p:cNvSpPr>
          <p:nvPr/>
        </p:nvSpPr>
        <p:spPr bwMode="auto">
          <a:xfrm>
            <a:off x="7462839" y="4579939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099" name="Oval 67"/>
          <p:cNvSpPr>
            <a:spLocks noChangeArrowheads="1"/>
          </p:cNvSpPr>
          <p:nvPr/>
        </p:nvSpPr>
        <p:spPr bwMode="auto">
          <a:xfrm>
            <a:off x="7751764" y="458152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00" name="Oval 68"/>
          <p:cNvSpPr>
            <a:spLocks noChangeArrowheads="1"/>
          </p:cNvSpPr>
          <p:nvPr/>
        </p:nvSpPr>
        <p:spPr bwMode="auto">
          <a:xfrm>
            <a:off x="5662614" y="52990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01" name="Oval 69"/>
          <p:cNvSpPr>
            <a:spLocks noChangeArrowheads="1"/>
          </p:cNvSpPr>
          <p:nvPr/>
        </p:nvSpPr>
        <p:spPr bwMode="auto">
          <a:xfrm>
            <a:off x="5949951" y="52990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02" name="Oval 70"/>
          <p:cNvSpPr>
            <a:spLocks noChangeArrowheads="1"/>
          </p:cNvSpPr>
          <p:nvPr/>
        </p:nvSpPr>
        <p:spPr bwMode="auto">
          <a:xfrm>
            <a:off x="6238876" y="52990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03" name="Oval 71"/>
          <p:cNvSpPr>
            <a:spLocks noChangeArrowheads="1"/>
          </p:cNvSpPr>
          <p:nvPr/>
        </p:nvSpPr>
        <p:spPr bwMode="auto">
          <a:xfrm>
            <a:off x="7175501" y="52990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04" name="Oval 72"/>
          <p:cNvSpPr>
            <a:spLocks noChangeArrowheads="1"/>
          </p:cNvSpPr>
          <p:nvPr/>
        </p:nvSpPr>
        <p:spPr bwMode="auto">
          <a:xfrm>
            <a:off x="7462839" y="52990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05" name="Oval 73"/>
          <p:cNvSpPr>
            <a:spLocks noChangeArrowheads="1"/>
          </p:cNvSpPr>
          <p:nvPr/>
        </p:nvSpPr>
        <p:spPr bwMode="auto">
          <a:xfrm>
            <a:off x="7751764" y="5300664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06" name="AutoShape 74"/>
          <p:cNvSpPr>
            <a:spLocks noChangeArrowheads="1"/>
          </p:cNvSpPr>
          <p:nvPr/>
        </p:nvSpPr>
        <p:spPr bwMode="auto">
          <a:xfrm rot="10800000">
            <a:off x="8401051" y="4581526"/>
            <a:ext cx="792163" cy="7921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748" name="Text Box 75"/>
          <p:cNvSpPr txBox="1">
            <a:spLocks noChangeArrowheads="1"/>
          </p:cNvSpPr>
          <p:nvPr/>
        </p:nvSpPr>
        <p:spPr bwMode="auto">
          <a:xfrm>
            <a:off x="8615363" y="5408614"/>
            <a:ext cx="187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2000">
                <a:solidFill>
                  <a:schemeClr val="accent2"/>
                </a:solidFill>
                <a:latin typeface="HGS創英角ﾎﾟｯﾌﾟ体" pitchFamily="50" charset="-128"/>
                <a:ea typeface="MS PGothic" pitchFamily="34" charset="-128"/>
              </a:rPr>
              <a:t>Orchestration</a:t>
            </a:r>
          </a:p>
        </p:txBody>
      </p:sp>
      <p:sp>
        <p:nvSpPr>
          <p:cNvPr id="300108" name="Line 76"/>
          <p:cNvSpPr>
            <a:spLocks noChangeShapeType="1"/>
          </p:cNvSpPr>
          <p:nvPr/>
        </p:nvSpPr>
        <p:spPr bwMode="auto">
          <a:xfrm>
            <a:off x="6600825" y="4868863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09" name="Line 77"/>
          <p:cNvSpPr>
            <a:spLocks noChangeShapeType="1"/>
          </p:cNvSpPr>
          <p:nvPr/>
        </p:nvSpPr>
        <p:spPr bwMode="auto">
          <a:xfrm flipV="1">
            <a:off x="6600826" y="4868863"/>
            <a:ext cx="5746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10" name="Line 78"/>
          <p:cNvSpPr>
            <a:spLocks noChangeShapeType="1"/>
          </p:cNvSpPr>
          <p:nvPr/>
        </p:nvSpPr>
        <p:spPr bwMode="auto">
          <a:xfrm>
            <a:off x="6672263" y="47244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11" name="Line 79"/>
          <p:cNvSpPr>
            <a:spLocks noChangeShapeType="1"/>
          </p:cNvSpPr>
          <p:nvPr/>
        </p:nvSpPr>
        <p:spPr bwMode="auto">
          <a:xfrm>
            <a:off x="6672263" y="5373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12" name="Line 80"/>
          <p:cNvSpPr>
            <a:spLocks noChangeShapeType="1"/>
          </p:cNvSpPr>
          <p:nvPr/>
        </p:nvSpPr>
        <p:spPr bwMode="auto">
          <a:xfrm flipV="1">
            <a:off x="7319963" y="494188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13" name="Line 81"/>
          <p:cNvSpPr>
            <a:spLocks noChangeShapeType="1"/>
          </p:cNvSpPr>
          <p:nvPr/>
        </p:nvSpPr>
        <p:spPr bwMode="auto">
          <a:xfrm flipV="1">
            <a:off x="6383338" y="494188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14" name="AutoShape 82"/>
          <p:cNvSpPr>
            <a:spLocks noChangeArrowheads="1"/>
          </p:cNvSpPr>
          <p:nvPr/>
        </p:nvSpPr>
        <p:spPr bwMode="auto">
          <a:xfrm rot="10800000">
            <a:off x="4224338" y="4868864"/>
            <a:ext cx="1079500" cy="358775"/>
          </a:xfrm>
          <a:prstGeom prst="rightArrow">
            <a:avLst>
              <a:gd name="adj1" fmla="val 50000"/>
              <a:gd name="adj2" fmla="val 752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756" name="Text Box 83"/>
          <p:cNvSpPr txBox="1">
            <a:spLocks noChangeArrowheads="1"/>
          </p:cNvSpPr>
          <p:nvPr/>
        </p:nvSpPr>
        <p:spPr bwMode="auto">
          <a:xfrm>
            <a:off x="4367213" y="5264151"/>
            <a:ext cx="1223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2000">
                <a:solidFill>
                  <a:schemeClr val="accent2"/>
                </a:solidFill>
                <a:latin typeface="HGS創英角ﾎﾟｯﾌﾟ体" pitchFamily="50" charset="-128"/>
                <a:ea typeface="MS PGothic" pitchFamily="34" charset="-128"/>
              </a:rPr>
              <a:t>Mapping</a:t>
            </a:r>
          </a:p>
        </p:txBody>
      </p:sp>
      <p:sp>
        <p:nvSpPr>
          <p:cNvPr id="300116" name="computr1"/>
          <p:cNvSpPr>
            <a:spLocks noEditPoints="1" noChangeArrowheads="1"/>
          </p:cNvSpPr>
          <p:nvPr/>
        </p:nvSpPr>
        <p:spPr bwMode="auto">
          <a:xfrm>
            <a:off x="1631950" y="4076700"/>
            <a:ext cx="649288" cy="6477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17" name="computr1"/>
          <p:cNvSpPr>
            <a:spLocks noEditPoints="1" noChangeArrowheads="1"/>
          </p:cNvSpPr>
          <p:nvPr/>
        </p:nvSpPr>
        <p:spPr bwMode="auto">
          <a:xfrm>
            <a:off x="3000375" y="5084763"/>
            <a:ext cx="649288" cy="6477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18" name="computr1"/>
          <p:cNvSpPr>
            <a:spLocks noEditPoints="1" noChangeArrowheads="1"/>
          </p:cNvSpPr>
          <p:nvPr/>
        </p:nvSpPr>
        <p:spPr bwMode="auto">
          <a:xfrm>
            <a:off x="1631950" y="5084763"/>
            <a:ext cx="649288" cy="6477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19" name="computr1"/>
          <p:cNvSpPr>
            <a:spLocks noEditPoints="1" noChangeArrowheads="1"/>
          </p:cNvSpPr>
          <p:nvPr/>
        </p:nvSpPr>
        <p:spPr bwMode="auto">
          <a:xfrm>
            <a:off x="3000375" y="4076700"/>
            <a:ext cx="649288" cy="6477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0120" name="Oval 88"/>
          <p:cNvSpPr>
            <a:spLocks noChangeArrowheads="1"/>
          </p:cNvSpPr>
          <p:nvPr/>
        </p:nvSpPr>
        <p:spPr bwMode="auto">
          <a:xfrm>
            <a:off x="1847851" y="4149726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1" name="Oval 89"/>
          <p:cNvSpPr>
            <a:spLocks noChangeArrowheads="1"/>
          </p:cNvSpPr>
          <p:nvPr/>
        </p:nvSpPr>
        <p:spPr bwMode="auto">
          <a:xfrm>
            <a:off x="1920876" y="4221164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2" name="Oval 90"/>
          <p:cNvSpPr>
            <a:spLocks noChangeArrowheads="1"/>
          </p:cNvSpPr>
          <p:nvPr/>
        </p:nvSpPr>
        <p:spPr bwMode="auto">
          <a:xfrm>
            <a:off x="3214689" y="4149726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3" name="Oval 91"/>
          <p:cNvSpPr>
            <a:spLocks noChangeArrowheads="1"/>
          </p:cNvSpPr>
          <p:nvPr/>
        </p:nvSpPr>
        <p:spPr bwMode="auto">
          <a:xfrm>
            <a:off x="1847851" y="5156201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4" name="Oval 92"/>
          <p:cNvSpPr>
            <a:spLocks noChangeArrowheads="1"/>
          </p:cNvSpPr>
          <p:nvPr/>
        </p:nvSpPr>
        <p:spPr bwMode="auto">
          <a:xfrm>
            <a:off x="3214689" y="5156201"/>
            <a:ext cx="1152525" cy="5048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5" name="Oval 93"/>
          <p:cNvSpPr>
            <a:spLocks noChangeArrowheads="1"/>
          </p:cNvSpPr>
          <p:nvPr/>
        </p:nvSpPr>
        <p:spPr bwMode="auto">
          <a:xfrm>
            <a:off x="2208214" y="4221164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6" name="Oval 94"/>
          <p:cNvSpPr>
            <a:spLocks noChangeArrowheads="1"/>
          </p:cNvSpPr>
          <p:nvPr/>
        </p:nvSpPr>
        <p:spPr bwMode="auto">
          <a:xfrm>
            <a:off x="2497139" y="4221164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7" name="Oval 95"/>
          <p:cNvSpPr>
            <a:spLocks noChangeArrowheads="1"/>
          </p:cNvSpPr>
          <p:nvPr/>
        </p:nvSpPr>
        <p:spPr bwMode="auto">
          <a:xfrm>
            <a:off x="3359151" y="4222751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8" name="Oval 96"/>
          <p:cNvSpPr>
            <a:spLocks noChangeArrowheads="1"/>
          </p:cNvSpPr>
          <p:nvPr/>
        </p:nvSpPr>
        <p:spPr bwMode="auto">
          <a:xfrm>
            <a:off x="3646489" y="4222751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29" name="Oval 97"/>
          <p:cNvSpPr>
            <a:spLocks noChangeArrowheads="1"/>
          </p:cNvSpPr>
          <p:nvPr/>
        </p:nvSpPr>
        <p:spPr bwMode="auto">
          <a:xfrm>
            <a:off x="3935414" y="4222751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30" name="Oval 98"/>
          <p:cNvSpPr>
            <a:spLocks noChangeArrowheads="1"/>
          </p:cNvSpPr>
          <p:nvPr/>
        </p:nvSpPr>
        <p:spPr bwMode="auto">
          <a:xfrm>
            <a:off x="1992314" y="52990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31" name="Oval 99"/>
          <p:cNvSpPr>
            <a:spLocks noChangeArrowheads="1"/>
          </p:cNvSpPr>
          <p:nvPr/>
        </p:nvSpPr>
        <p:spPr bwMode="auto">
          <a:xfrm>
            <a:off x="2279651" y="52990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32" name="Oval 100"/>
          <p:cNvSpPr>
            <a:spLocks noChangeArrowheads="1"/>
          </p:cNvSpPr>
          <p:nvPr/>
        </p:nvSpPr>
        <p:spPr bwMode="auto">
          <a:xfrm>
            <a:off x="2568576" y="52990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33" name="Oval 101"/>
          <p:cNvSpPr>
            <a:spLocks noChangeArrowheads="1"/>
          </p:cNvSpPr>
          <p:nvPr/>
        </p:nvSpPr>
        <p:spPr bwMode="auto">
          <a:xfrm>
            <a:off x="3359151" y="52990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34" name="Oval 102"/>
          <p:cNvSpPr>
            <a:spLocks noChangeArrowheads="1"/>
          </p:cNvSpPr>
          <p:nvPr/>
        </p:nvSpPr>
        <p:spPr bwMode="auto">
          <a:xfrm>
            <a:off x="3646489" y="52990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0135" name="Oval 103"/>
          <p:cNvSpPr>
            <a:spLocks noChangeArrowheads="1"/>
          </p:cNvSpPr>
          <p:nvPr/>
        </p:nvSpPr>
        <p:spPr bwMode="auto">
          <a:xfrm>
            <a:off x="3935414" y="5299076"/>
            <a:ext cx="288925" cy="2889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777" name="Text Box 104"/>
          <p:cNvSpPr txBox="1">
            <a:spLocks noChangeArrowheads="1"/>
          </p:cNvSpPr>
          <p:nvPr/>
        </p:nvSpPr>
        <p:spPr bwMode="auto">
          <a:xfrm>
            <a:off x="2135189" y="5756275"/>
            <a:ext cx="1296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黑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ja-JP" sz="1600">
                <a:solidFill>
                  <a:schemeClr val="tx1"/>
                </a:solidFill>
                <a:latin typeface="HGS創英角ﾎﾟｯﾌﾟ体" pitchFamily="50" charset="-128"/>
                <a:ea typeface="MS PGothic" pitchFamily="34" charset="-128"/>
              </a:rPr>
              <a:t>Processors</a:t>
            </a:r>
            <a:endParaRPr kumimoji="1" lang="ja-JP" altLang="en-US" sz="1600">
              <a:solidFill>
                <a:schemeClr val="tx1"/>
              </a:solidFill>
              <a:latin typeface="HGS創英角ﾎﾟｯﾌﾟ体" pitchFamily="50" charset="-128"/>
              <a:ea typeface="MS PGothic" pitchFamily="34" charset="-128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2666FD-3A10-40E0-969A-84CBEEBB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443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262189" y="2440413"/>
            <a:ext cx="2865437" cy="1724025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Decompose Tasks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Group tasks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Order Tasks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latin typeface="Arial" charset="0"/>
                <a:ea typeface="PMingLiU" pitchFamily="18" charset="-120"/>
              </a:rPr>
              <a:t> </a:t>
            </a:r>
          </a:p>
        </p:txBody>
      </p:sp>
      <p:sp>
        <p:nvSpPr>
          <p:cNvPr id="1765379" name="AutoShape 3"/>
          <p:cNvSpPr>
            <a:spLocks noChangeArrowheads="1"/>
          </p:cNvSpPr>
          <p:nvPr/>
        </p:nvSpPr>
        <p:spPr bwMode="auto">
          <a:xfrm>
            <a:off x="5518150" y="5173166"/>
            <a:ext cx="1073150" cy="538163"/>
          </a:xfrm>
          <a:prstGeom prst="curvedRightArrow">
            <a:avLst>
              <a:gd name="adj1" fmla="val 20000"/>
              <a:gd name="adj2" fmla="val 40000"/>
              <a:gd name="adj3" fmla="val 66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PMingLiU" pitchFamily="18" charset="-120"/>
              </a:rPr>
              <a:t>构建并行程序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2130425" y="5122365"/>
            <a:ext cx="3328988" cy="635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Identify the Software Structure</a:t>
            </a: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6694489" y="5111253"/>
            <a:ext cx="3328987" cy="635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Identify the Key Computations</a:t>
            </a:r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6251575" y="2393454"/>
            <a:ext cx="2865438" cy="1724025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Decompose Data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Identify data sharing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Identify data access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latin typeface="Arial" charset="0"/>
                <a:ea typeface="PMingLiU" pitchFamily="18" charset="-12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F2DCB7-0B63-4012-9C7C-87B9B74A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48222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设计模式</a:t>
            </a:r>
            <a:endParaRPr lang="en-US" altLang="zh-CN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59EDB-3A7B-4F79-9AB4-CF48E00D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1" lang="zh-CN" altLang="en-US" dirty="0">
                <a:latin typeface="宋体" panose="02010600030101010101" pitchFamily="2" charset="-122"/>
              </a:rPr>
              <a:t>模式：</a:t>
            </a:r>
            <a:r>
              <a:rPr kumimoji="1" lang="en-US" altLang="zh-CN" dirty="0">
                <a:latin typeface="宋体" panose="02010600030101010101" pitchFamily="2" charset="-122"/>
              </a:rPr>
              <a:t>A pattern is a successful or efficient</a:t>
            </a:r>
            <a:r>
              <a:rPr kumimoji="1" lang="en-US" altLang="zh-CN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solution </a:t>
            </a:r>
            <a:r>
              <a:rPr kumimoji="1" lang="en-US" altLang="zh-CN" dirty="0">
                <a:latin typeface="宋体" panose="02010600030101010101" pitchFamily="2" charset="-122"/>
              </a:rPr>
              <a:t>to a recurring </a:t>
            </a:r>
            <a:r>
              <a:rPr kumimoji="1"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problem </a:t>
            </a:r>
            <a:r>
              <a:rPr kumimoji="1" lang="en-US" altLang="zh-CN" dirty="0">
                <a:latin typeface="宋体" panose="02010600030101010101" pitchFamily="2" charset="-122"/>
              </a:rPr>
              <a:t>within a </a:t>
            </a:r>
            <a:r>
              <a:rPr kumimoji="1"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context</a:t>
            </a:r>
            <a:r>
              <a:rPr kumimoji="1" lang="en-US" altLang="zh-CN" dirty="0">
                <a:latin typeface="宋体" panose="02010600030101010101" pitchFamily="2" charset="-122"/>
              </a:rPr>
              <a:t>——</a:t>
            </a:r>
            <a:r>
              <a:rPr kumimoji="1" lang="zh-CN" altLang="en-US" dirty="0">
                <a:latin typeface="宋体" panose="02010600030101010101" pitchFamily="2" charset="-122"/>
              </a:rPr>
              <a:t>模式是在</a:t>
            </a:r>
            <a:r>
              <a:rPr kumimoji="1"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特定环境</a:t>
            </a:r>
            <a:r>
              <a:rPr kumimoji="1" lang="zh-CN" altLang="en-US" dirty="0">
                <a:latin typeface="宋体" panose="02010600030101010101" pitchFamily="2" charset="-122"/>
              </a:rPr>
              <a:t>下人们解决</a:t>
            </a:r>
            <a:r>
              <a:rPr kumimoji="1"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某类重复问题</a:t>
            </a:r>
            <a:r>
              <a:rPr kumimoji="1" lang="zh-CN" altLang="en-US" dirty="0">
                <a:latin typeface="宋体" panose="02010600030101010101" pitchFamily="2" charset="-122"/>
              </a:rPr>
              <a:t>的一套成功或有效的</a:t>
            </a:r>
            <a:r>
              <a:rPr kumimoji="1"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解决方案</a:t>
            </a:r>
            <a:r>
              <a:rPr kumimoji="1" lang="zh-CN" altLang="en-US" dirty="0">
                <a:latin typeface="宋体" panose="02010600030101010101" pitchFamily="2" charset="-122"/>
              </a:rPr>
              <a:t>。</a:t>
            </a:r>
            <a:endParaRPr kumimoji="1"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dirty="0">
                <a:latin typeface="宋体" panose="02010600030101010101" pitchFamily="2" charset="-122"/>
              </a:rPr>
              <a:t>包括分析模式、架构模式、过程模式、组织模式、实现模式、反模式</a:t>
            </a:r>
            <a:r>
              <a:rPr kumimoji="1" lang="en-US" altLang="zh-CN" dirty="0">
                <a:latin typeface="宋体" panose="02010600030101010101" pitchFamily="2" charset="-122"/>
              </a:rPr>
              <a:t>……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F40461-DEF4-4D08-9513-A901BDBD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492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PMingLiU" pitchFamily="18" charset="-120"/>
              </a:rPr>
              <a:t>类比</a:t>
            </a:r>
            <a:r>
              <a:rPr lang="en-US" altLang="zh-TW" dirty="0">
                <a:ea typeface="PMingLiU" pitchFamily="18" charset="-120"/>
              </a:rPr>
              <a:t>: </a:t>
            </a:r>
            <a:r>
              <a:rPr lang="zh-CN" altLang="en-US" dirty="0">
                <a:ea typeface="PMingLiU" pitchFamily="18" charset="-120"/>
              </a:rPr>
              <a:t>工厂布局</a:t>
            </a:r>
            <a:endParaRPr lang="en-US" dirty="0">
              <a:ea typeface="PMingLiU" pitchFamily="18" charset="-120"/>
            </a:endParaRPr>
          </a:p>
        </p:txBody>
      </p:sp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904717"/>
            <a:ext cx="3657600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7110" name="Rounded Rectangle 155"/>
          <p:cNvSpPr>
            <a:spLocks noChangeArrowheads="1"/>
          </p:cNvSpPr>
          <p:nvPr/>
        </p:nvSpPr>
        <p:spPr bwMode="auto">
          <a:xfrm>
            <a:off x="2908301" y="1525304"/>
            <a:ext cx="6346825" cy="4978400"/>
          </a:xfrm>
          <a:prstGeom prst="roundRect">
            <a:avLst>
              <a:gd name="adj" fmla="val 8519"/>
            </a:avLst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1" name="Rectangle 156"/>
          <p:cNvSpPr>
            <a:spLocks noChangeArrowheads="1"/>
          </p:cNvSpPr>
          <p:nvPr/>
        </p:nvSpPr>
        <p:spPr bwMode="auto">
          <a:xfrm>
            <a:off x="3452814" y="2011080"/>
            <a:ext cx="5019675" cy="1000125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2" name="Rectangle 157"/>
          <p:cNvSpPr>
            <a:spLocks noChangeArrowheads="1"/>
          </p:cNvSpPr>
          <p:nvPr/>
        </p:nvSpPr>
        <p:spPr bwMode="auto">
          <a:xfrm>
            <a:off x="3851276" y="2261905"/>
            <a:ext cx="836613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3" name="Rectangle 158"/>
          <p:cNvSpPr>
            <a:spLocks noChangeArrowheads="1"/>
          </p:cNvSpPr>
          <p:nvPr/>
        </p:nvSpPr>
        <p:spPr bwMode="auto">
          <a:xfrm>
            <a:off x="5021263" y="2261905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4" name="Rectangle 159"/>
          <p:cNvSpPr>
            <a:spLocks noChangeArrowheads="1"/>
          </p:cNvSpPr>
          <p:nvPr/>
        </p:nvSpPr>
        <p:spPr bwMode="auto">
          <a:xfrm>
            <a:off x="6192838" y="2261905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5" name="Rectangle 160"/>
          <p:cNvSpPr>
            <a:spLocks noChangeArrowheads="1"/>
          </p:cNvSpPr>
          <p:nvPr/>
        </p:nvSpPr>
        <p:spPr bwMode="auto">
          <a:xfrm>
            <a:off x="7364413" y="2261905"/>
            <a:ext cx="836612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6" name="Rectangle 161"/>
          <p:cNvSpPr>
            <a:spLocks noChangeArrowheads="1"/>
          </p:cNvSpPr>
          <p:nvPr/>
        </p:nvSpPr>
        <p:spPr bwMode="auto">
          <a:xfrm>
            <a:off x="3451226" y="3330292"/>
            <a:ext cx="5019675" cy="996950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7" name="Rectangle 162"/>
          <p:cNvSpPr>
            <a:spLocks noChangeArrowheads="1"/>
          </p:cNvSpPr>
          <p:nvPr/>
        </p:nvSpPr>
        <p:spPr bwMode="auto">
          <a:xfrm>
            <a:off x="3851276" y="3563655"/>
            <a:ext cx="836613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8" name="Rectangle 163"/>
          <p:cNvSpPr>
            <a:spLocks noChangeArrowheads="1"/>
          </p:cNvSpPr>
          <p:nvPr/>
        </p:nvSpPr>
        <p:spPr bwMode="auto">
          <a:xfrm>
            <a:off x="5021263" y="3563655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19" name="Rectangle 164"/>
          <p:cNvSpPr>
            <a:spLocks noChangeArrowheads="1"/>
          </p:cNvSpPr>
          <p:nvPr/>
        </p:nvSpPr>
        <p:spPr bwMode="auto">
          <a:xfrm>
            <a:off x="6192838" y="3563655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20" name="Rectangle 165"/>
          <p:cNvSpPr>
            <a:spLocks noChangeArrowheads="1"/>
          </p:cNvSpPr>
          <p:nvPr/>
        </p:nvSpPr>
        <p:spPr bwMode="auto">
          <a:xfrm>
            <a:off x="7364413" y="3563655"/>
            <a:ext cx="836612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21" name="Rectangle 166"/>
          <p:cNvSpPr>
            <a:spLocks noChangeArrowheads="1"/>
          </p:cNvSpPr>
          <p:nvPr/>
        </p:nvSpPr>
        <p:spPr bwMode="auto">
          <a:xfrm>
            <a:off x="3516314" y="5005104"/>
            <a:ext cx="5019675" cy="996950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22" name="Rectangle 167"/>
          <p:cNvSpPr>
            <a:spLocks noChangeArrowheads="1"/>
          </p:cNvSpPr>
          <p:nvPr/>
        </p:nvSpPr>
        <p:spPr bwMode="auto">
          <a:xfrm>
            <a:off x="3851276" y="5255930"/>
            <a:ext cx="836613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23" name="Rectangle 168"/>
          <p:cNvSpPr>
            <a:spLocks noChangeArrowheads="1"/>
          </p:cNvSpPr>
          <p:nvPr/>
        </p:nvSpPr>
        <p:spPr bwMode="auto">
          <a:xfrm>
            <a:off x="5021263" y="5255930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24" name="Rectangle 169"/>
          <p:cNvSpPr>
            <a:spLocks noChangeArrowheads="1"/>
          </p:cNvSpPr>
          <p:nvPr/>
        </p:nvSpPr>
        <p:spPr bwMode="auto">
          <a:xfrm>
            <a:off x="6192838" y="5255930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125" name="Rectangle 170"/>
          <p:cNvSpPr>
            <a:spLocks noChangeArrowheads="1"/>
          </p:cNvSpPr>
          <p:nvPr/>
        </p:nvSpPr>
        <p:spPr bwMode="auto">
          <a:xfrm>
            <a:off x="7364413" y="5255930"/>
            <a:ext cx="836612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47126" name="Straight Arrow Connector 173"/>
          <p:cNvCxnSpPr>
            <a:cxnSpLocks noChangeShapeType="1"/>
            <a:stCxn id="47111" idx="0"/>
            <a:endCxn id="47112" idx="0"/>
          </p:cNvCxnSpPr>
          <p:nvPr/>
        </p:nvCxnSpPr>
        <p:spPr bwMode="auto">
          <a:xfrm flipH="1">
            <a:off x="4270376" y="1998380"/>
            <a:ext cx="1692275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27" name="Straight Arrow Connector 174"/>
          <p:cNvCxnSpPr>
            <a:cxnSpLocks noChangeShapeType="1"/>
            <a:stCxn id="47116" idx="0"/>
            <a:endCxn id="47118" idx="0"/>
          </p:cNvCxnSpPr>
          <p:nvPr/>
        </p:nvCxnSpPr>
        <p:spPr bwMode="auto">
          <a:xfrm flipH="1">
            <a:off x="5440363" y="3317592"/>
            <a:ext cx="520700" cy="233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28" name="Straight Arrow Connector 175"/>
          <p:cNvCxnSpPr>
            <a:cxnSpLocks noChangeShapeType="1"/>
            <a:stCxn id="47111" idx="0"/>
            <a:endCxn id="47113" idx="0"/>
          </p:cNvCxnSpPr>
          <p:nvPr/>
        </p:nvCxnSpPr>
        <p:spPr bwMode="auto">
          <a:xfrm flipH="1">
            <a:off x="5440364" y="1998380"/>
            <a:ext cx="522287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29" name="Straight Arrow Connector 176"/>
          <p:cNvCxnSpPr>
            <a:cxnSpLocks noChangeShapeType="1"/>
            <a:stCxn id="47116" idx="0"/>
            <a:endCxn id="47119" idx="0"/>
          </p:cNvCxnSpPr>
          <p:nvPr/>
        </p:nvCxnSpPr>
        <p:spPr bwMode="auto">
          <a:xfrm>
            <a:off x="5961064" y="3317592"/>
            <a:ext cx="650875" cy="233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0" name="Straight Arrow Connector 177"/>
          <p:cNvCxnSpPr>
            <a:cxnSpLocks noChangeShapeType="1"/>
            <a:stCxn id="47111" idx="0"/>
            <a:endCxn id="47115" idx="0"/>
          </p:cNvCxnSpPr>
          <p:nvPr/>
        </p:nvCxnSpPr>
        <p:spPr bwMode="auto">
          <a:xfrm>
            <a:off x="5962651" y="1998380"/>
            <a:ext cx="1820863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1" name="Straight Arrow Connector 178"/>
          <p:cNvCxnSpPr>
            <a:cxnSpLocks noChangeShapeType="1"/>
          </p:cNvCxnSpPr>
          <p:nvPr/>
        </p:nvCxnSpPr>
        <p:spPr bwMode="auto">
          <a:xfrm>
            <a:off x="6013450" y="3317592"/>
            <a:ext cx="1784350" cy="233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2" name="Straight Arrow Connector 179"/>
          <p:cNvCxnSpPr>
            <a:cxnSpLocks noChangeShapeType="1"/>
            <a:stCxn id="47111" idx="0"/>
            <a:endCxn id="47114" idx="0"/>
          </p:cNvCxnSpPr>
          <p:nvPr/>
        </p:nvCxnSpPr>
        <p:spPr bwMode="auto">
          <a:xfrm>
            <a:off x="5962650" y="1998380"/>
            <a:ext cx="649288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3" name="Straight Arrow Connector 180"/>
          <p:cNvCxnSpPr>
            <a:cxnSpLocks noChangeShapeType="1"/>
            <a:stCxn id="47112" idx="2"/>
            <a:endCxn id="47111" idx="2"/>
          </p:cNvCxnSpPr>
          <p:nvPr/>
        </p:nvCxnSpPr>
        <p:spPr bwMode="auto">
          <a:xfrm>
            <a:off x="4270376" y="2773080"/>
            <a:ext cx="1692275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4" name="Straight Arrow Connector 181"/>
          <p:cNvCxnSpPr>
            <a:cxnSpLocks noChangeShapeType="1"/>
            <a:stCxn id="47113" idx="2"/>
            <a:endCxn id="47111" idx="2"/>
          </p:cNvCxnSpPr>
          <p:nvPr/>
        </p:nvCxnSpPr>
        <p:spPr bwMode="auto">
          <a:xfrm>
            <a:off x="5440364" y="2773080"/>
            <a:ext cx="522287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5" name="Straight Arrow Connector 182"/>
          <p:cNvCxnSpPr>
            <a:cxnSpLocks noChangeShapeType="1"/>
          </p:cNvCxnSpPr>
          <p:nvPr/>
        </p:nvCxnSpPr>
        <p:spPr bwMode="auto">
          <a:xfrm rot="10800000" flipV="1">
            <a:off x="5959476" y="2773080"/>
            <a:ext cx="836613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6" name="Straight Arrow Connector 183"/>
          <p:cNvCxnSpPr>
            <a:cxnSpLocks noChangeShapeType="1"/>
            <a:stCxn id="47115" idx="2"/>
            <a:endCxn id="47111" idx="2"/>
          </p:cNvCxnSpPr>
          <p:nvPr/>
        </p:nvCxnSpPr>
        <p:spPr bwMode="auto">
          <a:xfrm flipH="1">
            <a:off x="5962651" y="2773080"/>
            <a:ext cx="1820863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7" name="Straight Arrow Connector 184"/>
          <p:cNvCxnSpPr>
            <a:cxnSpLocks noChangeShapeType="1"/>
            <a:stCxn id="47116" idx="0"/>
            <a:endCxn id="47117" idx="0"/>
          </p:cNvCxnSpPr>
          <p:nvPr/>
        </p:nvCxnSpPr>
        <p:spPr bwMode="auto">
          <a:xfrm flipH="1">
            <a:off x="4270375" y="3317592"/>
            <a:ext cx="1690688" cy="233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8" name="Straight Arrow Connector 185"/>
          <p:cNvCxnSpPr>
            <a:cxnSpLocks noChangeShapeType="1"/>
            <a:stCxn id="47111" idx="2"/>
            <a:endCxn id="47116" idx="0"/>
          </p:cNvCxnSpPr>
          <p:nvPr/>
        </p:nvCxnSpPr>
        <p:spPr bwMode="auto">
          <a:xfrm flipH="1">
            <a:off x="5961064" y="3023904"/>
            <a:ext cx="1587" cy="293688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39" name="Straight Arrow Connector 186"/>
          <p:cNvCxnSpPr>
            <a:cxnSpLocks noChangeShapeType="1"/>
          </p:cNvCxnSpPr>
          <p:nvPr/>
        </p:nvCxnSpPr>
        <p:spPr bwMode="auto">
          <a:xfrm rot="16200000" flipH="1">
            <a:off x="5778501" y="1760255"/>
            <a:ext cx="498475" cy="3175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0" name="Straight Arrow Connector 187"/>
          <p:cNvCxnSpPr>
            <a:cxnSpLocks noChangeShapeType="1"/>
            <a:stCxn id="47117" idx="2"/>
          </p:cNvCxnSpPr>
          <p:nvPr/>
        </p:nvCxnSpPr>
        <p:spPr bwMode="auto">
          <a:xfrm rot="16200000" flipH="1">
            <a:off x="5047457" y="3297749"/>
            <a:ext cx="220663" cy="1774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1" name="Straight Arrow Connector 188"/>
          <p:cNvCxnSpPr>
            <a:cxnSpLocks noChangeShapeType="1"/>
            <a:stCxn id="47118" idx="2"/>
          </p:cNvCxnSpPr>
          <p:nvPr/>
        </p:nvCxnSpPr>
        <p:spPr bwMode="auto">
          <a:xfrm rot="16200000" flipH="1">
            <a:off x="5631657" y="3883536"/>
            <a:ext cx="220663" cy="6032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2" name="Straight Arrow Connector 189"/>
          <p:cNvCxnSpPr>
            <a:cxnSpLocks noChangeShapeType="1"/>
            <a:stCxn id="47119" idx="2"/>
          </p:cNvCxnSpPr>
          <p:nvPr/>
        </p:nvCxnSpPr>
        <p:spPr bwMode="auto">
          <a:xfrm rot="5400000">
            <a:off x="6217445" y="3900999"/>
            <a:ext cx="220663" cy="5683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3" name="Straight Arrow Connector 190"/>
          <p:cNvCxnSpPr>
            <a:cxnSpLocks noChangeShapeType="1"/>
            <a:stCxn id="47120" idx="2"/>
          </p:cNvCxnSpPr>
          <p:nvPr/>
        </p:nvCxnSpPr>
        <p:spPr bwMode="auto">
          <a:xfrm rot="5400000">
            <a:off x="6803232" y="3315211"/>
            <a:ext cx="220663" cy="173990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4" name="Straight Arrow Connector 191"/>
          <p:cNvCxnSpPr>
            <a:cxnSpLocks noChangeShapeType="1"/>
          </p:cNvCxnSpPr>
          <p:nvPr/>
        </p:nvCxnSpPr>
        <p:spPr bwMode="auto">
          <a:xfrm rot="16200000" flipH="1">
            <a:off x="5023644" y="4999548"/>
            <a:ext cx="247650" cy="1757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5" name="Straight Arrow Connector 192"/>
          <p:cNvCxnSpPr>
            <a:cxnSpLocks noChangeShapeType="1"/>
          </p:cNvCxnSpPr>
          <p:nvPr/>
        </p:nvCxnSpPr>
        <p:spPr bwMode="auto">
          <a:xfrm rot="16200000" flipH="1">
            <a:off x="5609432" y="5585336"/>
            <a:ext cx="247650" cy="58578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6" name="Straight Arrow Connector 193"/>
          <p:cNvCxnSpPr>
            <a:cxnSpLocks noChangeShapeType="1"/>
          </p:cNvCxnSpPr>
          <p:nvPr/>
        </p:nvCxnSpPr>
        <p:spPr bwMode="auto">
          <a:xfrm rot="10800000" flipV="1">
            <a:off x="6026151" y="5754404"/>
            <a:ext cx="836613" cy="2476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7" name="Straight Arrow Connector 194"/>
          <p:cNvCxnSpPr>
            <a:cxnSpLocks noChangeShapeType="1"/>
          </p:cNvCxnSpPr>
          <p:nvPr/>
        </p:nvCxnSpPr>
        <p:spPr bwMode="auto">
          <a:xfrm rot="5400000">
            <a:off x="6814344" y="4985261"/>
            <a:ext cx="247650" cy="1757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8" name="Straight Arrow Connector 195"/>
          <p:cNvCxnSpPr>
            <a:cxnSpLocks noChangeShapeType="1"/>
          </p:cNvCxnSpPr>
          <p:nvPr/>
        </p:nvCxnSpPr>
        <p:spPr bwMode="auto">
          <a:xfrm rot="-5400000" flipH="1" flipV="1">
            <a:off x="5607845" y="4837624"/>
            <a:ext cx="250825" cy="58578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49" name="Straight Arrow Connector 196"/>
          <p:cNvCxnSpPr>
            <a:cxnSpLocks noChangeShapeType="1"/>
          </p:cNvCxnSpPr>
          <p:nvPr/>
        </p:nvCxnSpPr>
        <p:spPr bwMode="auto">
          <a:xfrm rot="16200000" flipH="1">
            <a:off x="6193632" y="4837623"/>
            <a:ext cx="250825" cy="58578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50" name="Straight Arrow Connector 197"/>
          <p:cNvCxnSpPr>
            <a:cxnSpLocks noChangeShapeType="1"/>
          </p:cNvCxnSpPr>
          <p:nvPr/>
        </p:nvCxnSpPr>
        <p:spPr bwMode="auto">
          <a:xfrm rot="16200000" flipH="1">
            <a:off x="6779420" y="4251836"/>
            <a:ext cx="250825" cy="1757363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51" name="Straight Arrow Connector 198"/>
          <p:cNvCxnSpPr>
            <a:cxnSpLocks noChangeShapeType="1"/>
          </p:cNvCxnSpPr>
          <p:nvPr/>
        </p:nvCxnSpPr>
        <p:spPr bwMode="auto">
          <a:xfrm rot="-5400000" flipH="1" flipV="1">
            <a:off x="5022057" y="4251836"/>
            <a:ext cx="250825" cy="1757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52" name="Straight Arrow Connector 185"/>
          <p:cNvCxnSpPr>
            <a:cxnSpLocks noChangeShapeType="1"/>
            <a:endCxn id="47121" idx="0"/>
          </p:cNvCxnSpPr>
          <p:nvPr/>
        </p:nvCxnSpPr>
        <p:spPr bwMode="auto">
          <a:xfrm flipH="1">
            <a:off x="6026151" y="4339942"/>
            <a:ext cx="15875" cy="652462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7153" name="Straight Arrow Connector 185"/>
          <p:cNvCxnSpPr>
            <a:cxnSpLocks noChangeShapeType="1"/>
          </p:cNvCxnSpPr>
          <p:nvPr/>
        </p:nvCxnSpPr>
        <p:spPr bwMode="auto">
          <a:xfrm>
            <a:off x="5969001" y="6014754"/>
            <a:ext cx="4763" cy="501650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690660-242D-4FBA-A12E-A29FC059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16697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PMingLiU" pitchFamily="18" charset="-120"/>
              </a:rPr>
              <a:t>类比</a:t>
            </a:r>
            <a:r>
              <a:rPr lang="en-US" altLang="zh-TW" dirty="0">
                <a:ea typeface="PMingLiU" pitchFamily="18" charset="-120"/>
              </a:rPr>
              <a:t>: </a:t>
            </a:r>
            <a:r>
              <a:rPr lang="zh-CN" altLang="en-US" dirty="0">
                <a:ea typeface="PMingLiU" pitchFamily="18" charset="-120"/>
              </a:rPr>
              <a:t>工厂里的机器</a:t>
            </a:r>
            <a:endParaRPr lang="en-US" altLang="zh-TW" dirty="0">
              <a:ea typeface="PMingLiU" pitchFamily="18" charset="-120"/>
            </a:endParaRPr>
          </a:p>
        </p:txBody>
      </p:sp>
      <p:pic>
        <p:nvPicPr>
          <p:cNvPr id="49157" name="Picture 4" descr="MCj023361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9325" y="1985854"/>
            <a:ext cx="2330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5" descr="MCj0233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0813" y="2106504"/>
            <a:ext cx="1860550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6" descr="MCj031130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5414" y="4354403"/>
            <a:ext cx="1838325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7" descr="MCj0197887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6788" y="4651266"/>
            <a:ext cx="1808162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8" descr="MCj0149917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9900" y="2035067"/>
            <a:ext cx="2020888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9" descr="MCBD20027_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93138" y="4135328"/>
            <a:ext cx="16256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3" name="Picture 10" descr="MCj0129873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02163" y="4419492"/>
            <a:ext cx="1624012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E52641-E51E-4517-B971-6E64BBCE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95262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PMingLiU" pitchFamily="18" charset="-120"/>
              </a:rPr>
              <a:t>类比</a:t>
            </a:r>
            <a:r>
              <a:rPr lang="en-US" altLang="zh-TW" dirty="0">
                <a:ea typeface="PMingLiU" pitchFamily="18" charset="-120"/>
              </a:rPr>
              <a:t>: </a:t>
            </a:r>
            <a:r>
              <a:rPr lang="zh-CN" altLang="en-US" dirty="0">
                <a:ea typeface="PMingLiU" pitchFamily="18" charset="-120"/>
              </a:rPr>
              <a:t>构建工厂</a:t>
            </a:r>
            <a:endParaRPr lang="en-US" dirty="0">
              <a:ea typeface="PMingLiU" pitchFamily="18" charset="-120"/>
            </a:endParaRPr>
          </a:p>
        </p:txBody>
      </p:sp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4252" y="1867549"/>
            <a:ext cx="3657600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1206" name="Rounded Rectangle 155"/>
          <p:cNvSpPr>
            <a:spLocks noChangeArrowheads="1"/>
          </p:cNvSpPr>
          <p:nvPr/>
        </p:nvSpPr>
        <p:spPr bwMode="auto">
          <a:xfrm>
            <a:off x="2063553" y="1488136"/>
            <a:ext cx="6346825" cy="4978400"/>
          </a:xfrm>
          <a:prstGeom prst="roundRect">
            <a:avLst>
              <a:gd name="adj" fmla="val 8519"/>
            </a:avLst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07" name="Rectangle 156"/>
          <p:cNvSpPr>
            <a:spLocks noChangeArrowheads="1"/>
          </p:cNvSpPr>
          <p:nvPr/>
        </p:nvSpPr>
        <p:spPr bwMode="auto">
          <a:xfrm>
            <a:off x="2608065" y="1973912"/>
            <a:ext cx="5019675" cy="1000125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08" name="Rectangle 157"/>
          <p:cNvSpPr>
            <a:spLocks noChangeArrowheads="1"/>
          </p:cNvSpPr>
          <p:nvPr/>
        </p:nvSpPr>
        <p:spPr bwMode="auto">
          <a:xfrm>
            <a:off x="3006527" y="2224737"/>
            <a:ext cx="836612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09" name="Rectangle 158"/>
          <p:cNvSpPr>
            <a:spLocks noChangeArrowheads="1"/>
          </p:cNvSpPr>
          <p:nvPr/>
        </p:nvSpPr>
        <p:spPr bwMode="auto">
          <a:xfrm>
            <a:off x="4176514" y="2224737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0" name="Rectangle 159"/>
          <p:cNvSpPr>
            <a:spLocks noChangeArrowheads="1"/>
          </p:cNvSpPr>
          <p:nvPr/>
        </p:nvSpPr>
        <p:spPr bwMode="auto">
          <a:xfrm>
            <a:off x="5348089" y="2224737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1" name="Rectangle 160"/>
          <p:cNvSpPr>
            <a:spLocks noChangeArrowheads="1"/>
          </p:cNvSpPr>
          <p:nvPr/>
        </p:nvSpPr>
        <p:spPr bwMode="auto">
          <a:xfrm>
            <a:off x="6519665" y="2224737"/>
            <a:ext cx="836613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2" name="Rectangle 161"/>
          <p:cNvSpPr>
            <a:spLocks noChangeArrowheads="1"/>
          </p:cNvSpPr>
          <p:nvPr/>
        </p:nvSpPr>
        <p:spPr bwMode="auto">
          <a:xfrm>
            <a:off x="2606478" y="3293124"/>
            <a:ext cx="5019675" cy="996950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3" name="Rectangle 162"/>
          <p:cNvSpPr>
            <a:spLocks noChangeArrowheads="1"/>
          </p:cNvSpPr>
          <p:nvPr/>
        </p:nvSpPr>
        <p:spPr bwMode="auto">
          <a:xfrm>
            <a:off x="3006527" y="3526487"/>
            <a:ext cx="836612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4" name="Rectangle 163"/>
          <p:cNvSpPr>
            <a:spLocks noChangeArrowheads="1"/>
          </p:cNvSpPr>
          <p:nvPr/>
        </p:nvSpPr>
        <p:spPr bwMode="auto">
          <a:xfrm>
            <a:off x="4176514" y="3526487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5" name="Rectangle 164"/>
          <p:cNvSpPr>
            <a:spLocks noChangeArrowheads="1"/>
          </p:cNvSpPr>
          <p:nvPr/>
        </p:nvSpPr>
        <p:spPr bwMode="auto">
          <a:xfrm>
            <a:off x="5348089" y="3526487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6" name="Rectangle 165"/>
          <p:cNvSpPr>
            <a:spLocks noChangeArrowheads="1"/>
          </p:cNvSpPr>
          <p:nvPr/>
        </p:nvSpPr>
        <p:spPr bwMode="auto">
          <a:xfrm>
            <a:off x="6519665" y="3526487"/>
            <a:ext cx="836613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7" name="Rectangle 166"/>
          <p:cNvSpPr>
            <a:spLocks noChangeArrowheads="1"/>
          </p:cNvSpPr>
          <p:nvPr/>
        </p:nvSpPr>
        <p:spPr bwMode="auto">
          <a:xfrm>
            <a:off x="2671565" y="4967936"/>
            <a:ext cx="5019675" cy="996950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8" name="Rectangle 167"/>
          <p:cNvSpPr>
            <a:spLocks noChangeArrowheads="1"/>
          </p:cNvSpPr>
          <p:nvPr/>
        </p:nvSpPr>
        <p:spPr bwMode="auto">
          <a:xfrm>
            <a:off x="3006527" y="5218762"/>
            <a:ext cx="836612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19" name="Rectangle 168"/>
          <p:cNvSpPr>
            <a:spLocks noChangeArrowheads="1"/>
          </p:cNvSpPr>
          <p:nvPr/>
        </p:nvSpPr>
        <p:spPr bwMode="auto">
          <a:xfrm>
            <a:off x="4176514" y="5218762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20" name="Rectangle 169"/>
          <p:cNvSpPr>
            <a:spLocks noChangeArrowheads="1"/>
          </p:cNvSpPr>
          <p:nvPr/>
        </p:nvSpPr>
        <p:spPr bwMode="auto">
          <a:xfrm>
            <a:off x="5348089" y="5218762"/>
            <a:ext cx="838200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221" name="Rectangle 170"/>
          <p:cNvSpPr>
            <a:spLocks noChangeArrowheads="1"/>
          </p:cNvSpPr>
          <p:nvPr/>
        </p:nvSpPr>
        <p:spPr bwMode="auto">
          <a:xfrm>
            <a:off x="6519665" y="5218762"/>
            <a:ext cx="836613" cy="498475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51222" name="Straight Arrow Connector 173"/>
          <p:cNvCxnSpPr>
            <a:cxnSpLocks noChangeShapeType="1"/>
            <a:stCxn id="51207" idx="0"/>
            <a:endCxn id="51208" idx="0"/>
          </p:cNvCxnSpPr>
          <p:nvPr/>
        </p:nvCxnSpPr>
        <p:spPr bwMode="auto">
          <a:xfrm flipH="1">
            <a:off x="3425628" y="1961212"/>
            <a:ext cx="1692275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23" name="Straight Arrow Connector 174"/>
          <p:cNvCxnSpPr>
            <a:cxnSpLocks noChangeShapeType="1"/>
            <a:stCxn id="51212" idx="0"/>
            <a:endCxn id="51214" idx="0"/>
          </p:cNvCxnSpPr>
          <p:nvPr/>
        </p:nvCxnSpPr>
        <p:spPr bwMode="auto">
          <a:xfrm flipH="1">
            <a:off x="4595614" y="3280424"/>
            <a:ext cx="520700" cy="233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24" name="Straight Arrow Connector 175"/>
          <p:cNvCxnSpPr>
            <a:cxnSpLocks noChangeShapeType="1"/>
            <a:stCxn id="51207" idx="0"/>
            <a:endCxn id="51209" idx="0"/>
          </p:cNvCxnSpPr>
          <p:nvPr/>
        </p:nvCxnSpPr>
        <p:spPr bwMode="auto">
          <a:xfrm flipH="1">
            <a:off x="4595614" y="1961212"/>
            <a:ext cx="522288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25" name="Straight Arrow Connector 176"/>
          <p:cNvCxnSpPr>
            <a:cxnSpLocks noChangeShapeType="1"/>
            <a:stCxn id="51212" idx="0"/>
            <a:endCxn id="51215" idx="0"/>
          </p:cNvCxnSpPr>
          <p:nvPr/>
        </p:nvCxnSpPr>
        <p:spPr bwMode="auto">
          <a:xfrm>
            <a:off x="5116315" y="3280424"/>
            <a:ext cx="650875" cy="233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26" name="Straight Arrow Connector 177"/>
          <p:cNvCxnSpPr>
            <a:cxnSpLocks noChangeShapeType="1"/>
            <a:stCxn id="51207" idx="0"/>
            <a:endCxn id="51211" idx="0"/>
          </p:cNvCxnSpPr>
          <p:nvPr/>
        </p:nvCxnSpPr>
        <p:spPr bwMode="auto">
          <a:xfrm>
            <a:off x="5117902" y="1961212"/>
            <a:ext cx="1820862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27" name="Straight Arrow Connector 178"/>
          <p:cNvCxnSpPr>
            <a:cxnSpLocks noChangeShapeType="1"/>
          </p:cNvCxnSpPr>
          <p:nvPr/>
        </p:nvCxnSpPr>
        <p:spPr bwMode="auto">
          <a:xfrm>
            <a:off x="5168702" y="3280424"/>
            <a:ext cx="1784350" cy="233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28" name="Straight Arrow Connector 179"/>
          <p:cNvCxnSpPr>
            <a:cxnSpLocks noChangeShapeType="1"/>
            <a:stCxn id="51207" idx="0"/>
            <a:endCxn id="51210" idx="0"/>
          </p:cNvCxnSpPr>
          <p:nvPr/>
        </p:nvCxnSpPr>
        <p:spPr bwMode="auto">
          <a:xfrm>
            <a:off x="5117903" y="1961212"/>
            <a:ext cx="649287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29" name="Straight Arrow Connector 180"/>
          <p:cNvCxnSpPr>
            <a:cxnSpLocks noChangeShapeType="1"/>
            <a:stCxn id="51208" idx="2"/>
            <a:endCxn id="51207" idx="2"/>
          </p:cNvCxnSpPr>
          <p:nvPr/>
        </p:nvCxnSpPr>
        <p:spPr bwMode="auto">
          <a:xfrm>
            <a:off x="3425628" y="2735912"/>
            <a:ext cx="1692275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0" name="Straight Arrow Connector 181"/>
          <p:cNvCxnSpPr>
            <a:cxnSpLocks noChangeShapeType="1"/>
            <a:stCxn id="51209" idx="2"/>
            <a:endCxn id="51207" idx="2"/>
          </p:cNvCxnSpPr>
          <p:nvPr/>
        </p:nvCxnSpPr>
        <p:spPr bwMode="auto">
          <a:xfrm>
            <a:off x="4595614" y="2735912"/>
            <a:ext cx="522288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1" name="Straight Arrow Connector 182"/>
          <p:cNvCxnSpPr>
            <a:cxnSpLocks noChangeShapeType="1"/>
          </p:cNvCxnSpPr>
          <p:nvPr/>
        </p:nvCxnSpPr>
        <p:spPr bwMode="auto">
          <a:xfrm rot="10800000" flipV="1">
            <a:off x="5114727" y="2735912"/>
            <a:ext cx="836612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2" name="Straight Arrow Connector 183"/>
          <p:cNvCxnSpPr>
            <a:cxnSpLocks noChangeShapeType="1"/>
            <a:stCxn id="51211" idx="2"/>
            <a:endCxn id="51207" idx="2"/>
          </p:cNvCxnSpPr>
          <p:nvPr/>
        </p:nvCxnSpPr>
        <p:spPr bwMode="auto">
          <a:xfrm flipH="1">
            <a:off x="5117902" y="2735912"/>
            <a:ext cx="1820862" cy="250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3" name="Straight Arrow Connector 184"/>
          <p:cNvCxnSpPr>
            <a:cxnSpLocks noChangeShapeType="1"/>
            <a:stCxn id="51212" idx="0"/>
            <a:endCxn id="51213" idx="0"/>
          </p:cNvCxnSpPr>
          <p:nvPr/>
        </p:nvCxnSpPr>
        <p:spPr bwMode="auto">
          <a:xfrm flipH="1">
            <a:off x="3425628" y="3280424"/>
            <a:ext cx="1690687" cy="233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4" name="Straight Arrow Connector 185"/>
          <p:cNvCxnSpPr>
            <a:cxnSpLocks noChangeShapeType="1"/>
            <a:stCxn id="51207" idx="2"/>
            <a:endCxn id="51212" idx="0"/>
          </p:cNvCxnSpPr>
          <p:nvPr/>
        </p:nvCxnSpPr>
        <p:spPr bwMode="auto">
          <a:xfrm flipH="1">
            <a:off x="5116314" y="2986736"/>
            <a:ext cx="1588" cy="293688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5" name="Straight Arrow Connector 186"/>
          <p:cNvCxnSpPr>
            <a:cxnSpLocks noChangeShapeType="1"/>
          </p:cNvCxnSpPr>
          <p:nvPr/>
        </p:nvCxnSpPr>
        <p:spPr bwMode="auto">
          <a:xfrm rot="16200000" flipH="1">
            <a:off x="4933753" y="1723087"/>
            <a:ext cx="498475" cy="3175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6" name="Straight Arrow Connector 187"/>
          <p:cNvCxnSpPr>
            <a:cxnSpLocks noChangeShapeType="1"/>
            <a:stCxn id="51213" idx="2"/>
          </p:cNvCxnSpPr>
          <p:nvPr/>
        </p:nvCxnSpPr>
        <p:spPr bwMode="auto">
          <a:xfrm rot="16200000" flipH="1">
            <a:off x="4202709" y="3260581"/>
            <a:ext cx="220663" cy="1774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7" name="Straight Arrow Connector 188"/>
          <p:cNvCxnSpPr>
            <a:cxnSpLocks noChangeShapeType="1"/>
            <a:stCxn id="51214" idx="2"/>
          </p:cNvCxnSpPr>
          <p:nvPr/>
        </p:nvCxnSpPr>
        <p:spPr bwMode="auto">
          <a:xfrm rot="16200000" flipH="1">
            <a:off x="4786908" y="3846368"/>
            <a:ext cx="220663" cy="6032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8" name="Straight Arrow Connector 189"/>
          <p:cNvCxnSpPr>
            <a:cxnSpLocks noChangeShapeType="1"/>
            <a:stCxn id="51215" idx="2"/>
          </p:cNvCxnSpPr>
          <p:nvPr/>
        </p:nvCxnSpPr>
        <p:spPr bwMode="auto">
          <a:xfrm rot="5400000">
            <a:off x="5372696" y="3863831"/>
            <a:ext cx="220663" cy="5683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39" name="Straight Arrow Connector 190"/>
          <p:cNvCxnSpPr>
            <a:cxnSpLocks noChangeShapeType="1"/>
            <a:stCxn id="51216" idx="2"/>
          </p:cNvCxnSpPr>
          <p:nvPr/>
        </p:nvCxnSpPr>
        <p:spPr bwMode="auto">
          <a:xfrm rot="5400000">
            <a:off x="5958483" y="3278043"/>
            <a:ext cx="220663" cy="173990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0" name="Straight Arrow Connector 191"/>
          <p:cNvCxnSpPr>
            <a:cxnSpLocks noChangeShapeType="1"/>
          </p:cNvCxnSpPr>
          <p:nvPr/>
        </p:nvCxnSpPr>
        <p:spPr bwMode="auto">
          <a:xfrm rot="16200000" flipH="1">
            <a:off x="4178896" y="4962380"/>
            <a:ext cx="247650" cy="1757363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1" name="Straight Arrow Connector 192"/>
          <p:cNvCxnSpPr>
            <a:cxnSpLocks noChangeShapeType="1"/>
          </p:cNvCxnSpPr>
          <p:nvPr/>
        </p:nvCxnSpPr>
        <p:spPr bwMode="auto">
          <a:xfrm rot="16200000" flipH="1">
            <a:off x="4764683" y="5548167"/>
            <a:ext cx="247650" cy="58578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2" name="Straight Arrow Connector 193"/>
          <p:cNvCxnSpPr>
            <a:cxnSpLocks noChangeShapeType="1"/>
          </p:cNvCxnSpPr>
          <p:nvPr/>
        </p:nvCxnSpPr>
        <p:spPr bwMode="auto">
          <a:xfrm rot="10800000" flipV="1">
            <a:off x="5181402" y="5717236"/>
            <a:ext cx="836612" cy="2476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3" name="Straight Arrow Connector 194"/>
          <p:cNvCxnSpPr>
            <a:cxnSpLocks noChangeShapeType="1"/>
          </p:cNvCxnSpPr>
          <p:nvPr/>
        </p:nvCxnSpPr>
        <p:spPr bwMode="auto">
          <a:xfrm rot="5400000">
            <a:off x="5969596" y="4948093"/>
            <a:ext cx="247650" cy="1757363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4" name="Straight Arrow Connector 195"/>
          <p:cNvCxnSpPr>
            <a:cxnSpLocks noChangeShapeType="1"/>
          </p:cNvCxnSpPr>
          <p:nvPr/>
        </p:nvCxnSpPr>
        <p:spPr bwMode="auto">
          <a:xfrm rot="-5400000" flipH="1" flipV="1">
            <a:off x="4763096" y="4800455"/>
            <a:ext cx="250825" cy="58578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5" name="Straight Arrow Connector 196"/>
          <p:cNvCxnSpPr>
            <a:cxnSpLocks noChangeShapeType="1"/>
          </p:cNvCxnSpPr>
          <p:nvPr/>
        </p:nvCxnSpPr>
        <p:spPr bwMode="auto">
          <a:xfrm rot="16200000" flipH="1">
            <a:off x="5348884" y="4800456"/>
            <a:ext cx="250825" cy="58578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6" name="Straight Arrow Connector 197"/>
          <p:cNvCxnSpPr>
            <a:cxnSpLocks noChangeShapeType="1"/>
          </p:cNvCxnSpPr>
          <p:nvPr/>
        </p:nvCxnSpPr>
        <p:spPr bwMode="auto">
          <a:xfrm rot="16200000" flipH="1">
            <a:off x="5934671" y="4214668"/>
            <a:ext cx="250825" cy="17573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7" name="Straight Arrow Connector 198"/>
          <p:cNvCxnSpPr>
            <a:cxnSpLocks noChangeShapeType="1"/>
          </p:cNvCxnSpPr>
          <p:nvPr/>
        </p:nvCxnSpPr>
        <p:spPr bwMode="auto">
          <a:xfrm rot="-5400000" flipH="1" flipV="1">
            <a:off x="4177309" y="4214668"/>
            <a:ext cx="250825" cy="1757363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8" name="Straight Arrow Connector 185"/>
          <p:cNvCxnSpPr>
            <a:cxnSpLocks noChangeShapeType="1"/>
            <a:endCxn id="51217" idx="0"/>
          </p:cNvCxnSpPr>
          <p:nvPr/>
        </p:nvCxnSpPr>
        <p:spPr bwMode="auto">
          <a:xfrm flipH="1">
            <a:off x="5181403" y="4302774"/>
            <a:ext cx="15875" cy="652462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249" name="Straight Arrow Connector 185"/>
          <p:cNvCxnSpPr>
            <a:cxnSpLocks noChangeShapeType="1"/>
          </p:cNvCxnSpPr>
          <p:nvPr/>
        </p:nvCxnSpPr>
        <p:spPr bwMode="auto">
          <a:xfrm>
            <a:off x="5124252" y="5977586"/>
            <a:ext cx="4762" cy="501650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pic>
        <p:nvPicPr>
          <p:cNvPr id="51250" name="Picture 49" descr="MCj014991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0815" y="3424886"/>
            <a:ext cx="87471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1" name="Picture 50" descr="MCj0233613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3665" y="5058425"/>
            <a:ext cx="9302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2" name="Picture 51" descr="MCj014991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9690" y="3451875"/>
            <a:ext cx="87471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3" name="Picture 52" descr="MCj014991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8565" y="3478861"/>
            <a:ext cx="87471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4" name="Picture 53" descr="MCj014991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7440" y="3505850"/>
            <a:ext cx="87471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5" name="Picture 54" descr="MCj0233613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1278" y="5040962"/>
            <a:ext cx="9302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6" name="Picture 55" descr="MCj0233613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7453" y="5040962"/>
            <a:ext cx="9302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7" name="Picture 56" descr="MCj0233613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490" y="5039375"/>
            <a:ext cx="9302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8" name="Picture 57" descr="MCj0233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93852" y="2192986"/>
            <a:ext cx="6413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9" name="Picture 58" descr="MCj0233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51127" y="2175524"/>
            <a:ext cx="6413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0" name="Picture 59" descr="MCj0233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97314" y="2158061"/>
            <a:ext cx="6413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1" name="Picture 60" descr="MCj0233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86352" y="2156474"/>
            <a:ext cx="6413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2" name="Rectangle 61"/>
          <p:cNvSpPr>
            <a:spLocks noChangeArrowheads="1"/>
          </p:cNvSpPr>
          <p:nvPr/>
        </p:nvSpPr>
        <p:spPr bwMode="auto">
          <a:xfrm>
            <a:off x="8386565" y="1539366"/>
            <a:ext cx="2164581" cy="175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79" tIns="44445" rIns="90479" bIns="44445"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zh-CN" altLang="en-US" sz="2400" dirty="0">
                <a:solidFill>
                  <a:srgbClr val="FF0000"/>
                </a:solidFill>
                <a:latin typeface="Arial" charset="0"/>
              </a:rPr>
              <a:t>    涉及调度、延迟、吞吐量、工作流、资源管理等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10F97F-B22F-42EC-90CB-75751E4B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98345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 flipH="1">
            <a:off x="1706564" y="2244726"/>
            <a:ext cx="3201987" cy="3408363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Pipe-and-Filter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Agent-and-Repository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Event-based coordination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Iterator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 err="1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MapReduce</a:t>
            </a:r>
            <a:endParaRPr lang="en-US" altLang="zh-TW" sz="2000" dirty="0">
              <a:solidFill>
                <a:srgbClr val="FF0000"/>
              </a:solidFill>
              <a:latin typeface="Arial" charset="0"/>
              <a:ea typeface="PMingLiU" pitchFamily="18" charset="-120"/>
            </a:endParaRP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Process Control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Layered Systems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PMingLiU" pitchFamily="18" charset="-120"/>
              </a:rPr>
              <a:t>识别程序结构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2071689" y="1482761"/>
            <a:ext cx="2676525" cy="35394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Structural Patterns</a:t>
            </a:r>
          </a:p>
        </p:txBody>
      </p:sp>
      <p:pic>
        <p:nvPicPr>
          <p:cNvPr id="4608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4175" y="1438275"/>
            <a:ext cx="876300" cy="876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608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9114" y="1681164"/>
            <a:ext cx="2333625" cy="1343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608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5288" y="2776539"/>
            <a:ext cx="952500" cy="930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pSp>
        <p:nvGrpSpPr>
          <p:cNvPr id="46089" name="Group 8"/>
          <p:cNvGrpSpPr>
            <a:grpSpLocks/>
          </p:cNvGrpSpPr>
          <p:nvPr/>
        </p:nvGrpSpPr>
        <p:grpSpPr bwMode="auto">
          <a:xfrm>
            <a:off x="7418389" y="3514726"/>
            <a:ext cx="1279525" cy="690563"/>
            <a:chOff x="3024" y="3504"/>
            <a:chExt cx="666" cy="296"/>
          </a:xfrm>
        </p:grpSpPr>
        <p:sp>
          <p:nvSpPr>
            <p:cNvPr id="46096" name="Rectangle 134"/>
            <p:cNvSpPr>
              <a:spLocks noChangeArrowheads="1"/>
            </p:cNvSpPr>
            <p:nvPr/>
          </p:nvSpPr>
          <p:spPr bwMode="auto">
            <a:xfrm>
              <a:off x="3024" y="3576"/>
              <a:ext cx="128" cy="144"/>
            </a:xfrm>
            <a:prstGeom prst="rec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 type="none" w="sm" len="sm"/>
            </a:ln>
          </p:spPr>
          <p:txBody>
            <a:bodyPr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Calibri" pitchFamily="34" charset="0"/>
                <a:ea typeface="PMingLiU" pitchFamily="18" charset="-120"/>
              </a:endParaRPr>
            </a:p>
          </p:txBody>
        </p:sp>
        <p:sp>
          <p:nvSpPr>
            <p:cNvPr id="46097" name="Rectangle 135"/>
            <p:cNvSpPr>
              <a:spLocks noChangeArrowheads="1"/>
            </p:cNvSpPr>
            <p:nvPr/>
          </p:nvSpPr>
          <p:spPr bwMode="auto">
            <a:xfrm>
              <a:off x="3203" y="3576"/>
              <a:ext cx="128" cy="144"/>
            </a:xfrm>
            <a:prstGeom prst="rec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 type="none" w="sm" len="sm"/>
            </a:ln>
          </p:spPr>
          <p:txBody>
            <a:bodyPr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Calibri" pitchFamily="34" charset="0"/>
                <a:ea typeface="PMingLiU" pitchFamily="18" charset="-120"/>
              </a:endParaRPr>
            </a:p>
          </p:txBody>
        </p:sp>
        <p:sp>
          <p:nvSpPr>
            <p:cNvPr id="46098" name="Rectangle 136"/>
            <p:cNvSpPr>
              <a:spLocks noChangeArrowheads="1"/>
            </p:cNvSpPr>
            <p:nvPr/>
          </p:nvSpPr>
          <p:spPr bwMode="auto">
            <a:xfrm>
              <a:off x="3382" y="3576"/>
              <a:ext cx="128" cy="144"/>
            </a:xfrm>
            <a:prstGeom prst="rec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 type="none" w="sm" len="sm"/>
            </a:ln>
          </p:spPr>
          <p:txBody>
            <a:bodyPr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Calibri" pitchFamily="34" charset="0"/>
                <a:ea typeface="PMingLiU" pitchFamily="18" charset="-120"/>
              </a:endParaRPr>
            </a:p>
          </p:txBody>
        </p:sp>
        <p:sp>
          <p:nvSpPr>
            <p:cNvPr id="46099" name="Rectangle 137"/>
            <p:cNvSpPr>
              <a:spLocks noChangeArrowheads="1"/>
            </p:cNvSpPr>
            <p:nvPr/>
          </p:nvSpPr>
          <p:spPr bwMode="auto">
            <a:xfrm>
              <a:off x="3562" y="3576"/>
              <a:ext cx="128" cy="144"/>
            </a:xfrm>
            <a:prstGeom prst="rec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 type="none" w="sm" len="sm"/>
            </a:ln>
          </p:spPr>
          <p:txBody>
            <a:bodyPr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Calibri" pitchFamily="34" charset="0"/>
                <a:ea typeface="PMingLiU" pitchFamily="18" charset="-120"/>
              </a:endParaRPr>
            </a:p>
          </p:txBody>
        </p:sp>
        <p:cxnSp>
          <p:nvCxnSpPr>
            <p:cNvPr id="46100" name="Straight Arrow Connector 142"/>
            <p:cNvCxnSpPr>
              <a:cxnSpLocks noChangeShapeType="1"/>
              <a:stCxn id="46096" idx="2"/>
            </p:cNvCxnSpPr>
            <p:nvPr/>
          </p:nvCxnSpPr>
          <p:spPr bwMode="auto">
            <a:xfrm rot="16200000" flipH="1">
              <a:off x="3187" y="3629"/>
              <a:ext cx="72" cy="269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sm" len="sm"/>
            </a:ln>
          </p:spPr>
        </p:cxnSp>
        <p:cxnSp>
          <p:nvCxnSpPr>
            <p:cNvPr id="46101" name="Straight Arrow Connector 143"/>
            <p:cNvCxnSpPr>
              <a:cxnSpLocks noChangeShapeType="1"/>
              <a:stCxn id="46097" idx="2"/>
            </p:cNvCxnSpPr>
            <p:nvPr/>
          </p:nvCxnSpPr>
          <p:spPr bwMode="auto">
            <a:xfrm rot="16200000" flipH="1">
              <a:off x="3276" y="3719"/>
              <a:ext cx="72" cy="90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sm" len="sm"/>
            </a:ln>
          </p:spPr>
        </p:cxnSp>
        <p:cxnSp>
          <p:nvCxnSpPr>
            <p:cNvPr id="46102" name="Straight Arrow Connector 144"/>
            <p:cNvCxnSpPr>
              <a:cxnSpLocks noChangeShapeType="1"/>
            </p:cNvCxnSpPr>
            <p:nvPr/>
          </p:nvCxnSpPr>
          <p:spPr bwMode="auto">
            <a:xfrm rot="10800000" flipV="1">
              <a:off x="3357" y="3720"/>
              <a:ext cx="128" cy="72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sm" len="sm"/>
            </a:ln>
          </p:spPr>
        </p:cxnSp>
        <p:cxnSp>
          <p:nvCxnSpPr>
            <p:cNvPr id="46103" name="Straight Arrow Connector 145"/>
            <p:cNvCxnSpPr>
              <a:cxnSpLocks noChangeShapeType="1"/>
              <a:stCxn id="46099" idx="2"/>
            </p:cNvCxnSpPr>
            <p:nvPr/>
          </p:nvCxnSpPr>
          <p:spPr bwMode="auto">
            <a:xfrm rot="5400000">
              <a:off x="3456" y="3629"/>
              <a:ext cx="72" cy="269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sm" len="sm"/>
            </a:ln>
          </p:spPr>
        </p:cxnSp>
        <p:cxnSp>
          <p:nvCxnSpPr>
            <p:cNvPr id="46104" name="Straight Arrow Connector 143"/>
            <p:cNvCxnSpPr>
              <a:cxnSpLocks noChangeShapeType="1"/>
            </p:cNvCxnSpPr>
            <p:nvPr/>
          </p:nvCxnSpPr>
          <p:spPr bwMode="auto">
            <a:xfrm rot="16200000" flipH="1">
              <a:off x="3369" y="3495"/>
              <a:ext cx="72" cy="90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sm" len="sm"/>
            </a:ln>
          </p:spPr>
        </p:cxnSp>
        <p:cxnSp>
          <p:nvCxnSpPr>
            <p:cNvPr id="46105" name="Straight Arrow Connector 144"/>
            <p:cNvCxnSpPr>
              <a:cxnSpLocks noChangeShapeType="1"/>
            </p:cNvCxnSpPr>
            <p:nvPr/>
          </p:nvCxnSpPr>
          <p:spPr bwMode="auto">
            <a:xfrm rot="10800000" flipV="1">
              <a:off x="3216" y="3504"/>
              <a:ext cx="128" cy="72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sm" len="sm"/>
            </a:ln>
          </p:spPr>
        </p:cxnSp>
        <p:cxnSp>
          <p:nvCxnSpPr>
            <p:cNvPr id="46106" name="Straight Arrow Connector 145"/>
            <p:cNvCxnSpPr>
              <a:cxnSpLocks noChangeShapeType="1"/>
            </p:cNvCxnSpPr>
            <p:nvPr/>
          </p:nvCxnSpPr>
          <p:spPr bwMode="auto">
            <a:xfrm rot="5400000">
              <a:off x="3171" y="3405"/>
              <a:ext cx="72" cy="269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sm" len="sm"/>
            </a:ln>
          </p:spPr>
        </p:cxnSp>
        <p:cxnSp>
          <p:nvCxnSpPr>
            <p:cNvPr id="46107" name="Straight Arrow Connector 142"/>
            <p:cNvCxnSpPr>
              <a:cxnSpLocks noChangeShapeType="1"/>
            </p:cNvCxnSpPr>
            <p:nvPr/>
          </p:nvCxnSpPr>
          <p:spPr bwMode="auto">
            <a:xfrm rot="16200000" flipH="1">
              <a:off x="3459" y="3405"/>
              <a:ext cx="72" cy="269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sm" len="sm"/>
            </a:ln>
          </p:spPr>
        </p:cxnSp>
      </p:grpSp>
      <p:grpSp>
        <p:nvGrpSpPr>
          <p:cNvPr id="46090" name="Group 21"/>
          <p:cNvGrpSpPr>
            <a:grpSpLocks/>
          </p:cNvGrpSpPr>
          <p:nvPr/>
        </p:nvGrpSpPr>
        <p:grpSpPr bwMode="auto">
          <a:xfrm>
            <a:off x="5210175" y="3949700"/>
            <a:ext cx="1676400" cy="1447800"/>
            <a:chOff x="2636" y="3142"/>
            <a:chExt cx="1056" cy="912"/>
          </a:xfrm>
        </p:grpSpPr>
        <p:sp>
          <p:nvSpPr>
            <p:cNvPr id="46093" name="Oval 22"/>
            <p:cNvSpPr>
              <a:spLocks noChangeArrowheads="1"/>
            </p:cNvSpPr>
            <p:nvPr/>
          </p:nvSpPr>
          <p:spPr bwMode="auto">
            <a:xfrm>
              <a:off x="2636" y="3142"/>
              <a:ext cx="1056" cy="912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endParaRPr lang="zh-TW" altLang="en-US" sz="1600">
                <a:solidFill>
                  <a:srgbClr val="003399"/>
                </a:solidFill>
                <a:latin typeface="Comic Sans MS" pitchFamily="66" charset="0"/>
                <a:ea typeface="PMingLiU" pitchFamily="18" charset="-120"/>
              </a:endParaRPr>
            </a:p>
          </p:txBody>
        </p:sp>
        <p:sp>
          <p:nvSpPr>
            <p:cNvPr id="46094" name="Oval 23"/>
            <p:cNvSpPr>
              <a:spLocks noChangeArrowheads="1"/>
            </p:cNvSpPr>
            <p:nvPr/>
          </p:nvSpPr>
          <p:spPr bwMode="auto">
            <a:xfrm>
              <a:off x="2741" y="3264"/>
              <a:ext cx="847" cy="678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endParaRPr lang="zh-TW" altLang="en-US" sz="1600">
                <a:solidFill>
                  <a:srgbClr val="003399"/>
                </a:solidFill>
                <a:latin typeface="Comic Sans MS" pitchFamily="66" charset="0"/>
                <a:ea typeface="PMingLiU" pitchFamily="18" charset="-120"/>
              </a:endParaRPr>
            </a:p>
          </p:txBody>
        </p:sp>
        <p:sp>
          <p:nvSpPr>
            <p:cNvPr id="46095" name="Oval 24"/>
            <p:cNvSpPr>
              <a:spLocks noChangeArrowheads="1"/>
            </p:cNvSpPr>
            <p:nvPr/>
          </p:nvSpPr>
          <p:spPr bwMode="auto">
            <a:xfrm>
              <a:off x="2939" y="3425"/>
              <a:ext cx="436" cy="355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endParaRPr lang="zh-TW" altLang="en-US" sz="1600">
                <a:solidFill>
                  <a:srgbClr val="003399"/>
                </a:solidFill>
                <a:latin typeface="Comic Sans MS" pitchFamily="66" charset="0"/>
                <a:ea typeface="PMingLiU" pitchFamily="18" charset="-120"/>
              </a:endParaRPr>
            </a:p>
          </p:txBody>
        </p:sp>
      </p:grpSp>
      <p:pic>
        <p:nvPicPr>
          <p:cNvPr id="46091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83450" y="4719638"/>
            <a:ext cx="2224088" cy="5699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46092" name="Text Box 26"/>
          <p:cNvSpPr txBox="1">
            <a:spLocks noChangeArrowheads="1"/>
          </p:cNvSpPr>
          <p:nvPr/>
        </p:nvSpPr>
        <p:spPr bwMode="auto">
          <a:xfrm>
            <a:off x="2711624" y="5929380"/>
            <a:ext cx="7029450" cy="3277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定义软件的结构，但没有描述计算或处理的内容</a:t>
            </a:r>
            <a:endParaRPr lang="en-US" altLang="zh-TW" dirty="0">
              <a:solidFill>
                <a:srgbClr val="FF0000"/>
              </a:solidFill>
              <a:latin typeface="Arial" charset="0"/>
              <a:ea typeface="PMingLiU" pitchFamily="18" charset="-12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23C3E3-0C26-4902-B4F4-8B2B81FB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7580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简介</a:t>
            </a:r>
            <a:endParaRPr lang="en-US" altLang="zh-CN" sz="3200" dirty="0"/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</a:rPr>
              <a:t>并行程序设计模型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3200" dirty="0"/>
              <a:t>并行程序设计模式</a:t>
            </a:r>
            <a:endParaRPr lang="en-US" altLang="zh-CN" sz="32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9B6C28-6755-434F-B36F-AC2EED3D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304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9FB4B-0E30-48F4-922F-32F3D64D217B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5018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PMingLiU" pitchFamily="18" charset="-120"/>
              </a:rPr>
              <a:t>用</a:t>
            </a:r>
            <a:r>
              <a:rPr lang="en-US" altLang="zh-CN" dirty="0">
                <a:ea typeface="PMingLiU" pitchFamily="18" charset="-120"/>
              </a:rPr>
              <a:t>Pattern</a:t>
            </a:r>
            <a:r>
              <a:rPr lang="zh-CN" altLang="en-US" dirty="0">
                <a:ea typeface="PMingLiU" pitchFamily="18" charset="-120"/>
              </a:rPr>
              <a:t>构建并行程序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 flipH="1">
            <a:off x="2078039" y="3141621"/>
            <a:ext cx="2695575" cy="281305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Pipe-and-Filter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Agent-and-Repository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Event-based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Bulk Synchronous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 err="1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MapReduce</a:t>
            </a:r>
            <a:endParaRPr lang="en-US" altLang="zh-TW" sz="2000" dirty="0">
              <a:solidFill>
                <a:srgbClr val="FF0000"/>
              </a:solidFill>
              <a:latin typeface="Arial" charset="0"/>
              <a:ea typeface="PMingLiU" pitchFamily="18" charset="-120"/>
            </a:endParaRP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Layered Systems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Arbitrary Task Graphs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2566989" y="1365209"/>
            <a:ext cx="6059487" cy="7112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Decompose Tasks/Data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Order tasks	Identify Data Sharing and Access</a:t>
            </a:r>
          </a:p>
        </p:txBody>
      </p:sp>
      <p:sp>
        <p:nvSpPr>
          <p:cNvPr id="1684484" name="AutoShape 4"/>
          <p:cNvSpPr>
            <a:spLocks noChangeArrowheads="1"/>
          </p:cNvSpPr>
          <p:nvPr/>
        </p:nvSpPr>
        <p:spPr bwMode="auto">
          <a:xfrm>
            <a:off x="4906964" y="2965410"/>
            <a:ext cx="1470025" cy="701675"/>
          </a:xfrm>
          <a:prstGeom prst="curvedRightArrow">
            <a:avLst>
              <a:gd name="adj1" fmla="val 20000"/>
              <a:gd name="adj2" fmla="val 40000"/>
              <a:gd name="adj3" fmla="val 698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4485" name="AutoShape 5"/>
          <p:cNvSpPr>
            <a:spLocks noChangeArrowheads="1"/>
          </p:cNvSpPr>
          <p:nvPr/>
        </p:nvSpPr>
        <p:spPr bwMode="auto">
          <a:xfrm flipH="1">
            <a:off x="4995863" y="3848059"/>
            <a:ext cx="1420812" cy="874712"/>
          </a:xfrm>
          <a:prstGeom prst="curvedRightArrow">
            <a:avLst>
              <a:gd name="adj1" fmla="val 20000"/>
              <a:gd name="adj2" fmla="val 40000"/>
              <a:gd name="adj3" fmla="val 541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 flipH="1">
            <a:off x="6421439" y="2810056"/>
            <a:ext cx="3609975" cy="4059238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TW" altLang="en-US" sz="20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Graph Algorithms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Dynamic programming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Dense/Spare Linear Algebra 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(Un)Structured Grids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Graphical Models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Finite State Machines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Backtrack Branch-and-Bound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N-Body Methods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Circuits</a:t>
            </a:r>
          </a:p>
          <a:p>
            <a:pPr algn="l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 Spectral Methods</a:t>
            </a:r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2071689" y="2204996"/>
            <a:ext cx="2676525" cy="635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Identify the Software Structure</a:t>
            </a:r>
          </a:p>
        </p:txBody>
      </p:sp>
      <p:sp>
        <p:nvSpPr>
          <p:cNvPr id="50186" name="Rectangle 9"/>
          <p:cNvSpPr>
            <a:spLocks noChangeArrowheads="1"/>
          </p:cNvSpPr>
          <p:nvPr/>
        </p:nvSpPr>
        <p:spPr bwMode="auto">
          <a:xfrm>
            <a:off x="6635751" y="2106794"/>
            <a:ext cx="2676525" cy="635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PMingLiU" pitchFamily="18" charset="-120"/>
              </a:rPr>
              <a:t>Identify the Key Computations</a:t>
            </a:r>
          </a:p>
        </p:txBody>
      </p:sp>
    </p:spTree>
    <p:extLst>
      <p:ext uri="{BB962C8B-B14F-4D97-AF65-F5344CB8AC3E}">
        <p14:creationId xmlns:p14="http://schemas.microsoft.com/office/powerpoint/2010/main" val="700471097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>
                <a:latin typeface="Arial" pitchFamily="34" charset="0"/>
              </a:rPr>
              <a:t>结构模式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</a:pPr>
            <a:r>
              <a:rPr lang="en-US" dirty="0">
                <a:solidFill>
                  <a:srgbClr val="00B050"/>
                </a:solidFill>
              </a:rPr>
              <a:t>Components are where the computation happens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4150" y="2438400"/>
            <a:ext cx="4046538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tl" rotWithShape="0">
              <a:srgbClr val="000000">
                <a:alpha val="70000"/>
              </a:srgbClr>
            </a:outerShdw>
          </a:effectLst>
        </p:spPr>
      </p:pic>
      <p:sp>
        <p:nvSpPr>
          <p:cNvPr id="56326" name="Rounded Rectangle 30"/>
          <p:cNvSpPr>
            <a:spLocks noChangeArrowheads="1"/>
          </p:cNvSpPr>
          <p:nvPr/>
        </p:nvSpPr>
        <p:spPr bwMode="auto">
          <a:xfrm>
            <a:off x="3893617" y="2878138"/>
            <a:ext cx="3205162" cy="2252662"/>
          </a:xfrm>
          <a:prstGeom prst="roundRect">
            <a:avLst>
              <a:gd name="adj" fmla="val 8519"/>
            </a:avLst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27" name="Rectangle 31"/>
          <p:cNvSpPr>
            <a:spLocks noChangeArrowheads="1"/>
          </p:cNvSpPr>
          <p:nvPr/>
        </p:nvSpPr>
        <p:spPr bwMode="auto">
          <a:xfrm>
            <a:off x="4231754" y="3255963"/>
            <a:ext cx="2528888" cy="431800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28" name="Rectangle 32"/>
          <p:cNvSpPr>
            <a:spLocks noChangeArrowheads="1"/>
          </p:cNvSpPr>
          <p:nvPr/>
        </p:nvSpPr>
        <p:spPr bwMode="auto">
          <a:xfrm>
            <a:off x="4400030" y="3363913"/>
            <a:ext cx="422275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29" name="Rectangle 33"/>
          <p:cNvSpPr>
            <a:spLocks noChangeArrowheads="1"/>
          </p:cNvSpPr>
          <p:nvPr/>
        </p:nvSpPr>
        <p:spPr bwMode="auto">
          <a:xfrm>
            <a:off x="4990579" y="3363913"/>
            <a:ext cx="420688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0" name="Rectangle 34"/>
          <p:cNvSpPr>
            <a:spLocks noChangeArrowheads="1"/>
          </p:cNvSpPr>
          <p:nvPr/>
        </p:nvSpPr>
        <p:spPr bwMode="auto">
          <a:xfrm>
            <a:off x="5581129" y="3363913"/>
            <a:ext cx="420688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1" name="Rectangle 35"/>
          <p:cNvSpPr>
            <a:spLocks noChangeArrowheads="1"/>
          </p:cNvSpPr>
          <p:nvPr/>
        </p:nvSpPr>
        <p:spPr bwMode="auto">
          <a:xfrm>
            <a:off x="6170093" y="3363913"/>
            <a:ext cx="422275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2" name="Rectangle 36"/>
          <p:cNvSpPr>
            <a:spLocks noChangeArrowheads="1"/>
          </p:cNvSpPr>
          <p:nvPr/>
        </p:nvSpPr>
        <p:spPr bwMode="auto">
          <a:xfrm>
            <a:off x="4231754" y="3817938"/>
            <a:ext cx="2528888" cy="431800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3" name="Rectangle 37"/>
          <p:cNvSpPr>
            <a:spLocks noChangeArrowheads="1"/>
          </p:cNvSpPr>
          <p:nvPr/>
        </p:nvSpPr>
        <p:spPr bwMode="auto">
          <a:xfrm>
            <a:off x="4400030" y="3927475"/>
            <a:ext cx="422275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4" name="Rectangle 38"/>
          <p:cNvSpPr>
            <a:spLocks noChangeArrowheads="1"/>
          </p:cNvSpPr>
          <p:nvPr/>
        </p:nvSpPr>
        <p:spPr bwMode="auto">
          <a:xfrm>
            <a:off x="4990579" y="3927475"/>
            <a:ext cx="420688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5" name="Rectangle 39"/>
          <p:cNvSpPr>
            <a:spLocks noChangeArrowheads="1"/>
          </p:cNvSpPr>
          <p:nvPr/>
        </p:nvSpPr>
        <p:spPr bwMode="auto">
          <a:xfrm>
            <a:off x="5581129" y="3927475"/>
            <a:ext cx="420688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6" name="Rectangle 40"/>
          <p:cNvSpPr>
            <a:spLocks noChangeArrowheads="1"/>
          </p:cNvSpPr>
          <p:nvPr/>
        </p:nvSpPr>
        <p:spPr bwMode="auto">
          <a:xfrm>
            <a:off x="6170093" y="3927475"/>
            <a:ext cx="422275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7" name="Rectangle 41"/>
          <p:cNvSpPr>
            <a:spLocks noChangeArrowheads="1"/>
          </p:cNvSpPr>
          <p:nvPr/>
        </p:nvSpPr>
        <p:spPr bwMode="auto">
          <a:xfrm>
            <a:off x="4231754" y="4483101"/>
            <a:ext cx="2528888" cy="430213"/>
          </a:xfrm>
          <a:prstGeom prst="rect">
            <a:avLst/>
          </a:prstGeom>
          <a:solidFill>
            <a:srgbClr val="C6D9F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8" name="Rectangle 42"/>
          <p:cNvSpPr>
            <a:spLocks noChangeArrowheads="1"/>
          </p:cNvSpPr>
          <p:nvPr/>
        </p:nvSpPr>
        <p:spPr bwMode="auto">
          <a:xfrm>
            <a:off x="4400030" y="4591050"/>
            <a:ext cx="422275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39" name="Rectangle 43"/>
          <p:cNvSpPr>
            <a:spLocks noChangeArrowheads="1"/>
          </p:cNvSpPr>
          <p:nvPr/>
        </p:nvSpPr>
        <p:spPr bwMode="auto">
          <a:xfrm>
            <a:off x="4990579" y="4591050"/>
            <a:ext cx="420688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40" name="Rectangle 44"/>
          <p:cNvSpPr>
            <a:spLocks noChangeArrowheads="1"/>
          </p:cNvSpPr>
          <p:nvPr/>
        </p:nvSpPr>
        <p:spPr bwMode="auto">
          <a:xfrm>
            <a:off x="5581129" y="4591050"/>
            <a:ext cx="420688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56341" name="Rectangle 45"/>
          <p:cNvSpPr>
            <a:spLocks noChangeArrowheads="1"/>
          </p:cNvSpPr>
          <p:nvPr/>
        </p:nvSpPr>
        <p:spPr bwMode="auto">
          <a:xfrm>
            <a:off x="6170093" y="4591050"/>
            <a:ext cx="422275" cy="215900"/>
          </a:xfrm>
          <a:prstGeom prst="rect">
            <a:avLst/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ko-KR" altLang="en-US">
              <a:solidFill>
                <a:srgbClr val="FFFFFF"/>
              </a:solidFill>
              <a:latin typeface="Calibri" pitchFamily="34" charset="0"/>
              <a:ea typeface="Gulim" pitchFamily="34" charset="-127"/>
              <a:cs typeface="Arial" pitchFamily="34" charset="0"/>
            </a:endParaRPr>
          </a:p>
        </p:txBody>
      </p:sp>
      <p:cxnSp>
        <p:nvCxnSpPr>
          <p:cNvPr id="56342" name="Shape 171"/>
          <p:cNvCxnSpPr>
            <a:cxnSpLocks noChangeShapeType="1"/>
            <a:stCxn id="56326" idx="2"/>
            <a:endCxn id="56326" idx="0"/>
          </p:cNvCxnSpPr>
          <p:nvPr/>
        </p:nvCxnSpPr>
        <p:spPr bwMode="auto">
          <a:xfrm rot="5400000" flipH="1" flipV="1">
            <a:off x="4358755" y="4003676"/>
            <a:ext cx="2278062" cy="1587"/>
          </a:xfrm>
          <a:prstGeom prst="bentConnector5">
            <a:avLst>
              <a:gd name="adj1" fmla="val -9407"/>
              <a:gd name="adj2" fmla="val -115400032"/>
              <a:gd name="adj3" fmla="val 109477"/>
            </a:avLst>
          </a:prstGeom>
          <a:noFill/>
          <a:ln w="38100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cxnSp>
        <p:nvCxnSpPr>
          <p:cNvPr id="56343" name="Straight Arrow Connector 173"/>
          <p:cNvCxnSpPr>
            <a:cxnSpLocks noChangeShapeType="1"/>
            <a:stCxn id="56327" idx="0"/>
            <a:endCxn id="56328" idx="0"/>
          </p:cNvCxnSpPr>
          <p:nvPr/>
        </p:nvCxnSpPr>
        <p:spPr bwMode="auto">
          <a:xfrm flipH="1">
            <a:off x="4611168" y="3243263"/>
            <a:ext cx="885825" cy="1079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44" name="Straight Arrow Connector 174"/>
          <p:cNvCxnSpPr>
            <a:cxnSpLocks noChangeShapeType="1"/>
            <a:stCxn id="56332" idx="0"/>
            <a:endCxn id="56334" idx="0"/>
          </p:cNvCxnSpPr>
          <p:nvPr/>
        </p:nvCxnSpPr>
        <p:spPr bwMode="auto">
          <a:xfrm flipH="1">
            <a:off x="5201718" y="3805239"/>
            <a:ext cx="295275" cy="1095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45" name="Straight Arrow Connector 175"/>
          <p:cNvCxnSpPr>
            <a:cxnSpLocks noChangeShapeType="1"/>
            <a:stCxn id="56327" idx="0"/>
            <a:endCxn id="56329" idx="0"/>
          </p:cNvCxnSpPr>
          <p:nvPr/>
        </p:nvCxnSpPr>
        <p:spPr bwMode="auto">
          <a:xfrm flipH="1">
            <a:off x="5201718" y="3243263"/>
            <a:ext cx="295275" cy="1079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46" name="Straight Arrow Connector 176"/>
          <p:cNvCxnSpPr>
            <a:cxnSpLocks noChangeShapeType="1"/>
            <a:stCxn id="56332" idx="0"/>
            <a:endCxn id="56335" idx="0"/>
          </p:cNvCxnSpPr>
          <p:nvPr/>
        </p:nvCxnSpPr>
        <p:spPr bwMode="auto">
          <a:xfrm>
            <a:off x="5496993" y="3805239"/>
            <a:ext cx="295275" cy="1095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47" name="Straight Arrow Connector 177"/>
          <p:cNvCxnSpPr>
            <a:cxnSpLocks noChangeShapeType="1"/>
            <a:stCxn id="56327" idx="0"/>
            <a:endCxn id="56331" idx="0"/>
          </p:cNvCxnSpPr>
          <p:nvPr/>
        </p:nvCxnSpPr>
        <p:spPr bwMode="auto">
          <a:xfrm>
            <a:off x="5496993" y="3243263"/>
            <a:ext cx="884237" cy="1079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48" name="Straight Arrow Connector 178"/>
          <p:cNvCxnSpPr>
            <a:cxnSpLocks noChangeShapeType="1"/>
            <a:stCxn id="56332" idx="0"/>
            <a:endCxn id="56336" idx="0"/>
          </p:cNvCxnSpPr>
          <p:nvPr/>
        </p:nvCxnSpPr>
        <p:spPr bwMode="auto">
          <a:xfrm>
            <a:off x="5496993" y="3805239"/>
            <a:ext cx="884237" cy="1095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49" name="Straight Arrow Connector 179"/>
          <p:cNvCxnSpPr>
            <a:cxnSpLocks noChangeShapeType="1"/>
            <a:stCxn id="56327" idx="0"/>
            <a:endCxn id="56330" idx="0"/>
          </p:cNvCxnSpPr>
          <p:nvPr/>
        </p:nvCxnSpPr>
        <p:spPr bwMode="auto">
          <a:xfrm>
            <a:off x="5496993" y="3243263"/>
            <a:ext cx="295275" cy="1079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0" name="Straight Arrow Connector 180"/>
          <p:cNvCxnSpPr>
            <a:cxnSpLocks noChangeShapeType="1"/>
            <a:stCxn id="56328" idx="2"/>
            <a:endCxn id="56327" idx="2"/>
          </p:cNvCxnSpPr>
          <p:nvPr/>
        </p:nvCxnSpPr>
        <p:spPr bwMode="auto">
          <a:xfrm>
            <a:off x="4611168" y="3592513"/>
            <a:ext cx="885825" cy="1079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1" name="Straight Arrow Connector 181"/>
          <p:cNvCxnSpPr>
            <a:cxnSpLocks noChangeShapeType="1"/>
            <a:stCxn id="56329" idx="2"/>
            <a:endCxn id="56327" idx="2"/>
          </p:cNvCxnSpPr>
          <p:nvPr/>
        </p:nvCxnSpPr>
        <p:spPr bwMode="auto">
          <a:xfrm>
            <a:off x="5201718" y="3592513"/>
            <a:ext cx="295275" cy="1079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2" name="Straight Arrow Connector 182"/>
          <p:cNvCxnSpPr>
            <a:cxnSpLocks noChangeShapeType="1"/>
            <a:endCxn id="56327" idx="2"/>
          </p:cNvCxnSpPr>
          <p:nvPr/>
        </p:nvCxnSpPr>
        <p:spPr bwMode="auto">
          <a:xfrm rot="10800000" flipV="1">
            <a:off x="5496993" y="3592513"/>
            <a:ext cx="420687" cy="1079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3" name="Straight Arrow Connector 183"/>
          <p:cNvCxnSpPr>
            <a:cxnSpLocks noChangeShapeType="1"/>
            <a:stCxn id="56331" idx="2"/>
            <a:endCxn id="56327" idx="2"/>
          </p:cNvCxnSpPr>
          <p:nvPr/>
        </p:nvCxnSpPr>
        <p:spPr bwMode="auto">
          <a:xfrm flipH="1">
            <a:off x="5496993" y="3592513"/>
            <a:ext cx="884237" cy="1079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4" name="Straight Arrow Connector 184"/>
          <p:cNvCxnSpPr>
            <a:cxnSpLocks noChangeShapeType="1"/>
            <a:stCxn id="56332" idx="0"/>
            <a:endCxn id="56333" idx="0"/>
          </p:cNvCxnSpPr>
          <p:nvPr/>
        </p:nvCxnSpPr>
        <p:spPr bwMode="auto">
          <a:xfrm flipH="1">
            <a:off x="4611168" y="3805239"/>
            <a:ext cx="885825" cy="1095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5" name="Straight Arrow Connector 185"/>
          <p:cNvCxnSpPr>
            <a:cxnSpLocks noChangeShapeType="1"/>
          </p:cNvCxnSpPr>
          <p:nvPr/>
        </p:nvCxnSpPr>
        <p:spPr bwMode="auto">
          <a:xfrm rot="5400000">
            <a:off x="5432699" y="3752058"/>
            <a:ext cx="130175" cy="1587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6" name="Straight Arrow Connector 186"/>
          <p:cNvCxnSpPr>
            <a:cxnSpLocks noChangeShapeType="1"/>
            <a:stCxn id="56326" idx="0"/>
          </p:cNvCxnSpPr>
          <p:nvPr/>
        </p:nvCxnSpPr>
        <p:spPr bwMode="auto">
          <a:xfrm rot="16200000" flipH="1">
            <a:off x="5308874" y="3053558"/>
            <a:ext cx="377825" cy="1587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7" name="Straight Arrow Connector 187"/>
          <p:cNvCxnSpPr>
            <a:cxnSpLocks noChangeShapeType="1"/>
            <a:stCxn id="56333" idx="2"/>
          </p:cNvCxnSpPr>
          <p:nvPr/>
        </p:nvCxnSpPr>
        <p:spPr bwMode="auto">
          <a:xfrm rot="16200000" flipH="1">
            <a:off x="5010423" y="3756819"/>
            <a:ext cx="95250" cy="8937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8" name="Straight Arrow Connector 188"/>
          <p:cNvCxnSpPr>
            <a:cxnSpLocks noChangeShapeType="1"/>
            <a:stCxn id="56334" idx="2"/>
          </p:cNvCxnSpPr>
          <p:nvPr/>
        </p:nvCxnSpPr>
        <p:spPr bwMode="auto">
          <a:xfrm rot="16200000" flipH="1">
            <a:off x="5305698" y="4052094"/>
            <a:ext cx="95250" cy="30321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59" name="Straight Arrow Connector 189"/>
          <p:cNvCxnSpPr>
            <a:cxnSpLocks noChangeShapeType="1"/>
            <a:stCxn id="56335" idx="2"/>
          </p:cNvCxnSpPr>
          <p:nvPr/>
        </p:nvCxnSpPr>
        <p:spPr bwMode="auto">
          <a:xfrm rot="5400000">
            <a:off x="5601767" y="4060825"/>
            <a:ext cx="95250" cy="2857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0" name="Straight Arrow Connector 190"/>
          <p:cNvCxnSpPr>
            <a:cxnSpLocks noChangeShapeType="1"/>
            <a:stCxn id="56336" idx="2"/>
          </p:cNvCxnSpPr>
          <p:nvPr/>
        </p:nvCxnSpPr>
        <p:spPr bwMode="auto">
          <a:xfrm rot="5400000">
            <a:off x="5895454" y="3765550"/>
            <a:ext cx="95250" cy="87630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1" name="Straight Arrow Connector 191"/>
          <p:cNvCxnSpPr>
            <a:cxnSpLocks noChangeShapeType="1"/>
          </p:cNvCxnSpPr>
          <p:nvPr/>
        </p:nvCxnSpPr>
        <p:spPr bwMode="auto">
          <a:xfrm rot="16200000" flipH="1">
            <a:off x="5000899" y="4417220"/>
            <a:ext cx="106363" cy="885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2" name="Straight Arrow Connector 192"/>
          <p:cNvCxnSpPr>
            <a:cxnSpLocks noChangeShapeType="1"/>
          </p:cNvCxnSpPr>
          <p:nvPr/>
        </p:nvCxnSpPr>
        <p:spPr bwMode="auto">
          <a:xfrm rot="16200000" flipH="1">
            <a:off x="5296174" y="4712495"/>
            <a:ext cx="106363" cy="29527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3" name="Straight Arrow Connector 193"/>
          <p:cNvCxnSpPr>
            <a:cxnSpLocks noChangeShapeType="1"/>
          </p:cNvCxnSpPr>
          <p:nvPr/>
        </p:nvCxnSpPr>
        <p:spPr bwMode="auto">
          <a:xfrm rot="10800000" flipV="1">
            <a:off x="5496993" y="4806951"/>
            <a:ext cx="420687" cy="106363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4" name="Straight Arrow Connector 194"/>
          <p:cNvCxnSpPr>
            <a:cxnSpLocks noChangeShapeType="1"/>
          </p:cNvCxnSpPr>
          <p:nvPr/>
        </p:nvCxnSpPr>
        <p:spPr bwMode="auto">
          <a:xfrm rot="5400000">
            <a:off x="5885930" y="4418014"/>
            <a:ext cx="106363" cy="8842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5" name="Straight Arrow Connector 195"/>
          <p:cNvCxnSpPr>
            <a:cxnSpLocks noChangeShapeType="1"/>
          </p:cNvCxnSpPr>
          <p:nvPr/>
        </p:nvCxnSpPr>
        <p:spPr bwMode="auto">
          <a:xfrm rot="-5400000" flipH="1" flipV="1">
            <a:off x="5295380" y="4389438"/>
            <a:ext cx="107950" cy="29527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6" name="Straight Arrow Connector 196"/>
          <p:cNvCxnSpPr>
            <a:cxnSpLocks noChangeShapeType="1"/>
          </p:cNvCxnSpPr>
          <p:nvPr/>
        </p:nvCxnSpPr>
        <p:spPr bwMode="auto">
          <a:xfrm rot="16200000" flipH="1">
            <a:off x="5589861" y="4390232"/>
            <a:ext cx="107950" cy="29368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7" name="Straight Arrow Connector 197"/>
          <p:cNvCxnSpPr>
            <a:cxnSpLocks noChangeShapeType="1"/>
          </p:cNvCxnSpPr>
          <p:nvPr/>
        </p:nvCxnSpPr>
        <p:spPr bwMode="auto">
          <a:xfrm rot="16200000" flipH="1">
            <a:off x="5885136" y="4094957"/>
            <a:ext cx="107950" cy="8842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8" name="Straight Arrow Connector 198"/>
          <p:cNvCxnSpPr>
            <a:cxnSpLocks noChangeShapeType="1"/>
          </p:cNvCxnSpPr>
          <p:nvPr/>
        </p:nvCxnSpPr>
        <p:spPr bwMode="auto">
          <a:xfrm rot="-5400000" flipH="1" flipV="1">
            <a:off x="5000105" y="4094163"/>
            <a:ext cx="107950" cy="88582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69" name="Straight Arrow Connector 199"/>
          <p:cNvCxnSpPr>
            <a:cxnSpLocks noChangeShapeType="1"/>
          </p:cNvCxnSpPr>
          <p:nvPr/>
        </p:nvCxnSpPr>
        <p:spPr bwMode="auto">
          <a:xfrm rot="16200000" flipH="1">
            <a:off x="5389043" y="5021264"/>
            <a:ext cx="217487" cy="1587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6370" name="Straight Arrow Connector 199"/>
          <p:cNvCxnSpPr>
            <a:cxnSpLocks noChangeShapeType="1"/>
          </p:cNvCxnSpPr>
          <p:nvPr/>
        </p:nvCxnSpPr>
        <p:spPr bwMode="auto">
          <a:xfrm rot="16200000" flipH="1">
            <a:off x="5420793" y="4357689"/>
            <a:ext cx="217487" cy="1587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1810446" name="Line 14"/>
          <p:cNvSpPr>
            <a:spLocks noChangeShapeType="1"/>
          </p:cNvSpPr>
          <p:nvPr/>
        </p:nvSpPr>
        <p:spPr bwMode="auto">
          <a:xfrm>
            <a:off x="3039543" y="2206625"/>
            <a:ext cx="1552575" cy="12334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10496" name="Rectangle 64"/>
          <p:cNvSpPr>
            <a:spLocks noChangeArrowheads="1"/>
          </p:cNvSpPr>
          <p:nvPr/>
        </p:nvSpPr>
        <p:spPr bwMode="auto">
          <a:xfrm>
            <a:off x="1524001" y="5697539"/>
            <a:ext cx="6145213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Connectors are where the communication happens</a:t>
            </a:r>
          </a:p>
        </p:txBody>
      </p:sp>
      <p:sp>
        <p:nvSpPr>
          <p:cNvPr id="1810497" name="Line 65"/>
          <p:cNvSpPr>
            <a:spLocks noChangeShapeType="1"/>
          </p:cNvSpPr>
          <p:nvPr/>
        </p:nvSpPr>
        <p:spPr bwMode="auto">
          <a:xfrm flipV="1">
            <a:off x="2423593" y="4340226"/>
            <a:ext cx="3076575" cy="140176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10498" name="Rectangle 66"/>
          <p:cNvSpPr>
            <a:spLocks noChangeArrowheads="1"/>
          </p:cNvSpPr>
          <p:nvPr/>
        </p:nvSpPr>
        <p:spPr bwMode="auto">
          <a:xfrm>
            <a:off x="7179741" y="2351088"/>
            <a:ext cx="3380755" cy="316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Arial" pitchFamily="34" charset="0"/>
              </a:rPr>
              <a:t>结构模式是一图：图中节点是组件，边代表组件之间的通信或连接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7AC127-D5A0-4CD7-BE3E-288548CB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83122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t">
            <a:noAutofit/>
          </a:bodyPr>
          <a:lstStyle/>
          <a:p>
            <a:pPr eaLnBrk="1" hangingPunct="1">
              <a:lnSpc>
                <a:spcPct val="89000"/>
              </a:lnSpc>
            </a:pPr>
            <a:r>
              <a:rPr lang="en-US" dirty="0">
                <a:latin typeface="Arial" pitchFamily="34" charset="0"/>
              </a:rPr>
              <a:t>Pattern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pipe and filter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 err="1"/>
              <a:t>iterator</a:t>
            </a:r>
            <a:endParaRPr lang="en-US" sz="2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 err="1"/>
              <a:t>MapReduce</a:t>
            </a:r>
            <a:endParaRPr lang="en-US" sz="2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blackboard/agent and repository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process control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Model view controller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layered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event-based coordination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483C98-6329-4C05-B010-E0AF1336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34224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AutoShape 2"/>
          <p:cNvSpPr>
            <a:spLocks noChangeArrowheads="1"/>
          </p:cNvSpPr>
          <p:nvPr/>
        </p:nvSpPr>
        <p:spPr bwMode="auto">
          <a:xfrm>
            <a:off x="3903663" y="5027613"/>
            <a:ext cx="1612900" cy="49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  <a:ea typeface="MS PGothic" pitchFamily="34" charset="-128"/>
                <a:cs typeface="Arial" pitchFamily="34" charset="0"/>
              </a:rPr>
              <a:t>Filter 6</a:t>
            </a:r>
          </a:p>
        </p:txBody>
      </p:sp>
      <p:sp>
        <p:nvSpPr>
          <p:cNvPr id="57348" name="AutoShape 3"/>
          <p:cNvSpPr>
            <a:spLocks noChangeArrowheads="1"/>
          </p:cNvSpPr>
          <p:nvPr/>
        </p:nvSpPr>
        <p:spPr bwMode="auto">
          <a:xfrm>
            <a:off x="4964114" y="4222750"/>
            <a:ext cx="1614487" cy="49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  <a:ea typeface="MS PGothic" pitchFamily="34" charset="-128"/>
                <a:cs typeface="Arial" pitchFamily="34" charset="0"/>
              </a:rPr>
              <a:t>Filter 5</a:t>
            </a:r>
          </a:p>
        </p:txBody>
      </p:sp>
      <p:sp>
        <p:nvSpPr>
          <p:cNvPr id="57349" name="AutoShape 4"/>
          <p:cNvSpPr>
            <a:spLocks noChangeArrowheads="1"/>
          </p:cNvSpPr>
          <p:nvPr/>
        </p:nvSpPr>
        <p:spPr bwMode="auto">
          <a:xfrm>
            <a:off x="4964114" y="3419476"/>
            <a:ext cx="1614487" cy="49371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  <a:ea typeface="MS PGothic" pitchFamily="34" charset="-128"/>
                <a:cs typeface="Arial" pitchFamily="34" charset="0"/>
              </a:rPr>
              <a:t>Filter 4</a:t>
            </a:r>
          </a:p>
        </p:txBody>
      </p:sp>
      <p:sp>
        <p:nvSpPr>
          <p:cNvPr id="57350" name="AutoShape 5"/>
          <p:cNvSpPr>
            <a:spLocks noChangeArrowheads="1"/>
          </p:cNvSpPr>
          <p:nvPr/>
        </p:nvSpPr>
        <p:spPr bwMode="auto">
          <a:xfrm>
            <a:off x="5940425" y="2614613"/>
            <a:ext cx="1614488" cy="49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  <a:ea typeface="MS PGothic" pitchFamily="34" charset="-128"/>
                <a:cs typeface="Arial" pitchFamily="34" charset="0"/>
              </a:rPr>
              <a:t>Filter 2</a:t>
            </a:r>
          </a:p>
        </p:txBody>
      </p:sp>
      <p:sp>
        <p:nvSpPr>
          <p:cNvPr id="57351" name="AutoShape 6"/>
          <p:cNvSpPr>
            <a:spLocks noChangeArrowheads="1"/>
          </p:cNvSpPr>
          <p:nvPr/>
        </p:nvSpPr>
        <p:spPr bwMode="auto">
          <a:xfrm>
            <a:off x="5940425" y="5027613"/>
            <a:ext cx="1614488" cy="49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  <a:ea typeface="MS PGothic" pitchFamily="34" charset="-128"/>
                <a:cs typeface="Arial" pitchFamily="34" charset="0"/>
              </a:rPr>
              <a:t>Filter 7</a:t>
            </a:r>
          </a:p>
        </p:txBody>
      </p:sp>
      <p:sp>
        <p:nvSpPr>
          <p:cNvPr id="57352" name="AutoShape 7"/>
          <p:cNvSpPr>
            <a:spLocks noChangeArrowheads="1"/>
          </p:cNvSpPr>
          <p:nvPr/>
        </p:nvSpPr>
        <p:spPr bwMode="auto">
          <a:xfrm>
            <a:off x="3903663" y="2614613"/>
            <a:ext cx="1612900" cy="49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  <a:ea typeface="MS PGothic" pitchFamily="34" charset="-128"/>
                <a:cs typeface="Arial" pitchFamily="34" charset="0"/>
              </a:rPr>
              <a:t>Filter 3</a:t>
            </a:r>
          </a:p>
        </p:txBody>
      </p:sp>
      <p:sp>
        <p:nvSpPr>
          <p:cNvPr id="57353" name="AutoShape 8"/>
          <p:cNvSpPr>
            <a:spLocks noChangeArrowheads="1"/>
          </p:cNvSpPr>
          <p:nvPr/>
        </p:nvSpPr>
        <p:spPr bwMode="auto">
          <a:xfrm>
            <a:off x="5940425" y="1809750"/>
            <a:ext cx="1614488" cy="49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  <a:ea typeface="MS PGothic" pitchFamily="34" charset="-128"/>
                <a:cs typeface="Arial" pitchFamily="34" charset="0"/>
              </a:rPr>
              <a:t>Filter 1</a:t>
            </a:r>
          </a:p>
        </p:txBody>
      </p:sp>
      <p:sp>
        <p:nvSpPr>
          <p:cNvPr id="1826825" name="Line 9"/>
          <p:cNvSpPr>
            <a:spLocks noChangeShapeType="1"/>
          </p:cNvSpPr>
          <p:nvPr/>
        </p:nvSpPr>
        <p:spPr bwMode="auto">
          <a:xfrm>
            <a:off x="5219700" y="3109913"/>
            <a:ext cx="0" cy="3095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6826" name="Line 10"/>
          <p:cNvSpPr>
            <a:spLocks noChangeShapeType="1"/>
          </p:cNvSpPr>
          <p:nvPr/>
        </p:nvSpPr>
        <p:spPr bwMode="auto">
          <a:xfrm>
            <a:off x="6323013" y="3109913"/>
            <a:ext cx="0" cy="3095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6827" name="Line 11"/>
          <p:cNvSpPr>
            <a:spLocks noChangeShapeType="1"/>
          </p:cNvSpPr>
          <p:nvPr/>
        </p:nvSpPr>
        <p:spPr bwMode="auto">
          <a:xfrm>
            <a:off x="6748463" y="2305051"/>
            <a:ext cx="0" cy="3095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6828" name="Line 12"/>
          <p:cNvSpPr>
            <a:spLocks noChangeShapeType="1"/>
          </p:cNvSpPr>
          <p:nvPr/>
        </p:nvSpPr>
        <p:spPr bwMode="auto">
          <a:xfrm>
            <a:off x="6323013" y="4718051"/>
            <a:ext cx="0" cy="3095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6829" name="Line 13"/>
          <p:cNvSpPr>
            <a:spLocks noChangeShapeType="1"/>
          </p:cNvSpPr>
          <p:nvPr/>
        </p:nvSpPr>
        <p:spPr bwMode="auto">
          <a:xfrm>
            <a:off x="5262563" y="4718051"/>
            <a:ext cx="0" cy="3095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6830" name="Line 14"/>
          <p:cNvSpPr>
            <a:spLocks noChangeShapeType="1"/>
          </p:cNvSpPr>
          <p:nvPr/>
        </p:nvSpPr>
        <p:spPr bwMode="auto">
          <a:xfrm>
            <a:off x="5730875" y="3913188"/>
            <a:ext cx="0" cy="3095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cxnSp>
        <p:nvCxnSpPr>
          <p:cNvPr id="57360" name="AutoShape 15"/>
          <p:cNvCxnSpPr>
            <a:cxnSpLocks noChangeShapeType="1"/>
            <a:stCxn id="57351" idx="3"/>
            <a:endCxn id="57349" idx="3"/>
          </p:cNvCxnSpPr>
          <p:nvPr/>
        </p:nvCxnSpPr>
        <p:spPr bwMode="auto">
          <a:xfrm flipH="1" flipV="1">
            <a:off x="6591301" y="3667125"/>
            <a:ext cx="976313" cy="1608138"/>
          </a:xfrm>
          <a:prstGeom prst="bentConnector3">
            <a:avLst>
              <a:gd name="adj1" fmla="val -21949"/>
            </a:avLst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61" name="Rectangle 3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Pattern 1: Pipe and Filter</a:t>
            </a:r>
          </a:p>
        </p:txBody>
      </p:sp>
      <p:sp>
        <p:nvSpPr>
          <p:cNvPr id="1826896" name="Line 11"/>
          <p:cNvSpPr>
            <a:spLocks noChangeShapeType="1"/>
          </p:cNvSpPr>
          <p:nvPr/>
        </p:nvSpPr>
        <p:spPr bwMode="auto">
          <a:xfrm>
            <a:off x="6711950" y="1500188"/>
            <a:ext cx="0" cy="3095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6897" name="Line 11"/>
          <p:cNvSpPr>
            <a:spLocks noChangeShapeType="1"/>
          </p:cNvSpPr>
          <p:nvPr/>
        </p:nvSpPr>
        <p:spPr bwMode="auto">
          <a:xfrm>
            <a:off x="4773613" y="2335213"/>
            <a:ext cx="0" cy="3095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6898" name="Line 82"/>
          <p:cNvSpPr>
            <a:spLocks noChangeShapeType="1"/>
          </p:cNvSpPr>
          <p:nvPr/>
        </p:nvSpPr>
        <p:spPr bwMode="auto">
          <a:xfrm>
            <a:off x="3057525" y="2200276"/>
            <a:ext cx="1028700" cy="60166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57366" name="Text Box 84"/>
          <p:cNvSpPr txBox="1">
            <a:spLocks noChangeArrowheads="1"/>
          </p:cNvSpPr>
          <p:nvPr/>
        </p:nvSpPr>
        <p:spPr bwMode="auto">
          <a:xfrm>
            <a:off x="8050213" y="2047876"/>
            <a:ext cx="23796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Pipes embody communication </a:t>
            </a:r>
          </a:p>
        </p:txBody>
      </p:sp>
      <p:sp>
        <p:nvSpPr>
          <p:cNvPr id="1826901" name="Line 85"/>
          <p:cNvSpPr>
            <a:spLocks noChangeShapeType="1"/>
          </p:cNvSpPr>
          <p:nvPr/>
        </p:nvSpPr>
        <p:spPr bwMode="auto">
          <a:xfrm flipH="1">
            <a:off x="7794626" y="4238625"/>
            <a:ext cx="377825" cy="6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57368" name="Text Box 86"/>
          <p:cNvSpPr txBox="1">
            <a:spLocks noChangeArrowheads="1"/>
          </p:cNvSpPr>
          <p:nvPr/>
        </p:nvSpPr>
        <p:spPr bwMode="auto">
          <a:xfrm>
            <a:off x="8216901" y="4062413"/>
            <a:ext cx="23796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可能有反馈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26903" name="Line 87"/>
          <p:cNvSpPr>
            <a:spLocks noChangeShapeType="1"/>
          </p:cNvSpPr>
          <p:nvPr/>
        </p:nvSpPr>
        <p:spPr bwMode="auto">
          <a:xfrm flipH="1" flipV="1">
            <a:off x="6719889" y="2432051"/>
            <a:ext cx="1366837" cy="222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068853-00D9-43C5-9C9A-D8789F07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349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itchFamily="34" charset="0"/>
              </a:rPr>
              <a:t>P</a:t>
            </a:r>
            <a:r>
              <a:rPr lang="en-US" dirty="0">
                <a:latin typeface="Arial" pitchFamily="34" charset="0"/>
              </a:rPr>
              <a:t>ipe and filter</a:t>
            </a:r>
            <a:r>
              <a:rPr lang="zh-CN" altLang="en-US" dirty="0">
                <a:latin typeface="Arial" pitchFamily="34" charset="0"/>
              </a:rPr>
              <a:t>例子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48919" y="1485674"/>
            <a:ext cx="9708016" cy="60325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b="0" dirty="0"/>
              <a:t>几乎所有软件在上层有</a:t>
            </a:r>
            <a:r>
              <a:rPr lang="en-US" b="0" dirty="0"/>
              <a:t>pipe and filter</a:t>
            </a:r>
            <a:r>
              <a:rPr lang="zh-CN" altLang="en-US" b="0" dirty="0"/>
              <a:t>结构</a:t>
            </a:r>
            <a:r>
              <a:rPr lang="zh-CN" altLang="en-US" dirty="0"/>
              <a:t>，如图像检索系统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b="0" dirty="0"/>
          </a:p>
        </p:txBody>
      </p:sp>
      <p:pic>
        <p:nvPicPr>
          <p:cNvPr id="58376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0795" y="2010547"/>
            <a:ext cx="4551761" cy="4634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5EE460-4E10-48F2-BDB5-A0B6A6B5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12120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>
                <a:latin typeface="Arial" pitchFamily="34" charset="0"/>
              </a:rPr>
              <a:t>Pattern 2: Iterator Pattern 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1273" y="1541463"/>
            <a:ext cx="8091488" cy="71278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ea typeface="宋体" charset="-122"/>
              </a:rPr>
              <a:t>售票</a:t>
            </a:r>
            <a:r>
              <a:rPr lang="en-US" altLang="zh-CN" sz="3200" dirty="0">
                <a:ea typeface="宋体" charset="-122"/>
              </a:rPr>
              <a:t>/</a:t>
            </a:r>
            <a:r>
              <a:rPr lang="zh-CN" altLang="en-US" sz="3200" dirty="0">
                <a:ea typeface="宋体" charset="-122"/>
              </a:rPr>
              <a:t>列车员核对每个人的信息售票</a:t>
            </a:r>
            <a:r>
              <a:rPr lang="en-US" altLang="zh-CN" sz="3200" dirty="0">
                <a:ea typeface="宋体" charset="-122"/>
              </a:rPr>
              <a:t>/</a:t>
            </a:r>
            <a:r>
              <a:rPr lang="zh-CN" altLang="en-US" sz="3200" dirty="0">
                <a:ea typeface="宋体" charset="-122"/>
              </a:rPr>
              <a:t>检票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103" y="2104391"/>
            <a:ext cx="7809384" cy="420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A332B8-FD90-4BFF-A9CE-800DBA71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674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5408433" y="2015722"/>
            <a:ext cx="1709737" cy="3902075"/>
          </a:xfrm>
          <a:prstGeom prst="roundRect">
            <a:avLst>
              <a:gd name="adj" fmla="val 8282"/>
            </a:avLst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593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pitchFamily="34" charset="0"/>
              </a:rPr>
              <a:t>Pattern 2: Iterator Pattern </a:t>
            </a:r>
          </a:p>
        </p:txBody>
      </p:sp>
      <p:cxnSp>
        <p:nvCxnSpPr>
          <p:cNvPr id="59397" name="Shape 10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6761776" y="5420115"/>
            <a:ext cx="282575" cy="1277938"/>
          </a:xfrm>
          <a:prstGeom prst="bentConnector2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59398" name="Elbow Connector 12"/>
          <p:cNvCxnSpPr>
            <a:cxnSpLocks noChangeShapeType="1"/>
            <a:endCxn id="6" idx="0"/>
          </p:cNvCxnSpPr>
          <p:nvPr/>
        </p:nvCxnSpPr>
        <p:spPr bwMode="auto">
          <a:xfrm rot="16200000" flipV="1">
            <a:off x="4810738" y="3469077"/>
            <a:ext cx="4195762" cy="1289050"/>
          </a:xfrm>
          <a:prstGeom prst="bentConnector3">
            <a:avLst>
              <a:gd name="adj1" fmla="val 105449"/>
            </a:avLst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59399" name="TextBox 16"/>
          <p:cNvSpPr txBox="1">
            <a:spLocks noChangeArrowheads="1"/>
          </p:cNvSpPr>
          <p:nvPr/>
        </p:nvSpPr>
        <p:spPr bwMode="auto">
          <a:xfrm rot="5400000">
            <a:off x="7386977" y="3910372"/>
            <a:ext cx="910185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iterate</a:t>
            </a:r>
          </a:p>
        </p:txBody>
      </p:sp>
      <p:sp>
        <p:nvSpPr>
          <p:cNvPr id="59400" name="TextBox 17"/>
          <p:cNvSpPr txBox="1">
            <a:spLocks noChangeArrowheads="1"/>
          </p:cNvSpPr>
          <p:nvPr/>
        </p:nvSpPr>
        <p:spPr bwMode="auto">
          <a:xfrm>
            <a:off x="4123892" y="6000346"/>
            <a:ext cx="1332416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条件满足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?</a:t>
            </a:r>
          </a:p>
        </p:txBody>
      </p: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5552895" y="4423959"/>
            <a:ext cx="1439863" cy="911225"/>
            <a:chOff x="4096" y="2790"/>
            <a:chExt cx="907" cy="574"/>
          </a:xfrm>
        </p:grpSpPr>
        <p:sp>
          <p:nvSpPr>
            <p:cNvPr id="2" name="Rounded Rectangle 66"/>
            <p:cNvSpPr/>
            <p:nvPr/>
          </p:nvSpPr>
          <p:spPr bwMode="auto">
            <a:xfrm>
              <a:off x="4096" y="2790"/>
              <a:ext cx="907" cy="5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</a:endParaRPr>
            </a:p>
          </p:txBody>
        </p:sp>
        <p:sp>
          <p:nvSpPr>
            <p:cNvPr id="3" name="Rectangle 67"/>
            <p:cNvSpPr>
              <a:spLocks noChangeArrowheads="1"/>
            </p:cNvSpPr>
            <p:nvPr/>
          </p:nvSpPr>
          <p:spPr bwMode="auto">
            <a:xfrm>
              <a:off x="4226" y="2981"/>
              <a:ext cx="144" cy="146"/>
            </a:xfrm>
            <a:prstGeom prst="rect">
              <a:avLst/>
            </a:prstGeom>
            <a:gradFill rotWithShape="1">
              <a:gsLst>
                <a:gs pos="0">
                  <a:srgbClr val="A6A6E2"/>
                </a:gs>
                <a:gs pos="100000">
                  <a:srgbClr val="000093"/>
                </a:gs>
              </a:gsLst>
              <a:lin ang="5400000"/>
            </a:gradFill>
            <a:ln w="9525">
              <a:solidFill>
                <a:srgbClr val="00008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4" name="Rectangle 68"/>
            <p:cNvSpPr>
              <a:spLocks noChangeArrowheads="1"/>
            </p:cNvSpPr>
            <p:nvPr/>
          </p:nvSpPr>
          <p:spPr bwMode="auto">
            <a:xfrm>
              <a:off x="4466" y="2983"/>
              <a:ext cx="144" cy="146"/>
            </a:xfrm>
            <a:prstGeom prst="rect">
              <a:avLst/>
            </a:prstGeom>
            <a:gradFill rotWithShape="1">
              <a:gsLst>
                <a:gs pos="0">
                  <a:srgbClr val="A6A6E2"/>
                </a:gs>
                <a:gs pos="100000">
                  <a:srgbClr val="000093"/>
                </a:gs>
              </a:gsLst>
              <a:lin ang="5400000"/>
            </a:gradFill>
            <a:ln w="9525">
              <a:solidFill>
                <a:srgbClr val="00008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4706" y="2983"/>
              <a:ext cx="144" cy="146"/>
            </a:xfrm>
            <a:prstGeom prst="rect">
              <a:avLst/>
            </a:prstGeom>
            <a:gradFill rotWithShape="1">
              <a:gsLst>
                <a:gs pos="0">
                  <a:srgbClr val="A6A6E2"/>
                </a:gs>
                <a:gs pos="100000">
                  <a:srgbClr val="000093"/>
                </a:gs>
              </a:gsLst>
              <a:lin ang="5400000"/>
            </a:gradFill>
            <a:ln w="9525">
              <a:solidFill>
                <a:srgbClr val="00008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cxnSp>
          <p:nvCxnSpPr>
            <p:cNvPr id="7" name="Straight Arrow Connector 70"/>
            <p:cNvCxnSpPr>
              <a:cxnSpLocks noChangeShapeType="1"/>
              <a:stCxn id="0" idx="2"/>
              <a:endCxn id="0" idx="2"/>
            </p:cNvCxnSpPr>
            <p:nvPr/>
          </p:nvCxnSpPr>
          <p:spPr bwMode="auto">
            <a:xfrm rot="-5400000" flipH="1" flipV="1">
              <a:off x="4335" y="2766"/>
              <a:ext cx="191" cy="239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8" name="Straight Arrow Connector 71"/>
            <p:cNvCxnSpPr>
              <a:cxnSpLocks noChangeShapeType="1"/>
              <a:stCxn id="0" idx="2"/>
              <a:endCxn id="0" idx="2"/>
            </p:cNvCxnSpPr>
            <p:nvPr/>
          </p:nvCxnSpPr>
          <p:spPr bwMode="auto">
            <a:xfrm rot="-5400000" flipH="1" flipV="1">
              <a:off x="4447" y="2881"/>
              <a:ext cx="193" cy="12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9" name="Straight Arrow Connector 72"/>
            <p:cNvCxnSpPr>
              <a:cxnSpLocks noChangeShapeType="1"/>
              <a:stCxn id="0" idx="2"/>
              <a:endCxn id="0" idx="2"/>
            </p:cNvCxnSpPr>
            <p:nvPr/>
          </p:nvCxnSpPr>
          <p:spPr bwMode="auto">
            <a:xfrm rot="16200000" flipH="1">
              <a:off x="4567" y="2773"/>
              <a:ext cx="193" cy="22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0" name="Straight Arrow Connector 73"/>
            <p:cNvCxnSpPr>
              <a:cxnSpLocks noChangeShapeType="1"/>
              <a:stCxn id="0" idx="2"/>
              <a:endCxn id="0" idx="2"/>
            </p:cNvCxnSpPr>
            <p:nvPr/>
          </p:nvCxnSpPr>
          <p:spPr bwMode="auto">
            <a:xfrm rot="16200000" flipH="1">
              <a:off x="4305" y="3120"/>
              <a:ext cx="237" cy="252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" name="Straight Arrow Connector 74"/>
            <p:cNvCxnSpPr>
              <a:cxnSpLocks noChangeShapeType="1"/>
              <a:stCxn id="0" idx="2"/>
              <a:endCxn id="0" idx="2"/>
            </p:cNvCxnSpPr>
            <p:nvPr/>
          </p:nvCxnSpPr>
          <p:spPr bwMode="auto">
            <a:xfrm rot="16200000" flipH="1">
              <a:off x="4430" y="3241"/>
              <a:ext cx="235" cy="12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2" name="Straight Arrow Connector 75"/>
            <p:cNvCxnSpPr>
              <a:cxnSpLocks noChangeShapeType="1"/>
              <a:stCxn id="0" idx="2"/>
              <a:endCxn id="0" idx="2"/>
            </p:cNvCxnSpPr>
            <p:nvPr/>
          </p:nvCxnSpPr>
          <p:spPr bwMode="auto">
            <a:xfrm rot="5400000">
              <a:off x="4546" y="3133"/>
              <a:ext cx="235" cy="22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5581470" y="2671359"/>
            <a:ext cx="1439863" cy="911225"/>
            <a:chOff x="4096" y="2790"/>
            <a:chExt cx="907" cy="574"/>
          </a:xfrm>
        </p:grpSpPr>
        <p:sp>
          <p:nvSpPr>
            <p:cNvPr id="67" name="Rounded Rectangle 66"/>
            <p:cNvSpPr/>
            <p:nvPr/>
          </p:nvSpPr>
          <p:spPr bwMode="auto">
            <a:xfrm>
              <a:off x="4096" y="2790"/>
              <a:ext cx="907" cy="5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4226" y="2981"/>
              <a:ext cx="144" cy="146"/>
            </a:xfrm>
            <a:prstGeom prst="rect">
              <a:avLst/>
            </a:prstGeom>
            <a:gradFill rotWithShape="1">
              <a:gsLst>
                <a:gs pos="0">
                  <a:srgbClr val="A6A6E2"/>
                </a:gs>
                <a:gs pos="100000">
                  <a:srgbClr val="000093"/>
                </a:gs>
              </a:gsLst>
              <a:lin ang="5400000"/>
            </a:gradFill>
            <a:ln w="9525">
              <a:solidFill>
                <a:srgbClr val="00008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4466" y="2983"/>
              <a:ext cx="144" cy="146"/>
            </a:xfrm>
            <a:prstGeom prst="rect">
              <a:avLst/>
            </a:prstGeom>
            <a:gradFill rotWithShape="1">
              <a:gsLst>
                <a:gs pos="0">
                  <a:srgbClr val="A6A6E2"/>
                </a:gs>
                <a:gs pos="100000">
                  <a:srgbClr val="000093"/>
                </a:gs>
              </a:gsLst>
              <a:lin ang="5400000"/>
            </a:gradFill>
            <a:ln w="9525">
              <a:solidFill>
                <a:srgbClr val="00008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4706" y="2983"/>
              <a:ext cx="144" cy="146"/>
            </a:xfrm>
            <a:prstGeom prst="rect">
              <a:avLst/>
            </a:prstGeom>
            <a:gradFill rotWithShape="1">
              <a:gsLst>
                <a:gs pos="0">
                  <a:srgbClr val="A6A6E2"/>
                </a:gs>
                <a:gs pos="100000">
                  <a:srgbClr val="000093"/>
                </a:gs>
              </a:gsLst>
              <a:lin ang="5400000"/>
            </a:gradFill>
            <a:ln w="9525">
              <a:solidFill>
                <a:srgbClr val="00008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MS PGothic" pitchFamily="34" charset="-128"/>
              </a:endParaRPr>
            </a:p>
          </p:txBody>
        </p:sp>
        <p:cxnSp>
          <p:nvCxnSpPr>
            <p:cNvPr id="71" name="Straight Arrow Connector 70"/>
            <p:cNvCxnSpPr>
              <a:cxnSpLocks noChangeShapeType="1"/>
              <a:stCxn id="67" idx="0"/>
            </p:cNvCxnSpPr>
            <p:nvPr/>
          </p:nvCxnSpPr>
          <p:spPr bwMode="auto">
            <a:xfrm rot="-5400000" flipH="1" flipV="1">
              <a:off x="4335" y="2766"/>
              <a:ext cx="191" cy="239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2" name="Straight Arrow Connector 71"/>
            <p:cNvCxnSpPr>
              <a:cxnSpLocks noChangeShapeType="1"/>
              <a:stCxn id="67" idx="0"/>
              <a:endCxn id="69" idx="0"/>
            </p:cNvCxnSpPr>
            <p:nvPr/>
          </p:nvCxnSpPr>
          <p:spPr bwMode="auto">
            <a:xfrm rot="-5400000" flipH="1" flipV="1">
              <a:off x="4447" y="2881"/>
              <a:ext cx="193" cy="12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3" name="Straight Arrow Connector 72"/>
            <p:cNvCxnSpPr>
              <a:cxnSpLocks noChangeShapeType="1"/>
              <a:stCxn id="67" idx="0"/>
              <a:endCxn id="70" idx="0"/>
            </p:cNvCxnSpPr>
            <p:nvPr/>
          </p:nvCxnSpPr>
          <p:spPr bwMode="auto">
            <a:xfrm rot="16200000" flipH="1">
              <a:off x="4567" y="2773"/>
              <a:ext cx="193" cy="22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4" name="Straight Arrow Connector 73"/>
            <p:cNvCxnSpPr>
              <a:cxnSpLocks noChangeShapeType="1"/>
              <a:stCxn id="68" idx="2"/>
              <a:endCxn id="67" idx="2"/>
            </p:cNvCxnSpPr>
            <p:nvPr/>
          </p:nvCxnSpPr>
          <p:spPr bwMode="auto">
            <a:xfrm rot="16200000" flipH="1">
              <a:off x="4305" y="3120"/>
              <a:ext cx="237" cy="252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5" name="Straight Arrow Connector 74"/>
            <p:cNvCxnSpPr>
              <a:cxnSpLocks noChangeShapeType="1"/>
              <a:stCxn id="69" idx="2"/>
              <a:endCxn id="67" idx="2"/>
            </p:cNvCxnSpPr>
            <p:nvPr/>
          </p:nvCxnSpPr>
          <p:spPr bwMode="auto">
            <a:xfrm rot="16200000" flipH="1">
              <a:off x="4430" y="3241"/>
              <a:ext cx="235" cy="12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6" name="Straight Arrow Connector 75"/>
            <p:cNvCxnSpPr>
              <a:cxnSpLocks noChangeShapeType="1"/>
              <a:stCxn id="70" idx="2"/>
              <a:endCxn id="67" idx="2"/>
            </p:cNvCxnSpPr>
            <p:nvPr/>
          </p:nvCxnSpPr>
          <p:spPr bwMode="auto">
            <a:xfrm rot="5400000">
              <a:off x="4546" y="3133"/>
              <a:ext cx="235" cy="22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59403" name="TextBox 17"/>
          <p:cNvSpPr txBox="1">
            <a:spLocks noChangeArrowheads="1"/>
          </p:cNvSpPr>
          <p:nvPr/>
        </p:nvSpPr>
        <p:spPr bwMode="auto">
          <a:xfrm>
            <a:off x="6754272" y="1290233"/>
            <a:ext cx="1467068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初始化条件</a:t>
            </a:r>
            <a:endParaRPr lang="en-US" sz="2000" dirty="0">
              <a:solidFill>
                <a:srgbClr val="FF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823801" name="Line 57"/>
          <p:cNvSpPr>
            <a:spLocks noChangeShapeType="1"/>
          </p:cNvSpPr>
          <p:nvPr/>
        </p:nvSpPr>
        <p:spPr bwMode="auto">
          <a:xfrm>
            <a:off x="6267269" y="5990821"/>
            <a:ext cx="0" cy="4937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3802" name="Line 58"/>
          <p:cNvSpPr>
            <a:spLocks noChangeShapeType="1"/>
          </p:cNvSpPr>
          <p:nvPr/>
        </p:nvSpPr>
        <p:spPr bwMode="auto">
          <a:xfrm>
            <a:off x="6273619" y="1541059"/>
            <a:ext cx="0" cy="49371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59406" name="TextBox 17"/>
          <p:cNvSpPr txBox="1">
            <a:spLocks noChangeArrowheads="1"/>
          </p:cNvSpPr>
          <p:nvPr/>
        </p:nvSpPr>
        <p:spPr bwMode="auto">
          <a:xfrm>
            <a:off x="2668407" y="4935133"/>
            <a:ext cx="2627312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同步迭代结果</a:t>
            </a:r>
            <a:endParaRPr lang="en-US" sz="2000" dirty="0">
              <a:solidFill>
                <a:srgbClr val="FF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9407" name="TextBox 17"/>
          <p:cNvSpPr txBox="1">
            <a:spLocks noChangeArrowheads="1"/>
          </p:cNvSpPr>
          <p:nvPr/>
        </p:nvSpPr>
        <p:spPr bwMode="auto">
          <a:xfrm>
            <a:off x="2603320" y="2168121"/>
            <a:ext cx="2627313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执行多种函数</a:t>
            </a:r>
            <a:endParaRPr lang="en-US" sz="2000" dirty="0">
              <a:solidFill>
                <a:srgbClr val="FF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823805" name="Line 61"/>
          <p:cNvSpPr>
            <a:spLocks noChangeShapeType="1"/>
          </p:cNvSpPr>
          <p:nvPr/>
        </p:nvSpPr>
        <p:spPr bwMode="auto">
          <a:xfrm>
            <a:off x="4627382" y="2623734"/>
            <a:ext cx="1204912" cy="436563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3806" name="Line 62"/>
          <p:cNvSpPr>
            <a:spLocks noChangeShapeType="1"/>
          </p:cNvSpPr>
          <p:nvPr/>
        </p:nvSpPr>
        <p:spPr bwMode="auto">
          <a:xfrm>
            <a:off x="4684532" y="2755497"/>
            <a:ext cx="1219200" cy="21177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59410" name="TextBox 17"/>
          <p:cNvSpPr txBox="1">
            <a:spLocks noChangeArrowheads="1"/>
          </p:cNvSpPr>
          <p:nvPr/>
        </p:nvSpPr>
        <p:spPr bwMode="auto">
          <a:xfrm>
            <a:off x="6451385" y="6355946"/>
            <a:ext cx="565218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Yes</a:t>
            </a:r>
          </a:p>
        </p:txBody>
      </p:sp>
      <p:sp>
        <p:nvSpPr>
          <p:cNvPr id="59411" name="TextBox 17"/>
          <p:cNvSpPr txBox="1">
            <a:spLocks noChangeArrowheads="1"/>
          </p:cNvSpPr>
          <p:nvPr/>
        </p:nvSpPr>
        <p:spPr bwMode="auto">
          <a:xfrm>
            <a:off x="7662508" y="5666971"/>
            <a:ext cx="495649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No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BCC629D5-15A7-460B-9EAE-AFEE3E02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83150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4729164" y="1858964"/>
            <a:ext cx="1709737" cy="3902075"/>
          </a:xfrm>
          <a:prstGeom prst="roundRect">
            <a:avLst>
              <a:gd name="adj" fmla="val 8282"/>
            </a:avLst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60421" name="Title 1"/>
          <p:cNvSpPr>
            <a:spLocks noGrp="1"/>
          </p:cNvSpPr>
          <p:nvPr>
            <p:ph type="title" idx="4294967295"/>
          </p:nvPr>
        </p:nvSpPr>
        <p:spPr>
          <a:xfrm>
            <a:off x="1158240" y="428669"/>
            <a:ext cx="9404350" cy="14001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Arial" pitchFamily="34" charset="0"/>
              </a:rPr>
              <a:t>Iterator Pattern</a:t>
            </a:r>
            <a:r>
              <a:rPr lang="zh-CN" altLang="en-US" sz="3200" dirty="0">
                <a:latin typeface="Arial" pitchFamily="34" charset="0"/>
              </a:rPr>
              <a:t>例子</a:t>
            </a:r>
            <a:r>
              <a:rPr lang="en-US" sz="3200" dirty="0">
                <a:latin typeface="Arial" pitchFamily="34" charset="0"/>
              </a:rPr>
              <a:t>: SVM</a:t>
            </a:r>
            <a:r>
              <a:rPr lang="zh-CN" altLang="en-US" sz="3200" dirty="0">
                <a:latin typeface="Arial" pitchFamily="34" charset="0"/>
              </a:rPr>
              <a:t>训练分类器</a:t>
            </a:r>
            <a:endParaRPr lang="en-US" sz="3200" dirty="0">
              <a:latin typeface="Arial" pitchFamily="34" charset="0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4837114" y="2011364"/>
            <a:ext cx="1589087" cy="1417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FF"/>
              </a:gs>
              <a:gs pos="64999">
                <a:srgbClr val="D3D3FB"/>
              </a:gs>
              <a:gs pos="100000">
                <a:srgbClr val="C1C1FB"/>
              </a:gs>
            </a:gsLst>
            <a:lin ang="5400000" scaled="1"/>
          </a:gradFill>
          <a:ln w="9525">
            <a:solidFill>
              <a:srgbClr val="9494C9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Update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surface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94264" y="4119564"/>
            <a:ext cx="1501775" cy="1450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FF"/>
              </a:gs>
              <a:gs pos="64999">
                <a:srgbClr val="D3D3FB"/>
              </a:gs>
              <a:gs pos="100000">
                <a:srgbClr val="C1C1FB"/>
              </a:gs>
            </a:gsLst>
            <a:lin ang="5400000" scaled="1"/>
          </a:gradFill>
          <a:ln w="9525">
            <a:solidFill>
              <a:srgbClr val="9494C9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Identify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Outlier</a:t>
            </a:r>
          </a:p>
        </p:txBody>
      </p:sp>
      <p:cxnSp>
        <p:nvCxnSpPr>
          <p:cNvPr id="60425" name="Shape 10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6082507" y="5263357"/>
            <a:ext cx="282575" cy="1277938"/>
          </a:xfrm>
          <a:prstGeom prst="bentConnector2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0426" name="Elbow Connector 12"/>
          <p:cNvCxnSpPr>
            <a:cxnSpLocks noChangeShapeType="1"/>
            <a:endCxn id="6" idx="0"/>
          </p:cNvCxnSpPr>
          <p:nvPr/>
        </p:nvCxnSpPr>
        <p:spPr bwMode="auto">
          <a:xfrm rot="16200000" flipV="1">
            <a:off x="4131469" y="3312319"/>
            <a:ext cx="4195762" cy="1289050"/>
          </a:xfrm>
          <a:prstGeom prst="bentConnector3">
            <a:avLst>
              <a:gd name="adj1" fmla="val 105449"/>
            </a:avLst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60427" name="TextBox 16"/>
          <p:cNvSpPr txBox="1">
            <a:spLocks noChangeArrowheads="1"/>
          </p:cNvSpPr>
          <p:nvPr/>
        </p:nvSpPr>
        <p:spPr bwMode="auto">
          <a:xfrm rot="5400000">
            <a:off x="6737272" y="3719790"/>
            <a:ext cx="836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iterate</a:t>
            </a:r>
          </a:p>
        </p:txBody>
      </p:sp>
      <p:cxnSp>
        <p:nvCxnSpPr>
          <p:cNvPr id="60429" name="Straight Arrow Connector 21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5632450" y="3429001"/>
            <a:ext cx="12700" cy="690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430" name="TextBox 83"/>
          <p:cNvSpPr txBox="1">
            <a:spLocks noChangeArrowheads="1"/>
          </p:cNvSpPr>
          <p:nvPr/>
        </p:nvSpPr>
        <p:spPr bwMode="auto">
          <a:xfrm>
            <a:off x="2640645" y="5854700"/>
            <a:ext cx="2262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所有点在误差范围内</a:t>
            </a:r>
            <a:endParaRPr lang="en-US" dirty="0">
              <a:solidFill>
                <a:srgbClr val="FF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824810" name="Line 42"/>
          <p:cNvSpPr>
            <a:spLocks noChangeShapeType="1"/>
          </p:cNvSpPr>
          <p:nvPr/>
        </p:nvSpPr>
        <p:spPr bwMode="auto">
          <a:xfrm>
            <a:off x="5588000" y="5834063"/>
            <a:ext cx="0" cy="4937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24811" name="Line 43"/>
          <p:cNvSpPr>
            <a:spLocks noChangeShapeType="1"/>
          </p:cNvSpPr>
          <p:nvPr/>
        </p:nvSpPr>
        <p:spPr bwMode="auto">
          <a:xfrm>
            <a:off x="5594350" y="1384301"/>
            <a:ext cx="0" cy="49371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814514" y="2700339"/>
            <a:ext cx="2681287" cy="1620837"/>
            <a:chOff x="1912" y="2112"/>
            <a:chExt cx="2073" cy="1039"/>
          </a:xfrm>
        </p:grpSpPr>
        <p:sp>
          <p:nvSpPr>
            <p:cNvPr id="10" name="Rectangle 9"/>
            <p:cNvSpPr/>
            <p:nvPr/>
          </p:nvSpPr>
          <p:spPr bwMode="auto">
            <a:xfrm>
              <a:off x="2196" y="2180"/>
              <a:ext cx="756" cy="754"/>
            </a:xfrm>
            <a:prstGeom prst="rect">
              <a:avLst/>
            </a:prstGeom>
            <a:noFill/>
            <a:ln w="254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Tahoma" pitchFamily="34" charset="0"/>
                <a:ea typeface="SimSun" pitchFamily="2" charset="-122"/>
                <a:cs typeface="Arial" pitchFamily="34" charset="0"/>
              </a:endParaRPr>
            </a:p>
          </p:txBody>
        </p:sp>
        <p:cxnSp>
          <p:nvCxnSpPr>
            <p:cNvPr id="12" name="Straight Connector 11"/>
            <p:cNvCxnSpPr>
              <a:stCxn id="10" idx="1"/>
              <a:endCxn id="10" idx="2"/>
            </p:cNvCxnSpPr>
            <p:nvPr/>
          </p:nvCxnSpPr>
          <p:spPr bwMode="auto">
            <a:xfrm rot="10800000" flipH="1" flipV="1">
              <a:off x="2196" y="2557"/>
              <a:ext cx="378" cy="382"/>
            </a:xfrm>
            <a:prstGeom prst="line">
              <a:avLst/>
            </a:prstGeom>
            <a:ln w="25400" cap="flat" cmpd="thickThin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 bwMode="auto">
            <a:xfrm rot="10800000" flipV="1">
              <a:off x="2474" y="2646"/>
              <a:ext cx="523" cy="134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0439" name="Picture 15" descr="latex-image-1.pd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5" y="2945"/>
              <a:ext cx="88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440" name="Picture 16" descr="latex-image-1.pd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7" y="3039"/>
              <a:ext cx="152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441" name="Picture 17" descr="latex-image-1.pd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2" y="2495"/>
              <a:ext cx="152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442" name="Picture 18" descr="latex-image-1.pdf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35" y="2112"/>
              <a:ext cx="12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443" name="Picture 19" descr="latex-image-1.pdf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85" y="2937"/>
              <a:ext cx="12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444" name="Picture 20" descr="latex-image-1.pdf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49" y="2551"/>
              <a:ext cx="9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0434" name="TextBox 17"/>
          <p:cNvSpPr txBox="1">
            <a:spLocks noChangeArrowheads="1"/>
          </p:cNvSpPr>
          <p:nvPr/>
        </p:nvSpPr>
        <p:spPr bwMode="auto">
          <a:xfrm>
            <a:off x="5772116" y="6199188"/>
            <a:ext cx="565218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Yes</a:t>
            </a:r>
          </a:p>
        </p:txBody>
      </p:sp>
      <p:sp>
        <p:nvSpPr>
          <p:cNvPr id="60435" name="TextBox 17"/>
          <p:cNvSpPr txBox="1">
            <a:spLocks noChangeArrowheads="1"/>
          </p:cNvSpPr>
          <p:nvPr/>
        </p:nvSpPr>
        <p:spPr bwMode="auto">
          <a:xfrm>
            <a:off x="6983239" y="5640388"/>
            <a:ext cx="495649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No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6E35C5-B84D-42A3-B4D5-ACB56D19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55400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Pattern 3: MapReduce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845127" y="1828800"/>
            <a:ext cx="5486004" cy="4351337"/>
          </a:xfrm>
        </p:spPr>
        <p:txBody>
          <a:bodyPr>
            <a:normAutofit/>
          </a:bodyPr>
          <a:lstStyle/>
          <a:p>
            <a:r>
              <a:rPr lang="en-US" dirty="0"/>
              <a:t>Map</a:t>
            </a:r>
            <a:r>
              <a:rPr lang="zh-CN" altLang="en-US" dirty="0"/>
              <a:t>阶段：数据分配给各计算单元处理</a:t>
            </a:r>
            <a:r>
              <a:rPr lang="en-US" dirty="0"/>
              <a:t> </a:t>
            </a:r>
          </a:p>
          <a:p>
            <a:r>
              <a:rPr lang="en-US" altLang="zh-CN" dirty="0"/>
              <a:t>R</a:t>
            </a:r>
            <a:r>
              <a:rPr lang="en-US" dirty="0"/>
              <a:t>educe</a:t>
            </a:r>
            <a:r>
              <a:rPr lang="zh-CN" altLang="en-US" dirty="0"/>
              <a:t>阶段：</a:t>
            </a:r>
            <a:r>
              <a:rPr lang="en-US" dirty="0"/>
              <a:t>map</a:t>
            </a:r>
            <a:r>
              <a:rPr lang="zh-CN" altLang="en-US" dirty="0"/>
              <a:t>阶段的结果进行合并</a:t>
            </a:r>
            <a:endParaRPr lang="en-US" dirty="0"/>
          </a:p>
        </p:txBody>
      </p:sp>
      <p:sp>
        <p:nvSpPr>
          <p:cNvPr id="26" name="Rectangle 1"/>
          <p:cNvSpPr/>
          <p:nvPr/>
        </p:nvSpPr>
        <p:spPr>
          <a:xfrm>
            <a:off x="8078275" y="1894019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C0</a:t>
            </a:r>
          </a:p>
        </p:txBody>
      </p:sp>
      <p:sp>
        <p:nvSpPr>
          <p:cNvPr id="27" name="Rectangle 5"/>
          <p:cNvSpPr/>
          <p:nvPr/>
        </p:nvSpPr>
        <p:spPr>
          <a:xfrm>
            <a:off x="8611675" y="1894019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C1</a:t>
            </a:r>
          </a:p>
        </p:txBody>
      </p:sp>
      <p:sp>
        <p:nvSpPr>
          <p:cNvPr id="28" name="Rectangle 6"/>
          <p:cNvSpPr/>
          <p:nvPr/>
        </p:nvSpPr>
        <p:spPr>
          <a:xfrm>
            <a:off x="9145075" y="1894019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C2</a:t>
            </a:r>
          </a:p>
        </p:txBody>
      </p:sp>
      <p:sp>
        <p:nvSpPr>
          <p:cNvPr id="29" name="Rectangle 7"/>
          <p:cNvSpPr/>
          <p:nvPr/>
        </p:nvSpPr>
        <p:spPr>
          <a:xfrm>
            <a:off x="9602275" y="1894019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C3</a:t>
            </a:r>
          </a:p>
        </p:txBody>
      </p:sp>
      <p:sp>
        <p:nvSpPr>
          <p:cNvPr id="30" name="Down Arrow 3"/>
          <p:cNvSpPr/>
          <p:nvPr/>
        </p:nvSpPr>
        <p:spPr>
          <a:xfrm>
            <a:off x="8078275" y="2151194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" name="Down Arrow 10"/>
          <p:cNvSpPr/>
          <p:nvPr/>
        </p:nvSpPr>
        <p:spPr>
          <a:xfrm>
            <a:off x="8611675" y="2151194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2" name="Down Arrow 11"/>
          <p:cNvSpPr/>
          <p:nvPr/>
        </p:nvSpPr>
        <p:spPr>
          <a:xfrm>
            <a:off x="9167300" y="2151194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3" name="Down Arrow 12"/>
          <p:cNvSpPr/>
          <p:nvPr/>
        </p:nvSpPr>
        <p:spPr>
          <a:xfrm>
            <a:off x="9602275" y="2151194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4" name="Oval 4"/>
          <p:cNvSpPr/>
          <p:nvPr/>
        </p:nvSpPr>
        <p:spPr>
          <a:xfrm>
            <a:off x="8078275" y="2656019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M0</a:t>
            </a:r>
          </a:p>
        </p:txBody>
      </p:sp>
      <p:sp>
        <p:nvSpPr>
          <p:cNvPr id="35" name="Oval 15"/>
          <p:cNvSpPr/>
          <p:nvPr/>
        </p:nvSpPr>
        <p:spPr>
          <a:xfrm>
            <a:off x="8611675" y="2656019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M1</a:t>
            </a:r>
          </a:p>
        </p:txBody>
      </p:sp>
      <p:sp>
        <p:nvSpPr>
          <p:cNvPr id="36" name="Oval 16"/>
          <p:cNvSpPr/>
          <p:nvPr/>
        </p:nvSpPr>
        <p:spPr>
          <a:xfrm>
            <a:off x="9173650" y="2656019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M2</a:t>
            </a:r>
          </a:p>
        </p:txBody>
      </p:sp>
      <p:sp>
        <p:nvSpPr>
          <p:cNvPr id="37" name="Oval 17"/>
          <p:cNvSpPr/>
          <p:nvPr/>
        </p:nvSpPr>
        <p:spPr>
          <a:xfrm>
            <a:off x="9602275" y="2656019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M3</a:t>
            </a:r>
          </a:p>
        </p:txBody>
      </p:sp>
      <p:sp>
        <p:nvSpPr>
          <p:cNvPr id="38" name="Chevron 14"/>
          <p:cNvSpPr/>
          <p:nvPr/>
        </p:nvSpPr>
        <p:spPr>
          <a:xfrm rot="5400000">
            <a:off x="8060813" y="300527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9" name="Chevron 21"/>
          <p:cNvSpPr/>
          <p:nvPr/>
        </p:nvSpPr>
        <p:spPr>
          <a:xfrm rot="5400000">
            <a:off x="8597388" y="300527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0" name="Chevron 22"/>
          <p:cNvSpPr/>
          <p:nvPr/>
        </p:nvSpPr>
        <p:spPr>
          <a:xfrm rot="5400000">
            <a:off x="9162538" y="300527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1" name="Chevron 23"/>
          <p:cNvSpPr/>
          <p:nvPr/>
        </p:nvSpPr>
        <p:spPr>
          <a:xfrm rot="5400000">
            <a:off x="9587988" y="300527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2" name="Rectangle 24"/>
          <p:cNvSpPr/>
          <p:nvPr/>
        </p:nvSpPr>
        <p:spPr>
          <a:xfrm>
            <a:off x="8078275" y="3341819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IO0</a:t>
            </a:r>
          </a:p>
        </p:txBody>
      </p:sp>
      <p:sp>
        <p:nvSpPr>
          <p:cNvPr id="43" name="Rectangle 25"/>
          <p:cNvSpPr/>
          <p:nvPr/>
        </p:nvSpPr>
        <p:spPr>
          <a:xfrm>
            <a:off x="8611675" y="3341819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IO1</a:t>
            </a:r>
          </a:p>
        </p:txBody>
      </p:sp>
      <p:sp>
        <p:nvSpPr>
          <p:cNvPr id="44" name="Rectangle 26"/>
          <p:cNvSpPr/>
          <p:nvPr/>
        </p:nvSpPr>
        <p:spPr>
          <a:xfrm>
            <a:off x="9173650" y="3341819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IO2</a:t>
            </a:r>
          </a:p>
        </p:txBody>
      </p:sp>
      <p:sp>
        <p:nvSpPr>
          <p:cNvPr id="45" name="Rectangle 27"/>
          <p:cNvSpPr/>
          <p:nvPr/>
        </p:nvSpPr>
        <p:spPr>
          <a:xfrm>
            <a:off x="9602275" y="3341819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IO3</a:t>
            </a:r>
          </a:p>
        </p:txBody>
      </p:sp>
      <p:cxnSp>
        <p:nvCxnSpPr>
          <p:cNvPr id="46" name="Straight Arrow Connector 19"/>
          <p:cNvCxnSpPr>
            <a:cxnSpLocks/>
          </p:cNvCxnSpPr>
          <p:nvPr/>
        </p:nvCxnSpPr>
        <p:spPr>
          <a:xfrm>
            <a:off x="8230675" y="3570419"/>
            <a:ext cx="609600" cy="990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30"/>
          <p:cNvSpPr/>
          <p:nvPr/>
        </p:nvSpPr>
        <p:spPr>
          <a:xfrm>
            <a:off x="8687875" y="4561019"/>
            <a:ext cx="304800" cy="304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R0</a:t>
            </a:r>
          </a:p>
        </p:txBody>
      </p:sp>
      <p:sp>
        <p:nvSpPr>
          <p:cNvPr id="48" name="Oval 31"/>
          <p:cNvSpPr/>
          <p:nvPr/>
        </p:nvSpPr>
        <p:spPr>
          <a:xfrm>
            <a:off x="9221275" y="4561019"/>
            <a:ext cx="304800" cy="30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49" name="Straight Arrow Connector 29"/>
          <p:cNvCxnSpPr>
            <a:stCxn id="44" idx="2"/>
          </p:cNvCxnSpPr>
          <p:nvPr/>
        </p:nvCxnSpPr>
        <p:spPr>
          <a:xfrm flipH="1">
            <a:off x="8884726" y="3570419"/>
            <a:ext cx="441325" cy="990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7168"/>
          <p:cNvCxnSpPr>
            <a:cxnSpLocks/>
          </p:cNvCxnSpPr>
          <p:nvPr/>
        </p:nvCxnSpPr>
        <p:spPr>
          <a:xfrm>
            <a:off x="8764075" y="3570419"/>
            <a:ext cx="609600" cy="9906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7172"/>
          <p:cNvCxnSpPr>
            <a:stCxn id="45" idx="2"/>
            <a:endCxn id="48" idx="0"/>
          </p:cNvCxnSpPr>
          <p:nvPr/>
        </p:nvCxnSpPr>
        <p:spPr>
          <a:xfrm flipH="1">
            <a:off x="9373675" y="3570419"/>
            <a:ext cx="381000" cy="9906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hevron 39"/>
          <p:cNvSpPr/>
          <p:nvPr/>
        </p:nvSpPr>
        <p:spPr>
          <a:xfrm rot="5400000">
            <a:off x="8673588" y="491027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3" name="Chevron 40"/>
          <p:cNvSpPr/>
          <p:nvPr/>
        </p:nvSpPr>
        <p:spPr>
          <a:xfrm rot="5400000">
            <a:off x="9206988" y="491027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4" name="Rectangle 41"/>
          <p:cNvSpPr/>
          <p:nvPr/>
        </p:nvSpPr>
        <p:spPr>
          <a:xfrm>
            <a:off x="8687875" y="5246819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FO0</a:t>
            </a:r>
          </a:p>
        </p:txBody>
      </p:sp>
      <p:sp>
        <p:nvSpPr>
          <p:cNvPr id="55" name="Rectangle 42"/>
          <p:cNvSpPr/>
          <p:nvPr/>
        </p:nvSpPr>
        <p:spPr>
          <a:xfrm>
            <a:off x="9221275" y="5246819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FO1</a:t>
            </a:r>
          </a:p>
        </p:txBody>
      </p:sp>
      <p:sp>
        <p:nvSpPr>
          <p:cNvPr id="56" name="TextBox 7173"/>
          <p:cNvSpPr txBox="1">
            <a:spLocks noChangeArrowheads="1"/>
          </p:cNvSpPr>
          <p:nvPr/>
        </p:nvSpPr>
        <p:spPr bwMode="auto">
          <a:xfrm>
            <a:off x="7316276" y="1894020"/>
            <a:ext cx="669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chunks</a:t>
            </a:r>
          </a:p>
        </p:txBody>
      </p:sp>
      <p:sp>
        <p:nvSpPr>
          <p:cNvPr id="57" name="TextBox 44"/>
          <p:cNvSpPr txBox="1">
            <a:spLocks noChangeArrowheads="1"/>
          </p:cNvSpPr>
          <p:nvPr/>
        </p:nvSpPr>
        <p:spPr bwMode="auto">
          <a:xfrm>
            <a:off x="7316275" y="2684595"/>
            <a:ext cx="781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mappers</a:t>
            </a:r>
          </a:p>
        </p:txBody>
      </p:sp>
      <p:sp>
        <p:nvSpPr>
          <p:cNvPr id="58" name="TextBox 45"/>
          <p:cNvSpPr txBox="1">
            <a:spLocks noChangeArrowheads="1"/>
          </p:cNvSpPr>
          <p:nvPr/>
        </p:nvSpPr>
        <p:spPr bwMode="auto">
          <a:xfrm>
            <a:off x="7802050" y="4589595"/>
            <a:ext cx="839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Reducers</a:t>
            </a:r>
          </a:p>
        </p:txBody>
      </p:sp>
      <p:sp>
        <p:nvSpPr>
          <p:cNvPr id="59" name="TextBox 48"/>
          <p:cNvSpPr txBox="1">
            <a:spLocks noChangeArrowheads="1"/>
          </p:cNvSpPr>
          <p:nvPr/>
        </p:nvSpPr>
        <p:spPr bwMode="auto">
          <a:xfrm rot="16200000">
            <a:off x="6678101" y="2540133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0B0F0"/>
                </a:solidFill>
                <a:ea typeface="宋体" panose="02010600030101010101" pitchFamily="2" charset="-122"/>
              </a:rPr>
              <a:t>Map Phase</a:t>
            </a:r>
          </a:p>
        </p:txBody>
      </p:sp>
      <p:sp>
        <p:nvSpPr>
          <p:cNvPr id="60" name="TextBox 49"/>
          <p:cNvSpPr txBox="1">
            <a:spLocks noChangeArrowheads="1"/>
          </p:cNvSpPr>
          <p:nvPr/>
        </p:nvSpPr>
        <p:spPr bwMode="auto">
          <a:xfrm rot="16200000">
            <a:off x="6534432" y="4384014"/>
            <a:ext cx="1408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92D050"/>
                </a:solidFill>
                <a:ea typeface="宋体" panose="02010600030101010101" pitchFamily="2" charset="-122"/>
              </a:rPr>
              <a:t>Reduce Phase</a:t>
            </a:r>
          </a:p>
        </p:txBody>
      </p:sp>
      <p:sp>
        <p:nvSpPr>
          <p:cNvPr id="61" name="TextBox 50"/>
          <p:cNvSpPr txBox="1">
            <a:spLocks noChangeArrowheads="1"/>
          </p:cNvSpPr>
          <p:nvPr/>
        </p:nvSpPr>
        <p:spPr bwMode="auto">
          <a:xfrm>
            <a:off x="7392475" y="3951420"/>
            <a:ext cx="1144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>
                <a:ea typeface="宋体" panose="02010600030101010101" pitchFamily="2" charset="-122"/>
              </a:rPr>
              <a:t>Shuffling Data</a:t>
            </a:r>
          </a:p>
        </p:txBody>
      </p:sp>
      <p:sp>
        <p:nvSpPr>
          <p:cNvPr id="62" name="Rounded Rectangle 7175"/>
          <p:cNvSpPr/>
          <p:nvPr/>
        </p:nvSpPr>
        <p:spPr>
          <a:xfrm>
            <a:off x="7392475" y="1741619"/>
            <a:ext cx="2590800" cy="190500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3" name="Rounded Rectangle 52"/>
          <p:cNvSpPr/>
          <p:nvPr/>
        </p:nvSpPr>
        <p:spPr>
          <a:xfrm>
            <a:off x="7408350" y="3722819"/>
            <a:ext cx="2590800" cy="1981200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3C13D0-2B18-43A8-B908-F207CC0C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324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</a:rPr>
              <a:t>Pattern 4: Agent and Repository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5227639" y="2305598"/>
            <a:ext cx="2162175" cy="1404938"/>
          </a:xfrm>
          <a:prstGeom prst="rect">
            <a:avLst/>
          </a:prstGeom>
          <a:solidFill>
            <a:srgbClr val="FBFAC9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Repository/</a:t>
            </a:r>
          </a:p>
          <a:p>
            <a:pPr algn="l"/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Blackboard</a:t>
            </a:r>
          </a:p>
          <a:p>
            <a:pPr algn="l"/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(i.e. database)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7875821" y="1684856"/>
            <a:ext cx="1067920" cy="400110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Agent 2</a:t>
            </a:r>
          </a:p>
        </p:txBody>
      </p:sp>
      <p:sp>
        <p:nvSpPr>
          <p:cNvPr id="1841157" name="Line 5"/>
          <p:cNvSpPr>
            <a:spLocks noChangeShapeType="1"/>
          </p:cNvSpPr>
          <p:nvPr/>
        </p:nvSpPr>
        <p:spPr bwMode="auto">
          <a:xfrm flipH="1">
            <a:off x="7399338" y="2000798"/>
            <a:ext cx="46990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41158" name="Line 6"/>
          <p:cNvSpPr>
            <a:spLocks noChangeShapeType="1"/>
          </p:cNvSpPr>
          <p:nvPr/>
        </p:nvSpPr>
        <p:spPr bwMode="auto">
          <a:xfrm flipH="1" flipV="1">
            <a:off x="4694238" y="2000798"/>
            <a:ext cx="520700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63496" name="Text Box 7"/>
          <p:cNvSpPr txBox="1">
            <a:spLocks noChangeArrowheads="1"/>
          </p:cNvSpPr>
          <p:nvPr/>
        </p:nvSpPr>
        <p:spPr bwMode="auto">
          <a:xfrm>
            <a:off x="3591159" y="1792806"/>
            <a:ext cx="1067920" cy="400110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Agent 1</a:t>
            </a:r>
          </a:p>
        </p:txBody>
      </p:sp>
      <p:sp>
        <p:nvSpPr>
          <p:cNvPr id="63497" name="Text Box 8"/>
          <p:cNvSpPr txBox="1">
            <a:spLocks noChangeArrowheads="1"/>
          </p:cNvSpPr>
          <p:nvPr/>
        </p:nvSpPr>
        <p:spPr bwMode="auto">
          <a:xfrm>
            <a:off x="8086959" y="3367606"/>
            <a:ext cx="1067920" cy="400110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Agent 4</a:t>
            </a:r>
          </a:p>
        </p:txBody>
      </p:sp>
      <p:sp>
        <p:nvSpPr>
          <p:cNvPr id="1841161" name="Line 9"/>
          <p:cNvSpPr>
            <a:spLocks noChangeShapeType="1"/>
          </p:cNvSpPr>
          <p:nvPr/>
        </p:nvSpPr>
        <p:spPr bwMode="auto">
          <a:xfrm flipH="1" flipV="1">
            <a:off x="7412038" y="3372398"/>
            <a:ext cx="685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63499" name="Rectangle 10"/>
          <p:cNvSpPr>
            <a:spLocks noChangeArrowheads="1"/>
          </p:cNvSpPr>
          <p:nvPr/>
        </p:nvSpPr>
        <p:spPr bwMode="auto">
          <a:xfrm>
            <a:off x="1863772" y="4165600"/>
            <a:ext cx="8301037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</a:rPr>
              <a:t>Agent and repository </a:t>
            </a:r>
            <a:r>
              <a:rPr lang="en-US" sz="2400" dirty="0">
                <a:latin typeface="Arial" pitchFamily="34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Agents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</a:rPr>
              <a:t>通过共享媒介，如黑板进行协作</a:t>
            </a:r>
            <a:endParaRPr lang="en-US" sz="2400" dirty="0">
              <a:latin typeface="Arial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>
                <a:solidFill>
                  <a:srgbClr val="990099"/>
                </a:solidFill>
                <a:latin typeface="Arial" pitchFamily="34" charset="0"/>
              </a:rPr>
              <a:t>Blackboard</a:t>
            </a:r>
            <a:r>
              <a:rPr lang="en-US" sz="2400" dirty="0">
                <a:latin typeface="Arial" pitchFamily="34" charset="0"/>
              </a:rPr>
              <a:t>: 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</a:rPr>
              <a:t>存放供所有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agents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</a:rPr>
              <a:t>共享的结果</a:t>
            </a:r>
            <a:endParaRPr lang="en-US" sz="2400" dirty="0">
              <a:solidFill>
                <a:srgbClr val="FF0000"/>
              </a:solidFill>
              <a:latin typeface="Arial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>
                <a:solidFill>
                  <a:srgbClr val="990099"/>
                </a:solidFill>
                <a:latin typeface="Arial" pitchFamily="34" charset="0"/>
              </a:rPr>
              <a:t>Agents</a:t>
            </a:r>
            <a:endParaRPr lang="en-US" sz="2400" dirty="0">
              <a:latin typeface="Arial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>
                <a:solidFill>
                  <a:srgbClr val="990099"/>
                </a:solidFill>
                <a:latin typeface="Arial" pitchFamily="34" charset="0"/>
              </a:rPr>
              <a:t>Manager</a:t>
            </a:r>
            <a:r>
              <a:rPr lang="en-US" sz="2400" dirty="0">
                <a:latin typeface="Arial" pitchFamily="34" charset="0"/>
              </a:rPr>
              <a:t>: 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</a:rPr>
              <a:t>协调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</a:rPr>
              <a:t>agent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</a:rPr>
              <a:t>访问黑板，并产生合并结果</a:t>
            </a:r>
            <a:endParaRPr lang="en-US" sz="24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3368909" y="3381893"/>
            <a:ext cx="1067920" cy="400110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Agent 3</a:t>
            </a:r>
          </a:p>
        </p:txBody>
      </p:sp>
      <p:sp>
        <p:nvSpPr>
          <p:cNvPr id="1841165" name="Line 13"/>
          <p:cNvSpPr>
            <a:spLocks noChangeShapeType="1"/>
          </p:cNvSpPr>
          <p:nvPr/>
        </p:nvSpPr>
        <p:spPr bwMode="auto">
          <a:xfrm flipH="1">
            <a:off x="4440238" y="3351762"/>
            <a:ext cx="811212" cy="13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8EE1A5-C081-43EB-AC56-C3C67D9C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5695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并行程序设计模型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并行程序开发语言</a:t>
            </a:r>
            <a:r>
              <a:rPr lang="en-US" altLang="zh-CN" dirty="0"/>
              <a:t>/</a:t>
            </a:r>
            <a:r>
              <a:rPr lang="zh-CN" altLang="en-US" dirty="0"/>
              <a:t>环境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407258" y="2526062"/>
            <a:ext cx="8686800" cy="3886201"/>
            <a:chOff x="152400" y="2514600"/>
            <a:chExt cx="8686800" cy="3886201"/>
          </a:xfrm>
        </p:grpSpPr>
        <p:sp>
          <p:nvSpPr>
            <p:cNvPr id="13" name="TextBox 12"/>
            <p:cNvSpPr txBox="1"/>
            <p:nvPr/>
          </p:nvSpPr>
          <p:spPr>
            <a:xfrm>
              <a:off x="1981200" y="3962400"/>
              <a:ext cx="21483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CHAPEL</a:t>
              </a:r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9800" y="2743200"/>
              <a:ext cx="2638425" cy="933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2514600" y="5257800"/>
              <a:ext cx="31678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Map-Reduce</a:t>
              </a:r>
              <a:endParaRPr lang="en-US" sz="2800" dirty="0"/>
            </a:p>
          </p:txBody>
        </p:sp>
        <p:pic>
          <p:nvPicPr>
            <p:cNvPr id="11269" name="Picture 5" descr="http://upc.lbl.gov/images/upc-logo-tiny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48600" y="3200400"/>
              <a:ext cx="990600" cy="1651000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334000" y="3276600"/>
              <a:ext cx="10647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/>
                <a:t>Cilk</a:t>
              </a:r>
              <a:endParaRPr lang="en-US" sz="3200" dirty="0"/>
            </a:p>
          </p:txBody>
        </p:sp>
        <p:pic>
          <p:nvPicPr>
            <p:cNvPr id="11271" name="Picture 7" descr="http://www.mcs.anl.gov/mpi/images/mpilogogreen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" y="3581400"/>
              <a:ext cx="1209675" cy="476250"/>
            </a:xfrm>
            <a:prstGeom prst="rect">
              <a:avLst/>
            </a:prstGeom>
            <a:noFill/>
          </p:spPr>
        </p:pic>
        <p:pic>
          <p:nvPicPr>
            <p:cNvPr id="11273" name="Picture 9" descr="openmp.or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05400" y="5257800"/>
              <a:ext cx="3200400" cy="1143001"/>
            </a:xfrm>
            <a:prstGeom prst="rect">
              <a:avLst/>
            </a:prstGeom>
            <a:noFill/>
          </p:spPr>
        </p:pic>
        <p:pic>
          <p:nvPicPr>
            <p:cNvPr id="11274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91000" y="4038600"/>
              <a:ext cx="1828799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2400" y="4572000"/>
              <a:ext cx="2372163" cy="938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6" name="Picture 1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638800" y="2514600"/>
              <a:ext cx="1657350" cy="60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Titanium-metal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8600" y="2667000"/>
              <a:ext cx="1779563" cy="422031"/>
            </a:xfrm>
            <a:prstGeom prst="rect">
              <a:avLst/>
            </a:prstGeom>
          </p:spPr>
        </p:pic>
        <p:pic>
          <p:nvPicPr>
            <p:cNvPr id="24" name="Picture 23" descr="streamit-logo.gi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200" y="5867400"/>
              <a:ext cx="2813538" cy="40796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248400" y="4343400"/>
              <a:ext cx="15776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STAPL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29400" y="3657600"/>
              <a:ext cx="7745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Ct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10000" y="5867400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CUDA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EC3239-F988-4281-9F26-B179FC2C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92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itchFamily="34" charset="0"/>
              </a:rPr>
              <a:t>例子</a:t>
            </a:r>
            <a:r>
              <a:rPr lang="en-US" dirty="0">
                <a:latin typeface="Arial" pitchFamily="34" charset="0"/>
              </a:rPr>
              <a:t>: </a:t>
            </a:r>
            <a:r>
              <a:rPr lang="zh-CN" altLang="en-US" dirty="0">
                <a:latin typeface="Arial" pitchFamily="34" charset="0"/>
              </a:rPr>
              <a:t>编译优化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2856406" y="1512321"/>
            <a:ext cx="1391811" cy="707886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Constant</a:t>
            </a:r>
          </a:p>
          <a:p>
            <a:pPr algn="ctr"/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folding</a:t>
            </a:r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2847697" y="2539438"/>
            <a:ext cx="1391811" cy="707886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loop</a:t>
            </a:r>
          </a:p>
          <a:p>
            <a:pPr algn="ctr"/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fusion</a:t>
            </a:r>
          </a:p>
        </p:txBody>
      </p:sp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2829054" y="3531226"/>
            <a:ext cx="1391810" cy="707886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Software</a:t>
            </a:r>
          </a:p>
          <a:p>
            <a:pPr algn="ctr"/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pipelining</a:t>
            </a:r>
          </a:p>
        </p:txBody>
      </p:sp>
      <p:sp>
        <p:nvSpPr>
          <p:cNvPr id="64519" name="Text Box 8"/>
          <p:cNvSpPr txBox="1">
            <a:spLocks noChangeArrowheads="1"/>
          </p:cNvSpPr>
          <p:nvPr/>
        </p:nvSpPr>
        <p:spPr bwMode="auto">
          <a:xfrm>
            <a:off x="7485569" y="1487644"/>
            <a:ext cx="3049233" cy="707886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Common-sub-expression</a:t>
            </a:r>
          </a:p>
          <a:p>
            <a:pPr algn="ctr"/>
            <a:r>
              <a:rPr lang="en-US" sz="20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elimination</a:t>
            </a:r>
          </a:p>
        </p:txBody>
      </p:sp>
      <p:sp>
        <p:nvSpPr>
          <p:cNvPr id="64520" name="Text Box 9"/>
          <p:cNvSpPr txBox="1">
            <a:spLocks noChangeArrowheads="1"/>
          </p:cNvSpPr>
          <p:nvPr/>
        </p:nvSpPr>
        <p:spPr bwMode="auto">
          <a:xfrm>
            <a:off x="7484741" y="2645948"/>
            <a:ext cx="2292615" cy="400110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Strength-reduction</a:t>
            </a:r>
          </a:p>
        </p:txBody>
      </p:sp>
      <p:sp>
        <p:nvSpPr>
          <p:cNvPr id="64521" name="Text Box 10"/>
          <p:cNvSpPr txBox="1">
            <a:spLocks noChangeArrowheads="1"/>
          </p:cNvSpPr>
          <p:nvPr/>
        </p:nvSpPr>
        <p:spPr bwMode="auto">
          <a:xfrm>
            <a:off x="7484741" y="3447808"/>
            <a:ext cx="2738250" cy="400110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Dead-code elimination</a:t>
            </a:r>
          </a:p>
        </p:txBody>
      </p:sp>
      <p:sp>
        <p:nvSpPr>
          <p:cNvPr id="1845259" name="Line 11"/>
          <p:cNvSpPr>
            <a:spLocks noChangeShapeType="1"/>
          </p:cNvSpPr>
          <p:nvPr/>
        </p:nvSpPr>
        <p:spPr bwMode="auto">
          <a:xfrm>
            <a:off x="4330930" y="2039305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45260" name="Line 12"/>
          <p:cNvSpPr>
            <a:spLocks noChangeShapeType="1"/>
          </p:cNvSpPr>
          <p:nvPr/>
        </p:nvSpPr>
        <p:spPr bwMode="auto">
          <a:xfrm>
            <a:off x="4248150" y="2877505"/>
            <a:ext cx="4980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45261" name="Line 13"/>
          <p:cNvSpPr>
            <a:spLocks noChangeShapeType="1"/>
          </p:cNvSpPr>
          <p:nvPr/>
        </p:nvSpPr>
        <p:spPr bwMode="auto">
          <a:xfrm flipV="1">
            <a:off x="4276374" y="3504186"/>
            <a:ext cx="533400" cy="4001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45262" name="Line 14"/>
          <p:cNvSpPr>
            <a:spLocks noChangeShapeType="1"/>
          </p:cNvSpPr>
          <p:nvPr/>
        </p:nvSpPr>
        <p:spPr bwMode="auto">
          <a:xfrm flipH="1">
            <a:off x="6736627" y="2115505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45263" name="Line 15"/>
          <p:cNvSpPr>
            <a:spLocks noChangeShapeType="1"/>
          </p:cNvSpPr>
          <p:nvPr/>
        </p:nvSpPr>
        <p:spPr bwMode="auto">
          <a:xfrm flipH="1">
            <a:off x="6827520" y="2877505"/>
            <a:ext cx="59490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845264" name="Line 16"/>
          <p:cNvSpPr>
            <a:spLocks noChangeShapeType="1"/>
          </p:cNvSpPr>
          <p:nvPr/>
        </p:nvSpPr>
        <p:spPr bwMode="auto">
          <a:xfrm flipH="1" flipV="1">
            <a:off x="6751321" y="3258504"/>
            <a:ext cx="733420" cy="3479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64528" name="Rectangle 18"/>
          <p:cNvSpPr>
            <a:spLocks noChangeArrowheads="1"/>
          </p:cNvSpPr>
          <p:nvPr/>
        </p:nvSpPr>
        <p:spPr bwMode="auto">
          <a:xfrm>
            <a:off x="2146697" y="4523014"/>
            <a:ext cx="6912769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B050"/>
                </a:solidFill>
                <a:latin typeface="+mj-ea"/>
                <a:ea typeface="+mj-ea"/>
              </a:rPr>
              <a:t>程序的中间表示存放在</a:t>
            </a:r>
            <a:r>
              <a:rPr lang="en-US" altLang="zh-CN" sz="2400" dirty="0">
                <a:solidFill>
                  <a:srgbClr val="00B050"/>
                </a:solidFill>
                <a:latin typeface="+mj-ea"/>
                <a:ea typeface="+mj-ea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+mj-ea"/>
                <a:ea typeface="+mj-ea"/>
              </a:rPr>
              <a:t>epository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B050"/>
                </a:solidFill>
                <a:latin typeface="+mj-ea"/>
                <a:ea typeface="+mj-ea"/>
              </a:rPr>
              <a:t>Agents</a:t>
            </a:r>
            <a:r>
              <a:rPr lang="zh-CN" altLang="en-US" sz="2400" dirty="0">
                <a:solidFill>
                  <a:srgbClr val="00B050"/>
                </a:solidFill>
                <a:latin typeface="+mj-ea"/>
                <a:ea typeface="+mj-ea"/>
              </a:rPr>
              <a:t>通过启发式规则优化程序</a:t>
            </a:r>
            <a:endParaRPr lang="en-US" sz="2400" dirty="0">
              <a:solidFill>
                <a:srgbClr val="00B05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B050"/>
                </a:solidFill>
                <a:latin typeface="+mj-ea"/>
                <a:ea typeface="+mj-ea"/>
              </a:rPr>
              <a:t>Manager</a:t>
            </a:r>
            <a:r>
              <a:rPr lang="zh-CN" altLang="en-US" sz="2400" dirty="0">
                <a:solidFill>
                  <a:srgbClr val="00B050"/>
                </a:solidFill>
                <a:latin typeface="+mj-ea"/>
                <a:ea typeface="+mj-ea"/>
              </a:rPr>
              <a:t>控制优化</a:t>
            </a:r>
            <a:r>
              <a:rPr lang="en-US" altLang="zh-CN" sz="2400" dirty="0">
                <a:solidFill>
                  <a:srgbClr val="00B050"/>
                </a:solidFill>
                <a:latin typeface="+mj-ea"/>
                <a:ea typeface="+mj-ea"/>
              </a:rPr>
              <a:t>agent</a:t>
            </a:r>
            <a:r>
              <a:rPr lang="zh-CN" altLang="en-US" sz="2400" dirty="0">
                <a:solidFill>
                  <a:srgbClr val="00B050"/>
                </a:solidFill>
                <a:latin typeface="+mj-ea"/>
                <a:ea typeface="+mj-ea"/>
              </a:rPr>
              <a:t>存取程序中间代码</a:t>
            </a:r>
            <a:endParaRPr lang="en-US" sz="24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64529" name="Rectangle 4"/>
          <p:cNvSpPr>
            <a:spLocks noChangeArrowheads="1"/>
          </p:cNvSpPr>
          <p:nvPr/>
        </p:nvSpPr>
        <p:spPr bwMode="auto">
          <a:xfrm>
            <a:off x="4846639" y="2191706"/>
            <a:ext cx="1777597" cy="1379538"/>
          </a:xfrm>
          <a:prstGeom prst="rect">
            <a:avLst/>
          </a:prstGeom>
          <a:solidFill>
            <a:srgbClr val="FBFAC9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Internal</a:t>
            </a:r>
          </a:p>
          <a:p>
            <a:pPr algn="ctr"/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Program</a:t>
            </a:r>
          </a:p>
          <a:p>
            <a:pPr algn="ctr"/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representation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599323-3EB6-4AD0-9317-05076BA2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52722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  <a:cs typeface="Arial" pitchFamily="34" charset="0"/>
              </a:rPr>
              <a:t>Pattern 5: Process Control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738313" y="3971925"/>
            <a:ext cx="8685212" cy="2235200"/>
          </a:xfrm>
        </p:spPr>
        <p:txBody>
          <a:bodyPr>
            <a:normAutofit fontScale="92500"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sz="2400" dirty="0">
                <a:cs typeface="Arial" pitchFamily="34" charset="0"/>
              </a:rPr>
              <a:t>Process control: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rgbClr val="990099"/>
                </a:solidFill>
              </a:rPr>
              <a:t>Process</a:t>
            </a:r>
            <a:r>
              <a:rPr lang="en-US" dirty="0"/>
              <a:t>: underlying phenomena to be controlled/computed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rgbClr val="990099"/>
                </a:solidFill>
              </a:rPr>
              <a:t>Actuator</a:t>
            </a:r>
            <a:r>
              <a:rPr lang="en-US" dirty="0"/>
              <a:t>: task(s) affecting the process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rgbClr val="990099"/>
                </a:solidFill>
              </a:rPr>
              <a:t>Sensor</a:t>
            </a:r>
            <a:r>
              <a:rPr lang="en-US" dirty="0"/>
              <a:t>: task(s) which analyze the state of the process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rgbClr val="990099"/>
                </a:solidFill>
              </a:rPr>
              <a:t>Controller: </a:t>
            </a:r>
            <a:r>
              <a:rPr lang="en-US" dirty="0"/>
              <a:t>task which determines what actuators should be effected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</a:pP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</a:pPr>
            <a:endParaRPr lang="en-US" dirty="0"/>
          </a:p>
          <a:p>
            <a:pPr marL="685800" lvl="1" indent="-228600"/>
            <a:endParaRPr lang="en-US" dirty="0">
              <a:solidFill>
                <a:srgbClr val="990099"/>
              </a:solidFill>
              <a:cs typeface="Arial" pitchFamily="34" charset="0"/>
            </a:endParaRP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6553200" y="1951038"/>
            <a:ext cx="1917700" cy="525462"/>
          </a:xfrm>
          <a:prstGeom prst="rect">
            <a:avLst/>
          </a:prstGeom>
          <a:solidFill>
            <a:srgbClr val="FBFAC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process</a:t>
            </a:r>
          </a:p>
        </p:txBody>
      </p:sp>
      <p:sp>
        <p:nvSpPr>
          <p:cNvPr id="66566" name="Oval 5"/>
          <p:cNvSpPr>
            <a:spLocks noChangeArrowheads="1"/>
          </p:cNvSpPr>
          <p:nvPr/>
        </p:nvSpPr>
        <p:spPr bwMode="auto">
          <a:xfrm>
            <a:off x="3143251" y="1889126"/>
            <a:ext cx="1704975" cy="619125"/>
          </a:xfrm>
          <a:prstGeom prst="ellipse">
            <a:avLst/>
          </a:prstGeom>
          <a:solidFill>
            <a:srgbClr val="FBFAC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controller</a:t>
            </a:r>
          </a:p>
        </p:txBody>
      </p:sp>
      <p:cxnSp>
        <p:nvCxnSpPr>
          <p:cNvPr id="66567" name="AutoShape 6"/>
          <p:cNvCxnSpPr>
            <a:cxnSpLocks noChangeShapeType="1"/>
            <a:stCxn id="66566" idx="6"/>
            <a:endCxn id="66577" idx="2"/>
          </p:cNvCxnSpPr>
          <p:nvPr/>
        </p:nvCxnSpPr>
        <p:spPr bwMode="auto">
          <a:xfrm flipV="1">
            <a:off x="4862513" y="2195514"/>
            <a:ext cx="671512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568" name="AutoShape 7"/>
          <p:cNvCxnSpPr>
            <a:cxnSpLocks noChangeShapeType="1"/>
            <a:endCxn id="66565" idx="0"/>
          </p:cNvCxnSpPr>
          <p:nvPr/>
        </p:nvCxnSpPr>
        <p:spPr bwMode="auto">
          <a:xfrm>
            <a:off x="6369050" y="1676400"/>
            <a:ext cx="1143000" cy="26035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6569" name="AutoShape 8"/>
          <p:cNvCxnSpPr>
            <a:cxnSpLocks noChangeShapeType="1"/>
            <a:stCxn id="66576" idx="4"/>
            <a:endCxn id="66566" idx="4"/>
          </p:cNvCxnSpPr>
          <p:nvPr/>
        </p:nvCxnSpPr>
        <p:spPr bwMode="auto">
          <a:xfrm rot="5400000">
            <a:off x="6466682" y="-18256"/>
            <a:ext cx="69850" cy="5011737"/>
          </a:xfrm>
          <a:prstGeom prst="bentConnector3">
            <a:avLst>
              <a:gd name="adj1" fmla="val 40681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6570" name="AutoShape 9"/>
          <p:cNvCxnSpPr>
            <a:cxnSpLocks noChangeShapeType="1"/>
            <a:endCxn id="66566" idx="2"/>
          </p:cNvCxnSpPr>
          <p:nvPr/>
        </p:nvCxnSpPr>
        <p:spPr bwMode="auto">
          <a:xfrm>
            <a:off x="2533651" y="2198688"/>
            <a:ext cx="5953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571" name="Text Box 10"/>
          <p:cNvSpPr txBox="1">
            <a:spLocks noChangeArrowheads="1"/>
          </p:cNvSpPr>
          <p:nvPr/>
        </p:nvSpPr>
        <p:spPr bwMode="auto">
          <a:xfrm>
            <a:off x="6622755" y="1297573"/>
            <a:ext cx="1505540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input variables</a:t>
            </a:r>
          </a:p>
        </p:txBody>
      </p:sp>
      <p:cxnSp>
        <p:nvCxnSpPr>
          <p:cNvPr id="66572" name="AutoShape 11"/>
          <p:cNvCxnSpPr>
            <a:cxnSpLocks noChangeShapeType="1"/>
            <a:stCxn id="66576" idx="6"/>
          </p:cNvCxnSpPr>
          <p:nvPr/>
        </p:nvCxnSpPr>
        <p:spPr bwMode="auto">
          <a:xfrm>
            <a:off x="9315451" y="2209800"/>
            <a:ext cx="7477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573" name="Text Box 12"/>
          <p:cNvSpPr txBox="1">
            <a:spLocks noChangeArrowheads="1"/>
          </p:cNvSpPr>
          <p:nvPr/>
        </p:nvSpPr>
        <p:spPr bwMode="auto">
          <a:xfrm>
            <a:off x="9121191" y="2727039"/>
            <a:ext cx="107273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controlled</a:t>
            </a:r>
          </a:p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variables</a:t>
            </a:r>
          </a:p>
        </p:txBody>
      </p:sp>
      <p:sp>
        <p:nvSpPr>
          <p:cNvPr id="66574" name="Text Box 13"/>
          <p:cNvSpPr txBox="1">
            <a:spLocks noChangeArrowheads="1"/>
          </p:cNvSpPr>
          <p:nvPr/>
        </p:nvSpPr>
        <p:spPr bwMode="auto">
          <a:xfrm>
            <a:off x="1793356" y="1498314"/>
            <a:ext cx="1223412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control</a:t>
            </a:r>
          </a:p>
          <a:p>
            <a:pPr algn="ctr"/>
            <a:r>
              <a:rPr lang="en-US" sz="16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parameters</a:t>
            </a:r>
          </a:p>
        </p:txBody>
      </p:sp>
      <p:sp>
        <p:nvSpPr>
          <p:cNvPr id="66575" name="Text Box 14"/>
          <p:cNvSpPr txBox="1">
            <a:spLocks noChangeArrowheads="1"/>
          </p:cNvSpPr>
          <p:nvPr/>
        </p:nvSpPr>
        <p:spPr bwMode="auto">
          <a:xfrm>
            <a:off x="4559997" y="1406239"/>
            <a:ext cx="1300356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manipulated</a:t>
            </a:r>
          </a:p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variables</a:t>
            </a:r>
          </a:p>
        </p:txBody>
      </p:sp>
      <p:sp>
        <p:nvSpPr>
          <p:cNvPr id="66576" name="Oval 15"/>
          <p:cNvSpPr>
            <a:spLocks noChangeArrowheads="1"/>
          </p:cNvSpPr>
          <p:nvPr/>
        </p:nvSpPr>
        <p:spPr bwMode="auto">
          <a:xfrm>
            <a:off x="8712201" y="1981200"/>
            <a:ext cx="588963" cy="457200"/>
          </a:xfrm>
          <a:prstGeom prst="ellipse">
            <a:avLst/>
          </a:prstGeom>
          <a:solidFill>
            <a:srgbClr val="FBFAC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160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577" name="Oval 16"/>
          <p:cNvSpPr>
            <a:spLocks noChangeArrowheads="1"/>
          </p:cNvSpPr>
          <p:nvPr/>
        </p:nvSpPr>
        <p:spPr bwMode="auto">
          <a:xfrm>
            <a:off x="5548314" y="1966913"/>
            <a:ext cx="719137" cy="457200"/>
          </a:xfrm>
          <a:prstGeom prst="ellipse">
            <a:avLst/>
          </a:prstGeom>
          <a:solidFill>
            <a:srgbClr val="FBFAC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160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578" name="AutoShape 17"/>
          <p:cNvCxnSpPr>
            <a:cxnSpLocks noChangeShapeType="1"/>
            <a:stCxn id="66577" idx="6"/>
            <a:endCxn id="66565" idx="1"/>
          </p:cNvCxnSpPr>
          <p:nvPr/>
        </p:nvCxnSpPr>
        <p:spPr bwMode="auto">
          <a:xfrm>
            <a:off x="6281739" y="2195513"/>
            <a:ext cx="257175" cy="19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579" name="AutoShape 18"/>
          <p:cNvCxnSpPr>
            <a:cxnSpLocks noChangeShapeType="1"/>
            <a:stCxn id="66565" idx="3"/>
            <a:endCxn id="66576" idx="2"/>
          </p:cNvCxnSpPr>
          <p:nvPr/>
        </p:nvCxnSpPr>
        <p:spPr bwMode="auto">
          <a:xfrm flipV="1">
            <a:off x="8485189" y="2209801"/>
            <a:ext cx="212725" cy="47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580" name="Text Box 19"/>
          <p:cNvSpPr txBox="1">
            <a:spLocks noChangeArrowheads="1"/>
          </p:cNvSpPr>
          <p:nvPr/>
        </p:nvSpPr>
        <p:spPr bwMode="auto">
          <a:xfrm rot="-2522273">
            <a:off x="9394271" y="1137236"/>
            <a:ext cx="902811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sensors</a:t>
            </a:r>
          </a:p>
        </p:txBody>
      </p:sp>
      <p:sp>
        <p:nvSpPr>
          <p:cNvPr id="1842196" name="Line 20"/>
          <p:cNvSpPr>
            <a:spLocks noChangeShapeType="1"/>
          </p:cNvSpPr>
          <p:nvPr/>
        </p:nvSpPr>
        <p:spPr bwMode="auto">
          <a:xfrm flipH="1">
            <a:off x="8997951" y="1770063"/>
            <a:ext cx="479425" cy="3810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66582" name="Text Box 21"/>
          <p:cNvSpPr txBox="1">
            <a:spLocks noChangeArrowheads="1"/>
          </p:cNvSpPr>
          <p:nvPr/>
        </p:nvSpPr>
        <p:spPr bwMode="auto">
          <a:xfrm rot="6832">
            <a:off x="4984376" y="3020011"/>
            <a:ext cx="1029449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actuators</a:t>
            </a:r>
          </a:p>
        </p:txBody>
      </p:sp>
      <p:sp>
        <p:nvSpPr>
          <p:cNvPr id="1842198" name="Line 22"/>
          <p:cNvSpPr>
            <a:spLocks noChangeShapeType="1"/>
          </p:cNvSpPr>
          <p:nvPr/>
        </p:nvSpPr>
        <p:spPr bwMode="auto">
          <a:xfrm flipV="1">
            <a:off x="5491163" y="2298701"/>
            <a:ext cx="373062" cy="669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9F868B-E59E-4A4E-8E14-E79FCC2B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99738"/>
      </p:ext>
    </p:ext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pitchFamily="34" charset="0"/>
                <a:ea typeface="PMingLiU" pitchFamily="18" charset="-120"/>
              </a:rPr>
              <a:t>Process Control</a:t>
            </a:r>
            <a:r>
              <a:rPr lang="zh-CN" altLang="en-US" dirty="0">
                <a:latin typeface="Arial" pitchFamily="34" charset="0"/>
                <a:ea typeface="PMingLiU" pitchFamily="18" charset="-120"/>
              </a:rPr>
              <a:t>例子</a:t>
            </a:r>
            <a:endParaRPr lang="en-US" altLang="zh-TW" dirty="0">
              <a:latin typeface="Arial" pitchFamily="34" charset="0"/>
              <a:ea typeface="PMingLiU" pitchFamily="18" charset="-120"/>
            </a:endParaRPr>
          </a:p>
        </p:txBody>
      </p:sp>
      <p:graphicFrame>
        <p:nvGraphicFramePr>
          <p:cNvPr id="2050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1717675" y="1828800"/>
          <a:ext cx="876935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Photo Editor Photo" r:id="rId3" imgW="9752381" imgH="4839375" progId="">
                  <p:embed/>
                </p:oleObj>
              </mc:Choice>
              <mc:Fallback>
                <p:oleObj name="Photo Editor Photo" r:id="rId3" imgW="9752381" imgH="4839375" progId="">
                  <p:embed/>
                  <p:pic>
                    <p:nvPicPr>
                      <p:cNvPr id="205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1828800"/>
                        <a:ext cx="8769350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C4A6CC-9E26-4904-996E-5E080738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3088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并行程序设计模型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Control</a:t>
            </a:r>
          </a:p>
          <a:p>
            <a:pPr lvl="1"/>
            <a:r>
              <a:rPr lang="zh-CN" altLang="en-US" dirty="0"/>
              <a:t>如何</a:t>
            </a:r>
            <a:r>
              <a:rPr lang="zh-CN" altLang="en-US" b="1" dirty="0">
                <a:solidFill>
                  <a:srgbClr val="FF0000"/>
                </a:solidFill>
              </a:rPr>
              <a:t>创建</a:t>
            </a:r>
            <a:r>
              <a:rPr lang="zh-CN" altLang="en-US" dirty="0"/>
              <a:t>并行任务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识别操作之间的</a:t>
            </a:r>
            <a:r>
              <a:rPr lang="zh-CN" altLang="en-US" b="1" dirty="0">
                <a:solidFill>
                  <a:srgbClr val="FF0000"/>
                </a:solidFill>
              </a:rPr>
              <a:t>顺序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/</a:t>
            </a:r>
            <a:r>
              <a:rPr lang="zh-CN" altLang="en-US" dirty="0"/>
              <a:t>控制单元（线程或进程）之间如何</a:t>
            </a:r>
            <a:r>
              <a:rPr lang="zh-CN" altLang="en-US" b="1" dirty="0">
                <a:solidFill>
                  <a:srgbClr val="FF0000"/>
                </a:solidFill>
              </a:rPr>
              <a:t>协同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Data</a:t>
            </a:r>
          </a:p>
          <a:p>
            <a:pPr lvl="1"/>
            <a:r>
              <a:rPr lang="zh-CN" altLang="en-US" dirty="0"/>
              <a:t>数据是</a:t>
            </a:r>
            <a:r>
              <a:rPr lang="en-US" altLang="zh-CN" dirty="0"/>
              <a:t>private</a:t>
            </a:r>
            <a:r>
              <a:rPr lang="zh-CN" altLang="en-US" dirty="0"/>
              <a:t>还是</a:t>
            </a:r>
            <a:r>
              <a:rPr lang="en-US" altLang="zh-CN" dirty="0"/>
              <a:t>shared?</a:t>
            </a:r>
          </a:p>
          <a:p>
            <a:pPr lvl="1"/>
            <a:r>
              <a:rPr lang="zh-CN" altLang="en-US" dirty="0"/>
              <a:t>数据是可（逻辑）共享访问还是通过通信方式来访问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Operations</a:t>
            </a:r>
          </a:p>
          <a:p>
            <a:pPr lvl="1"/>
            <a:r>
              <a:rPr lang="zh-CN" altLang="en-US" dirty="0"/>
              <a:t>有哪些原子操作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Cost</a:t>
            </a:r>
          </a:p>
          <a:p>
            <a:pPr lvl="1"/>
            <a:r>
              <a:rPr lang="zh-CN" altLang="en-US" dirty="0"/>
              <a:t>以上各个方面涉及的代价</a:t>
            </a:r>
            <a:r>
              <a:rPr lang="en-US" altLang="zh-CN" dirty="0"/>
              <a:t>? </a:t>
            </a: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DB092D-07BF-4255-9EA4-65381A83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6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并行程序设计模型</a:t>
            </a:r>
            <a:endParaRPr lang="en-US" altLang="ko-KR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命名模型（</a:t>
            </a:r>
            <a:r>
              <a:rPr lang="en-US" altLang="ko-KR" dirty="0"/>
              <a:t>Naming model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变量、计算</a:t>
            </a:r>
            <a:r>
              <a:rPr lang="en-US" altLang="zh-CN" dirty="0"/>
              <a:t>/</a:t>
            </a:r>
            <a:r>
              <a:rPr lang="zh-CN" altLang="en-US" dirty="0"/>
              <a:t>协同</a:t>
            </a:r>
            <a:r>
              <a:rPr lang="en-US" altLang="zh-CN" dirty="0"/>
              <a:t>/</a:t>
            </a:r>
            <a:r>
              <a:rPr lang="zh-CN" altLang="en-US" dirty="0"/>
              <a:t>通信单元等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对名字的一组操作（</a:t>
            </a:r>
            <a:r>
              <a:rPr lang="en-US" altLang="ko-KR" dirty="0"/>
              <a:t>Set of operations on names</a:t>
            </a:r>
            <a:r>
              <a:rPr lang="zh-CN" altLang="en-US" dirty="0"/>
              <a:t>）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排序模型（</a:t>
            </a:r>
            <a:r>
              <a:rPr lang="en-US" altLang="ko-KR" dirty="0"/>
              <a:t>Ordering model</a:t>
            </a:r>
            <a:r>
              <a:rPr lang="zh-CN" altLang="en-US" dirty="0"/>
              <a:t>）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复制（</a:t>
            </a:r>
            <a:r>
              <a:rPr lang="en-US" altLang="ko-KR" dirty="0"/>
              <a:t>Replication</a:t>
            </a:r>
            <a:r>
              <a:rPr lang="zh-CN" altLang="en-US" dirty="0"/>
              <a:t>）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通信性能（</a:t>
            </a:r>
            <a:r>
              <a:rPr lang="en-US" altLang="ko-KR" dirty="0"/>
              <a:t>Communication performance</a:t>
            </a:r>
            <a:r>
              <a:rPr lang="zh-CN" altLang="en-US" dirty="0"/>
              <a:t>）</a:t>
            </a:r>
            <a:endParaRPr lang="en-US" altLang="ko-KR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F8DD32-A91C-4435-AA6F-2094E0C8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158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1195</TotalTime>
  <Words>7419</Words>
  <Application>Microsoft Office PowerPoint</Application>
  <PresentationFormat>宽屏</PresentationFormat>
  <Paragraphs>1359</Paragraphs>
  <Slides>72</Slides>
  <Notes>31</Notes>
  <HiddenSlides>3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97" baseType="lpstr">
      <vt:lpstr>Courier</vt:lpstr>
      <vt:lpstr>Gill Sans</vt:lpstr>
      <vt:lpstr>HGS創英角ﾎﾟｯﾌﾟ体</vt:lpstr>
      <vt:lpstr>等线</vt:lpstr>
      <vt:lpstr>黑体</vt:lpstr>
      <vt:lpstr>SimSun</vt:lpstr>
      <vt:lpstr>Arial</vt:lpstr>
      <vt:lpstr>Arial Narrow</vt:lpstr>
      <vt:lpstr>Calibri</vt:lpstr>
      <vt:lpstr>Calibri Light</vt:lpstr>
      <vt:lpstr>Cambria Math</vt:lpstr>
      <vt:lpstr>Comic Sans MS</vt:lpstr>
      <vt:lpstr>Courier New</vt:lpstr>
      <vt:lpstr>Georgia</vt:lpstr>
      <vt:lpstr>Symbol</vt:lpstr>
      <vt:lpstr>Tahoma</vt:lpstr>
      <vt:lpstr>Times</vt:lpstr>
      <vt:lpstr>Times New Roman</vt:lpstr>
      <vt:lpstr>Verdana</vt:lpstr>
      <vt:lpstr>Wingdings</vt:lpstr>
      <vt:lpstr>Wingdings 2</vt:lpstr>
      <vt:lpstr>HDOfficeLightV0</vt:lpstr>
      <vt:lpstr>1_HDOfficeLightV0</vt:lpstr>
      <vt:lpstr>Picture</vt:lpstr>
      <vt:lpstr>Photo Editor Photo</vt:lpstr>
      <vt:lpstr>Foundation to Parallel Programming 并行程序设计基础</vt:lpstr>
      <vt:lpstr>CONTENT</vt:lpstr>
      <vt:lpstr>并行层次Levels of Parallelism</vt:lpstr>
      <vt:lpstr>Responsible for Parallelization</vt:lpstr>
      <vt:lpstr>Parallel Programming is a Complex Task</vt:lpstr>
      <vt:lpstr>CONTENT</vt:lpstr>
      <vt:lpstr>并行程序设计模型</vt:lpstr>
      <vt:lpstr>并行程序设计模型</vt:lpstr>
      <vt:lpstr>并行程序设计模型</vt:lpstr>
      <vt:lpstr>并行程序设计模型</vt:lpstr>
      <vt:lpstr>并行程序设计模型</vt:lpstr>
      <vt:lpstr>Sequential Programming Model</vt:lpstr>
      <vt:lpstr>Sequential Programming Model</vt:lpstr>
      <vt:lpstr>Sequential Programming Model</vt:lpstr>
      <vt:lpstr>SAS (Shared Address Space) Programming Model</vt:lpstr>
      <vt:lpstr>SAS Model</vt:lpstr>
      <vt:lpstr>SAS例子</vt:lpstr>
      <vt:lpstr>Shared Address Space Programming Model</vt:lpstr>
      <vt:lpstr>MP Programming Model</vt:lpstr>
      <vt:lpstr>Message Passing Programming Model</vt:lpstr>
      <vt:lpstr>MP例子</vt:lpstr>
      <vt:lpstr>Message-Passing Programming Model</vt:lpstr>
      <vt:lpstr>Message Passing Programming Model</vt:lpstr>
      <vt:lpstr>Partitioned Global Address Space</vt:lpstr>
      <vt:lpstr>PGAS Overview</vt:lpstr>
      <vt:lpstr>PGAS模型与其它模型比较</vt:lpstr>
      <vt:lpstr>软件内存Software Memory</vt:lpstr>
      <vt:lpstr>Memories and Distributions</vt:lpstr>
      <vt:lpstr>Affinity和非局部访问</vt:lpstr>
      <vt:lpstr>Private vs. Shared Variables in UPC</vt:lpstr>
      <vt:lpstr>例子</vt:lpstr>
      <vt:lpstr>Functional Programming</vt:lpstr>
      <vt:lpstr>Lambda Calculus</vt:lpstr>
      <vt:lpstr>Functional Programming</vt:lpstr>
      <vt:lpstr>Map/Reduce</vt:lpstr>
      <vt:lpstr>PowerPoint 演示文稿</vt:lpstr>
      <vt:lpstr>Word Count with MapReduce</vt:lpstr>
      <vt:lpstr>Hadoop MapReduce: A Closer Look</vt:lpstr>
      <vt:lpstr>例子</vt:lpstr>
      <vt:lpstr>Spark framework</vt:lpstr>
      <vt:lpstr>Functional Programming</vt:lpstr>
      <vt:lpstr>硬件加速：GPU/FPGA</vt:lpstr>
      <vt:lpstr>当前的GPU开发环境</vt:lpstr>
      <vt:lpstr>What is CUDA?</vt:lpstr>
      <vt:lpstr>异构计算模型</vt:lpstr>
      <vt:lpstr>存储器模型总结</vt:lpstr>
      <vt:lpstr>实例</vt:lpstr>
      <vt:lpstr>不同程序设计模型中的线程和内存</vt:lpstr>
      <vt:lpstr>趋势</vt:lpstr>
      <vt:lpstr>混合程序设计模型 (MPI+OpenMP+CUDA+…</vt:lpstr>
      <vt:lpstr>Hybrid parallel programming</vt:lpstr>
      <vt:lpstr>CONTENT</vt:lpstr>
      <vt:lpstr>构建并行程序</vt:lpstr>
      <vt:lpstr>构建并行程序</vt:lpstr>
      <vt:lpstr>设计模式</vt:lpstr>
      <vt:lpstr>类比: 工厂布局</vt:lpstr>
      <vt:lpstr>类比: 工厂里的机器</vt:lpstr>
      <vt:lpstr>类比: 构建工厂</vt:lpstr>
      <vt:lpstr>识别程序结构</vt:lpstr>
      <vt:lpstr>用Pattern构建并行程序</vt:lpstr>
      <vt:lpstr>结构模式</vt:lpstr>
      <vt:lpstr>Pattern</vt:lpstr>
      <vt:lpstr>Pattern 1: Pipe and Filter</vt:lpstr>
      <vt:lpstr>Pipe and filter例子</vt:lpstr>
      <vt:lpstr>Pattern 2: Iterator Pattern </vt:lpstr>
      <vt:lpstr>Pattern 2: Iterator Pattern </vt:lpstr>
      <vt:lpstr>Iterator Pattern例子: SVM训练分类器</vt:lpstr>
      <vt:lpstr>Pattern 3: MapReduce</vt:lpstr>
      <vt:lpstr>Pattern 4: Agent and Repository</vt:lpstr>
      <vt:lpstr>例子: 编译优化</vt:lpstr>
      <vt:lpstr>Pattern 5: Process Control</vt:lpstr>
      <vt:lpstr>Process Control例子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to Parallel Programming 并行程序设计基础</dc:title>
  <dc:creator>Yuan</dc:creator>
  <cp:lastModifiedBy>Yuan Pingpeng</cp:lastModifiedBy>
  <cp:revision>33</cp:revision>
  <dcterms:created xsi:type="dcterms:W3CDTF">2021-09-14T06:35:55Z</dcterms:created>
  <dcterms:modified xsi:type="dcterms:W3CDTF">2022-09-05T03:18:58Z</dcterms:modified>
</cp:coreProperties>
</file>